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autoCompressPictures="0">
  <p:sldMasterIdLst>
    <p:sldMasterId id="2147483967" r:id="rId1"/>
    <p:sldMasterId id="2147483970" r:id="rId2"/>
  </p:sldMasterIdLst>
  <p:notesMasterIdLst>
    <p:notesMasterId r:id="rId27"/>
  </p:notesMasterIdLst>
  <p:handoutMasterIdLst>
    <p:handoutMasterId r:id="rId28"/>
  </p:handoutMasterIdLst>
  <p:sldIdLst>
    <p:sldId id="815" r:id="rId3"/>
    <p:sldId id="819" r:id="rId4"/>
    <p:sldId id="800" r:id="rId5"/>
    <p:sldId id="820" r:id="rId6"/>
    <p:sldId id="816" r:id="rId7"/>
    <p:sldId id="821" r:id="rId8"/>
    <p:sldId id="836" r:id="rId9"/>
    <p:sldId id="845" r:id="rId10"/>
    <p:sldId id="825" r:id="rId11"/>
    <p:sldId id="855" r:id="rId12"/>
    <p:sldId id="847" r:id="rId13"/>
    <p:sldId id="848" r:id="rId14"/>
    <p:sldId id="846" r:id="rId15"/>
    <p:sldId id="849" r:id="rId16"/>
    <p:sldId id="841" r:id="rId17"/>
    <p:sldId id="839" r:id="rId18"/>
    <p:sldId id="842" r:id="rId19"/>
    <p:sldId id="843" r:id="rId20"/>
    <p:sldId id="850" r:id="rId21"/>
    <p:sldId id="851" r:id="rId22"/>
    <p:sldId id="852" r:id="rId23"/>
    <p:sldId id="853" r:id="rId24"/>
    <p:sldId id="832" r:id="rId25"/>
    <p:sldId id="854" r:id="rId2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99FFCC"/>
    <a:srgbClr val="00FF00"/>
    <a:srgbClr val="FF0000"/>
    <a:srgbClr val="FF6600"/>
    <a:srgbClr val="000066"/>
    <a:srgbClr val="FF33CC"/>
    <a:srgbClr val="FFFF00"/>
    <a:srgbClr val="00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08" autoAdjust="0"/>
    <p:restoredTop sz="70644" autoAdjust="0"/>
  </p:normalViewPr>
  <p:slideViewPr>
    <p:cSldViewPr>
      <p:cViewPr varScale="1">
        <p:scale>
          <a:sx n="81" d="100"/>
          <a:sy n="81" d="100"/>
        </p:scale>
        <p:origin x="234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7" d="100"/>
          <a:sy n="147" d="100"/>
        </p:scale>
        <p:origin x="2744" y="-44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7B84F0AD-B8EC-4E4C-96AB-90A3127EB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5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60888"/>
            <a:ext cx="5943600" cy="43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564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56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27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8235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88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27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73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81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49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63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5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813962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61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330339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33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7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9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8642" y="1921566"/>
            <a:ext cx="9184987" cy="227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1488" y="5146469"/>
            <a:ext cx="11247437" cy="1003300"/>
          </a:xfrm>
        </p:spPr>
        <p:txBody>
          <a:bodyPr/>
          <a:lstStyle>
            <a:lvl1pPr algn="ctr">
              <a:defRPr sz="14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4200939" y="476250"/>
            <a:ext cx="7332249" cy="685800"/>
          </a:xfrm>
        </p:spPr>
        <p:txBody>
          <a:bodyPr tIns="64008" bIns="0"/>
          <a:lstStyle>
            <a:lvl1pPr algn="r">
              <a:defRPr sz="18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2pPr>
            <a:lvl3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3pPr>
            <a:lvl4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4pPr>
            <a:lvl5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92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5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ns_singl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7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3200"/>
            </a:lvl1pPr>
            <a:lvl2pPr>
              <a:lnSpc>
                <a:spcPct val="100000"/>
              </a:lnSpc>
              <a:spcBef>
                <a:spcPts val="1000"/>
              </a:spcBef>
              <a:defRPr/>
            </a:lvl2pPr>
            <a:lvl3pPr>
              <a:lnSpc>
                <a:spcPct val="100000"/>
              </a:lnSpc>
              <a:spcBef>
                <a:spcPts val="1000"/>
              </a:spcBef>
              <a:defRPr/>
            </a:lvl3pPr>
            <a:lvl4pPr>
              <a:lnSpc>
                <a:spcPct val="100000"/>
              </a:lnSpc>
              <a:spcBef>
                <a:spcPts val="1000"/>
              </a:spcBef>
              <a:defRPr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single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320" y="475841"/>
            <a:ext cx="10881360" cy="685800"/>
          </a:xfrm>
          <a:solidFill>
            <a:srgbClr val="005B7D"/>
          </a:solidFill>
        </p:spPr>
        <p:txBody>
          <a:bodyPr anchor="ctr" anchorCtr="0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" y="1295400"/>
            <a:ext cx="10881360" cy="589935"/>
          </a:xfrm>
        </p:spPr>
        <p:txBody>
          <a:bodyPr/>
          <a:lstStyle>
            <a:lvl1pPr marL="0" indent="0" algn="l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" y="2022811"/>
            <a:ext cx="10881360" cy="371726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ans_two-column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39"/>
            <a:ext cx="10881360" cy="685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ns_two-column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5342255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023520"/>
            <a:ext cx="5342255" cy="4166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5400"/>
            <a:ext cx="5364480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23520"/>
            <a:ext cx="5364480" cy="41661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 vert="horz" lIns="91440" tIns="64008" rIns="91440" bIns="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1432" y="1295400"/>
            <a:ext cx="6163956" cy="47071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5320" y="1295400"/>
            <a:ext cx="4240530" cy="4707194"/>
          </a:xfr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7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ns_n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488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34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7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72440" y="4851400"/>
            <a:ext cx="11247120" cy="15621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2" y="475840"/>
            <a:ext cx="3568618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1" y="475840"/>
            <a:ext cx="3385738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314" y="1918425"/>
            <a:ext cx="9315246" cy="228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61412" y="1918425"/>
            <a:ext cx="0" cy="22860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11" y="2804224"/>
            <a:ext cx="1028700" cy="549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035323" y="475488"/>
            <a:ext cx="7684238" cy="6858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4035323" y="442452"/>
            <a:ext cx="0" cy="75954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smtClean="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6000" kern="1200">
          <a:solidFill>
            <a:srgbClr val="005B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0" y="365125"/>
            <a:ext cx="10881360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10881360" cy="4894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524" y="6311900"/>
            <a:ext cx="12188952" cy="548640"/>
            <a:chOff x="1524" y="6311900"/>
            <a:chExt cx="12188952" cy="548640"/>
          </a:xfrm>
        </p:grpSpPr>
        <p:sp>
          <p:nvSpPr>
            <p:cNvPr id="13" name="Rectangle 12"/>
            <p:cNvSpPr/>
            <p:nvPr/>
          </p:nvSpPr>
          <p:spPr>
            <a:xfrm>
              <a:off x="1524" y="6311900"/>
              <a:ext cx="12188952" cy="54864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white">
            <a:xfrm>
              <a:off x="1016000" y="6311900"/>
              <a:ext cx="0" cy="5461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909" y="6439685"/>
              <a:ext cx="559187" cy="2987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 bwMode="gray">
            <a:xfrm>
              <a:off x="5457613" y="6400284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Gill Sans MT"/>
                </a:rPr>
                <a:t>SEC555</a:t>
              </a:r>
              <a:r>
                <a:rPr lang="en-US" sz="1800" baseline="0" dirty="0">
                  <a:solidFill>
                    <a:schemeClr val="bg1"/>
                  </a:solidFill>
                  <a:latin typeface="Gill Sans MT"/>
                </a:rPr>
                <a:t> | SIEM with Tactical Analytics</a:t>
              </a:r>
              <a:endParaRPr lang="en-US" sz="1800" dirty="0">
                <a:solidFill>
                  <a:schemeClr val="bg1"/>
                </a:solidFill>
                <a:latin typeface="Gill Sans MT"/>
              </a:endParaRPr>
            </a:p>
          </p:txBody>
        </p:sp>
      </p:grp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553613" y="6325670"/>
            <a:ext cx="653796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2C446D-6113-E749-B2D6-33109B9D4DC9}" type="slidenum">
              <a:rPr lang="en-US" sz="16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cap="none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77813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52475" indent="-292100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223838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563" indent="-238125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PP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APPER/presentation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PPER/presenta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ASecuritySolu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PPER/NXLog-AutoConfi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SEC555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Stuck in the Box: A SIEM’s Tale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/>
              <a:t>Justin Henderson (GSE # 108)</a:t>
            </a:r>
          </a:p>
          <a:p>
            <a:r>
              <a:rPr lang="en-US" sz="2800" dirty="0"/>
              <a:t>@SecurityMapper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Presentation based on SEC555: SIEM with Tactical Analytics</a:t>
            </a:r>
          </a:p>
        </p:txBody>
      </p:sp>
    </p:spTree>
    <p:extLst>
      <p:ext uri="{BB962C8B-B14F-4D97-AF65-F5344CB8AC3E}">
        <p14:creationId xmlns:p14="http://schemas.microsoft.com/office/powerpoint/2010/main" val="342648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to Extraordinary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query</a:t>
            </a:r>
            <a:r>
              <a:rPr lang="en-US" dirty="0"/>
              <a:t>: www.google.com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62600" y="1295400"/>
            <a:ext cx="5974080" cy="4807823"/>
          </a:xfrm>
        </p:spPr>
        <p:txBody>
          <a:bodyPr/>
          <a:lstStyle/>
          <a:p>
            <a:r>
              <a:rPr lang="en-US" sz="2800" b="1" dirty="0"/>
              <a:t>query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www.google.com</a:t>
            </a:r>
            <a:endParaRPr lang="en-US" sz="2800" dirty="0"/>
          </a:p>
          <a:p>
            <a:r>
              <a:rPr lang="en-US" sz="2800" b="1" dirty="0"/>
              <a:t>subdomain</a:t>
            </a:r>
            <a:r>
              <a:rPr lang="en-US" sz="2800" dirty="0"/>
              <a:t>: www</a:t>
            </a:r>
          </a:p>
          <a:p>
            <a:r>
              <a:rPr lang="en-US" sz="2800" b="1" dirty="0" err="1"/>
              <a:t>parent_domain</a:t>
            </a:r>
            <a:r>
              <a:rPr lang="en-US" sz="2800" dirty="0"/>
              <a:t>: google</a:t>
            </a:r>
          </a:p>
          <a:p>
            <a:r>
              <a:rPr lang="en-US" sz="2800" b="1" dirty="0" err="1"/>
              <a:t>registered_domain</a:t>
            </a:r>
            <a:r>
              <a:rPr lang="en-US" sz="2800" dirty="0"/>
              <a:t>: google.com</a:t>
            </a:r>
          </a:p>
          <a:p>
            <a:r>
              <a:rPr lang="en-US" sz="2800" b="1" dirty="0" err="1"/>
              <a:t>creation_date</a:t>
            </a:r>
            <a:r>
              <a:rPr lang="en-US" sz="2800" dirty="0"/>
              <a:t>: 1997-09-15</a:t>
            </a:r>
          </a:p>
          <a:p>
            <a:r>
              <a:rPr lang="en-US" sz="2800" b="1" dirty="0"/>
              <a:t>tags</a:t>
            </a:r>
            <a:r>
              <a:rPr lang="en-US" sz="2800" dirty="0"/>
              <a:t>: top-1m</a:t>
            </a:r>
          </a:p>
          <a:p>
            <a:r>
              <a:rPr lang="en-US" sz="2800" b="1" dirty="0" err="1"/>
              <a:t>geo.asn</a:t>
            </a:r>
            <a:r>
              <a:rPr lang="en-US" sz="2800" dirty="0"/>
              <a:t>: Google Inc.</a:t>
            </a:r>
          </a:p>
          <a:p>
            <a:r>
              <a:rPr lang="en-US" sz="2800" b="1" dirty="0" err="1"/>
              <a:t>frequency_score</a:t>
            </a:r>
            <a:r>
              <a:rPr lang="en-US" sz="2800" dirty="0"/>
              <a:t>: 18.2778256342</a:t>
            </a:r>
          </a:p>
          <a:p>
            <a:r>
              <a:rPr lang="en-US" sz="2800" b="1" dirty="0" err="1"/>
              <a:t>parent_domain_length</a:t>
            </a:r>
            <a:r>
              <a:rPr lang="en-US" sz="2800" dirty="0"/>
              <a:t>: 6</a:t>
            </a:r>
          </a:p>
        </p:txBody>
      </p:sp>
      <p:sp>
        <p:nvSpPr>
          <p:cNvPr id="10" name="Arrow: Right 9"/>
          <p:cNvSpPr/>
          <p:nvPr/>
        </p:nvSpPr>
        <p:spPr>
          <a:xfrm rot="1249752">
            <a:off x="1062336" y="2279377"/>
            <a:ext cx="4550446" cy="1641911"/>
          </a:xfrm>
          <a:prstGeom prst="rightArrow">
            <a:avLst>
              <a:gd name="adj1" fmla="val 50000"/>
              <a:gd name="adj2" fmla="val 6237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Enriches to this</a:t>
            </a:r>
          </a:p>
        </p:txBody>
      </p:sp>
    </p:spTree>
    <p:extLst>
      <p:ext uri="{BB962C8B-B14F-4D97-AF65-F5344CB8AC3E}">
        <p14:creationId xmlns:p14="http://schemas.microsoft.com/office/powerpoint/2010/main" val="89180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freq_server.py</a:t>
            </a:r>
            <a:endParaRPr lang="en-US" baseline="30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freq_server.py</a:t>
            </a:r>
            <a:r>
              <a:rPr lang="en-US" dirty="0"/>
              <a:t> is for large scale entropy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Created by Mark Baggett, author of SEC573</a:t>
            </a:r>
          </a:p>
          <a:p>
            <a:r>
              <a:rPr lang="en-US" dirty="0"/>
              <a:t>Manual testing</a:t>
            </a:r>
          </a:p>
          <a:p>
            <a:r>
              <a:rPr lang="en-US" dirty="0"/>
              <a:t>Logstash query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789951"/>
            <a:ext cx="6294044" cy="9572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62" y="4128778"/>
            <a:ext cx="10990476" cy="2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657600" y="2895600"/>
            <a:ext cx="5334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67000" y="3733800"/>
            <a:ext cx="76200" cy="390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3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domain_stats.py</a:t>
            </a:r>
            <a:endParaRPr lang="en-US" baseline="30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Baggett developed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domain_stats.py</a:t>
            </a:r>
            <a:endParaRPr lang="en-US" baseline="30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Designed for speed and log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Provides on mass domain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Provides </a:t>
            </a:r>
            <a:r>
              <a:rPr lang="en-US" dirty="0" err="1"/>
              <a:t>whois</a:t>
            </a:r>
            <a:r>
              <a:rPr lang="en-US" dirty="0"/>
              <a:t> information like creation 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And top 1 million lookups (works with Alexa and Cisco)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129333" y="3124200"/>
            <a:ext cx="5933333" cy="1727775"/>
            <a:chOff x="3129333" y="3124200"/>
            <a:chExt cx="5933333" cy="17277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9333" y="3124200"/>
              <a:ext cx="5933333" cy="16571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095999" y="3505200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+mj-lt"/>
                </a:rPr>
                <a:t>Result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1000" y="4267200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+mj-lt"/>
                </a:rPr>
                <a:t>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61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Top1M Filtering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- </a:t>
            </a:r>
            <a:r>
              <a:rPr lang="en-US" dirty="0" err="1"/>
              <a:t>approx</a:t>
            </a:r>
            <a:r>
              <a:rPr lang="en-US" dirty="0"/>
              <a:t> &lt; 90% logs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638" y="2310460"/>
            <a:ext cx="5341937" cy="3592806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302985"/>
            <a:ext cx="5364163" cy="360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Phishing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SIEM techniques use insider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Such as fuzzy phishing searches</a:t>
            </a:r>
          </a:p>
          <a:p>
            <a:r>
              <a:rPr lang="en-US" dirty="0"/>
              <a:t>Take legitimate company domains and look for variants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Extremely effective against phishing domains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Best used in combination with email alerts or scripts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Great for targeted attacks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029412"/>
            <a:ext cx="7467600" cy="11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4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Analytics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Endpoint logs are incredibly powerful yet underutilized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Too much emphasis on “insert security product here”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enough visibility on desktops/laptops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Endpoint logs can readily be operationalized</a:t>
            </a:r>
          </a:p>
          <a:p>
            <a:r>
              <a:rPr lang="en-US" dirty="0"/>
              <a:t>Strategies such as below can be used to detect attacks using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Long command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Unauthorized service creations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Malicious PowerShell use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4269859"/>
            <a:ext cx="4953000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Internal Pivoting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Brute force logins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Whitelist evasion</a:t>
            </a:r>
          </a:p>
        </p:txBody>
      </p:sp>
    </p:spTree>
    <p:extLst>
      <p:ext uri="{BB962C8B-B14F-4D97-AF65-F5344CB8AC3E}">
        <p14:creationId xmlns:p14="http://schemas.microsoft.com/office/powerpoint/2010/main" val="315160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Creation Gone Bad (Event ID: 7045)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attack techniques</a:t>
            </a:r>
            <a:br>
              <a:rPr lang="en-US" dirty="0"/>
            </a:br>
            <a:r>
              <a:rPr lang="en-US" dirty="0"/>
              <a:t>create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 example is of</a:t>
            </a:r>
            <a:br>
              <a:rPr lang="en-US" dirty="0"/>
            </a:br>
            <a:r>
              <a:rPr lang="en-US" dirty="0"/>
              <a:t>Meterpreter compromise</a:t>
            </a:r>
            <a:br>
              <a:rPr lang="en-US" dirty="0"/>
            </a:br>
            <a:r>
              <a:rPr lang="en-US" dirty="0"/>
              <a:t>through </a:t>
            </a:r>
            <a:r>
              <a:rPr lang="en-US" dirty="0" err="1"/>
              <a:t>PSExec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Bottom event is of</a:t>
            </a:r>
            <a:br>
              <a:rPr lang="en-US" dirty="0"/>
            </a:br>
            <a:r>
              <a:rPr lang="en-US" dirty="0"/>
              <a:t>privilege escalation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11981" b="21593"/>
          <a:stretch/>
        </p:blipFill>
        <p:spPr>
          <a:xfrm>
            <a:off x="5943600" y="1219200"/>
            <a:ext cx="5715000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15842"/>
          <a:stretch/>
        </p:blipFill>
        <p:spPr>
          <a:xfrm>
            <a:off x="5943600" y="4069465"/>
            <a:ext cx="5334001" cy="187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54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Attacks (Event ID: 4104 or 4688)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now commonly used for modern attacks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31" y="1981200"/>
            <a:ext cx="11043249" cy="20087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31" y="4124400"/>
            <a:ext cx="9881447" cy="204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442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NirSoft</a:t>
            </a:r>
            <a:r>
              <a:rPr lang="en-US" dirty="0"/>
              <a:t> USBDeview</a:t>
            </a:r>
            <a:r>
              <a:rPr lang="en-US" baseline="30000" dirty="0"/>
              <a:t>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Simplification is</a:t>
            </a:r>
            <a:br>
              <a:rPr lang="en-US" dirty="0"/>
            </a:br>
            <a:r>
              <a:rPr lang="en-US" dirty="0"/>
              <a:t>acceptable/preferred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Possible to run 3</a:t>
            </a:r>
            <a:r>
              <a:rPr lang="en-US" baseline="30000" dirty="0"/>
              <a:t>rd</a:t>
            </a:r>
            <a:br>
              <a:rPr lang="en-US" dirty="0"/>
            </a:br>
            <a:r>
              <a:rPr lang="en-US" dirty="0"/>
              <a:t>party tool once a</a:t>
            </a:r>
            <a:br>
              <a:rPr lang="en-US" dirty="0"/>
            </a:br>
            <a:r>
              <a:rPr lang="en-US" dirty="0"/>
              <a:t>day and log to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Better late than</a:t>
            </a:r>
            <a:br>
              <a:rPr lang="en-US" dirty="0"/>
            </a:br>
            <a:r>
              <a:rPr lang="en-US" dirty="0"/>
              <a:t>never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0" y="1295401"/>
            <a:ext cx="6888480" cy="3455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5181724"/>
            <a:ext cx="9476190" cy="990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464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Auditing (Event ID 4663)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scripts/malware often used to find patterns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Social security #, credit card #, or drivers license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Operate by enumerating and reading through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Often ignores hidden folders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38600"/>
            <a:ext cx="3294193" cy="1723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3743536"/>
            <a:ext cx="6076144" cy="242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7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Author of SEC555: SIEM with Tactical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GIAC GSE # 108, Cyber Guardian Blue and 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58 industry certifications (need to get a new hobby)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Two time NetWars Core tournament winner (offense)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And security hobbyist and community supporter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Collecting interns/contributors in bulk (research teams)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Release research to the community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hlinkClick r:id="rId3"/>
              </a:rPr>
              <a:t>https://github.com/SMAPPER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0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Querying (Event ID 4662 and 4663)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all users can list group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Attackers enumerate members to find users to target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Many alternative methods to list group members</a:t>
            </a:r>
          </a:p>
          <a:p>
            <a:r>
              <a:rPr lang="en-US" dirty="0"/>
              <a:t>Mickey </a:t>
            </a:r>
            <a:r>
              <a:rPr lang="en-US" dirty="0" err="1"/>
              <a:t>Perre</a:t>
            </a:r>
            <a:r>
              <a:rPr lang="en-US" dirty="0"/>
              <a:t> has a blog on detecting this behavior</a:t>
            </a:r>
            <a:endParaRPr lang="en-US" baseline="30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Windows auditing can capture read member requests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Combined with agent/aggregator filters = </a:t>
            </a:r>
            <a:r>
              <a:rPr lang="en-US" dirty="0">
                <a:solidFill>
                  <a:srgbClr val="FF0000"/>
                </a:solidFill>
              </a:rPr>
              <a:t>AWESOME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381" y="2629029"/>
            <a:ext cx="7695238" cy="1028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8051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(Honeytokens Against Leveraging OSINT)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Fake users can be created publicly to combat recon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Could be just in hidden metadata and/or key public sites</a:t>
            </a:r>
          </a:p>
          <a:p>
            <a:r>
              <a:rPr lang="en-US" dirty="0"/>
              <a:t>Example: Peter Parker(pparker@sec555.com)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 LinkedIn, Facebook, Adobe, PGP, </a:t>
            </a:r>
            <a:r>
              <a:rPr lang="en-US" dirty="0" err="1"/>
              <a:t>Github</a:t>
            </a:r>
            <a:r>
              <a:rPr lang="en-US" dirty="0"/>
              <a:t>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Likely to be picked up during OSINT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Eventually may make compromised account lists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Takes minimal time to setup… can get fairly elaborate</a:t>
            </a:r>
          </a:p>
          <a:p>
            <a:r>
              <a:rPr lang="en-US" dirty="0"/>
              <a:t>Activity from this account is malicious and provides context</a:t>
            </a:r>
          </a:p>
        </p:txBody>
      </p:sp>
    </p:spTree>
    <p:extLst>
      <p:ext uri="{BB962C8B-B14F-4D97-AF65-F5344CB8AC3E}">
        <p14:creationId xmlns:p14="http://schemas.microsoft.com/office/powerpoint/2010/main" val="2952141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Flare</a:t>
            </a:r>
            <a:endParaRPr lang="en-US" baseline="30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Austin Taylor wrote a beacon discovery script called </a:t>
            </a:r>
            <a:r>
              <a:rPr lang="en-US" b="1" dirty="0"/>
              <a:t>Flare</a:t>
            </a:r>
            <a:endParaRPr lang="en-US" b="1" baseline="30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Uses Elasticsearch to crawl historical connections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Identifies connections with consistent beaconing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Supports analysis of custom time periods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Additional capabilities being baked 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872" y="3962400"/>
            <a:ext cx="2813178" cy="20574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4"/>
          <a:srcRect b="46460"/>
          <a:stretch/>
        </p:blipFill>
        <p:spPr>
          <a:xfrm>
            <a:off x="655320" y="3770086"/>
            <a:ext cx="7677539" cy="1674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4448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Hunter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analysis, research, and proof of concept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ELK Hunter is a test bed for </a:t>
            </a:r>
            <a:r>
              <a:rPr lang="en-US" dirty="0" err="1"/>
              <a:t>configs</a:t>
            </a:r>
            <a:r>
              <a:rPr lang="en-US" dirty="0"/>
              <a:t> and concepts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Contains Security Onion, ELK, and analysis scripts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Designed to plug into network or deploy to hypervisor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Verifies legitimacy of techniques and configurations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Discover new techniques or abnormal behaviors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Performs mass pcap analysis such as Contagio dumps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https://github.com/SMAPPER/presentations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92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DF02FF-6D9A-4859-8910-9573F8C5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531F7-C52E-4BEF-9171-2A61EAA9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went from top magic quadrant SIEM to open source with commodity 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Business requirements were met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Tactical detection was added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Better understanding of system delivered</a:t>
            </a:r>
          </a:p>
          <a:p>
            <a:r>
              <a:rPr lang="en-US" b="1" dirty="0"/>
              <a:t>Diagnosis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Issue was people and processes not commercial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Trained staff are key to implementing and using SIEM</a:t>
            </a:r>
          </a:p>
        </p:txBody>
      </p:sp>
    </p:spTree>
    <p:extLst>
      <p:ext uri="{BB962C8B-B14F-4D97-AF65-F5344CB8AC3E}">
        <p14:creationId xmlns:p14="http://schemas.microsoft.com/office/powerpoint/2010/main" val="201606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of this talk is available at: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https://github.com/SMAPPER/presentations</a:t>
            </a:r>
            <a:endParaRPr lang="en-US" dirty="0"/>
          </a:p>
          <a:p>
            <a:br>
              <a:rPr lang="en-US" b="1" dirty="0"/>
            </a:br>
            <a:r>
              <a:rPr lang="en-US" b="1" dirty="0"/>
              <a:t>More free stuff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https://github.com/HASecuritySolutions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Disclaimer</a:t>
            </a:r>
            <a:r>
              <a:rPr lang="en-US" dirty="0"/>
              <a:t>: This talk is NOT about bashing SIEM solutions or promoting one vendor/solution over others</a:t>
            </a:r>
          </a:p>
          <a:p>
            <a:endParaRPr lang="en-US" dirty="0"/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8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SIEM Detection Gap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multiple organizations there are clearly gaps in SIEM deployments</a:t>
            </a:r>
          </a:p>
          <a:p>
            <a:r>
              <a:rPr lang="en-US" dirty="0"/>
              <a:t>Example: One organization spent 14 months in deployment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SIEM was/is within top 5 of magic quadrant 2014 - 2017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Two employees during roll out </a:t>
            </a:r>
            <a:br>
              <a:rPr lang="en-US" dirty="0"/>
            </a:br>
            <a:r>
              <a:rPr lang="en-US" dirty="0"/>
              <a:t>(&gt; 1 FTE of labor for 14 months)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Within less than 1 month open source </a:t>
            </a:r>
            <a:br>
              <a:rPr lang="en-US" dirty="0"/>
            </a:br>
            <a:r>
              <a:rPr lang="en-US" dirty="0"/>
              <a:t>solution exceeded what they had</a:t>
            </a:r>
            <a:br>
              <a:rPr lang="en-US" dirty="0"/>
            </a:br>
            <a:r>
              <a:rPr lang="en-US" dirty="0"/>
              <a:t>- By a lot…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288" y="3733800"/>
            <a:ext cx="328591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2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they must have lacked training and planning, right?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Both employees attended week long vendor 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POC lasted well over three months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Implementation had &gt;30 days of professional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One employee hired as dedicated FTE to SIEM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One PTE and other employee(s) available to help</a:t>
            </a:r>
          </a:p>
          <a:p>
            <a:r>
              <a:rPr lang="en-US" dirty="0"/>
              <a:t>Above looks better than what some organizations </a:t>
            </a:r>
            <a:br>
              <a:rPr lang="en-US" dirty="0"/>
            </a:br>
            <a:r>
              <a:rPr lang="en-US" dirty="0"/>
              <a:t>get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778" y="3733800"/>
            <a:ext cx="1500902" cy="14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7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 the company discarded commercial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source solution still in place</a:t>
            </a:r>
          </a:p>
          <a:p>
            <a:r>
              <a:rPr lang="en-US" b="1" dirty="0"/>
              <a:t>People</a:t>
            </a:r>
            <a:r>
              <a:rPr lang="en-US" dirty="0"/>
              <a:t> and </a:t>
            </a:r>
            <a:r>
              <a:rPr lang="en-US" b="1" dirty="0"/>
              <a:t>processes</a:t>
            </a:r>
            <a:r>
              <a:rPr lang="en-US" dirty="0"/>
              <a:t> are more important than the tool!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Focus should not be solely on SIEM care and feeding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Detection techniques are required and must scale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Automation is a must!</a:t>
            </a:r>
          </a:p>
          <a:p>
            <a:r>
              <a:rPr lang="en-US" dirty="0"/>
              <a:t>Next slides shows some steps organization took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does your current solution hold up?</a:t>
            </a:r>
          </a:p>
        </p:txBody>
      </p:sp>
    </p:spTree>
    <p:extLst>
      <p:ext uri="{BB962C8B-B14F-4D97-AF65-F5344CB8AC3E}">
        <p14:creationId xmlns:p14="http://schemas.microsoft.com/office/powerpoint/2010/main" val="170901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NXLog</a:t>
            </a:r>
            <a:r>
              <a:rPr lang="en-US" dirty="0"/>
              <a:t> </a:t>
            </a:r>
            <a:r>
              <a:rPr lang="en-US" dirty="0" err="1"/>
              <a:t>AutoConfig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Overcomes log agent deficiencies and is a functional proof of concept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https://github.com/SMAPPER/NXLog-AutoConfig</a:t>
            </a:r>
            <a:endParaRPr lang="en-US" dirty="0"/>
          </a:p>
          <a:p>
            <a:r>
              <a:rPr lang="en-US" dirty="0"/>
              <a:t>Checks systems each day looking for components (IIS,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found, automatically configures for consistency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Or initial configuration…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Then sets up agent to start shipping logs</a:t>
            </a:r>
          </a:p>
          <a:p>
            <a:r>
              <a:rPr lang="en-US" dirty="0"/>
              <a:t>Use case organization spent lots of time managing agents</a:t>
            </a:r>
          </a:p>
        </p:txBody>
      </p:sp>
    </p:spTree>
    <p:extLst>
      <p:ext uri="{BB962C8B-B14F-4D97-AF65-F5344CB8AC3E}">
        <p14:creationId xmlns:p14="http://schemas.microsoft.com/office/powerpoint/2010/main" val="370063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 Network Extraction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Traditional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Multiple collection points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Network Extraction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en-US" dirty="0"/>
              <a:t>Single collection point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2437" y="5152371"/>
            <a:ext cx="1219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DNS Server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3200" y="5156545"/>
            <a:ext cx="1219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SMTP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5800" y="5152371"/>
            <a:ext cx="1219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Web Proxy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62200" y="3338470"/>
            <a:ext cx="213359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Log Aggregator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87640" y="3429000"/>
            <a:ext cx="213359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Log Aggregator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86967" y="5181600"/>
            <a:ext cx="273494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Network</a:t>
            </a:r>
          </a:p>
          <a:p>
            <a:pPr algn="ctr"/>
            <a:r>
              <a:rPr lang="en-US" sz="2800" dirty="0"/>
              <a:t>Extraction Sensor</a:t>
            </a:r>
          </a:p>
        </p:txBody>
      </p:sp>
      <p:cxnSp>
        <p:nvCxnSpPr>
          <p:cNvPr id="22" name="Straight Arrow Connector 21"/>
          <p:cNvCxnSpPr>
            <a:stCxn id="14" idx="0"/>
          </p:cNvCxnSpPr>
          <p:nvPr/>
        </p:nvCxnSpPr>
        <p:spPr>
          <a:xfrm flipH="1" flipV="1">
            <a:off x="4267200" y="4419600"/>
            <a:ext cx="838200" cy="732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</p:cNvCxnSpPr>
          <p:nvPr/>
        </p:nvCxnSpPr>
        <p:spPr>
          <a:xfrm flipV="1">
            <a:off x="3352800" y="4356088"/>
            <a:ext cx="0" cy="800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0"/>
          </p:cNvCxnSpPr>
          <p:nvPr/>
        </p:nvCxnSpPr>
        <p:spPr>
          <a:xfrm flipV="1">
            <a:off x="1382037" y="4426337"/>
            <a:ext cx="783769" cy="726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854439" y="4502537"/>
            <a:ext cx="0" cy="526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29065" y="44958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agent or syslog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13964" y="440454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agent or syslog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4071" y="4370832"/>
            <a:ext cx="879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38401" y="4555152"/>
            <a:ext cx="879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3400" y="2552675"/>
            <a:ext cx="15934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DNS logs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44504" y="2578721"/>
            <a:ext cx="18635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SMTP logs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84211" y="2591216"/>
            <a:ext cx="1758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logs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30808" y="2591216"/>
            <a:ext cx="15934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DNS logs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41912" y="2617262"/>
            <a:ext cx="18635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SMTP logs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981619" y="2629757"/>
            <a:ext cx="1758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logs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267200" y="3091422"/>
            <a:ext cx="228599" cy="247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317519" y="3091422"/>
            <a:ext cx="35281" cy="165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1828800" y="3132418"/>
            <a:ext cx="415704" cy="19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524433" y="3132418"/>
            <a:ext cx="541310" cy="206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854439" y="3124200"/>
            <a:ext cx="1" cy="278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9921239" y="3198357"/>
            <a:ext cx="365761" cy="1401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Bro E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536" y="5320163"/>
            <a:ext cx="707443" cy="67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05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Enrichment and Adding Context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Infrastructure Service Logs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Enrichment Techniques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5019838"/>
            <a:ext cx="4169936" cy="1228562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HTTP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HTTPS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SMTP</a:t>
            </a:r>
          </a:p>
          <a:p>
            <a:r>
              <a:rPr lang="en-US" dirty="0"/>
              <a:t>Almost every network uses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Lots of noise = lots of logs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Yet can be high value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175168" y="2023520"/>
            <a:ext cx="5361511" cy="4166143"/>
          </a:xfrm>
        </p:spPr>
        <p:txBody>
          <a:bodyPr/>
          <a:lstStyle/>
          <a:p>
            <a:r>
              <a:rPr lang="en-US" sz="2800" dirty="0"/>
              <a:t>Low value logs can morph into highly actionable detects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Baby Domains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Entropy Test (PH Imbalance)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Invalid Fields (wrong state)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Fuzzy Phishing</a:t>
            </a:r>
          </a:p>
        </p:txBody>
      </p:sp>
    </p:spTree>
    <p:extLst>
      <p:ext uri="{BB962C8B-B14F-4D97-AF65-F5344CB8AC3E}">
        <p14:creationId xmlns:p14="http://schemas.microsoft.com/office/powerpoint/2010/main" val="167870838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BDCE8736-7128-F547-B11E-B4F9435B61AC}"/>
    </a:ext>
  </a:extLst>
</a:theme>
</file>

<file path=ppt/theme/theme2.xml><?xml version="1.0" encoding="utf-8"?>
<a:theme xmlns:a="http://schemas.openxmlformats.org/drawingml/2006/main" name="Basic Layout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2A238399-2CCD-054A-BB5C-6E712DDAAD9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Sec511_1_2014_0823.thmx</Template>
  <TotalTime>0</TotalTime>
  <Words>1035</Words>
  <Application>Microsoft Office PowerPoint</Application>
  <PresentationFormat>Widescreen</PresentationFormat>
  <Paragraphs>194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Courier New</vt:lpstr>
      <vt:lpstr>Georgia</vt:lpstr>
      <vt:lpstr>Gill Sans MT</vt:lpstr>
      <vt:lpstr>Tahoma</vt:lpstr>
      <vt:lpstr>Times New Roman</vt:lpstr>
      <vt:lpstr>Title Page</vt:lpstr>
      <vt:lpstr>Basic Layout Pages</vt:lpstr>
      <vt:lpstr>SEC555</vt:lpstr>
      <vt:lpstr>About Me</vt:lpstr>
      <vt:lpstr>Welcome!</vt:lpstr>
      <vt:lpstr>SIEM Detection Gap</vt:lpstr>
      <vt:lpstr>Case Study</vt:lpstr>
      <vt:lpstr>What Happened?</vt:lpstr>
      <vt:lpstr>NXLog AutoConfig</vt:lpstr>
      <vt:lpstr>Traditional vs Network Extraction</vt:lpstr>
      <vt:lpstr>Log Enrichment and Adding Context</vt:lpstr>
      <vt:lpstr>Ordinary to Extraordinary</vt:lpstr>
      <vt:lpstr>freq_server.py</vt:lpstr>
      <vt:lpstr>domain_stats.py</vt:lpstr>
      <vt:lpstr>Top1M Filtering</vt:lpstr>
      <vt:lpstr>Fuzzy Phishing</vt:lpstr>
      <vt:lpstr>Endpoint Analytics</vt:lpstr>
      <vt:lpstr>Service Creation Gone Bad (Event ID: 7045)</vt:lpstr>
      <vt:lpstr>PowerShell Attacks (Event ID: 4104 or 4688)</vt:lpstr>
      <vt:lpstr>NirSoft USBDeview1</vt:lpstr>
      <vt:lpstr>File Auditing (Event ID 4663)</vt:lpstr>
      <vt:lpstr>Group Querying (Event ID 4662 and 4663)</vt:lpstr>
      <vt:lpstr>HALO (Honeytokens Against Leveraging OSINT)</vt:lpstr>
      <vt:lpstr>Flare</vt:lpstr>
      <vt:lpstr>ELK Hunter</vt:lpstr>
      <vt:lpstr>What Happened?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SEC555 - The Industry's First SIEM Neutral Training Course</dc:title>
  <dc:subject/>
  <dc:creator/>
  <cp:keywords>555</cp:keywords>
  <dc:description/>
  <cp:lastModifiedBy/>
  <cp:revision>1</cp:revision>
  <dcterms:created xsi:type="dcterms:W3CDTF">2016-12-19T16:03:23Z</dcterms:created>
  <dcterms:modified xsi:type="dcterms:W3CDTF">2017-09-11T23:15:01Z</dcterms:modified>
  <cp:category>Security</cp:category>
</cp:coreProperties>
</file>