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31"/>
  </p:notesMasterIdLst>
  <p:handoutMasterIdLst>
    <p:handoutMasterId r:id="rId32"/>
  </p:handoutMasterIdLst>
  <p:sldIdLst>
    <p:sldId id="553" r:id="rId3"/>
    <p:sldId id="815" r:id="rId4"/>
    <p:sldId id="258" r:id="rId5"/>
    <p:sldId id="800" r:id="rId6"/>
    <p:sldId id="1085" r:id="rId7"/>
    <p:sldId id="1086" r:id="rId8"/>
    <p:sldId id="1062" r:id="rId9"/>
    <p:sldId id="1074" r:id="rId10"/>
    <p:sldId id="1068" r:id="rId11"/>
    <p:sldId id="1047" r:id="rId12"/>
    <p:sldId id="1021" r:id="rId13"/>
    <p:sldId id="1022" r:id="rId14"/>
    <p:sldId id="1051" r:id="rId15"/>
    <p:sldId id="1052" r:id="rId16"/>
    <p:sldId id="1087" r:id="rId17"/>
    <p:sldId id="1011" r:id="rId18"/>
    <p:sldId id="1005" r:id="rId19"/>
    <p:sldId id="1006" r:id="rId20"/>
    <p:sldId id="1007" r:id="rId21"/>
    <p:sldId id="1009" r:id="rId22"/>
    <p:sldId id="1013" r:id="rId23"/>
    <p:sldId id="1014" r:id="rId24"/>
    <p:sldId id="1015" r:id="rId25"/>
    <p:sldId id="1016" r:id="rId26"/>
    <p:sldId id="975" r:id="rId27"/>
    <p:sldId id="976" r:id="rId28"/>
    <p:sldId id="936" r:id="rId29"/>
    <p:sldId id="972" r:id="rId3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8" autoAdjust="0"/>
    <p:restoredTop sz="70644" autoAdjust="0"/>
  </p:normalViewPr>
  <p:slideViewPr>
    <p:cSldViewPr>
      <p:cViewPr varScale="1">
        <p:scale>
          <a:sx n="74" d="100"/>
          <a:sy n="74" d="100"/>
        </p:scale>
        <p:origin x="25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0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1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18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1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6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0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76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13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35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6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230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6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52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79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5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60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60888"/>
            <a:ext cx="5943600" cy="4646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94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0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0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4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011D45F3-6B00-4F4F-959F-445E7494B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</p:spTree>
    <p:extLst>
      <p:ext uri="{BB962C8B-B14F-4D97-AF65-F5344CB8AC3E}">
        <p14:creationId xmlns:p14="http://schemas.microsoft.com/office/powerpoint/2010/main" val="45762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84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2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838" y="550863"/>
            <a:ext cx="6613525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8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SEC530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Defensible Security Architecture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9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ASecuritySolu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8797" y="48612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&amp;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20594"/>
            <a:ext cx="11015736" cy="3462423"/>
            <a:chOff x="2090380" y="7013137"/>
            <a:chExt cx="22034341" cy="69257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13137"/>
              <a:ext cx="20535301" cy="6925748"/>
              <a:chOff x="2728738" y="7375450"/>
              <a:chExt cx="20535301" cy="692574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75450"/>
                <a:ext cx="16204017" cy="692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SEC455 - SIEM Design &amp; Implementation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66541" y="10438029"/>
              <a:ext cx="1371601" cy="13716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753120" y="11452485"/>
              <a:ext cx="1371601" cy="13716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984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049D-6B5C-4FEC-8B23-EBBABCF3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Monitoring and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29BC-B709-48D2-BDA4-701DCB44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data is often stored in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 security is different than web security</a:t>
            </a:r>
          </a:p>
          <a:p>
            <a:r>
              <a:rPr lang="en-US" dirty="0"/>
              <a:t>Database security primarily deals with: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Controlling who can access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Applying limits to data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 sensitive data locations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Heavy detection focus</a:t>
            </a:r>
          </a:p>
          <a:p>
            <a:endParaRPr lang="en-US" dirty="0"/>
          </a:p>
        </p:txBody>
      </p:sp>
      <p:pic>
        <p:nvPicPr>
          <p:cNvPr id="4" name="Picture 4" descr="Image result for database server icon">
            <a:extLst>
              <a:ext uri="{FF2B5EF4-FFF2-40B4-BE49-F238E27FC236}">
                <a16:creationId xmlns:a16="http://schemas.microsoft.com/office/drawing/2014/main" id="{4C8DCCC6-AB5E-4EAA-B42C-FD0334B8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20" y="5067300"/>
            <a:ext cx="95758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egories-applications-internet-icon.png">
            <a:extLst>
              <a:ext uri="{FF2B5EF4-FFF2-40B4-BE49-F238E27FC236}">
                <a16:creationId xmlns:a16="http://schemas.microsoft.com/office/drawing/2014/main" id="{716DEA97-5ECA-4B34-9D29-239BC5A4E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25" y="3238500"/>
            <a:ext cx="990600" cy="990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67769B-C028-4542-A61C-2715EAA4B5C4}"/>
              </a:ext>
            </a:extLst>
          </p:cNvPr>
          <p:cNvCxnSpPr>
            <a:cxnSpLocks/>
          </p:cNvCxnSpPr>
          <p:nvPr/>
        </p:nvCxnSpPr>
        <p:spPr>
          <a:xfrm flipH="1">
            <a:off x="10875010" y="4366872"/>
            <a:ext cx="14504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0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CC78-0CD2-499A-BE21-B5E259A8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A2B8-EFCC-493F-8F2B-A52A3ABE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at rest is still at risk of being stolen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USB drives, swappable drives, laptops, mobile devices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Portable media and devices are high risk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Accidental loss still constitutes a data breach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Ponemon</a:t>
            </a:r>
            <a:r>
              <a:rPr lang="en-US" sz="2800" baseline="30000" dirty="0"/>
              <a:t>1</a:t>
            </a:r>
            <a:r>
              <a:rPr lang="en-US" sz="2800" dirty="0"/>
              <a:t> estimates cost per record between 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lang="en-US" sz="2800" dirty="0"/>
              <a:t> and 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380</a:t>
            </a:r>
          </a:p>
          <a:p>
            <a:r>
              <a:rPr lang="en-US" dirty="0">
                <a:cs typeface="Courier New" panose="02070309020205020404" pitchFamily="49" charset="0"/>
              </a:rPr>
              <a:t>Encryption at rest protects data from disclosure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Significantly decreases costs and risk of data breach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Implementation varies based on what is being encrypted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C3D7FE-C75C-4115-B404-332A0B5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937BF-ABBB-4A91-9699-ACC067F0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9200"/>
            <a:ext cx="10881360" cy="4876800"/>
          </a:xfrm>
        </p:spPr>
        <p:txBody>
          <a:bodyPr/>
          <a:lstStyle/>
          <a:p>
            <a:r>
              <a:rPr lang="en-US" dirty="0"/>
              <a:t>Assume stolen data or accidental loss of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Encryption makes data unreadable </a:t>
            </a:r>
          </a:p>
          <a:p>
            <a:r>
              <a:rPr lang="en-US" dirty="0"/>
              <a:t>Now assume hacker gains remote access to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is encrypted and mounted for user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the hacker have access to the data? 	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the data cleartext or encrypted? 		</a:t>
            </a:r>
            <a:r>
              <a:rPr lang="en-US" dirty="0">
                <a:solidFill>
                  <a:srgbClr val="FF0000"/>
                </a:solidFill>
              </a:rPr>
              <a:t>Cleartext</a:t>
            </a:r>
          </a:p>
          <a:p>
            <a:r>
              <a:rPr lang="en-US" dirty="0"/>
              <a:t>Most encryption solutions do not protect mounted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Includes plugged in USB drives and disk/database encryption</a:t>
            </a:r>
          </a:p>
        </p:txBody>
      </p:sp>
    </p:spTree>
    <p:extLst>
      <p:ext uri="{BB962C8B-B14F-4D97-AF65-F5344CB8AC3E}">
        <p14:creationId xmlns:p14="http://schemas.microsoft.com/office/powerpoint/2010/main" val="399004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704A65-2563-479B-AE2E-BC65D44A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Discovery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C543F-06C8-4080-B92B-9A1DC89A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Securing data requires knowing where data resides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Certain fields usually intended for sensitive data</a:t>
            </a:r>
          </a:p>
          <a:p>
            <a:pPr marL="982663" lvl="1" indent="-457200">
              <a:buFont typeface="Arial" panose="020B0604020202020204" pitchFamily="34" charset="0"/>
              <a:buChar char="•"/>
            </a:pPr>
            <a:r>
              <a:rPr lang="en-US" b="1" dirty="0"/>
              <a:t>SSN, Credit Card Numbers, Driver's license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fields are not supposed to but have sensitive data</a:t>
            </a:r>
          </a:p>
          <a:p>
            <a:pPr marL="982663" lvl="1" indent="-457200">
              <a:buFont typeface="Arial" panose="020B0604020202020204" pitchFamily="34" charset="0"/>
              <a:buChar char="•"/>
            </a:pPr>
            <a:r>
              <a:rPr lang="en-US" dirty="0"/>
              <a:t>Comments, Additional info, Notes</a:t>
            </a:r>
          </a:p>
          <a:p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perform content discovery on a regular 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Involves crawling through databases and file systems looking for data where it should not be</a:t>
            </a:r>
          </a:p>
        </p:txBody>
      </p:sp>
    </p:spTree>
    <p:extLst>
      <p:ext uri="{BB962C8B-B14F-4D97-AF65-F5344CB8AC3E}">
        <p14:creationId xmlns:p14="http://schemas.microsoft.com/office/powerpoint/2010/main" val="3508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19F9CE-E68F-4CFB-8902-74799832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Discovery Script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38EE11-9D36-4323-A322-CF1CD519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Less than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2400" dirty="0"/>
              <a:t> lines of code including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400" dirty="0"/>
              <a:t> lines of comments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Loops through each </a:t>
            </a:r>
            <a:r>
              <a:rPr lang="en-US" sz="2000" b="1" dirty="0"/>
              <a:t>database</a:t>
            </a:r>
            <a:r>
              <a:rPr lang="en-US" sz="2000" dirty="0"/>
              <a:t>, </a:t>
            </a:r>
            <a:r>
              <a:rPr lang="en-US" sz="2000" b="1" dirty="0"/>
              <a:t>table</a:t>
            </a:r>
            <a:r>
              <a:rPr lang="en-US" sz="2000" dirty="0"/>
              <a:t>, and </a:t>
            </a:r>
            <a:r>
              <a:rPr lang="en-US" sz="2000" b="1" dirty="0"/>
              <a:t>column</a:t>
            </a:r>
            <a:r>
              <a:rPr lang="en-US" sz="2000" dirty="0"/>
              <a:t> and checks all </a:t>
            </a:r>
            <a:r>
              <a:rPr lang="en-US" sz="2000" b="1" dirty="0"/>
              <a:t>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1C71A8-D0A0-4159-BE07-EB3EE657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0" y="2209800"/>
            <a:ext cx="10853430" cy="4038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91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0D545F-B1F9-40C4-8FDE-F9AF16FF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Key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D9EC3-C2E6-417A-99AC-234E1F54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PowerShell, Python, Bash, or </a:t>
            </a:r>
            <a:r>
              <a:rPr lang="en-US" b="1" dirty="0" err="1"/>
              <a:t>insert_language_here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Commercial items work too (DLP, DAM, </a:t>
            </a:r>
            <a:r>
              <a:rPr lang="en-US" dirty="0" err="1"/>
              <a:t>Casby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2CFD5-751B-4A18-919C-E84CC317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77" y="2590800"/>
            <a:ext cx="1023004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80F4C-30B1-44EC-A091-0700F47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 (OCR)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58EDB-964E-49D7-BFF3-D0209D85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9200"/>
            <a:ext cx="10881360" cy="4876800"/>
          </a:xfrm>
        </p:spPr>
        <p:txBody>
          <a:bodyPr/>
          <a:lstStyle/>
          <a:p>
            <a:r>
              <a:rPr lang="en-US" sz="2800" dirty="0"/>
              <a:t>File classification supports OCR of TIFF (faxes and scans)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Vendor solutions have more file support and OCR capabilities</a:t>
            </a:r>
          </a:p>
          <a:p>
            <a:r>
              <a:rPr lang="en-US" sz="2800" dirty="0"/>
              <a:t>Possible to live off the land with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certain files such as JPG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OCR scan them looking for sensitive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sensitive content found add file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be integrated into automatic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F4FE0-167E-4CD0-B5DD-D83CF9E7F9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9280" y="2590800"/>
            <a:ext cx="20574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3B51F-E0B2-44C7-B6FE-E83511B1F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5143629"/>
            <a:ext cx="7209524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7C7E2-9BFC-4162-98F6-5FEEF1EF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ECEFE-A4DC-4CA4-A96D-A5FCDC08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task is to identify key data and where it is expected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USB drives</a:t>
            </a:r>
          </a:p>
          <a:p>
            <a:r>
              <a:rPr lang="en-US" dirty="0"/>
              <a:t>Next, is to realize where it may end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Laptops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Mobile phones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Personal USB devices</a:t>
            </a:r>
          </a:p>
        </p:txBody>
      </p:sp>
      <p:pic>
        <p:nvPicPr>
          <p:cNvPr id="7" name="Picture 4" descr="Image result for credit card file">
            <a:extLst>
              <a:ext uri="{FF2B5EF4-FFF2-40B4-BE49-F238E27FC236}">
                <a16:creationId xmlns:a16="http://schemas.microsoft.com/office/drawing/2014/main" id="{29448E10-D7CE-42D9-99EB-AD24F8E6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022169"/>
            <a:ext cx="1676400" cy="13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ard Drives - good.jpg">
            <a:extLst>
              <a:ext uri="{FF2B5EF4-FFF2-40B4-BE49-F238E27FC236}">
                <a16:creationId xmlns:a16="http://schemas.microsoft.com/office/drawing/2014/main" id="{C197AE11-399A-4E60-9E99-F3659F2F1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58338"/>
            <a:ext cx="952500" cy="1905000"/>
          </a:xfrm>
          <a:prstGeom prst="rect">
            <a:avLst/>
          </a:prstGeom>
        </p:spPr>
      </p:pic>
      <p:pic>
        <p:nvPicPr>
          <p:cNvPr id="9" name="Picture 4" descr="Image result for database server icon">
            <a:extLst>
              <a:ext uri="{FF2B5EF4-FFF2-40B4-BE49-F238E27FC236}">
                <a16:creationId xmlns:a16="http://schemas.microsoft.com/office/drawing/2014/main" id="{B6F79BF3-9B97-4C15-832E-6AA52A5A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24" y="2876601"/>
            <a:ext cx="725351" cy="8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pad - good.jpg">
            <a:extLst>
              <a:ext uri="{FF2B5EF4-FFF2-40B4-BE49-F238E27FC236}">
                <a16:creationId xmlns:a16="http://schemas.microsoft.com/office/drawing/2014/main" id="{C294315A-7949-4A43-990B-7DD21CB29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4191000"/>
            <a:ext cx="1524000" cy="2286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27E1BF-631B-430E-B81D-8F01A819E03A}"/>
              </a:ext>
            </a:extLst>
          </p:cNvPr>
          <p:cNvCxnSpPr/>
          <p:nvPr/>
        </p:nvCxnSpPr>
        <p:spPr>
          <a:xfrm flipH="1">
            <a:off x="7696200" y="2710838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E0B106-6890-4AD6-909C-8F2251B601F4}"/>
              </a:ext>
            </a:extLst>
          </p:cNvPr>
          <p:cNvCxnSpPr>
            <a:endCxn id="10" idx="0"/>
          </p:cNvCxnSpPr>
          <p:nvPr/>
        </p:nvCxnSpPr>
        <p:spPr>
          <a:xfrm>
            <a:off x="9829800" y="3429000"/>
            <a:ext cx="0" cy="76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2C484B-D737-4F71-AEFD-AB10538FF7A2}"/>
              </a:ext>
            </a:extLst>
          </p:cNvPr>
          <p:cNvSpPr txBox="1"/>
          <p:nvPr/>
        </p:nvSpPr>
        <p:spPr>
          <a:xfrm>
            <a:off x="7200899" y="2022169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Expected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93E25-75AF-471B-A082-F96F63DEBC41}"/>
              </a:ext>
            </a:extLst>
          </p:cNvPr>
          <p:cNvSpPr txBox="1"/>
          <p:nvPr/>
        </p:nvSpPr>
        <p:spPr>
          <a:xfrm>
            <a:off x="9930209" y="3271391"/>
            <a:ext cx="1866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+mn-lt"/>
              </a:rPr>
              <a:t>Probable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+mn-lt"/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124692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06D92-CE87-4E6E-B5E6-2DF45365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90CE8-A3DD-41E2-872F-760D22CB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control and audit sensitive files requires classification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D:\pci_share\530_backup.xlsx </a:t>
            </a:r>
            <a:r>
              <a:rPr lang="en-US" dirty="0"/>
              <a:t>&lt;- Contains PCI</a:t>
            </a:r>
          </a:p>
          <a:p>
            <a:r>
              <a:rPr lang="en-US" dirty="0"/>
              <a:t>Maybe files in </a:t>
            </a:r>
            <a:r>
              <a:rPr lang="en-US" b="1" dirty="0" err="1"/>
              <a:t>pci_share</a:t>
            </a:r>
            <a:r>
              <a:rPr lang="en-US" b="1" dirty="0"/>
              <a:t> </a:t>
            </a:r>
            <a:r>
              <a:rPr lang="en-US" dirty="0"/>
              <a:t>are expected to have PCI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server is properly segmented and intended for PCI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user with read access can copy it to local box</a:t>
            </a:r>
          </a:p>
          <a:p>
            <a:r>
              <a:rPr lang="en-US" sz="2800" dirty="0"/>
              <a:t>Assume you saw a file called </a:t>
            </a:r>
            <a:r>
              <a:rPr lang="en-US" sz="2800" b="1" dirty="0">
                <a:cs typeface="Courier New" panose="02070309020205020404" pitchFamily="49" charset="0"/>
              </a:rPr>
              <a:t>530_backup.xlsx</a:t>
            </a:r>
            <a:r>
              <a:rPr lang="en-US" sz="2800" dirty="0">
                <a:cs typeface="Courier New" panose="02070309020205020404" pitchFamily="49" charset="0"/>
              </a:rPr>
              <a:t> on a desktop</a:t>
            </a:r>
            <a:endParaRPr lang="en-US" sz="2800" b="1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Would you assume it had credit card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File classification adds tags to identify and control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C408-EE6A-4554-99E1-8093623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File Classification Infrastructure (FCI)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38173-5BAF-4BAF-9D87-C032D5DF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Server 2008 R2 and later supports file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 File Server Resource Manager (FSRM) role</a:t>
            </a:r>
          </a:p>
          <a:p>
            <a:r>
              <a:rPr lang="en-US" sz="2800" dirty="0"/>
              <a:t>Allows assigning properties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Properties can be anything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Clearance required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Level of PII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Whether something is PCI or EPHI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Date something occurred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Impact of disclosure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77A68-E620-450F-9FE0-5E3927DD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514600"/>
            <a:ext cx="3583446" cy="367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47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SEC530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Data-Centric Security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</a:t>
            </a:r>
          </a:p>
          <a:p>
            <a:r>
              <a:rPr lang="en-US" sz="2800" dirty="0"/>
              <a:t>@SecurityMapper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Defensible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968FF2-C677-4B0B-AC76-447F3A01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Data Streams (ADS)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8347-A2BA-477F-B43E-C27F8977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classifications are stored in alternate data streams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 of NTFS that allows data to be attached to existing data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C:\&gt;streams64.exe C:\test\sec530.txt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C:\test\sec530.txt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:FSRM{ef88c031-5950-4164-ab92-eec5f16005a5}:$DATA 234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PS C:\&gt; get-content -path C:\test\sec530.txt -Stream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"FSRM{ef88c031-5950-4164-ab92-eec5f16005a5}"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îC8àBŠ&gt;«N±a$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íh,Î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Ò|n|Ì‰Óê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8          h*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Á‘ny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&lt;Ô¬È5Û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…üyËxN²          @  .   $   I m p a c t  M S   3 0 0 0       @  (   P I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_ M S   5 0 0 0       @  D   :   R e q u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 e d C l e a r a n c e _ M S   3 0 0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6716AE-3279-4462-B361-963405A2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306C7-3826-4016-9DFF-EE069A21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classification is designed for Windows file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happens when the file gets moved?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Copy to NTFS drive keeps properties but may not use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Copy to other file systems such as FAT32 and properties are lost</a:t>
            </a:r>
            <a:endParaRPr lang="en-US" dirty="0"/>
          </a:p>
          <a:p>
            <a:r>
              <a:rPr lang="en-US" dirty="0"/>
              <a:t>SharePoint and Office 365 integrate with FCI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Restrictions can be applied to documents using properties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Commercial DLP solutions replace or integrate with FCI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May be necessary for classification with certain file types or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9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4F8E0-E74C-488F-A7D9-A17C019B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Information Protection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CE601-C600-4351-9BE7-9946563B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file classification is integrated into multiple cloud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Office 365 and SharePoint Online support FCI</a:t>
            </a:r>
          </a:p>
          <a:p>
            <a:r>
              <a:rPr lang="en-US" dirty="0"/>
              <a:t>Microsoft is pushing Azure Information Protection (AIP)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Similar to AD Rights Management Services (RMS) (on premise)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Neither Azure Information Protection or AD RMS are free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But Azure Information Protection may be part of your subscriptions</a:t>
            </a:r>
          </a:p>
          <a:p>
            <a:r>
              <a:rPr lang="en-US" sz="2800" dirty="0"/>
              <a:t>Information Protection classifies data similar to FCI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properties and content are handled completely different</a:t>
            </a:r>
          </a:p>
        </p:txBody>
      </p:sp>
    </p:spTree>
    <p:extLst>
      <p:ext uri="{BB962C8B-B14F-4D97-AF65-F5344CB8AC3E}">
        <p14:creationId xmlns:p14="http://schemas.microsoft.com/office/powerpoint/2010/main" val="1293825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AFC322-7CE6-413C-9DBC-8DFC7A98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Information Protection (AIP)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990FB-2F95-4660-9659-B300E936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data streams can be removed with 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secure data and file properties, AIP may use encryption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document is encrypted with new AES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 and file properties and restrictions are encrypted with organization's public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Users private key used to sign 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FBF88-0644-499A-8BEA-E58C8DC9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72" y="4572000"/>
            <a:ext cx="4110128" cy="1698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21C90-8908-4B63-93E5-064FE75F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9" y="4540228"/>
            <a:ext cx="3419074" cy="1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53586C-A651-406E-9E75-A042A011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and Protect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E162-7194-4F65-A0EC-508BE9A4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PS C:\&gt; Get-Content -Path C:\test.txt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  <a:p>
            <a:r>
              <a:rPr lang="en-US" sz="2400" dirty="0"/>
              <a:t>PS C:\Users\jhenderson\Downloads&gt; Get-Content -Path C:\test.ptxt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file uses Microsoft Information Protection solutions. Open it using an application that supports protected files.  You can download Microsoft's protected file viewer from: http://go.microsoft.com/fwlink/?LinkId=280381 Learn more about Information Protection solutions at http://www.microsoft.com/rms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not change this file in any way -- doing so will result in data loss.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 Ï     Ó  Ú·  ±Ï          ­¹        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txtï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»¿&lt;?xml version="1.0"?&gt;&lt;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version="1.2"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=""&gt;&lt;BODY type="Microsoft Rights Label" version="3.0"&gt;&lt;ISSUEDTIME&gt;2018-01-11T06:51&lt;/ISSUEDTIME&gt;&lt;DESCRIPTOR&gt;&lt;OBJECT&gt;&lt;ID type="MS-GUID"&gt;{e96c13aa-570b-4b28-ae24-fba735f8d462}&lt;/ID&gt;&lt;NAME&gt;LCID 1033:NAME Confidential \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inance:DESCRIPTION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Confidential data that contains financial information that is restricted to employees only.</a:t>
            </a:r>
          </a:p>
        </p:txBody>
      </p:sp>
    </p:spTree>
    <p:extLst>
      <p:ext uri="{BB962C8B-B14F-4D97-AF65-F5344CB8AC3E}">
        <p14:creationId xmlns:p14="http://schemas.microsoft.com/office/powerpoint/2010/main" val="392031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C408-EE6A-4554-99E1-8093623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Access Control (DAC)</a:t>
            </a:r>
            <a:endParaRPr lang="en-US" baseline="30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38173-5BAF-4BAF-9D87-C032D5DF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access control lists are insufficient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membership is hard to control and inflexible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 details need to factor into access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What device is being used?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Who is accessing device and what attributes do they have?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How does this apply to file classifications?</a:t>
            </a:r>
          </a:p>
          <a:p>
            <a:r>
              <a:rPr lang="en-US" dirty="0"/>
              <a:t>Access controls need to be calculated on-the-fly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Microsoft's uses Dynamic Access Control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67701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03708-B6BC-4F90-BA44-F4D698A4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Access Example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5AB59834-7AF3-457D-9567-4AF92C32090C}"/>
              </a:ext>
            </a:extLst>
          </p:cNvPr>
          <p:cNvSpPr/>
          <p:nvPr/>
        </p:nvSpPr>
        <p:spPr>
          <a:xfrm>
            <a:off x="914400" y="1371600"/>
            <a:ext cx="2286000" cy="685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F9F9984-4B72-4645-9271-31EC68AEEEB4}"/>
              </a:ext>
            </a:extLst>
          </p:cNvPr>
          <p:cNvSpPr/>
          <p:nvPr/>
        </p:nvSpPr>
        <p:spPr>
          <a:xfrm>
            <a:off x="914400" y="2385260"/>
            <a:ext cx="2286000" cy="762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Request Healthcare File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D0968A5-8F96-44AF-A8D0-6A7C92C2D32F}"/>
              </a:ext>
            </a:extLst>
          </p:cNvPr>
          <p:cNvSpPr/>
          <p:nvPr/>
        </p:nvSpPr>
        <p:spPr>
          <a:xfrm>
            <a:off x="1143000" y="3475120"/>
            <a:ext cx="1828800" cy="1600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Pass ACL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E974A08-3EB6-41C6-97FE-5BC695EADD3D}"/>
              </a:ext>
            </a:extLst>
          </p:cNvPr>
          <p:cNvSpPr/>
          <p:nvPr/>
        </p:nvSpPr>
        <p:spPr>
          <a:xfrm>
            <a:off x="3886200" y="3475120"/>
            <a:ext cx="1828800" cy="16002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D33794-D708-4F20-97DF-AB49A4025233}"/>
              </a:ext>
            </a:extLst>
          </p:cNvPr>
          <p:cNvGrpSpPr/>
          <p:nvPr/>
        </p:nvGrpSpPr>
        <p:grpSpPr>
          <a:xfrm>
            <a:off x="6629400" y="3475120"/>
            <a:ext cx="1949116" cy="1600200"/>
            <a:chOff x="6220326" y="3276600"/>
            <a:chExt cx="1949116" cy="1600200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584A4FC7-4377-4FBA-BDF1-2251A6723BB6}"/>
                </a:ext>
              </a:extLst>
            </p:cNvPr>
            <p:cNvSpPr/>
            <p:nvPr/>
          </p:nvSpPr>
          <p:spPr>
            <a:xfrm>
              <a:off x="6280484" y="3276600"/>
              <a:ext cx="1828800" cy="16002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1F540D-848D-42A8-BBAE-84FDA15845BA}"/>
                </a:ext>
              </a:extLst>
            </p:cNvPr>
            <p:cNvSpPr txBox="1"/>
            <p:nvPr/>
          </p:nvSpPr>
          <p:spPr>
            <a:xfrm>
              <a:off x="6220326" y="3661201"/>
              <a:ext cx="19491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+mn-lt"/>
                </a:rPr>
                <a:t>HIPAA</a:t>
              </a:r>
              <a:br>
                <a:rPr lang="en-US" sz="2400" dirty="0">
                  <a:latin typeface="+mn-lt"/>
                </a:rPr>
              </a:br>
              <a:r>
                <a:rPr lang="en-US" sz="2400" dirty="0">
                  <a:latin typeface="+mn-lt"/>
                </a:rPr>
                <a:t>Training</a:t>
              </a:r>
            </a:p>
          </p:txBody>
        </p:sp>
      </p:grp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4F63E3D3-720D-4AA8-A7C6-B21A1F7B69C6}"/>
              </a:ext>
            </a:extLst>
          </p:cNvPr>
          <p:cNvSpPr/>
          <p:nvPr/>
        </p:nvSpPr>
        <p:spPr>
          <a:xfrm>
            <a:off x="914400" y="5342020"/>
            <a:ext cx="2286000" cy="685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Deny Access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B3F9B303-A3A8-4E1D-A05D-FDA18952E76D}"/>
              </a:ext>
            </a:extLst>
          </p:cNvPr>
          <p:cNvSpPr/>
          <p:nvPr/>
        </p:nvSpPr>
        <p:spPr>
          <a:xfrm>
            <a:off x="3657600" y="5354052"/>
            <a:ext cx="2286000" cy="685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Deny Access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Custom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90BDD56E-B671-465A-84E4-F05CE5D3B7F5}"/>
              </a:ext>
            </a:extLst>
          </p:cNvPr>
          <p:cNvSpPr/>
          <p:nvPr/>
        </p:nvSpPr>
        <p:spPr>
          <a:xfrm>
            <a:off x="6460958" y="5317957"/>
            <a:ext cx="2286000" cy="685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Deny Access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Custom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C67BC9B-A757-48FF-91C1-295F63F932C3}"/>
              </a:ext>
            </a:extLst>
          </p:cNvPr>
          <p:cNvSpPr/>
          <p:nvPr/>
        </p:nvSpPr>
        <p:spPr>
          <a:xfrm>
            <a:off x="9174480" y="3932319"/>
            <a:ext cx="2286000" cy="685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Access Allowed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125AA6-FA16-45E5-BB89-C8580C99B0E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057400" y="2057400"/>
            <a:ext cx="0" cy="327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ACC6AB-DB2F-4E56-95B7-D0EB414D1DE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057400" y="3147260"/>
            <a:ext cx="0" cy="327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773CD2-B7F5-42B2-AC3D-FB6F55B6703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971800" y="427522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25DED7-AE95-4802-9D8A-8F6DE9B3715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15000" y="4275220"/>
            <a:ext cx="9745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734BD5-3482-42E0-869C-33DB97874470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8578516" y="4275219"/>
            <a:ext cx="5959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1F567E-203B-48C4-BA7C-361C5F5F8BE3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7603958" y="5075320"/>
            <a:ext cx="0" cy="2426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2FB981-8261-4794-ADE5-EDFB9F5BC3E2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00600" y="5075320"/>
            <a:ext cx="0" cy="278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4F1BFE-3DD8-42A1-92D2-E379F46FCB43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2057400" y="5075320"/>
            <a:ext cx="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0F7D9CB-0D7E-401A-AD2E-F38B6923E2AA}"/>
              </a:ext>
            </a:extLst>
          </p:cNvPr>
          <p:cNvSpPr txBox="1"/>
          <p:nvPr/>
        </p:nvSpPr>
        <p:spPr>
          <a:xfrm>
            <a:off x="2971800" y="3859721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92BE01-1AF6-47C4-86B7-D5FDEF4DD683}"/>
              </a:ext>
            </a:extLst>
          </p:cNvPr>
          <p:cNvSpPr txBox="1"/>
          <p:nvPr/>
        </p:nvSpPr>
        <p:spPr>
          <a:xfrm>
            <a:off x="5775158" y="3839076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FB83CF-F098-4F52-880E-37A9C48460FB}"/>
              </a:ext>
            </a:extLst>
          </p:cNvPr>
          <p:cNvSpPr txBox="1"/>
          <p:nvPr/>
        </p:nvSpPr>
        <p:spPr>
          <a:xfrm>
            <a:off x="8441356" y="3823561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9135E6-9ED9-41F4-865A-D3910A373E38}"/>
              </a:ext>
            </a:extLst>
          </p:cNvPr>
          <p:cNvSpPr txBox="1"/>
          <p:nvPr/>
        </p:nvSpPr>
        <p:spPr>
          <a:xfrm>
            <a:off x="7645667" y="4917847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3F948-2713-46D0-9320-95340709ECE1}"/>
              </a:ext>
            </a:extLst>
          </p:cNvPr>
          <p:cNvSpPr txBox="1"/>
          <p:nvPr/>
        </p:nvSpPr>
        <p:spPr>
          <a:xfrm>
            <a:off x="4836695" y="4875265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56BAF8-F713-4029-8F6C-C740CDD2CEF1}"/>
              </a:ext>
            </a:extLst>
          </p:cNvPr>
          <p:cNvSpPr txBox="1"/>
          <p:nvPr/>
        </p:nvSpPr>
        <p:spPr>
          <a:xfrm>
            <a:off x="2042962" y="4875265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D3C190-F37C-4F9C-ADED-BB98A8D91DA9}"/>
              </a:ext>
            </a:extLst>
          </p:cNvPr>
          <p:cNvSpPr txBox="1"/>
          <p:nvPr/>
        </p:nvSpPr>
        <p:spPr>
          <a:xfrm>
            <a:off x="3826042" y="1263973"/>
            <a:ext cx="7908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n-lt"/>
              </a:rPr>
              <a:t>Access Requirements: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Device must be using</a:t>
            </a:r>
            <a:r>
              <a:rPr lang="en-US" sz="2800" b="1" dirty="0">
                <a:latin typeface="+mn-lt"/>
              </a:rPr>
              <a:t> Windows 7 or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User must complete annual </a:t>
            </a:r>
            <a:r>
              <a:rPr lang="en-US" sz="2800" b="1" dirty="0">
                <a:latin typeface="+mn-lt"/>
              </a:rPr>
              <a:t>HIPAA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User must be in </a:t>
            </a:r>
            <a:r>
              <a:rPr lang="en-US" sz="2800" b="1" dirty="0">
                <a:latin typeface="+mn-lt"/>
              </a:rPr>
              <a:t>HIPAA Users </a:t>
            </a:r>
            <a:r>
              <a:rPr lang="en-US" sz="2800" dirty="0">
                <a:latin typeface="+mn-lt"/>
              </a:rPr>
              <a:t>group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703B67-2272-4BE9-A3C1-1A632CD8B770}"/>
              </a:ext>
            </a:extLst>
          </p:cNvPr>
          <p:cNvSpPr txBox="1"/>
          <p:nvPr/>
        </p:nvSpPr>
        <p:spPr>
          <a:xfrm>
            <a:off x="3826042" y="3975138"/>
            <a:ext cx="1949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n-lt"/>
              </a:rPr>
              <a:t>Windows 7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or later</a:t>
            </a:r>
          </a:p>
        </p:txBody>
      </p:sp>
    </p:spTree>
    <p:extLst>
      <p:ext uri="{BB962C8B-B14F-4D97-AF65-F5344CB8AC3E}">
        <p14:creationId xmlns:p14="http://schemas.microsoft.com/office/powerpoint/2010/main" val="274836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DC5A17-A8B4-4CE3-AA91-F50E4411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Diligence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250A5-7DA5-432C-8408-49EB6219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responsibilities a cloud provider has, the higher the need for due diligence checking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Cloud provider policies and processes must be scrutinized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 the provider have a SOC report?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Helps establish minimum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Who has access to your corporate data within the provider?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 you have the right to audit or </a:t>
            </a:r>
            <a:r>
              <a:rPr lang="en-US" sz="2800" dirty="0" err="1"/>
              <a:t>pentest</a:t>
            </a:r>
            <a:r>
              <a:rPr lang="en-US" sz="2800" dirty="0"/>
              <a:t> your tenant?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Or can they prove routine auditing and penetration testing?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16" descr="Image result for guest list">
            <a:extLst>
              <a:ext uri="{FF2B5EF4-FFF2-40B4-BE49-F238E27FC236}">
                <a16:creationId xmlns:a16="http://schemas.microsoft.com/office/drawing/2014/main" id="{8E946E30-4211-46C0-B736-2BB92EA9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2573235"/>
            <a:ext cx="1371601" cy="17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7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8797" y="486122"/>
            <a:ext cx="9994996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Tactical Detection &amp; Data Analytics Summit 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December 4-11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Scottsdale, Arizona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summit</a:t>
            </a:r>
            <a:endParaRPr lang="fr-FR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20594"/>
            <a:ext cx="11015736" cy="3462423"/>
            <a:chOff x="2090380" y="7013137"/>
            <a:chExt cx="22034341" cy="69257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13137"/>
              <a:ext cx="20535301" cy="6925748"/>
              <a:chOff x="2728738" y="7375450"/>
              <a:chExt cx="20535301" cy="692574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75450"/>
                <a:ext cx="16204017" cy="692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SEC455 - SIEM Design &amp; Implementation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SEC599 – Defeating Advanced Adversaries 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SIEM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4-5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Dec</a:t>
                </a:r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. 6-11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66541" y="10438029"/>
              <a:ext cx="1371601" cy="13716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753120" y="11452485"/>
              <a:ext cx="1371601" cy="137160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444900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</a:t>
            </a:r>
            <a:r>
              <a:rPr lang="fr-FR" sz="2200" b="1" dirty="0" err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summit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97554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Justin Henderson | @SecurityMapper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sz="3200" dirty="0"/>
              <a:t>SEC555/SEC530/SEC455 Author &amp; Instructor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60 industry certifications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security hobbyist and community supporter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Collecting interns/contributors in bulk (research teams)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Release research to the community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657BC2E6-AED3-42CF-81ED-92E672F2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1371600"/>
            <a:ext cx="142653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5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</a:t>
            </a:r>
            <a:r>
              <a:rPr lang="en-US">
                <a:hlinkClick r:id="rId4"/>
              </a:rPr>
              <a:t>/HASecuritySolutions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8966ED-5ADC-44DB-BB1D-F1CC4844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DE17C-B704-4A51-A257-7E9EB02B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9200"/>
            <a:ext cx="10881360" cy="4876800"/>
          </a:xfrm>
        </p:spPr>
        <p:txBody>
          <a:bodyPr/>
          <a:lstStyle/>
          <a:p>
            <a:r>
              <a:rPr lang="en-US" dirty="0"/>
              <a:t>A defensible architecture requires organizational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are critical assets?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are the critical assets?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are they considered critical assets?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do these assets need to function?</a:t>
            </a:r>
          </a:p>
          <a:p>
            <a:r>
              <a:rPr lang="en-US" dirty="0"/>
              <a:t>Knowing the above questions allows defenses to be built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Network-centric</a:t>
            </a:r>
            <a:r>
              <a:rPr lang="en-US" dirty="0"/>
              <a:t> defenses build a security moat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Data-centric</a:t>
            </a:r>
            <a:r>
              <a:rPr lang="en-US" dirty="0"/>
              <a:t> defenses secure the treasure in the castle</a:t>
            </a:r>
          </a:p>
        </p:txBody>
      </p:sp>
      <p:pic>
        <p:nvPicPr>
          <p:cNvPr id="2050" name="Picture 2" descr="Image result for castle moat and farm">
            <a:extLst>
              <a:ext uri="{FF2B5EF4-FFF2-40B4-BE49-F238E27FC236}">
                <a16:creationId xmlns:a16="http://schemas.microsoft.com/office/drawing/2014/main" id="{1BC4238E-3C8D-401F-82F0-DA35C617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905000"/>
            <a:ext cx="2895600" cy="24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10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E1CD93-1D7A-4CA2-B2BA-301B8A6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2F412-D3CC-4FF1-A0B9-28611304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rarely involve a single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likely multiple services make up one app</a:t>
            </a:r>
          </a:p>
          <a:p>
            <a:r>
              <a:rPr lang="en-US" dirty="0"/>
              <a:t>Consider a custom web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utilize an </a:t>
            </a:r>
            <a:r>
              <a:rPr lang="en-US" b="1" dirty="0"/>
              <a:t>application</a:t>
            </a:r>
            <a:r>
              <a:rPr lang="en-US" dirty="0"/>
              <a:t> server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Such as Java, Cold Fusion, Tomcat, or </a:t>
            </a:r>
            <a:r>
              <a:rPr lang="en-US" dirty="0" err="1"/>
              <a:t>JBoss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b="1" dirty="0"/>
              <a:t>web</a:t>
            </a:r>
            <a:r>
              <a:rPr lang="en-US" dirty="0"/>
              <a:t>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Stores and retrieves data from a </a:t>
            </a:r>
            <a:r>
              <a:rPr lang="en-US" b="1" dirty="0"/>
              <a:t>database</a:t>
            </a:r>
            <a:r>
              <a:rPr lang="en-US" dirty="0"/>
              <a:t> server</a:t>
            </a:r>
          </a:p>
          <a:p>
            <a:r>
              <a:rPr lang="en-US" dirty="0"/>
              <a:t>Securing application means securing the </a:t>
            </a:r>
            <a:r>
              <a:rPr lang="en-US" b="1" dirty="0"/>
              <a:t>stack</a:t>
            </a:r>
          </a:p>
        </p:txBody>
      </p:sp>
      <p:pic>
        <p:nvPicPr>
          <p:cNvPr id="3076" name="Picture 4" descr="Image result for database server icon">
            <a:extLst>
              <a:ext uri="{FF2B5EF4-FFF2-40B4-BE49-F238E27FC236}">
                <a16:creationId xmlns:a16="http://schemas.microsoft.com/office/drawing/2014/main" id="{3045A2AF-C457-4413-AC3F-835836DC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220" y="5067300"/>
            <a:ext cx="95758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ategories-applications-internet-icon.png">
            <a:extLst>
              <a:ext uri="{FF2B5EF4-FFF2-40B4-BE49-F238E27FC236}">
                <a16:creationId xmlns:a16="http://schemas.microsoft.com/office/drawing/2014/main" id="{3010D432-E7C2-416A-AF89-2727BBA61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25" y="3238500"/>
            <a:ext cx="990600" cy="990600"/>
          </a:xfrm>
          <a:prstGeom prst="rect">
            <a:avLst/>
          </a:prstGeom>
        </p:spPr>
      </p:pic>
      <p:pic>
        <p:nvPicPr>
          <p:cNvPr id="3078" name="Picture 6" descr="Image result for application server icon">
            <a:extLst>
              <a:ext uri="{FF2B5EF4-FFF2-40B4-BE49-F238E27FC236}">
                <a16:creationId xmlns:a16="http://schemas.microsoft.com/office/drawing/2014/main" id="{7312D578-5E43-45E0-8AEE-E4A81A1A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14" y="1371600"/>
            <a:ext cx="957580" cy="9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19BF01-F1E4-46D8-98A8-DF76AAF44A3F}"/>
              </a:ext>
            </a:extLst>
          </p:cNvPr>
          <p:cNvCxnSpPr>
            <a:cxnSpLocks/>
          </p:cNvCxnSpPr>
          <p:nvPr/>
        </p:nvCxnSpPr>
        <p:spPr>
          <a:xfrm flipH="1">
            <a:off x="10820400" y="2514600"/>
            <a:ext cx="14504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624142-6AD8-4D8F-BF84-CA0942BF90DF}"/>
              </a:ext>
            </a:extLst>
          </p:cNvPr>
          <p:cNvCxnSpPr>
            <a:cxnSpLocks/>
          </p:cNvCxnSpPr>
          <p:nvPr/>
        </p:nvCxnSpPr>
        <p:spPr>
          <a:xfrm flipH="1">
            <a:off x="10875010" y="4366872"/>
            <a:ext cx="14504" cy="6096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6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049D-6B5C-4FEC-8B23-EBBABCF3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Firewalls (WAF)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29BC-B709-48D2-BDA4-701DCB44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 web application firewall (WAF) is an application firewall for HTTP applications" ~OWASP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 implies simple to use prevention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WAF is </a:t>
            </a:r>
            <a:r>
              <a:rPr lang="en-US" u="sng" dirty="0"/>
              <a:t>completely</a:t>
            </a:r>
            <a:r>
              <a:rPr lang="en-US" dirty="0"/>
              <a:t> different than traditional firewalls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WAF is a reverse proxy or local module on a web server</a:t>
            </a:r>
          </a:p>
          <a:p>
            <a:r>
              <a:rPr lang="en-US" dirty="0"/>
              <a:t>WAF technology is helpful given: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 web applications do not have patches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Centralized security application of web servers is needed</a:t>
            </a:r>
          </a:p>
        </p:txBody>
      </p:sp>
    </p:spTree>
    <p:extLst>
      <p:ext uri="{BB962C8B-B14F-4D97-AF65-F5344CB8AC3E}">
        <p14:creationId xmlns:p14="http://schemas.microsoft.com/office/powerpoint/2010/main" val="238631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7E737C-B6B6-4E76-875D-5C88D473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Web Server Protection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90B04-28EB-44DD-B70B-BF755473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27666"/>
            <a:ext cx="10881360" cy="4876800"/>
          </a:xfrm>
        </p:spPr>
        <p:txBody>
          <a:bodyPr/>
          <a:lstStyle/>
          <a:p>
            <a:r>
              <a:rPr lang="en-US" dirty="0"/>
              <a:t>A key advantage of WAF is centralized protection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Possible to apply security policies across web servers</a:t>
            </a:r>
          </a:p>
          <a:p>
            <a:r>
              <a:rPr lang="en-US" sz="2800" b="1" dirty="0"/>
              <a:t>Examples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HSTS headers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Fine-grained control of error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Controlling input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Multifactor authentication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CAPTCHA and rate limiting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Virtual patching</a:t>
            </a:r>
          </a:p>
        </p:txBody>
      </p:sp>
      <p:pic>
        <p:nvPicPr>
          <p:cNvPr id="7" name="Picture 6" descr="Hard Drives - good.jpg">
            <a:extLst>
              <a:ext uri="{FF2B5EF4-FFF2-40B4-BE49-F238E27FC236}">
                <a16:creationId xmlns:a16="http://schemas.microsoft.com/office/drawing/2014/main" id="{0AC097A3-31D5-4F8B-AC43-6316C06F7B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572000"/>
            <a:ext cx="685800" cy="1371600"/>
          </a:xfrm>
          <a:prstGeom prst="rect">
            <a:avLst/>
          </a:prstGeom>
        </p:spPr>
      </p:pic>
      <p:pic>
        <p:nvPicPr>
          <p:cNvPr id="8" name="Picture 7" descr="Hard Drives - good.jpg">
            <a:extLst>
              <a:ext uri="{FF2B5EF4-FFF2-40B4-BE49-F238E27FC236}">
                <a16:creationId xmlns:a16="http://schemas.microsoft.com/office/drawing/2014/main" id="{1D56FE05-4283-4FD6-B92B-7D41ECDC6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0" y="4572000"/>
            <a:ext cx="685800" cy="1371600"/>
          </a:xfrm>
          <a:prstGeom prst="rect">
            <a:avLst/>
          </a:prstGeom>
        </p:spPr>
      </p:pic>
      <p:pic>
        <p:nvPicPr>
          <p:cNvPr id="9" name="Picture 8" descr="Hard Drives - good.jpg">
            <a:extLst>
              <a:ext uri="{FF2B5EF4-FFF2-40B4-BE49-F238E27FC236}">
                <a16:creationId xmlns:a16="http://schemas.microsoft.com/office/drawing/2014/main" id="{6DD71EDD-FEBE-4AA4-8BE4-3D695CD1B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572000"/>
            <a:ext cx="685800" cy="1371600"/>
          </a:xfrm>
          <a:prstGeom prst="rect">
            <a:avLst/>
          </a:prstGeom>
        </p:spPr>
      </p:pic>
      <p:pic>
        <p:nvPicPr>
          <p:cNvPr id="10" name="Picture 2" descr="Image result for server appliance">
            <a:extLst>
              <a:ext uri="{FF2B5EF4-FFF2-40B4-BE49-F238E27FC236}">
                <a16:creationId xmlns:a16="http://schemas.microsoft.com/office/drawing/2014/main" id="{9025299C-10B2-46B5-B343-93169A802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740" y="3009900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48250-05BB-4A80-9B15-F28FB373FBE0}"/>
              </a:ext>
            </a:extLst>
          </p:cNvPr>
          <p:cNvCxnSpPr>
            <a:cxnSpLocks/>
          </p:cNvCxnSpPr>
          <p:nvPr/>
        </p:nvCxnSpPr>
        <p:spPr>
          <a:xfrm flipH="1">
            <a:off x="8686800" y="3848100"/>
            <a:ext cx="32766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AE18A4-39B0-4438-9931-38D3062DCB47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9806940" y="3848100"/>
            <a:ext cx="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A6FE62-4986-42C6-8D95-2C6B915A4013}"/>
              </a:ext>
            </a:extLst>
          </p:cNvPr>
          <p:cNvCxnSpPr>
            <a:endCxn id="9" idx="0"/>
          </p:cNvCxnSpPr>
          <p:nvPr/>
        </p:nvCxnSpPr>
        <p:spPr>
          <a:xfrm>
            <a:off x="10645140" y="3848100"/>
            <a:ext cx="441960" cy="723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7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59A338-FA78-449C-A42C-21E5C35C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12B4A-37BF-4CA4-9F57-C0BDDE5B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WAF is not completely foolproof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Methods exist to identify a WAF is in place (fingerprinting)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techniques exist to bypass WAF security</a:t>
            </a:r>
          </a:p>
          <a:p>
            <a:r>
              <a:rPr lang="en-US" b="1" dirty="0"/>
              <a:t>Potential WAF issues: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web server reacts differently to various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encoding techniques exist that are 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Operating systems interpret paths differently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publicly available sources on how to bypass WAF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311937790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1669</Words>
  <Application>Microsoft Office PowerPoint</Application>
  <PresentationFormat>Widescreen</PresentationFormat>
  <Paragraphs>254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PowerPoint Presentation</vt:lpstr>
      <vt:lpstr>SEC530</vt:lpstr>
      <vt:lpstr>About Me</vt:lpstr>
      <vt:lpstr>Welcome!</vt:lpstr>
      <vt:lpstr>Know Thy Organization</vt:lpstr>
      <vt:lpstr>Full Stack Security</vt:lpstr>
      <vt:lpstr>Web Application Firewalls (WAF)</vt:lpstr>
      <vt:lpstr>Central Web Server Protection</vt:lpstr>
      <vt:lpstr>WAF Challenges</vt:lpstr>
      <vt:lpstr>Database Monitoring and Controls</vt:lpstr>
      <vt:lpstr>Data Encryption</vt:lpstr>
      <vt:lpstr>Encrypted Data</vt:lpstr>
      <vt:lpstr>Content Discovery</vt:lpstr>
      <vt:lpstr>Content Discovery Script Example</vt:lpstr>
      <vt:lpstr>How to Find Key Data</vt:lpstr>
      <vt:lpstr>Optical Character Recognition (OCR) Integration</vt:lpstr>
      <vt:lpstr>Acceptance</vt:lpstr>
      <vt:lpstr>File Classification</vt:lpstr>
      <vt:lpstr>Windows File Classification Infrastructure (FCI)</vt:lpstr>
      <vt:lpstr>Alternate Data Streams (ADS)</vt:lpstr>
      <vt:lpstr>Moving Files</vt:lpstr>
      <vt:lpstr>Azure Information Protection</vt:lpstr>
      <vt:lpstr>Azure Information Protection (AIP)</vt:lpstr>
      <vt:lpstr>Classify and Protect Example</vt:lpstr>
      <vt:lpstr>Dynamic Access Control (DAC)</vt:lpstr>
      <vt:lpstr>Advanced Access Example</vt:lpstr>
      <vt:lpstr>Due Diligence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2018-10-10T14:19:27Z</dcterms:modified>
  <cp:category>Security</cp:category>
</cp:coreProperties>
</file>