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autoCompressPictures="0">
  <p:sldMasterIdLst>
    <p:sldMasterId id="2147483967" r:id="rId1"/>
    <p:sldMasterId id="2147483970" r:id="rId2"/>
  </p:sldMasterIdLst>
  <p:notesMasterIdLst>
    <p:notesMasterId r:id="rId32"/>
  </p:notesMasterIdLst>
  <p:handoutMasterIdLst>
    <p:handoutMasterId r:id="rId33"/>
  </p:handoutMasterIdLst>
  <p:sldIdLst>
    <p:sldId id="815" r:id="rId3"/>
    <p:sldId id="819" r:id="rId4"/>
    <p:sldId id="800" r:id="rId5"/>
    <p:sldId id="2113416831" r:id="rId6"/>
    <p:sldId id="2113416830" r:id="rId7"/>
    <p:sldId id="866" r:id="rId8"/>
    <p:sldId id="2113416832" r:id="rId9"/>
    <p:sldId id="842" r:id="rId10"/>
    <p:sldId id="2113416827" r:id="rId11"/>
    <p:sldId id="2113416828" r:id="rId12"/>
    <p:sldId id="2113416835" r:id="rId13"/>
    <p:sldId id="2113416836" r:id="rId14"/>
    <p:sldId id="2113416837" r:id="rId15"/>
    <p:sldId id="2113416834" r:id="rId16"/>
    <p:sldId id="2113416838" r:id="rId17"/>
    <p:sldId id="2113416833" r:id="rId18"/>
    <p:sldId id="2113416839" r:id="rId19"/>
    <p:sldId id="2113416841" r:id="rId20"/>
    <p:sldId id="2113416842" r:id="rId21"/>
    <p:sldId id="2113416845" r:id="rId22"/>
    <p:sldId id="2113416843" r:id="rId23"/>
    <p:sldId id="2113416844" r:id="rId24"/>
    <p:sldId id="2113416847" r:id="rId25"/>
    <p:sldId id="2113416849" r:id="rId26"/>
    <p:sldId id="2113416848" r:id="rId27"/>
    <p:sldId id="2113416850" r:id="rId28"/>
    <p:sldId id="2113416851" r:id="rId29"/>
    <p:sldId id="877" r:id="rId30"/>
    <p:sldId id="2113416829" r:id="rId31"/>
  </p:sldIdLst>
  <p:sldSz cx="12192000" cy="6858000"/>
  <p:notesSz cx="7315200" cy="9601200"/>
  <p:defaultTextStyle>
    <a:defPPr>
      <a:defRPr lang="en-US"/>
    </a:defPPr>
    <a:lvl1pPr algn="l" rtl="0" eaLnBrk="0" fontAlgn="base" hangingPunct="0">
      <a:spcBef>
        <a:spcPct val="0"/>
      </a:spcBef>
      <a:spcAft>
        <a:spcPct val="0"/>
      </a:spcAft>
      <a:defRPr sz="4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4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4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4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4400" kern="1200">
        <a:solidFill>
          <a:schemeClr val="tx1"/>
        </a:solidFill>
        <a:latin typeface="Times New Roman" pitchFamily="18" charset="0"/>
        <a:ea typeface="+mn-ea"/>
        <a:cs typeface="+mn-cs"/>
      </a:defRPr>
    </a:lvl5pPr>
    <a:lvl6pPr marL="2286000" algn="l" defTabSz="914400" rtl="0" eaLnBrk="1" latinLnBrk="0" hangingPunct="1">
      <a:defRPr sz="4400" kern="1200">
        <a:solidFill>
          <a:schemeClr val="tx1"/>
        </a:solidFill>
        <a:latin typeface="Times New Roman" pitchFamily="18" charset="0"/>
        <a:ea typeface="+mn-ea"/>
        <a:cs typeface="+mn-cs"/>
      </a:defRPr>
    </a:lvl6pPr>
    <a:lvl7pPr marL="2743200" algn="l" defTabSz="914400" rtl="0" eaLnBrk="1" latinLnBrk="0" hangingPunct="1">
      <a:defRPr sz="4400" kern="1200">
        <a:solidFill>
          <a:schemeClr val="tx1"/>
        </a:solidFill>
        <a:latin typeface="Times New Roman" pitchFamily="18" charset="0"/>
        <a:ea typeface="+mn-ea"/>
        <a:cs typeface="+mn-cs"/>
      </a:defRPr>
    </a:lvl7pPr>
    <a:lvl8pPr marL="3200400" algn="l" defTabSz="914400" rtl="0" eaLnBrk="1" latinLnBrk="0" hangingPunct="1">
      <a:defRPr sz="4400" kern="1200">
        <a:solidFill>
          <a:schemeClr val="tx1"/>
        </a:solidFill>
        <a:latin typeface="Times New Roman" pitchFamily="18" charset="0"/>
        <a:ea typeface="+mn-ea"/>
        <a:cs typeface="+mn-cs"/>
      </a:defRPr>
    </a:lvl8pPr>
    <a:lvl9pPr marL="3657600" algn="l" defTabSz="914400" rtl="0" eaLnBrk="1" latinLnBrk="0" hangingPunct="1">
      <a:defRPr sz="4400"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Default Section" id="{3004909D-4BE1-43FD-BED3-FC202CB35881}">
          <p14:sldIdLst>
            <p14:sldId id="815"/>
            <p14:sldId id="819"/>
            <p14:sldId id="800"/>
            <p14:sldId id="2113416831"/>
            <p14:sldId id="2113416830"/>
            <p14:sldId id="866"/>
            <p14:sldId id="2113416832"/>
            <p14:sldId id="842"/>
            <p14:sldId id="2113416827"/>
            <p14:sldId id="2113416828"/>
            <p14:sldId id="2113416835"/>
            <p14:sldId id="2113416836"/>
            <p14:sldId id="2113416837"/>
            <p14:sldId id="2113416834"/>
            <p14:sldId id="2113416838"/>
            <p14:sldId id="2113416833"/>
            <p14:sldId id="2113416839"/>
            <p14:sldId id="2113416841"/>
            <p14:sldId id="2113416842"/>
            <p14:sldId id="2113416845"/>
            <p14:sldId id="2113416843"/>
            <p14:sldId id="2113416844"/>
            <p14:sldId id="2113416847"/>
            <p14:sldId id="2113416849"/>
            <p14:sldId id="2113416848"/>
            <p14:sldId id="2113416850"/>
            <p14:sldId id="2113416851"/>
            <p14:sldId id="877"/>
          </p14:sldIdLst>
        </p14:section>
        <p14:section name="a" id="{6DDA85AF-8157-4C05-8443-B9783E50310F}">
          <p14:sldIdLst>
            <p14:sldId id="21134168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a:srgbClr val="99FFCC"/>
    <a:srgbClr val="00FF00"/>
    <a:srgbClr val="FF0000"/>
    <a:srgbClr val="FF6600"/>
    <a:srgbClr val="000066"/>
    <a:srgbClr val="FF33CC"/>
    <a:srgbClr val="FFFF00"/>
    <a:srgbClr val="00FFFF"/>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47" autoAdjust="0"/>
    <p:restoredTop sz="70644" autoAdjust="0"/>
  </p:normalViewPr>
  <p:slideViewPr>
    <p:cSldViewPr>
      <p:cViewPr varScale="1">
        <p:scale>
          <a:sx n="112" d="100"/>
          <a:sy n="112" d="100"/>
        </p:scale>
        <p:origin x="2118" y="10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p:scale>
          <a:sx n="147" d="100"/>
          <a:sy n="147" d="100"/>
        </p:scale>
        <p:origin x="2744" y="-44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2258"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788">
              <a:defRPr sz="1300" dirty="0">
                <a:latin typeface="Tahoma" pitchFamily="34" charset="0"/>
              </a:defRPr>
            </a:lvl1pPr>
          </a:lstStyle>
          <a:p>
            <a:pPr>
              <a:defRPr/>
            </a:pPr>
            <a:endParaRPr lang="en-US" dirty="0"/>
          </a:p>
        </p:txBody>
      </p:sp>
      <p:sp>
        <p:nvSpPr>
          <p:cNvPr id="352259"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788">
              <a:defRPr sz="1300" dirty="0">
                <a:latin typeface="Tahoma" pitchFamily="34" charset="0"/>
              </a:defRPr>
            </a:lvl1pPr>
          </a:lstStyle>
          <a:p>
            <a:pPr>
              <a:defRPr/>
            </a:pPr>
            <a:endParaRPr lang="en-US" dirty="0"/>
          </a:p>
        </p:txBody>
      </p:sp>
      <p:sp>
        <p:nvSpPr>
          <p:cNvPr id="352260"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788">
              <a:defRPr sz="1300" dirty="0">
                <a:latin typeface="Tahoma" pitchFamily="34" charset="0"/>
              </a:defRPr>
            </a:lvl1pPr>
          </a:lstStyle>
          <a:p>
            <a:pPr>
              <a:defRPr/>
            </a:pPr>
            <a:endParaRPr lang="en-US" dirty="0"/>
          </a:p>
        </p:txBody>
      </p:sp>
      <p:sp>
        <p:nvSpPr>
          <p:cNvPr id="352261"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6788">
              <a:defRPr sz="1300">
                <a:latin typeface="Tahoma" pitchFamily="34" charset="0"/>
              </a:defRPr>
            </a:lvl1pPr>
          </a:lstStyle>
          <a:p>
            <a:pPr>
              <a:defRPr/>
            </a:pPr>
            <a:fld id="{7B84F0AD-B8EC-4E4C-96AB-90A3127EB247}" type="slidenum">
              <a:rPr lang="en-US"/>
              <a:pPr>
                <a:defRPr/>
              </a:pPr>
              <a:t>‹#›</a:t>
            </a:fld>
            <a:endParaRPr lang="en-US" dirty="0"/>
          </a:p>
        </p:txBody>
      </p:sp>
    </p:spTree>
    <p:extLst>
      <p:ext uri="{BB962C8B-B14F-4D97-AF65-F5344CB8AC3E}">
        <p14:creationId xmlns:p14="http://schemas.microsoft.com/office/powerpoint/2010/main" val="361305867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8944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560888"/>
            <a:ext cx="5943600" cy="4354512"/>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705643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ts val="363"/>
      </a:spcBef>
      <a:spcAft>
        <a:spcPct val="0"/>
      </a:spcAft>
      <a:defRPr sz="1100" kern="1200">
        <a:solidFill>
          <a:schemeClr val="tx1"/>
        </a:solidFill>
        <a:latin typeface="Times New Roman" pitchFamily="18" charset="0"/>
        <a:ea typeface="+mn-ea"/>
        <a:cs typeface="+mn-cs"/>
      </a:defRPr>
    </a:lvl1pPr>
    <a:lvl2pPr marL="457200" algn="l" rtl="0" eaLnBrk="0" fontAlgn="base" hangingPunct="0">
      <a:spcBef>
        <a:spcPts val="363"/>
      </a:spcBef>
      <a:spcAft>
        <a:spcPct val="0"/>
      </a:spcAft>
      <a:defRPr sz="1100" kern="1200">
        <a:solidFill>
          <a:schemeClr val="tx1"/>
        </a:solidFill>
        <a:latin typeface="Times New Roman" pitchFamily="18" charset="0"/>
        <a:ea typeface="+mn-ea"/>
        <a:cs typeface="+mn-cs"/>
      </a:defRPr>
    </a:lvl2pPr>
    <a:lvl3pPr marL="914400" algn="l" rtl="0" eaLnBrk="0" fontAlgn="base" hangingPunct="0">
      <a:spcBef>
        <a:spcPts val="363"/>
      </a:spcBef>
      <a:spcAft>
        <a:spcPct val="0"/>
      </a:spcAft>
      <a:defRPr sz="1100" kern="1200">
        <a:solidFill>
          <a:schemeClr val="tx1"/>
        </a:solidFill>
        <a:latin typeface="Times New Roman" pitchFamily="18" charset="0"/>
        <a:ea typeface="+mn-ea"/>
        <a:cs typeface="+mn-cs"/>
      </a:defRPr>
    </a:lvl3pPr>
    <a:lvl4pPr marL="1371600" algn="l" rtl="0" eaLnBrk="0" fontAlgn="base" hangingPunct="0">
      <a:spcBef>
        <a:spcPts val="363"/>
      </a:spcBef>
      <a:spcAft>
        <a:spcPct val="0"/>
      </a:spcAft>
      <a:defRPr sz="1100" kern="1200">
        <a:solidFill>
          <a:schemeClr val="tx1"/>
        </a:solidFill>
        <a:latin typeface="Times New Roman" pitchFamily="18" charset="0"/>
        <a:ea typeface="+mn-ea"/>
        <a:cs typeface="+mn-cs"/>
      </a:defRPr>
    </a:lvl4pPr>
    <a:lvl5pPr marL="1828800" algn="l" rtl="0" eaLnBrk="0" fontAlgn="base" hangingPunct="0">
      <a:spcBef>
        <a:spcPts val="363"/>
      </a:spcBef>
      <a:spcAft>
        <a:spcPct val="0"/>
      </a:spcAft>
      <a:defRPr sz="11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1556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worth considering evaluating rules again on updates to the query being performed.</a:t>
            </a:r>
          </a:p>
        </p:txBody>
      </p:sp>
    </p:spTree>
    <p:extLst>
      <p:ext uri="{BB962C8B-B14F-4D97-AF65-F5344CB8AC3E}">
        <p14:creationId xmlns:p14="http://schemas.microsoft.com/office/powerpoint/2010/main" val="3513356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1307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09600" y="4560888"/>
            <a:ext cx="6096000" cy="4735512"/>
          </a:xfrm>
        </p:spPr>
        <p:txBody>
          <a:bodyPr/>
          <a:lstStyle/>
          <a:p>
            <a:pPr>
              <a:spcBef>
                <a:spcPts val="200"/>
              </a:spcBef>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8073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6072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0563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goal of the presentation is to have take home actionable knowledge</a:t>
            </a:r>
          </a:p>
        </p:txBody>
      </p:sp>
    </p:spTree>
    <p:extLst>
      <p:ext uri="{BB962C8B-B14F-4D97-AF65-F5344CB8AC3E}">
        <p14:creationId xmlns:p14="http://schemas.microsoft.com/office/powerpoint/2010/main" val="2117489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so much content and opinions on how to do security “right”, it is difficult to find a good starting point, let alone something that helps move your company forward. It is easy to fall victim to analysis paralysis.</a:t>
            </a:r>
          </a:p>
        </p:txBody>
      </p:sp>
    </p:spTree>
    <p:extLst>
      <p:ext uri="{BB962C8B-B14F-4D97-AF65-F5344CB8AC3E}">
        <p14:creationId xmlns:p14="http://schemas.microsoft.com/office/powerpoint/2010/main" val="190462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8383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0838" y="550863"/>
            <a:ext cx="6613525" cy="3719512"/>
          </a:xfrm>
        </p:spPr>
      </p:sp>
      <p:sp>
        <p:nvSpPr>
          <p:cNvPr id="3" name="Notes Placeholder 2"/>
          <p:cNvSpPr>
            <a:spLocks noGrp="1"/>
          </p:cNvSpPr>
          <p:nvPr>
            <p:ph type="body" idx="1"/>
          </p:nvPr>
        </p:nvSpPr>
        <p:spPr>
          <a:xfrm>
            <a:off x="685800" y="4573650"/>
            <a:ext cx="5943600" cy="4634058"/>
          </a:xfrm>
        </p:spPr>
        <p:txBody>
          <a:bodyPr/>
          <a:lstStyle/>
          <a:p>
            <a:pPr defTabSz="948507">
              <a:spcBef>
                <a:spcPts val="377"/>
              </a:spcBef>
              <a:defRPr/>
            </a:pPr>
            <a:endParaRPr lang="en-US" b="0" dirty="0"/>
          </a:p>
        </p:txBody>
      </p:sp>
    </p:spTree>
    <p:extLst>
      <p:ext uri="{BB962C8B-B14F-4D97-AF65-F5344CB8AC3E}">
        <p14:creationId xmlns:p14="http://schemas.microsoft.com/office/powerpoint/2010/main" val="2966535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 Windows logging covers around 11% of known MITRE techniques as of 3/24. This percentage is the subject of argument as some logging may be enabled by default but not collected by default. For example, many logging agents on Windows often collect Application, System, and Security logs.</a:t>
            </a:r>
          </a:p>
        </p:txBody>
      </p:sp>
    </p:spTree>
    <p:extLst>
      <p:ext uri="{BB962C8B-B14F-4D97-AF65-F5344CB8AC3E}">
        <p14:creationId xmlns:p14="http://schemas.microsoft.com/office/powerpoint/2010/main" val="1326023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Fortunately, there are a few things that often dramatically increase an organizations overall visibility. For example, installing Microsoft Sysmon and collecting the Sysmon logs adds another 56.84% MITRE coverage as of 3/19/2024. In fairness, this does not necessary mean that 56.84% of all MITRE techniques are fully covered, but it does mean that 56.84.% of MITRE techniques have at least some coverage.</a:t>
            </a:r>
            <a:br>
              <a:rPr lang="en-US" dirty="0"/>
            </a:br>
            <a:br>
              <a:rPr lang="en-US" dirty="0"/>
            </a:br>
            <a:r>
              <a:rPr lang="en-US" dirty="0"/>
              <a:t>Default Windows logging only covers 10.59% of MITRE techniques. Default logging plus Sysmon changes this to 67.43% of techniques now with some level of coverage. This percentage can further increase with PowerShell logging.</a:t>
            </a:r>
          </a:p>
        </p:txBody>
      </p:sp>
    </p:spTree>
    <p:extLst>
      <p:ext uri="{BB962C8B-B14F-4D97-AF65-F5344CB8AC3E}">
        <p14:creationId xmlns:p14="http://schemas.microsoft.com/office/powerpoint/2010/main" val="686077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Nowadays there are multiple open-source and commercial tools and integrations to make mapping against MITRE ATT&amp;CK and other frameworks a more simplified experience.</a:t>
            </a:r>
          </a:p>
        </p:txBody>
      </p:sp>
    </p:spTree>
    <p:extLst>
      <p:ext uri="{BB962C8B-B14F-4D97-AF65-F5344CB8AC3E}">
        <p14:creationId xmlns:p14="http://schemas.microsoft.com/office/powerpoint/2010/main" val="1577653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ans_cours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Text Placeholder 6"/>
          <p:cNvSpPr>
            <a:spLocks noGrp="1"/>
          </p:cNvSpPr>
          <p:nvPr>
            <p:ph type="body" sz="quarter" idx="13"/>
          </p:nvPr>
        </p:nvSpPr>
        <p:spPr>
          <a:xfrm>
            <a:off x="2398642" y="1921566"/>
            <a:ext cx="9184987" cy="2279373"/>
          </a:xfrm>
        </p:spPr>
        <p:txBody>
          <a:bodyPr/>
          <a:lstStyle/>
          <a:p>
            <a:pPr lvl="0"/>
            <a:r>
              <a:rPr lang="en-US"/>
              <a:t>Click to edit Master text styles</a:t>
            </a:r>
          </a:p>
        </p:txBody>
      </p:sp>
      <p:sp>
        <p:nvSpPr>
          <p:cNvPr id="9" name="Text Placeholder 8"/>
          <p:cNvSpPr>
            <a:spLocks noGrp="1"/>
          </p:cNvSpPr>
          <p:nvPr>
            <p:ph type="body" sz="quarter" idx="14"/>
          </p:nvPr>
        </p:nvSpPr>
        <p:spPr>
          <a:xfrm>
            <a:off x="471488" y="5146469"/>
            <a:ext cx="11247437" cy="1003300"/>
          </a:xfrm>
        </p:spPr>
        <p:txBody>
          <a:bodyPr/>
          <a:lstStyle>
            <a:lvl1pPr algn="ctr">
              <a:defRPr sz="1400" b="0" i="0">
                <a:solidFill>
                  <a:schemeClr val="tx1"/>
                </a:solidFill>
                <a:latin typeface="Gill Sans MT" charset="0"/>
                <a:ea typeface="Gill Sans MT" charset="0"/>
                <a:cs typeface="Gill Sans MT" charset="0"/>
              </a:defRPr>
            </a:lvl1pPr>
            <a:lvl2pPr algn="ctr">
              <a:defRPr sz="1200" b="0" i="0">
                <a:solidFill>
                  <a:schemeClr val="tx1"/>
                </a:solidFill>
                <a:latin typeface="Gill Sans MT" charset="0"/>
                <a:ea typeface="Gill Sans MT" charset="0"/>
                <a:cs typeface="Gill Sans MT" charset="0"/>
              </a:defRPr>
            </a:lvl2pPr>
            <a:lvl3pPr algn="ctr">
              <a:defRPr sz="1200" b="0" i="0">
                <a:solidFill>
                  <a:schemeClr val="tx1"/>
                </a:solidFill>
                <a:latin typeface="Gill Sans MT" charset="0"/>
                <a:ea typeface="Gill Sans MT" charset="0"/>
                <a:cs typeface="Gill Sans MT" charset="0"/>
              </a:defRPr>
            </a:lvl3pPr>
            <a:lvl4pPr algn="ctr">
              <a:defRPr sz="1200" b="0" i="0">
                <a:solidFill>
                  <a:schemeClr val="tx1"/>
                </a:solidFill>
                <a:latin typeface="Gill Sans MT" charset="0"/>
                <a:ea typeface="Gill Sans MT" charset="0"/>
                <a:cs typeface="Gill Sans MT" charset="0"/>
              </a:defRPr>
            </a:lvl4pPr>
            <a:lvl5pPr algn="ctr">
              <a:defRPr sz="1200" b="0" i="0">
                <a:solidFill>
                  <a:schemeClr val="tx1"/>
                </a:solidFill>
                <a:latin typeface="Gill Sans MT" charset="0"/>
                <a:ea typeface="Gill Sans MT" charset="0"/>
                <a:cs typeface="Gill Sans MT" charset="0"/>
              </a:defRPr>
            </a:lvl5pPr>
          </a:lstStyle>
          <a:p>
            <a:pPr lvl="0"/>
            <a:r>
              <a:rPr lang="en-US" dirty="0"/>
              <a:t>Click to edit Master text styles</a:t>
            </a:r>
          </a:p>
        </p:txBody>
      </p:sp>
      <p:sp>
        <p:nvSpPr>
          <p:cNvPr id="11" name="Text Placeholder 10"/>
          <p:cNvSpPr>
            <a:spLocks noGrp="1"/>
          </p:cNvSpPr>
          <p:nvPr>
            <p:ph type="body" sz="quarter" idx="15"/>
          </p:nvPr>
        </p:nvSpPr>
        <p:spPr bwMode="gray">
          <a:xfrm>
            <a:off x="4200939" y="476250"/>
            <a:ext cx="7332249" cy="685800"/>
          </a:xfrm>
        </p:spPr>
        <p:txBody>
          <a:bodyPr tIns="64008" bIns="0"/>
          <a:lstStyle>
            <a:lvl1pPr algn="r">
              <a:defRPr sz="1800" b="0" i="0">
                <a:solidFill>
                  <a:schemeClr val="bg1"/>
                </a:solidFill>
                <a:latin typeface="Gill Sans MT" charset="0"/>
                <a:ea typeface="Gill Sans MT" charset="0"/>
                <a:cs typeface="Gill Sans MT" charset="0"/>
              </a:defRPr>
            </a:lvl1pPr>
            <a:lvl2pPr algn="r">
              <a:defRPr sz="1800" b="0" i="0">
                <a:latin typeface="Gill Sans MT" charset="0"/>
                <a:ea typeface="Gill Sans MT" charset="0"/>
                <a:cs typeface="Gill Sans MT" charset="0"/>
              </a:defRPr>
            </a:lvl2pPr>
            <a:lvl3pPr algn="r">
              <a:defRPr sz="1800" b="0" i="0">
                <a:latin typeface="Gill Sans MT" charset="0"/>
                <a:ea typeface="Gill Sans MT" charset="0"/>
                <a:cs typeface="Gill Sans MT" charset="0"/>
              </a:defRPr>
            </a:lvl3pPr>
            <a:lvl4pPr algn="r">
              <a:defRPr sz="1800" b="0" i="0">
                <a:latin typeface="Gill Sans MT" charset="0"/>
                <a:ea typeface="Gill Sans MT" charset="0"/>
                <a:cs typeface="Gill Sans MT" charset="0"/>
              </a:defRPr>
            </a:lvl4pPr>
            <a:lvl5pPr algn="r">
              <a:defRPr sz="1800" b="0" i="0">
                <a:latin typeface="Gill Sans MT" charset="0"/>
                <a:ea typeface="Gill Sans MT" charset="0"/>
                <a:cs typeface="Gill Sans MT" charset="0"/>
              </a:defRPr>
            </a:lvl5pPr>
          </a:lstStyle>
          <a:p>
            <a:pPr lvl="0"/>
            <a:r>
              <a:rPr lang="en-US" dirty="0"/>
              <a:t>Click to edit Master text styles</a:t>
            </a:r>
          </a:p>
        </p:txBody>
      </p:sp>
    </p:spTree>
    <p:extLst>
      <p:ext uri="{BB962C8B-B14F-4D97-AF65-F5344CB8AC3E}">
        <p14:creationId xmlns:p14="http://schemas.microsoft.com/office/powerpoint/2010/main" val="727927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ans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825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ans_single-text">
    <p:spTree>
      <p:nvGrpSpPr>
        <p:cNvPr id="1" name=""/>
        <p:cNvGrpSpPr/>
        <p:nvPr/>
      </p:nvGrpSpPr>
      <p:grpSpPr>
        <a:xfrm>
          <a:off x="0" y="0"/>
          <a:ext cx="0" cy="0"/>
          <a:chOff x="0" y="0"/>
          <a:chExt cx="0" cy="0"/>
        </a:xfrm>
      </p:grpSpPr>
      <p:sp>
        <p:nvSpPr>
          <p:cNvPr id="7" name="Rectangle 6"/>
          <p:cNvSpPr/>
          <p:nvPr userDrawn="1"/>
        </p:nvSpPr>
        <p:spPr>
          <a:xfrm>
            <a:off x="472440" y="475840"/>
            <a:ext cx="11247120" cy="685800"/>
          </a:xfrm>
          <a:prstGeom prst="rect">
            <a:avLst/>
          </a:prstGeom>
          <a:solidFill>
            <a:srgbClr val="005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55320" y="475840"/>
            <a:ext cx="10881360" cy="685799"/>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655320" y="1295400"/>
            <a:ext cx="10881360" cy="4876800"/>
          </a:xfrm>
        </p:spPr>
        <p:txBody>
          <a:bodyPr/>
          <a:lstStyle>
            <a:lvl1pPr>
              <a:lnSpc>
                <a:spcPct val="100000"/>
              </a:lnSpc>
              <a:spcBef>
                <a:spcPts val="1000"/>
              </a:spcBef>
              <a:defRPr sz="3200"/>
            </a:lvl1pPr>
            <a:lvl2pPr>
              <a:lnSpc>
                <a:spcPct val="100000"/>
              </a:lnSpc>
              <a:spcBef>
                <a:spcPts val="1000"/>
              </a:spcBef>
              <a:defRPr/>
            </a:lvl2pPr>
            <a:lvl3pPr>
              <a:lnSpc>
                <a:spcPct val="100000"/>
              </a:lnSpc>
              <a:spcBef>
                <a:spcPts val="1000"/>
              </a:spcBef>
              <a:defRPr/>
            </a:lvl3pPr>
            <a:lvl4pPr>
              <a:lnSpc>
                <a:spcPct val="100000"/>
              </a:lnSpc>
              <a:spcBef>
                <a:spcPts val="1000"/>
              </a:spcBef>
              <a:defRPr/>
            </a:lvl4pPr>
            <a:lvl5pPr>
              <a:lnSpc>
                <a:spcPct val="100000"/>
              </a:lnSpc>
              <a:spcBef>
                <a:spcPts val="1000"/>
              </a:spcBef>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291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ans_single-text_subtitle">
    <p:spTree>
      <p:nvGrpSpPr>
        <p:cNvPr id="1" name=""/>
        <p:cNvGrpSpPr/>
        <p:nvPr/>
      </p:nvGrpSpPr>
      <p:grpSpPr>
        <a:xfrm>
          <a:off x="0" y="0"/>
          <a:ext cx="0" cy="0"/>
          <a:chOff x="0" y="0"/>
          <a:chExt cx="0" cy="0"/>
        </a:xfrm>
      </p:grpSpPr>
      <p:sp>
        <p:nvSpPr>
          <p:cNvPr id="9" name="Rectangle 8"/>
          <p:cNvSpPr/>
          <p:nvPr userDrawn="1"/>
        </p:nvSpPr>
        <p:spPr>
          <a:xfrm>
            <a:off x="472440" y="475840"/>
            <a:ext cx="11247120" cy="685800"/>
          </a:xfrm>
          <a:prstGeom prst="rect">
            <a:avLst/>
          </a:prstGeom>
          <a:solidFill>
            <a:srgbClr val="005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655320" y="475841"/>
            <a:ext cx="10881360" cy="685800"/>
          </a:xfrm>
          <a:solidFill>
            <a:srgbClr val="005B7D"/>
          </a:solidFill>
        </p:spPr>
        <p:txBody>
          <a:bodyPr anchor="ctr" anchorCtr="0"/>
          <a:lstStyle>
            <a:lvl1pPr algn="l">
              <a:defRPr sz="24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55320" y="1295400"/>
            <a:ext cx="10881360" cy="589935"/>
          </a:xfrm>
        </p:spPr>
        <p:txBody>
          <a:bodyPr/>
          <a:lstStyle>
            <a:lvl1pPr marL="0" indent="0" algn="l">
              <a:buNone/>
              <a:defRPr sz="2800" b="1" i="0">
                <a:latin typeface="Gill Sans MT" charset="0"/>
                <a:ea typeface="Gill Sans MT" charset="0"/>
                <a:cs typeface="Gill Sans M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8" name="Text Placeholder 7"/>
          <p:cNvSpPr>
            <a:spLocks noGrp="1"/>
          </p:cNvSpPr>
          <p:nvPr>
            <p:ph type="body" sz="quarter" idx="13"/>
          </p:nvPr>
        </p:nvSpPr>
        <p:spPr>
          <a:xfrm>
            <a:off x="655320" y="2022811"/>
            <a:ext cx="10881360" cy="3717260"/>
          </a:xfrm>
        </p:spPr>
        <p:txBody>
          <a:bodyPr/>
          <a:lstStyle>
            <a:lvl1pPr>
              <a:defRPr sz="3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077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sans_two-column-text">
    <p:spTree>
      <p:nvGrpSpPr>
        <p:cNvPr id="1" name=""/>
        <p:cNvGrpSpPr/>
        <p:nvPr/>
      </p:nvGrpSpPr>
      <p:grpSpPr>
        <a:xfrm>
          <a:off x="0" y="0"/>
          <a:ext cx="0" cy="0"/>
          <a:chOff x="0" y="0"/>
          <a:chExt cx="0" cy="0"/>
        </a:xfrm>
      </p:grpSpPr>
      <p:sp>
        <p:nvSpPr>
          <p:cNvPr id="8" name="Rectangle 7"/>
          <p:cNvSpPr/>
          <p:nvPr userDrawn="1"/>
        </p:nvSpPr>
        <p:spPr>
          <a:xfrm>
            <a:off x="472440" y="475840"/>
            <a:ext cx="11247120" cy="685800"/>
          </a:xfrm>
          <a:prstGeom prst="rect">
            <a:avLst/>
          </a:prstGeom>
          <a:solidFill>
            <a:srgbClr val="005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55320" y="475839"/>
            <a:ext cx="10881360" cy="685801"/>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655320" y="1295400"/>
            <a:ext cx="5364480" cy="48078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295400"/>
            <a:ext cx="5364480" cy="48078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03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ns_two-column-text_subtitle">
    <p:spTree>
      <p:nvGrpSpPr>
        <p:cNvPr id="1" name=""/>
        <p:cNvGrpSpPr/>
        <p:nvPr/>
      </p:nvGrpSpPr>
      <p:grpSpPr>
        <a:xfrm>
          <a:off x="0" y="0"/>
          <a:ext cx="0" cy="0"/>
          <a:chOff x="0" y="0"/>
          <a:chExt cx="0" cy="0"/>
        </a:xfrm>
      </p:grpSpPr>
      <p:sp>
        <p:nvSpPr>
          <p:cNvPr id="10" name="Rectangle 9"/>
          <p:cNvSpPr/>
          <p:nvPr userDrawn="1"/>
        </p:nvSpPr>
        <p:spPr>
          <a:xfrm>
            <a:off x="472440" y="475840"/>
            <a:ext cx="11247120" cy="685800"/>
          </a:xfrm>
          <a:prstGeom prst="rect">
            <a:avLst/>
          </a:prstGeom>
          <a:solidFill>
            <a:srgbClr val="005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55320" y="475840"/>
            <a:ext cx="10881360" cy="685800"/>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655320" y="1295400"/>
            <a:ext cx="5342255" cy="594360"/>
          </a:xfrm>
        </p:spPr>
        <p:txBody>
          <a:bodyPr anchor="t" anchorCtr="0"/>
          <a:lstStyle>
            <a:lvl1pPr marL="0" indent="0">
              <a:buNone/>
              <a:defRPr sz="2800" b="1" i="0">
                <a:latin typeface="Gill Sans MT" charset="0"/>
                <a:ea typeface="Gill Sans MT" charset="0"/>
                <a:cs typeface="Gill Sans MT"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55320" y="2023520"/>
            <a:ext cx="5342255" cy="4166143"/>
          </a:xfrm>
        </p:spPr>
        <p:txBody>
          <a:bodyPr/>
          <a:lstStyle>
            <a:lvl1pPr>
              <a:defRPr sz="2800"/>
            </a:lvl1pPr>
            <a:lvl2pPr>
              <a:defRPr sz="2400"/>
            </a:lvl2pPr>
            <a:lvl3pP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295400"/>
            <a:ext cx="5364480" cy="594360"/>
          </a:xfrm>
        </p:spPr>
        <p:txBody>
          <a:bodyPr anchor="t" anchorCtr="0"/>
          <a:lstStyle>
            <a:lvl1pPr marL="0" indent="0">
              <a:buNone/>
              <a:defRPr sz="2800" b="1" i="0">
                <a:latin typeface="Gill Sans MT" charset="0"/>
                <a:ea typeface="Gill Sans MT" charset="0"/>
                <a:cs typeface="Gill Sans MT"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023520"/>
            <a:ext cx="5364480" cy="4166143"/>
          </a:xfrm>
        </p:spPr>
        <p:txBody>
          <a:bodyPr/>
          <a:lstStyle>
            <a:lvl1pPr>
              <a:defRPr sz="2400"/>
            </a:lvl1pPr>
            <a:lvl2pPr>
              <a:defRPr sz="2400"/>
            </a:lvl2pPr>
            <a:lvl3pP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317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ns_text_picture">
    <p:spTree>
      <p:nvGrpSpPr>
        <p:cNvPr id="1" name=""/>
        <p:cNvGrpSpPr/>
        <p:nvPr/>
      </p:nvGrpSpPr>
      <p:grpSpPr>
        <a:xfrm>
          <a:off x="0" y="0"/>
          <a:ext cx="0" cy="0"/>
          <a:chOff x="0" y="0"/>
          <a:chExt cx="0" cy="0"/>
        </a:xfrm>
      </p:grpSpPr>
      <p:sp>
        <p:nvSpPr>
          <p:cNvPr id="10" name="Rectangle 9"/>
          <p:cNvSpPr/>
          <p:nvPr userDrawn="1"/>
        </p:nvSpPr>
        <p:spPr>
          <a:xfrm>
            <a:off x="472440" y="475840"/>
            <a:ext cx="11247120" cy="685800"/>
          </a:xfrm>
          <a:prstGeom prst="rect">
            <a:avLst/>
          </a:prstGeom>
          <a:solidFill>
            <a:srgbClr val="005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55320" y="475840"/>
            <a:ext cx="10881360" cy="685800"/>
          </a:xfrm>
        </p:spPr>
        <p:txBody>
          <a:bodyPr vert="horz" lIns="91440" tIns="64008" rIns="91440" bIns="0" rtlCol="0" anchor="ctr">
            <a:noAutofit/>
          </a:bodyPr>
          <a:lstStyle>
            <a:lvl1pPr>
              <a:defRPr lang="en-US" dirty="0">
                <a:solidFill>
                  <a:schemeClr val="bg1"/>
                </a:solidFill>
              </a:defRPr>
            </a:lvl1pPr>
          </a:lstStyle>
          <a:p>
            <a:pPr lvl="0"/>
            <a:r>
              <a:rPr lang="en-US" dirty="0"/>
              <a:t>Click to edit master title style</a:t>
            </a:r>
          </a:p>
        </p:txBody>
      </p:sp>
      <p:sp>
        <p:nvSpPr>
          <p:cNvPr id="3" name="Picture Placeholder 2"/>
          <p:cNvSpPr>
            <a:spLocks noGrp="1"/>
          </p:cNvSpPr>
          <p:nvPr>
            <p:ph type="pic" idx="1"/>
          </p:nvPr>
        </p:nvSpPr>
        <p:spPr>
          <a:xfrm>
            <a:off x="5191432" y="1295400"/>
            <a:ext cx="6163956" cy="47071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Text Placeholder 8"/>
          <p:cNvSpPr>
            <a:spLocks noGrp="1"/>
          </p:cNvSpPr>
          <p:nvPr>
            <p:ph type="body" sz="quarter" idx="13"/>
          </p:nvPr>
        </p:nvSpPr>
        <p:spPr>
          <a:xfrm>
            <a:off x="655320" y="1295400"/>
            <a:ext cx="4240530" cy="4707194"/>
          </a:xfrm>
        </p:spPr>
        <p:txBody>
          <a:bodyPr/>
          <a:lstStyle>
            <a:lvl2pPr>
              <a:defRPr sz="2400"/>
            </a:lvl2pPr>
            <a:lvl3pP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737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ans_no-text">
    <p:spTree>
      <p:nvGrpSpPr>
        <p:cNvPr id="1" name=""/>
        <p:cNvGrpSpPr/>
        <p:nvPr/>
      </p:nvGrpSpPr>
      <p:grpSpPr>
        <a:xfrm>
          <a:off x="0" y="0"/>
          <a:ext cx="0" cy="0"/>
          <a:chOff x="0" y="0"/>
          <a:chExt cx="0" cy="0"/>
        </a:xfrm>
      </p:grpSpPr>
      <p:sp>
        <p:nvSpPr>
          <p:cNvPr id="6" name="Rectangle 5"/>
          <p:cNvSpPr/>
          <p:nvPr userDrawn="1"/>
        </p:nvSpPr>
        <p:spPr>
          <a:xfrm>
            <a:off x="472440" y="475840"/>
            <a:ext cx="11247120" cy="685800"/>
          </a:xfrm>
          <a:prstGeom prst="rect">
            <a:avLst/>
          </a:prstGeom>
          <a:solidFill>
            <a:srgbClr val="005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55320" y="475488"/>
            <a:ext cx="10881360" cy="685800"/>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039342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ans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17970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bwMode="auto">
          <a:xfrm>
            <a:off x="472440" y="4851400"/>
            <a:ext cx="11247120" cy="1562100"/>
          </a:xfrm>
          <a:prstGeom prst="rect">
            <a:avLst/>
          </a:prstGeom>
          <a:solidFill>
            <a:srgbClr val="D9D9D9"/>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dirty="0">
              <a:ln>
                <a:noFill/>
              </a:ln>
              <a:solidFill>
                <a:srgbClr val="005C7D"/>
              </a:solidFill>
              <a:effectLst/>
              <a:latin typeface="Times New Roman" pitchFamily="18" charset="0"/>
            </a:endParaRPr>
          </a:p>
        </p:txBody>
      </p:sp>
      <p:sp>
        <p:nvSpPr>
          <p:cNvPr id="7" name="Rectangle 6"/>
          <p:cNvSpPr/>
          <p:nvPr/>
        </p:nvSpPr>
        <p:spPr>
          <a:xfrm>
            <a:off x="472442" y="475840"/>
            <a:ext cx="3568618" cy="685800"/>
          </a:xfrm>
          <a:prstGeom prst="rect">
            <a:avLst/>
          </a:prstGeom>
          <a:solidFill>
            <a:srgbClr val="005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gray">
          <a:xfrm>
            <a:off x="655321" y="475840"/>
            <a:ext cx="3385738" cy="685800"/>
          </a:xfrm>
          <a:prstGeom prst="rect">
            <a:avLst/>
          </a:prstGeom>
        </p:spPr>
        <p:txBody>
          <a:bodyPr vert="horz" lIns="91440" tIns="64008" rIns="91440" bIns="0" rtlCol="0" anchor="ctr">
            <a:noAutofit/>
          </a:bodyPr>
          <a:lstStyle/>
          <a:p>
            <a:pPr lvl="0"/>
            <a:r>
              <a:rPr lang="en-US" dirty="0"/>
              <a:t>Click to edit Master title style</a:t>
            </a:r>
          </a:p>
        </p:txBody>
      </p:sp>
      <p:sp>
        <p:nvSpPr>
          <p:cNvPr id="3" name="Text Placeholder 2"/>
          <p:cNvSpPr>
            <a:spLocks noGrp="1"/>
          </p:cNvSpPr>
          <p:nvPr>
            <p:ph type="body" idx="1"/>
          </p:nvPr>
        </p:nvSpPr>
        <p:spPr>
          <a:xfrm>
            <a:off x="472440" y="1918425"/>
            <a:ext cx="11247120" cy="2286000"/>
          </a:xfrm>
          <a:prstGeom prst="rect">
            <a:avLst/>
          </a:prstGeom>
        </p:spPr>
        <p:txBody>
          <a:bodyPr vert="horz" lIns="91440" tIns="45720" rIns="91440" bIns="45720" rtlCol="0" anchor="ctr" anchorCtr="0">
            <a:noAutofit/>
          </a:bodyPr>
          <a:lstStyle/>
          <a:p>
            <a:pPr lvl="0"/>
            <a:r>
              <a:rPr lang="en-US" dirty="0"/>
              <a:t>Click to edit Master text styles</a:t>
            </a:r>
          </a:p>
        </p:txBody>
      </p:sp>
      <p:sp>
        <p:nvSpPr>
          <p:cNvPr id="11" name="Rectangle 10"/>
          <p:cNvSpPr/>
          <p:nvPr/>
        </p:nvSpPr>
        <p:spPr bwMode="auto">
          <a:xfrm>
            <a:off x="4035323" y="475488"/>
            <a:ext cx="7684238" cy="685800"/>
          </a:xfrm>
          <a:prstGeom prst="rect">
            <a:avLst/>
          </a:prstGeom>
          <a:solidFill>
            <a:srgbClr val="7F7F7F"/>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dirty="0">
              <a:ln>
                <a:noFill/>
              </a:ln>
              <a:solidFill>
                <a:srgbClr val="005C7D"/>
              </a:solidFill>
              <a:effectLst/>
              <a:latin typeface="Times New Roman" pitchFamily="18" charset="0"/>
            </a:endParaRPr>
          </a:p>
        </p:txBody>
      </p:sp>
      <p:cxnSp>
        <p:nvCxnSpPr>
          <p:cNvPr id="12" name="Straight Connector 11"/>
          <p:cNvCxnSpPr/>
          <p:nvPr/>
        </p:nvCxnSpPr>
        <p:spPr bwMode="white">
          <a:xfrm>
            <a:off x="4035323" y="442452"/>
            <a:ext cx="0" cy="7595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281970"/>
      </p:ext>
    </p:extLst>
  </p:cSld>
  <p:clrMap bg1="lt1" tx1="dk1" bg2="lt2" tx2="dk2" accent1="accent1" accent2="accent2" accent3="accent3" accent4="accent4" accent5="accent5" accent6="accent6" hlink="hlink" folHlink="folHlink"/>
  <p:sldLayoutIdLst>
    <p:sldLayoutId id="2147483968" r:id="rId1"/>
    <p:sldLayoutId id="2147483969" r:id="rId2"/>
  </p:sldLayoutIdLst>
  <p:hf sldNum="0" hdr="0" ftr="0" dt="0"/>
  <p:txStyles>
    <p:titleStyle>
      <a:lvl1pPr algn="l" defTabSz="914400" rtl="0" eaLnBrk="1" latinLnBrk="0" hangingPunct="1">
        <a:lnSpc>
          <a:spcPct val="90000"/>
        </a:lnSpc>
        <a:spcBef>
          <a:spcPct val="0"/>
        </a:spcBef>
        <a:buNone/>
        <a:defRPr lang="en-US" sz="1800" b="1" i="0" kern="1200" smtClean="0">
          <a:solidFill>
            <a:schemeClr val="bg1"/>
          </a:solidFill>
          <a:latin typeface="Gill Sans MT" charset="0"/>
          <a:ea typeface="Gill Sans MT" charset="0"/>
          <a:cs typeface="Gill Sans MT" charset="0"/>
        </a:defRPr>
      </a:lvl1pPr>
    </p:titleStyle>
    <p:bodyStyle>
      <a:lvl1pPr marL="0" indent="0" algn="l" defTabSz="914400" rtl="0" eaLnBrk="1" latinLnBrk="0" hangingPunct="1">
        <a:lnSpc>
          <a:spcPct val="90000"/>
        </a:lnSpc>
        <a:spcBef>
          <a:spcPts val="1000"/>
        </a:spcBef>
        <a:buFont typeface="Arial"/>
        <a:buNone/>
        <a:defRPr sz="6000" kern="1200">
          <a:solidFill>
            <a:srgbClr val="005B7D"/>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6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6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6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6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55320" y="365125"/>
            <a:ext cx="10881360" cy="685800"/>
          </a:xfrm>
          <a:prstGeom prst="rect">
            <a:avLst/>
          </a:prstGeom>
        </p:spPr>
        <p:txBody>
          <a:bodyPr vert="horz" lIns="91440" tIns="64008" rIns="91440" bIns="0" rtlCol="0" anchor="ctr">
            <a:noAutofit/>
          </a:bodyPr>
          <a:lstStyle/>
          <a:p>
            <a:r>
              <a:rPr lang="en-US" dirty="0"/>
              <a:t>Click to edit master title style</a:t>
            </a:r>
          </a:p>
        </p:txBody>
      </p:sp>
      <p:sp>
        <p:nvSpPr>
          <p:cNvPr id="3" name="Text Placeholder 2"/>
          <p:cNvSpPr>
            <a:spLocks noGrp="1"/>
          </p:cNvSpPr>
          <p:nvPr>
            <p:ph type="body" idx="1"/>
          </p:nvPr>
        </p:nvSpPr>
        <p:spPr>
          <a:xfrm>
            <a:off x="655320" y="1295400"/>
            <a:ext cx="10881360" cy="4894388"/>
          </a:xfrm>
          <a:prstGeom prst="rect">
            <a:avLst/>
          </a:prstGeom>
        </p:spPr>
        <p:txBody>
          <a:bodyPr vert="horz" lIns="91440" tIns="45720" rIns="91440" bIns="45720" rtlCol="0">
            <a:noAutofit/>
          </a:bodyPr>
          <a:lstStyle/>
          <a:p>
            <a:pPr lvl="1"/>
            <a:r>
              <a:rPr lang="en-US" dirty="0"/>
              <a:t>Click to edit Master text styles</a:t>
            </a:r>
          </a:p>
          <a:p>
            <a:pPr lvl="2"/>
            <a:r>
              <a:rPr lang="en-US" dirty="0"/>
              <a:t>Second level</a:t>
            </a:r>
          </a:p>
          <a:p>
            <a:pPr lvl="3"/>
            <a:r>
              <a:rPr lang="en-US" dirty="0"/>
              <a:t>Third level</a:t>
            </a:r>
          </a:p>
          <a:p>
            <a:pPr lvl="4"/>
            <a:r>
              <a:rPr lang="en-US" dirty="0"/>
              <a:t>Fourth level</a:t>
            </a:r>
          </a:p>
        </p:txBody>
      </p:sp>
      <p:grpSp>
        <p:nvGrpSpPr>
          <p:cNvPr id="5" name="Group 4"/>
          <p:cNvGrpSpPr/>
          <p:nvPr userDrawn="1"/>
        </p:nvGrpSpPr>
        <p:grpSpPr>
          <a:xfrm>
            <a:off x="3048" y="6311899"/>
            <a:ext cx="12188952" cy="548641"/>
            <a:chOff x="1524" y="6311899"/>
            <a:chExt cx="12188952" cy="548641"/>
          </a:xfrm>
        </p:grpSpPr>
        <p:sp>
          <p:nvSpPr>
            <p:cNvPr id="13" name="Rectangle 12"/>
            <p:cNvSpPr/>
            <p:nvPr/>
          </p:nvSpPr>
          <p:spPr>
            <a:xfrm>
              <a:off x="1524" y="6311900"/>
              <a:ext cx="12188952" cy="54864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p:nvPr/>
          </p:nvCxnSpPr>
          <p:spPr bwMode="white">
            <a:xfrm>
              <a:off x="1500619" y="6311899"/>
              <a:ext cx="0" cy="54610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Rectangle 3"/>
            <p:cNvSpPr/>
            <p:nvPr userDrawn="1"/>
          </p:nvSpPr>
          <p:spPr bwMode="gray">
            <a:xfrm>
              <a:off x="1674877" y="6400284"/>
              <a:ext cx="9878736" cy="369332"/>
            </a:xfrm>
            <a:prstGeom prst="rect">
              <a:avLst/>
            </a:prstGeom>
          </p:spPr>
          <p:txBody>
            <a:bodyPr wrap="square">
              <a:spAutoFit/>
            </a:bodyPr>
            <a:lstStyle/>
            <a:p>
              <a:pPr algn="r"/>
              <a:r>
                <a:rPr lang="en-US" sz="1800" dirty="0">
                  <a:solidFill>
                    <a:schemeClr val="bg1"/>
                  </a:solidFill>
                  <a:latin typeface="Gill Sans MT"/>
                </a:rPr>
                <a:t>Presentation by H &amp; A Security Solutions, LLC</a:t>
              </a:r>
            </a:p>
          </p:txBody>
        </p:sp>
      </p:grpSp>
      <p:sp>
        <p:nvSpPr>
          <p:cNvPr id="17" name="Slide Number Placeholder 5"/>
          <p:cNvSpPr txBox="1">
            <a:spLocks/>
          </p:cNvSpPr>
          <p:nvPr userDrawn="1"/>
        </p:nvSpPr>
        <p:spPr>
          <a:xfrm>
            <a:off x="11553613" y="6325670"/>
            <a:ext cx="653796" cy="548640"/>
          </a:xfrm>
          <a:prstGeom prst="rect">
            <a:avLst/>
          </a:prstGeom>
        </p:spPr>
        <p:txBody>
          <a:bodyPr vert="horz" lIns="91440" tIns="45720" rIns="91440" bIns="45720" rtlCol="0" anchor="ctr"/>
          <a:lstStyle>
            <a:defPPr>
              <a:defRPr lang="en-US"/>
            </a:defPPr>
            <a:lvl1pPr marL="0" algn="ctr" defTabSz="914400" rtl="0" eaLnBrk="1" latinLnBrk="0" hangingPunct="1">
              <a:defRPr sz="1100" b="1" i="0" kern="1200">
                <a:solidFill>
                  <a:schemeClr val="bg1"/>
                </a:solidFill>
                <a:latin typeface="Gill Sans MT" charset="0"/>
                <a:ea typeface="Gill Sans MT" charset="0"/>
                <a:cs typeface="Gill Sans MT"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12C446D-6113-E749-B2D6-33109B9D4DC9}" type="slidenum">
              <a:rPr lang="en-US" sz="1600" smtClean="0"/>
              <a:pPr/>
              <a:t>‹#›</a:t>
            </a:fld>
            <a:endParaRPr lang="en-US" dirty="0"/>
          </a:p>
        </p:txBody>
      </p:sp>
      <p:pic>
        <p:nvPicPr>
          <p:cNvPr id="10" name="Picture 9">
            <a:extLst>
              <a:ext uri="{FF2B5EF4-FFF2-40B4-BE49-F238E27FC236}">
                <a16:creationId xmlns:a16="http://schemas.microsoft.com/office/drawing/2014/main" id="{A2307789-DFCD-0033-09E5-F13C02D44492}"/>
              </a:ext>
            </a:extLst>
          </p:cNvPr>
          <p:cNvPicPr>
            <a:picLocks noChangeAspect="1"/>
          </p:cNvPicPr>
          <p:nvPr userDrawn="1"/>
        </p:nvPicPr>
        <p:blipFill>
          <a:blip r:embed="rId9"/>
          <a:stretch>
            <a:fillRect/>
          </a:stretch>
        </p:blipFill>
        <p:spPr>
          <a:xfrm>
            <a:off x="0" y="6311898"/>
            <a:ext cx="1499762" cy="562411"/>
          </a:xfrm>
          <a:prstGeom prst="rect">
            <a:avLst/>
          </a:prstGeom>
        </p:spPr>
      </p:pic>
    </p:spTree>
    <p:extLst>
      <p:ext uri="{BB962C8B-B14F-4D97-AF65-F5344CB8AC3E}">
        <p14:creationId xmlns:p14="http://schemas.microsoft.com/office/powerpoint/2010/main" val="1944990179"/>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Lst>
  <p:hf sldNum="0" hdr="0" ftr="0" dt="0"/>
  <p:txStyles>
    <p:titleStyle>
      <a:lvl1pPr algn="l" defTabSz="914400" rtl="0" eaLnBrk="1" latinLnBrk="0" hangingPunct="1">
        <a:lnSpc>
          <a:spcPct val="90000"/>
        </a:lnSpc>
        <a:spcBef>
          <a:spcPct val="0"/>
        </a:spcBef>
        <a:buNone/>
        <a:defRPr sz="2400" b="1" i="0" kern="1200" cap="none" baseline="0">
          <a:solidFill>
            <a:schemeClr val="tx1"/>
          </a:solidFill>
          <a:latin typeface="Gill Sans MT" charset="0"/>
          <a:ea typeface="Gill Sans MT" charset="0"/>
          <a:cs typeface="Gill Sans MT" charset="0"/>
        </a:defRPr>
      </a:lvl1pPr>
    </p:titleStyle>
    <p:bodyStyle>
      <a:lvl1pPr marL="0" indent="0" algn="l" defTabSz="914400" rtl="0" eaLnBrk="1" latinLnBrk="0" hangingPunct="1">
        <a:lnSpc>
          <a:spcPct val="90000"/>
        </a:lnSpc>
        <a:spcBef>
          <a:spcPts val="1000"/>
        </a:spcBef>
        <a:buFont typeface="Arial"/>
        <a:buNone/>
        <a:defRPr sz="2800" kern="1200">
          <a:solidFill>
            <a:schemeClr val="tx1"/>
          </a:solidFill>
          <a:latin typeface="+mn-lt"/>
          <a:ea typeface="+mn-ea"/>
          <a:cs typeface="+mn-cs"/>
        </a:defRPr>
      </a:lvl1pPr>
      <a:lvl2pPr marL="403225" indent="-277813" algn="l" defTabSz="914400" rtl="0" eaLnBrk="1" latinLnBrk="0" hangingPunct="1">
        <a:lnSpc>
          <a:spcPct val="90000"/>
        </a:lnSpc>
        <a:spcBef>
          <a:spcPts val="1000"/>
        </a:spcBef>
        <a:buSzPct val="125000"/>
        <a:buFont typeface="Arial" charset="0"/>
        <a:buChar char="•"/>
        <a:tabLst/>
        <a:defRPr sz="2800" kern="1200">
          <a:solidFill>
            <a:schemeClr val="tx1"/>
          </a:solidFill>
          <a:latin typeface="+mn-lt"/>
          <a:ea typeface="+mn-ea"/>
          <a:cs typeface="+mn-cs"/>
        </a:defRPr>
      </a:lvl2pPr>
      <a:lvl3pPr marL="752475" indent="-292100" algn="l" defTabSz="914400" rtl="0" eaLnBrk="1" latinLnBrk="0" hangingPunct="1">
        <a:lnSpc>
          <a:spcPct val="90000"/>
        </a:lnSpc>
        <a:spcBef>
          <a:spcPts val="1000"/>
        </a:spcBef>
        <a:buFont typeface="Courier New" charset="0"/>
        <a:buChar char="o"/>
        <a:tabLst/>
        <a:defRPr sz="2400" kern="1200">
          <a:solidFill>
            <a:schemeClr val="tx1"/>
          </a:solidFill>
          <a:latin typeface="+mn-lt"/>
          <a:ea typeface="+mn-ea"/>
          <a:cs typeface="+mn-cs"/>
        </a:defRPr>
      </a:lvl3pPr>
      <a:lvl4pPr marL="1031875" indent="-223838" algn="l" defTabSz="914400" rtl="0" eaLnBrk="1" latinLnBrk="0" hangingPunct="1">
        <a:lnSpc>
          <a:spcPct val="90000"/>
        </a:lnSpc>
        <a:spcBef>
          <a:spcPts val="1000"/>
        </a:spcBef>
        <a:buFont typeface="Arial"/>
        <a:buChar char="•"/>
        <a:tabLst/>
        <a:defRPr sz="2000" kern="1200">
          <a:solidFill>
            <a:schemeClr val="tx1"/>
          </a:solidFill>
          <a:latin typeface="+mn-lt"/>
          <a:ea typeface="+mn-ea"/>
          <a:cs typeface="+mn-cs"/>
        </a:defRPr>
      </a:lvl4pPr>
      <a:lvl5pPr marL="1325563" indent="-238125" algn="l" defTabSz="914400" rtl="0" eaLnBrk="1" latinLnBrk="0" hangingPunct="1">
        <a:lnSpc>
          <a:spcPct val="90000"/>
        </a:lnSpc>
        <a:spcBef>
          <a:spcPts val="1000"/>
        </a:spcBef>
        <a:buFont typeface="Courier New"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attack.mitre.org/datasource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HASecuritySolutions"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HASecuritySolutions/presentation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docs.reflexsoar.com/" TargetMode="External"/><Relationship Id="rId4" Type="http://schemas.openxmlformats.org/officeDocument/2006/relationships/hyperlink" Target="https://github.com/HASecuritySolution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H&amp;A Security Solutions</a:t>
            </a:r>
          </a:p>
        </p:txBody>
      </p:sp>
      <p:sp>
        <p:nvSpPr>
          <p:cNvPr id="8" name="Text Placeholder 7"/>
          <p:cNvSpPr>
            <a:spLocks noGrp="1"/>
          </p:cNvSpPr>
          <p:nvPr>
            <p:ph type="body" sz="quarter" idx="13"/>
          </p:nvPr>
        </p:nvSpPr>
        <p:spPr>
          <a:xfrm>
            <a:off x="533400" y="1921566"/>
            <a:ext cx="11050229" cy="2279373"/>
          </a:xfrm>
        </p:spPr>
        <p:txBody>
          <a:bodyPr/>
          <a:lstStyle/>
          <a:p>
            <a:pPr algn="ctr"/>
            <a:r>
              <a:rPr lang="en-US" dirty="0"/>
              <a:t>Achieving monitoring and detection that is relevant and based on your organization</a:t>
            </a:r>
          </a:p>
        </p:txBody>
      </p:sp>
      <p:sp>
        <p:nvSpPr>
          <p:cNvPr id="9" name="Text Placeholder 8"/>
          <p:cNvSpPr>
            <a:spLocks noGrp="1"/>
          </p:cNvSpPr>
          <p:nvPr>
            <p:ph type="body" sz="quarter" idx="14"/>
          </p:nvPr>
        </p:nvSpPr>
        <p:spPr/>
        <p:txBody>
          <a:bodyPr/>
          <a:lstStyle/>
          <a:p>
            <a:r>
              <a:rPr lang="en-US" sz="2800" dirty="0"/>
              <a:t>Justin Henderson (GSE # 108)</a:t>
            </a:r>
          </a:p>
          <a:p>
            <a:r>
              <a:rPr lang="en-US" sz="2800" dirty="0"/>
              <a:t>@SecurityMapper</a:t>
            </a:r>
          </a:p>
        </p:txBody>
      </p:sp>
      <p:sp>
        <p:nvSpPr>
          <p:cNvPr id="10" name="Text Placeholder 9"/>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3426489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A83C67-3B03-4BE0-83CD-5F551532F4D8}"/>
              </a:ext>
            </a:extLst>
          </p:cNvPr>
          <p:cNvSpPr>
            <a:spLocks noGrp="1"/>
          </p:cNvSpPr>
          <p:nvPr>
            <p:ph type="title"/>
          </p:nvPr>
        </p:nvSpPr>
        <p:spPr/>
        <p:txBody>
          <a:bodyPr/>
          <a:lstStyle/>
          <a:p>
            <a:r>
              <a:rPr lang="en-US" dirty="0"/>
              <a:t>MITRE Technique Coverage by Data Source | MITRE </a:t>
            </a:r>
            <a:r>
              <a:rPr lang="en-US" dirty="0" err="1"/>
              <a:t>DeTTECT</a:t>
            </a:r>
            <a:endParaRPr lang="en-US" dirty="0"/>
          </a:p>
        </p:txBody>
      </p:sp>
      <p:sp>
        <p:nvSpPr>
          <p:cNvPr id="6" name="Content Placeholder 5">
            <a:extLst>
              <a:ext uri="{FF2B5EF4-FFF2-40B4-BE49-F238E27FC236}">
                <a16:creationId xmlns:a16="http://schemas.microsoft.com/office/drawing/2014/main" id="{653FD5B7-3C9E-4164-B285-44B71514A723}"/>
              </a:ext>
            </a:extLst>
          </p:cNvPr>
          <p:cNvSpPr>
            <a:spLocks noGrp="1"/>
          </p:cNvSpPr>
          <p:nvPr>
            <p:ph idx="1"/>
          </p:nvPr>
        </p:nvSpPr>
        <p:spPr/>
        <p:txBody>
          <a:bodyPr/>
          <a:lstStyle/>
          <a:p>
            <a:r>
              <a:rPr lang="en-US" sz="2800" dirty="0"/>
              <a:t>Example output from: </a:t>
            </a:r>
            <a:r>
              <a:rPr lang="en-US" sz="2800" b="0" i="0" dirty="0">
                <a:solidFill>
                  <a:srgbClr val="24292E"/>
                </a:solidFill>
                <a:effectLst/>
                <a:latin typeface="Courier New" panose="02070309020205020404" pitchFamily="49" charset="0"/>
                <a:cs typeface="Courier New" panose="02070309020205020404" pitchFamily="49" charset="0"/>
              </a:rPr>
              <a:t>python dettect.py generic –ds</a:t>
            </a:r>
          </a:p>
          <a:p>
            <a:r>
              <a:rPr lang="en-US" sz="1400" dirty="0">
                <a:latin typeface="Courier New" panose="02070309020205020404" pitchFamily="49" charset="0"/>
                <a:cs typeface="Courier New" panose="02070309020205020404" pitchFamily="49" charset="0"/>
              </a:rPr>
              <a:t>Count  Data Source</a:t>
            </a:r>
          </a:p>
          <a:p>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255    Command Execution</a:t>
            </a:r>
          </a:p>
          <a:p>
            <a:r>
              <a:rPr lang="en-US" sz="1400" b="1" dirty="0">
                <a:latin typeface="Courier New" panose="02070309020205020404" pitchFamily="49" charset="0"/>
                <a:cs typeface="Courier New" panose="02070309020205020404" pitchFamily="49" charset="0"/>
              </a:rPr>
              <a:t>206    Process Creation</a:t>
            </a:r>
          </a:p>
          <a:p>
            <a:r>
              <a:rPr lang="en-US" sz="1400" b="1" dirty="0">
                <a:latin typeface="Courier New" panose="02070309020205020404" pitchFamily="49" charset="0"/>
                <a:cs typeface="Courier New" panose="02070309020205020404" pitchFamily="49" charset="0"/>
              </a:rPr>
              <a:t>98     File Modification</a:t>
            </a:r>
          </a:p>
          <a:p>
            <a:r>
              <a:rPr lang="en-US" sz="1400" b="1" dirty="0">
                <a:latin typeface="Courier New" panose="02070309020205020404" pitchFamily="49" charset="0"/>
                <a:cs typeface="Courier New" panose="02070309020205020404" pitchFamily="49" charset="0"/>
              </a:rPr>
              <a:t>88     File Creation</a:t>
            </a:r>
          </a:p>
          <a:p>
            <a:r>
              <a:rPr lang="en-US" sz="1400" b="1" dirty="0">
                <a:latin typeface="Courier New" panose="02070309020205020404" pitchFamily="49" charset="0"/>
                <a:cs typeface="Courier New" panose="02070309020205020404" pitchFamily="49" charset="0"/>
              </a:rPr>
              <a:t>82     Network Traffic Flow</a:t>
            </a:r>
          </a:p>
          <a:p>
            <a:pPr marL="342900" indent="-342900">
              <a:buAutoNum type="arabicPlain" startAt="78"/>
            </a:pPr>
            <a:r>
              <a:rPr lang="en-US" sz="1400" dirty="0">
                <a:latin typeface="Courier New" panose="02070309020205020404" pitchFamily="49" charset="0"/>
                <a:cs typeface="Courier New" panose="02070309020205020404" pitchFamily="49" charset="0"/>
              </a:rPr>
              <a:t>    OS API Execution</a:t>
            </a:r>
          </a:p>
          <a:p>
            <a:r>
              <a:rPr lang="en-US" sz="1400" dirty="0">
                <a:latin typeface="Courier New" panose="02070309020205020404" pitchFamily="49" charset="0"/>
                <a:cs typeface="Courier New" panose="02070309020205020404" pitchFamily="49" charset="0"/>
              </a:rPr>
              <a:t>70     Network Traffic Content</a:t>
            </a:r>
          </a:p>
          <a:p>
            <a:r>
              <a:rPr lang="en-US" sz="1400" b="1" dirty="0">
                <a:latin typeface="Courier New" panose="02070309020205020404" pitchFamily="49" charset="0"/>
                <a:cs typeface="Courier New" panose="02070309020205020404" pitchFamily="49" charset="0"/>
              </a:rPr>
              <a:t>58     Windows Registry Key Modification</a:t>
            </a:r>
          </a:p>
          <a:p>
            <a:r>
              <a:rPr lang="en-US" sz="1400" b="1" dirty="0">
                <a:latin typeface="Courier New" panose="02070309020205020404" pitchFamily="49" charset="0"/>
                <a:cs typeface="Courier New" panose="02070309020205020404" pitchFamily="49" charset="0"/>
              </a:rPr>
              <a:t>58     Network Connection Creation</a:t>
            </a:r>
          </a:p>
          <a:p>
            <a:r>
              <a:rPr lang="en-US" sz="1400" dirty="0">
                <a:latin typeface="Courier New" panose="02070309020205020404" pitchFamily="49" charset="0"/>
                <a:cs typeface="Courier New" panose="02070309020205020404" pitchFamily="49" charset="0"/>
              </a:rPr>
              <a:t>55     Application Log Content</a:t>
            </a:r>
          </a:p>
          <a:p>
            <a:r>
              <a:rPr lang="en-US" sz="1400" dirty="0">
                <a:latin typeface="Courier New" panose="02070309020205020404" pitchFamily="49" charset="0"/>
                <a:cs typeface="Courier New" panose="02070309020205020404" pitchFamily="49" charset="0"/>
              </a:rPr>
              <a:t>50     Module Load</a:t>
            </a:r>
            <a:endParaRPr lang="en-US" sz="2800" dirty="0">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702B97AF-7562-22DE-527E-51601FD6E254}"/>
              </a:ext>
            </a:extLst>
          </p:cNvPr>
          <p:cNvPicPr>
            <a:picLocks noChangeAspect="1"/>
          </p:cNvPicPr>
          <p:nvPr/>
        </p:nvPicPr>
        <p:blipFill>
          <a:blip r:embed="rId2"/>
          <a:stretch>
            <a:fillRect/>
          </a:stretch>
        </p:blipFill>
        <p:spPr>
          <a:xfrm>
            <a:off x="7696200" y="1905000"/>
            <a:ext cx="3930031" cy="2362200"/>
          </a:xfrm>
          <a:prstGeom prst="rect">
            <a:avLst/>
          </a:prstGeom>
          <a:ln>
            <a:solidFill>
              <a:schemeClr val="tx1"/>
            </a:solidFill>
          </a:ln>
        </p:spPr>
      </p:pic>
      <p:pic>
        <p:nvPicPr>
          <p:cNvPr id="9" name="Picture 8">
            <a:extLst>
              <a:ext uri="{FF2B5EF4-FFF2-40B4-BE49-F238E27FC236}">
                <a16:creationId xmlns:a16="http://schemas.microsoft.com/office/drawing/2014/main" id="{608BF251-451B-E881-76E1-5A3B0F636088}"/>
              </a:ext>
            </a:extLst>
          </p:cNvPr>
          <p:cNvPicPr>
            <a:picLocks noChangeAspect="1"/>
          </p:cNvPicPr>
          <p:nvPr/>
        </p:nvPicPr>
        <p:blipFill>
          <a:blip r:embed="rId3"/>
          <a:stretch>
            <a:fillRect/>
          </a:stretch>
        </p:blipFill>
        <p:spPr>
          <a:xfrm>
            <a:off x="5181600" y="3943761"/>
            <a:ext cx="3549707" cy="2133600"/>
          </a:xfrm>
          <a:prstGeom prst="rect">
            <a:avLst/>
          </a:prstGeom>
          <a:ln>
            <a:solidFill>
              <a:schemeClr val="tx1"/>
            </a:solidFill>
          </a:ln>
        </p:spPr>
      </p:pic>
    </p:spTree>
    <p:extLst>
      <p:ext uri="{BB962C8B-B14F-4D97-AF65-F5344CB8AC3E}">
        <p14:creationId xmlns:p14="http://schemas.microsoft.com/office/powerpoint/2010/main" val="225641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59E0BB-91E2-681B-A301-0646340FD3D3}"/>
              </a:ext>
            </a:extLst>
          </p:cNvPr>
          <p:cNvSpPr>
            <a:spLocks noGrp="1"/>
          </p:cNvSpPr>
          <p:nvPr>
            <p:ph type="title"/>
          </p:nvPr>
        </p:nvSpPr>
        <p:spPr/>
        <p:txBody>
          <a:bodyPr/>
          <a:lstStyle/>
          <a:p>
            <a:r>
              <a:rPr lang="en-US" dirty="0"/>
              <a:t>Step 1 – Current State</a:t>
            </a:r>
          </a:p>
        </p:txBody>
      </p:sp>
      <p:sp>
        <p:nvSpPr>
          <p:cNvPr id="6" name="Content Placeholder 5">
            <a:extLst>
              <a:ext uri="{FF2B5EF4-FFF2-40B4-BE49-F238E27FC236}">
                <a16:creationId xmlns:a16="http://schemas.microsoft.com/office/drawing/2014/main" id="{A3D708DF-E08A-FD3A-D669-6DED88ED5319}"/>
              </a:ext>
            </a:extLst>
          </p:cNvPr>
          <p:cNvSpPr>
            <a:spLocks noGrp="1"/>
          </p:cNvSpPr>
          <p:nvPr>
            <p:ph idx="1"/>
          </p:nvPr>
        </p:nvSpPr>
        <p:spPr/>
        <p:txBody>
          <a:bodyPr/>
          <a:lstStyle/>
          <a:p>
            <a:r>
              <a:rPr lang="en-US" dirty="0"/>
              <a:t>The initial step is to measure your visibility today</a:t>
            </a:r>
          </a:p>
          <a:p>
            <a:pPr marL="457200" indent="-457200">
              <a:buFont typeface="Arial" panose="020B0604020202020204" pitchFamily="34" charset="0"/>
              <a:buChar char="•"/>
            </a:pPr>
            <a:r>
              <a:rPr lang="en-US" dirty="0"/>
              <a:t>Done by building a mapping file of current data sources</a:t>
            </a:r>
          </a:p>
          <a:p>
            <a:pPr marL="457200" indent="-457200">
              <a:buFont typeface="Arial" panose="020B0604020202020204" pitchFamily="34" charset="0"/>
              <a:buChar char="•"/>
            </a:pPr>
            <a:r>
              <a:rPr lang="en-US" dirty="0"/>
              <a:t>Use MITRE </a:t>
            </a:r>
            <a:r>
              <a:rPr lang="en-US" dirty="0" err="1"/>
              <a:t>DeTTECT</a:t>
            </a:r>
            <a:r>
              <a:rPr lang="en-US" dirty="0"/>
              <a:t> or any commercial integrations</a:t>
            </a:r>
          </a:p>
          <a:p>
            <a:pPr marL="457200" indent="-457200">
              <a:buFont typeface="Arial" panose="020B0604020202020204" pitchFamily="34" charset="0"/>
              <a:buChar char="•"/>
            </a:pPr>
            <a:r>
              <a:rPr lang="en-US" dirty="0"/>
              <a:t>Reference </a:t>
            </a:r>
            <a:r>
              <a:rPr lang="en-US" dirty="0">
                <a:hlinkClick r:id="rId2"/>
              </a:rPr>
              <a:t>attack.mitre.org/</a:t>
            </a:r>
            <a:r>
              <a:rPr lang="en-US" dirty="0" err="1">
                <a:hlinkClick r:id="rId2"/>
              </a:rPr>
              <a:t>datasources</a:t>
            </a:r>
            <a:r>
              <a:rPr lang="en-US" dirty="0">
                <a:hlinkClick r:id="rId2"/>
              </a:rPr>
              <a:t>/</a:t>
            </a:r>
            <a:r>
              <a:rPr lang="en-US" dirty="0"/>
              <a:t> for more info</a:t>
            </a:r>
          </a:p>
          <a:p>
            <a:pPr marL="457200" indent="-457200">
              <a:buFont typeface="Arial" panose="020B0604020202020204" pitchFamily="34" charset="0"/>
              <a:buChar char="•"/>
            </a:pPr>
            <a:endParaRPr lang="en-US" dirty="0"/>
          </a:p>
          <a:p>
            <a:r>
              <a:rPr lang="en-US" b="1" dirty="0"/>
              <a:t>Discussion point</a:t>
            </a:r>
          </a:p>
          <a:p>
            <a:r>
              <a:rPr lang="en-US" dirty="0"/>
              <a:t>What can you communicate with this data?</a:t>
            </a:r>
          </a:p>
        </p:txBody>
      </p:sp>
    </p:spTree>
    <p:extLst>
      <p:ext uri="{BB962C8B-B14F-4D97-AF65-F5344CB8AC3E}">
        <p14:creationId xmlns:p14="http://schemas.microsoft.com/office/powerpoint/2010/main" val="581799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0917E2-E725-5B12-7EE5-B61BD0F82B8E}"/>
              </a:ext>
            </a:extLst>
          </p:cNvPr>
          <p:cNvSpPr>
            <a:spLocks noGrp="1"/>
          </p:cNvSpPr>
          <p:nvPr>
            <p:ph type="title"/>
          </p:nvPr>
        </p:nvSpPr>
        <p:spPr/>
        <p:txBody>
          <a:bodyPr/>
          <a:lstStyle/>
          <a:p>
            <a:r>
              <a:rPr lang="en-US" dirty="0"/>
              <a:t>Windows Default Logging Level</a:t>
            </a:r>
          </a:p>
        </p:txBody>
      </p:sp>
      <p:pic>
        <p:nvPicPr>
          <p:cNvPr id="10" name="Content Placeholder 9">
            <a:extLst>
              <a:ext uri="{FF2B5EF4-FFF2-40B4-BE49-F238E27FC236}">
                <a16:creationId xmlns:a16="http://schemas.microsoft.com/office/drawing/2014/main" id="{6E14FEAD-2A9A-208E-FA8E-18E4893E0539}"/>
              </a:ext>
            </a:extLst>
          </p:cNvPr>
          <p:cNvPicPr>
            <a:picLocks noGrp="1" noChangeAspect="1"/>
          </p:cNvPicPr>
          <p:nvPr>
            <p:ph idx="1"/>
          </p:nvPr>
        </p:nvPicPr>
        <p:blipFill>
          <a:blip r:embed="rId3"/>
          <a:stretch>
            <a:fillRect/>
          </a:stretch>
        </p:blipFill>
        <p:spPr>
          <a:xfrm>
            <a:off x="1325548" y="1295400"/>
            <a:ext cx="9540904" cy="4876800"/>
          </a:xfrm>
        </p:spPr>
      </p:pic>
      <p:sp>
        <p:nvSpPr>
          <p:cNvPr id="11" name="TextBox 10">
            <a:extLst>
              <a:ext uri="{FF2B5EF4-FFF2-40B4-BE49-F238E27FC236}">
                <a16:creationId xmlns:a16="http://schemas.microsoft.com/office/drawing/2014/main" id="{2D359863-83E8-093C-92A4-A2F92C2FC30D}"/>
              </a:ext>
            </a:extLst>
          </p:cNvPr>
          <p:cNvSpPr txBox="1"/>
          <p:nvPr/>
        </p:nvSpPr>
        <p:spPr>
          <a:xfrm>
            <a:off x="9753600" y="5147101"/>
            <a:ext cx="1676400" cy="830997"/>
          </a:xfrm>
          <a:prstGeom prst="rect">
            <a:avLst/>
          </a:prstGeom>
          <a:solidFill>
            <a:schemeClr val="bg1"/>
          </a:solidFill>
          <a:ln>
            <a:solidFill>
              <a:schemeClr val="tx1"/>
            </a:solidFill>
          </a:ln>
        </p:spPr>
        <p:txBody>
          <a:bodyPr wrap="square" rtlCol="0">
            <a:spAutoFit/>
          </a:bodyPr>
          <a:lstStyle/>
          <a:p>
            <a:pPr algn="ctr"/>
            <a:r>
              <a:rPr lang="en-US" sz="2400" b="1" dirty="0">
                <a:latin typeface="+mj-lt"/>
              </a:rPr>
              <a:t>*~11%</a:t>
            </a:r>
            <a:br>
              <a:rPr lang="en-US" sz="2400" b="1" dirty="0">
                <a:latin typeface="+mj-lt"/>
              </a:rPr>
            </a:br>
            <a:r>
              <a:rPr lang="en-US" sz="2400" b="1" dirty="0">
                <a:latin typeface="+mj-lt"/>
              </a:rPr>
              <a:t>3/24</a:t>
            </a:r>
          </a:p>
        </p:txBody>
      </p:sp>
    </p:spTree>
    <p:extLst>
      <p:ext uri="{BB962C8B-B14F-4D97-AF65-F5344CB8AC3E}">
        <p14:creationId xmlns:p14="http://schemas.microsoft.com/office/powerpoint/2010/main" val="3783075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B61163-2E7B-7C4D-5EBB-D97FCAB773A5}"/>
              </a:ext>
            </a:extLst>
          </p:cNvPr>
          <p:cNvSpPr>
            <a:spLocks noGrp="1"/>
          </p:cNvSpPr>
          <p:nvPr>
            <p:ph type="title"/>
          </p:nvPr>
        </p:nvSpPr>
        <p:spPr/>
        <p:txBody>
          <a:bodyPr/>
          <a:lstStyle/>
          <a:p>
            <a:r>
              <a:rPr lang="en-US" dirty="0"/>
              <a:t>Step 2 – Identify Necessary Missing Data Sources</a:t>
            </a:r>
          </a:p>
        </p:txBody>
      </p:sp>
      <p:sp>
        <p:nvSpPr>
          <p:cNvPr id="6" name="Content Placeholder 5">
            <a:extLst>
              <a:ext uri="{FF2B5EF4-FFF2-40B4-BE49-F238E27FC236}">
                <a16:creationId xmlns:a16="http://schemas.microsoft.com/office/drawing/2014/main" id="{8D817DC6-B379-70B6-6A0C-8BB323E41132}"/>
              </a:ext>
            </a:extLst>
          </p:cNvPr>
          <p:cNvSpPr>
            <a:spLocks noGrp="1"/>
          </p:cNvSpPr>
          <p:nvPr>
            <p:ph sz="half" idx="1"/>
          </p:nvPr>
        </p:nvSpPr>
        <p:spPr/>
        <p:txBody>
          <a:bodyPr/>
          <a:lstStyle/>
          <a:p>
            <a:r>
              <a:rPr lang="en-US" sz="3200" dirty="0"/>
              <a:t>Initial visibility often can have drastic improvements with the additional of a few key data sources</a:t>
            </a:r>
          </a:p>
          <a:p>
            <a:pPr marL="457200" indent="-457200">
              <a:buFont typeface="Arial" panose="020B0604020202020204" pitchFamily="34" charset="0"/>
              <a:buChar char="•"/>
            </a:pPr>
            <a:r>
              <a:rPr lang="en-US" sz="3200" dirty="0"/>
              <a:t>Quick wins = High count techniques by data source</a:t>
            </a:r>
          </a:p>
          <a:p>
            <a:pPr marL="457200" indent="-457200">
              <a:buFont typeface="Arial" panose="020B0604020202020204" pitchFamily="34" charset="0"/>
              <a:buChar char="•"/>
            </a:pPr>
            <a:r>
              <a:rPr lang="en-US" sz="3200" dirty="0"/>
              <a:t>Focus on ease of deployment</a:t>
            </a:r>
          </a:p>
          <a:p>
            <a:r>
              <a:rPr lang="en-US" sz="100" dirty="0"/>
              <a:t> </a:t>
            </a:r>
          </a:p>
          <a:p>
            <a:r>
              <a:rPr lang="en-US" sz="2900" b="1" dirty="0"/>
              <a:t>Tell a story for justification</a:t>
            </a:r>
          </a:p>
        </p:txBody>
      </p:sp>
      <p:sp>
        <p:nvSpPr>
          <p:cNvPr id="7" name="Content Placeholder 6">
            <a:extLst>
              <a:ext uri="{FF2B5EF4-FFF2-40B4-BE49-F238E27FC236}">
                <a16:creationId xmlns:a16="http://schemas.microsoft.com/office/drawing/2014/main" id="{E2C61D32-CCC2-9A47-37EC-EEE2FD167CE3}"/>
              </a:ext>
            </a:extLst>
          </p:cNvPr>
          <p:cNvSpPr>
            <a:spLocks noGrp="1"/>
          </p:cNvSpPr>
          <p:nvPr>
            <p:ph sz="half" idx="2"/>
          </p:nvPr>
        </p:nvSpPr>
        <p:spPr/>
        <p:txBody>
          <a:bodyPr/>
          <a:lstStyle/>
          <a:p>
            <a:r>
              <a:rPr lang="en-US" dirty="0"/>
              <a:t>Purchase free examples:</a:t>
            </a:r>
          </a:p>
          <a:p>
            <a:pPr marL="457200" indent="-457200">
              <a:buFont typeface="Arial" panose="020B0604020202020204" pitchFamily="34" charset="0"/>
              <a:buChar char="•"/>
            </a:pPr>
            <a:r>
              <a:rPr lang="en-US" dirty="0"/>
              <a:t>Microsoft Sysmon/Auditd</a:t>
            </a:r>
          </a:p>
          <a:p>
            <a:pPr marL="457200" indent="-457200">
              <a:buFont typeface="Arial" panose="020B0604020202020204" pitchFamily="34" charset="0"/>
              <a:buChar char="•"/>
            </a:pPr>
            <a:r>
              <a:rPr lang="en-US" dirty="0"/>
              <a:t>PowerShell Logging</a:t>
            </a:r>
          </a:p>
          <a:p>
            <a:r>
              <a:rPr lang="en-US" dirty="0"/>
              <a:t>Commercial examples:</a:t>
            </a:r>
          </a:p>
          <a:p>
            <a:pPr marL="457200" indent="-457200">
              <a:buFont typeface="Arial" panose="020B0604020202020204" pitchFamily="34" charset="0"/>
              <a:buChar char="•"/>
            </a:pPr>
            <a:r>
              <a:rPr lang="en-US" dirty="0"/>
              <a:t>Endpoint Detection Response</a:t>
            </a:r>
          </a:p>
          <a:p>
            <a:r>
              <a:rPr lang="en-US" sz="2400" i="1" dirty="0"/>
              <a:t>Note: Prevention included but log telemetry often is additional cost</a:t>
            </a:r>
          </a:p>
          <a:p>
            <a:r>
              <a:rPr lang="en-US" dirty="0"/>
              <a:t>Alternatives:</a:t>
            </a:r>
          </a:p>
          <a:p>
            <a:pPr marL="457200" indent="-457200">
              <a:buFont typeface="Arial" panose="020B0604020202020204" pitchFamily="34" charset="0"/>
              <a:buChar char="•"/>
            </a:pPr>
            <a:r>
              <a:rPr lang="en-US" dirty="0"/>
              <a:t>Tuned built-in audit policies</a:t>
            </a:r>
          </a:p>
          <a:p>
            <a:r>
              <a:rPr lang="en-US" sz="2600" dirty="0"/>
              <a:t>Default + QW &gt; </a:t>
            </a:r>
            <a:r>
              <a:rPr lang="en-US" sz="2600" b="1" dirty="0"/>
              <a:t>70%</a:t>
            </a:r>
            <a:r>
              <a:rPr lang="en-US" sz="2600" dirty="0"/>
              <a:t> coverage</a:t>
            </a:r>
          </a:p>
        </p:txBody>
      </p:sp>
    </p:spTree>
    <p:extLst>
      <p:ext uri="{BB962C8B-B14F-4D97-AF65-F5344CB8AC3E}">
        <p14:creationId xmlns:p14="http://schemas.microsoft.com/office/powerpoint/2010/main" val="662198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F11CA4-364A-CC14-BE43-8134B31C0425}"/>
              </a:ext>
            </a:extLst>
          </p:cNvPr>
          <p:cNvSpPr>
            <a:spLocks noGrp="1"/>
          </p:cNvSpPr>
          <p:nvPr>
            <p:ph type="title"/>
          </p:nvPr>
        </p:nvSpPr>
        <p:spPr/>
        <p:txBody>
          <a:bodyPr/>
          <a:lstStyle/>
          <a:p>
            <a:r>
              <a:rPr lang="en-US" dirty="0"/>
              <a:t>Default + Simple Additions (Telemetry/Sysmon/PowerShell)</a:t>
            </a:r>
          </a:p>
        </p:txBody>
      </p:sp>
      <p:pic>
        <p:nvPicPr>
          <p:cNvPr id="8" name="Content Placeholder 7">
            <a:extLst>
              <a:ext uri="{FF2B5EF4-FFF2-40B4-BE49-F238E27FC236}">
                <a16:creationId xmlns:a16="http://schemas.microsoft.com/office/drawing/2014/main" id="{FFDF5009-79CE-A990-C8F2-FC29E89B3D7E}"/>
              </a:ext>
            </a:extLst>
          </p:cNvPr>
          <p:cNvPicPr>
            <a:picLocks noGrp="1" noChangeAspect="1"/>
          </p:cNvPicPr>
          <p:nvPr>
            <p:ph idx="1"/>
          </p:nvPr>
        </p:nvPicPr>
        <p:blipFill>
          <a:blip r:embed="rId2"/>
          <a:stretch>
            <a:fillRect/>
          </a:stretch>
        </p:blipFill>
        <p:spPr>
          <a:xfrm>
            <a:off x="1325548" y="1295400"/>
            <a:ext cx="9540904" cy="4876800"/>
          </a:xfrm>
        </p:spPr>
      </p:pic>
      <p:sp>
        <p:nvSpPr>
          <p:cNvPr id="9" name="TextBox 8">
            <a:extLst>
              <a:ext uri="{FF2B5EF4-FFF2-40B4-BE49-F238E27FC236}">
                <a16:creationId xmlns:a16="http://schemas.microsoft.com/office/drawing/2014/main" id="{CB79391E-BDCB-0E03-9519-39F441E8C220}"/>
              </a:ext>
            </a:extLst>
          </p:cNvPr>
          <p:cNvSpPr txBox="1"/>
          <p:nvPr/>
        </p:nvSpPr>
        <p:spPr>
          <a:xfrm>
            <a:off x="9753600" y="5147101"/>
            <a:ext cx="1676400" cy="830997"/>
          </a:xfrm>
          <a:prstGeom prst="rect">
            <a:avLst/>
          </a:prstGeom>
          <a:solidFill>
            <a:schemeClr val="bg1"/>
          </a:solidFill>
          <a:ln>
            <a:solidFill>
              <a:schemeClr val="tx1"/>
            </a:solidFill>
          </a:ln>
        </p:spPr>
        <p:txBody>
          <a:bodyPr wrap="square" rtlCol="0">
            <a:spAutoFit/>
          </a:bodyPr>
          <a:lstStyle/>
          <a:p>
            <a:pPr algn="ctr"/>
            <a:r>
              <a:rPr lang="en-US" sz="2400" b="1" dirty="0">
                <a:latin typeface="+mj-lt"/>
              </a:rPr>
              <a:t>*~80%</a:t>
            </a:r>
            <a:br>
              <a:rPr lang="en-US" sz="2400" b="1" dirty="0">
                <a:latin typeface="+mj-lt"/>
              </a:rPr>
            </a:br>
            <a:r>
              <a:rPr lang="en-US" sz="2400" b="1" dirty="0">
                <a:latin typeface="+mj-lt"/>
              </a:rPr>
              <a:t>3/24</a:t>
            </a:r>
          </a:p>
        </p:txBody>
      </p:sp>
    </p:spTree>
    <p:extLst>
      <p:ext uri="{BB962C8B-B14F-4D97-AF65-F5344CB8AC3E}">
        <p14:creationId xmlns:p14="http://schemas.microsoft.com/office/powerpoint/2010/main" val="1907011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B42A22-4FB7-0827-F45B-43A7054B8258}"/>
              </a:ext>
            </a:extLst>
          </p:cNvPr>
          <p:cNvSpPr>
            <a:spLocks noGrp="1"/>
          </p:cNvSpPr>
          <p:nvPr>
            <p:ph type="title"/>
          </p:nvPr>
        </p:nvSpPr>
        <p:spPr/>
        <p:txBody>
          <a:bodyPr/>
          <a:lstStyle/>
          <a:p>
            <a:r>
              <a:rPr lang="en-US" dirty="0"/>
              <a:t>Step 3 – Build Mapping for Detection Capabilities</a:t>
            </a:r>
          </a:p>
        </p:txBody>
      </p:sp>
      <p:sp>
        <p:nvSpPr>
          <p:cNvPr id="6" name="Content Placeholder 5">
            <a:extLst>
              <a:ext uri="{FF2B5EF4-FFF2-40B4-BE49-F238E27FC236}">
                <a16:creationId xmlns:a16="http://schemas.microsoft.com/office/drawing/2014/main" id="{59A74743-9567-CBAB-34C1-63FE76E0F34B}"/>
              </a:ext>
            </a:extLst>
          </p:cNvPr>
          <p:cNvSpPr>
            <a:spLocks noGrp="1"/>
          </p:cNvSpPr>
          <p:nvPr>
            <p:ph idx="1"/>
          </p:nvPr>
        </p:nvSpPr>
        <p:spPr/>
        <p:txBody>
          <a:bodyPr/>
          <a:lstStyle/>
          <a:p>
            <a:r>
              <a:rPr lang="en-US" dirty="0"/>
              <a:t>Mapping out detection capabilities is slightly different</a:t>
            </a:r>
          </a:p>
          <a:p>
            <a:pPr marL="457200" indent="-457200">
              <a:buFont typeface="Arial" panose="020B0604020202020204" pitchFamily="34" charset="0"/>
              <a:buChar char="•"/>
            </a:pPr>
            <a:r>
              <a:rPr lang="en-US" sz="2800" dirty="0"/>
              <a:t>REASON – Rules are stored in different formats</a:t>
            </a:r>
          </a:p>
          <a:p>
            <a:r>
              <a:rPr lang="en-US" dirty="0"/>
              <a:t>Goal is to extract MITRE techniques mapped to rules</a:t>
            </a:r>
          </a:p>
          <a:p>
            <a:pPr marL="457200" indent="-457200">
              <a:buFont typeface="Arial" panose="020B0604020202020204" pitchFamily="34" charset="0"/>
              <a:buChar char="•"/>
            </a:pPr>
            <a:r>
              <a:rPr lang="en-US" sz="2800" dirty="0"/>
              <a:t>Some tools have native export or visualizations</a:t>
            </a:r>
          </a:p>
          <a:p>
            <a:pPr marL="457200" indent="-457200">
              <a:buFont typeface="Arial" panose="020B0604020202020204" pitchFamily="34" charset="0"/>
              <a:buChar char="•"/>
            </a:pPr>
            <a:r>
              <a:rPr lang="en-US" sz="2800" dirty="0"/>
              <a:t>Others require </a:t>
            </a:r>
            <a:r>
              <a:rPr lang="en-US" sz="2800" b="1" dirty="0"/>
              <a:t>basic scripting </a:t>
            </a:r>
            <a:r>
              <a:rPr lang="en-US" sz="2800" dirty="0"/>
              <a:t>to extract and visualize</a:t>
            </a:r>
          </a:p>
          <a:p>
            <a:pPr marL="457200" indent="-457200">
              <a:buFont typeface="Arial" panose="020B0604020202020204" pitchFamily="34" charset="0"/>
              <a:buChar char="•"/>
            </a:pPr>
            <a:r>
              <a:rPr lang="en-US" sz="2800" dirty="0"/>
              <a:t>Depending on volume, may be possible to </a:t>
            </a:r>
            <a:r>
              <a:rPr lang="en-US" sz="2800" b="1" dirty="0"/>
              <a:t>manually map</a:t>
            </a:r>
            <a:br>
              <a:rPr lang="en-US" sz="2800" b="1" dirty="0"/>
            </a:br>
            <a:endParaRPr lang="en-US" sz="2800" b="1" dirty="0"/>
          </a:p>
          <a:p>
            <a:pPr algn="ctr"/>
            <a:r>
              <a:rPr lang="en-US" sz="2800" dirty="0"/>
              <a:t>Security Information Event Management (SIEM) often records MITRE techniques per detection rule</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07885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CC9961-9DF6-227F-1940-239C6707EF24}"/>
              </a:ext>
            </a:extLst>
          </p:cNvPr>
          <p:cNvSpPr>
            <a:spLocks noGrp="1"/>
          </p:cNvSpPr>
          <p:nvPr>
            <p:ph type="title"/>
          </p:nvPr>
        </p:nvSpPr>
        <p:spPr/>
        <p:txBody>
          <a:bodyPr/>
          <a:lstStyle/>
          <a:p>
            <a:r>
              <a:rPr lang="en-US" dirty="0"/>
              <a:t>Commercial and Open-Source Integration with MITRE</a:t>
            </a:r>
          </a:p>
        </p:txBody>
      </p:sp>
      <p:sp>
        <p:nvSpPr>
          <p:cNvPr id="6" name="Content Placeholder 5">
            <a:extLst>
              <a:ext uri="{FF2B5EF4-FFF2-40B4-BE49-F238E27FC236}">
                <a16:creationId xmlns:a16="http://schemas.microsoft.com/office/drawing/2014/main" id="{D309A20B-8029-9983-25E4-D63836F56B63}"/>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id="{1BE9C50C-07E0-42B7-AEB9-CA6112B81142}"/>
              </a:ext>
            </a:extLst>
          </p:cNvPr>
          <p:cNvPicPr>
            <a:picLocks noChangeAspect="1"/>
          </p:cNvPicPr>
          <p:nvPr/>
        </p:nvPicPr>
        <p:blipFill>
          <a:blip r:embed="rId3"/>
          <a:stretch>
            <a:fillRect/>
          </a:stretch>
        </p:blipFill>
        <p:spPr>
          <a:xfrm>
            <a:off x="457200" y="1257097"/>
            <a:ext cx="9220200" cy="4934677"/>
          </a:xfrm>
          <a:prstGeom prst="rect">
            <a:avLst/>
          </a:prstGeom>
          <a:ln w="19050">
            <a:solidFill>
              <a:schemeClr val="tx1"/>
            </a:solidFill>
          </a:ln>
        </p:spPr>
      </p:pic>
      <p:pic>
        <p:nvPicPr>
          <p:cNvPr id="10" name="Picture 9">
            <a:extLst>
              <a:ext uri="{FF2B5EF4-FFF2-40B4-BE49-F238E27FC236}">
                <a16:creationId xmlns:a16="http://schemas.microsoft.com/office/drawing/2014/main" id="{CBAFA21A-A21C-AF18-C766-B3692A445282}"/>
              </a:ext>
            </a:extLst>
          </p:cNvPr>
          <p:cNvPicPr>
            <a:picLocks noChangeAspect="1"/>
          </p:cNvPicPr>
          <p:nvPr/>
        </p:nvPicPr>
        <p:blipFill>
          <a:blip r:embed="rId4"/>
          <a:stretch>
            <a:fillRect/>
          </a:stretch>
        </p:blipFill>
        <p:spPr>
          <a:xfrm>
            <a:off x="8774775" y="1409809"/>
            <a:ext cx="2761905" cy="1752381"/>
          </a:xfrm>
          <a:prstGeom prst="rect">
            <a:avLst/>
          </a:prstGeom>
          <a:ln w="19050">
            <a:solidFill>
              <a:schemeClr val="tx1"/>
            </a:solidFill>
          </a:ln>
        </p:spPr>
      </p:pic>
      <p:cxnSp>
        <p:nvCxnSpPr>
          <p:cNvPr id="12" name="Straight Arrow Connector 11">
            <a:extLst>
              <a:ext uri="{FF2B5EF4-FFF2-40B4-BE49-F238E27FC236}">
                <a16:creationId xmlns:a16="http://schemas.microsoft.com/office/drawing/2014/main" id="{F2B49695-BFF0-243B-B382-DE2C8E8171B2}"/>
              </a:ext>
            </a:extLst>
          </p:cNvPr>
          <p:cNvCxnSpPr>
            <a:cxnSpLocks/>
          </p:cNvCxnSpPr>
          <p:nvPr/>
        </p:nvCxnSpPr>
        <p:spPr>
          <a:xfrm flipV="1">
            <a:off x="8077200" y="1981200"/>
            <a:ext cx="609600" cy="5334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361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5C98AA-7725-BE32-573F-73B4842DB423}"/>
              </a:ext>
            </a:extLst>
          </p:cNvPr>
          <p:cNvSpPr>
            <a:spLocks noGrp="1"/>
          </p:cNvSpPr>
          <p:nvPr>
            <p:ph type="title"/>
          </p:nvPr>
        </p:nvSpPr>
        <p:spPr/>
        <p:txBody>
          <a:bodyPr/>
          <a:lstStyle/>
          <a:p>
            <a:r>
              <a:rPr lang="en-US" dirty="0"/>
              <a:t>Step 5 – Identify Gaps                                       (Step 4 coming on next slide)</a:t>
            </a:r>
          </a:p>
        </p:txBody>
      </p:sp>
      <p:sp>
        <p:nvSpPr>
          <p:cNvPr id="11" name="Content Placeholder 10">
            <a:extLst>
              <a:ext uri="{FF2B5EF4-FFF2-40B4-BE49-F238E27FC236}">
                <a16:creationId xmlns:a16="http://schemas.microsoft.com/office/drawing/2014/main" id="{CD7F764C-4B53-E785-9392-EC9364F00C42}"/>
              </a:ext>
            </a:extLst>
          </p:cNvPr>
          <p:cNvSpPr>
            <a:spLocks noGrp="1"/>
          </p:cNvSpPr>
          <p:nvPr>
            <p:ph idx="1"/>
          </p:nvPr>
        </p:nvSpPr>
        <p:spPr/>
        <p:txBody>
          <a:bodyPr/>
          <a:lstStyle/>
          <a:p>
            <a:r>
              <a:rPr lang="en-US" dirty="0"/>
              <a:t>The next step is to look for key gaps</a:t>
            </a:r>
          </a:p>
          <a:p>
            <a:pPr marL="457200" indent="-457200">
              <a:buFont typeface="Arial" panose="020B0604020202020204" pitchFamily="34" charset="0"/>
              <a:buChar char="•"/>
            </a:pPr>
            <a:r>
              <a:rPr lang="en-US" sz="2800" b="1" dirty="0"/>
              <a:t>MITRE Navigator allows comparing tabs together</a:t>
            </a:r>
          </a:p>
          <a:p>
            <a:pPr marL="457200" indent="-457200">
              <a:buFont typeface="Arial" panose="020B0604020202020204" pitchFamily="34" charset="0"/>
              <a:buChar char="•"/>
            </a:pPr>
            <a:r>
              <a:rPr lang="en-US" sz="2800" b="1" dirty="0"/>
              <a:t>Keep into consideration things like audits and compliance</a:t>
            </a:r>
          </a:p>
          <a:p>
            <a:pPr marL="457200" indent="-457200">
              <a:buFont typeface="Arial" panose="020B0604020202020204" pitchFamily="34" charset="0"/>
              <a:buChar char="•"/>
            </a:pPr>
            <a:endParaRPr lang="en-US" sz="2800" dirty="0"/>
          </a:p>
          <a:p>
            <a:r>
              <a:rPr lang="en-US" dirty="0"/>
              <a:t>How do you decide what to prioritize?</a:t>
            </a:r>
          </a:p>
          <a:p>
            <a:pPr marL="457200" indent="-457200">
              <a:buFont typeface="Arial" panose="020B0604020202020204" pitchFamily="34" charset="0"/>
              <a:buChar char="•"/>
            </a:pPr>
            <a:r>
              <a:rPr lang="en-US" sz="2800" b="1" dirty="0"/>
              <a:t>Where do you have visibility but no detection?</a:t>
            </a:r>
          </a:p>
          <a:p>
            <a:pPr marL="457200" indent="-457200">
              <a:buFont typeface="Arial" panose="020B0604020202020204" pitchFamily="34" charset="0"/>
              <a:buChar char="•"/>
            </a:pPr>
            <a:r>
              <a:rPr lang="en-US" sz="2800" b="1" dirty="0"/>
              <a:t>Where do you have detection without visibility?</a:t>
            </a:r>
          </a:p>
          <a:p>
            <a:pPr marL="457200" indent="-457200">
              <a:buFont typeface="Arial" panose="020B0604020202020204" pitchFamily="34" charset="0"/>
              <a:buChar char="•"/>
            </a:pPr>
            <a:r>
              <a:rPr lang="en-US" sz="2800" b="1" dirty="0"/>
              <a:t>Where are you missing both?</a:t>
            </a:r>
          </a:p>
        </p:txBody>
      </p:sp>
    </p:spTree>
    <p:extLst>
      <p:ext uri="{BB962C8B-B14F-4D97-AF65-F5344CB8AC3E}">
        <p14:creationId xmlns:p14="http://schemas.microsoft.com/office/powerpoint/2010/main" val="338487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3E06CC-64C4-182A-FDA2-EE2F7030A7EC}"/>
              </a:ext>
            </a:extLst>
          </p:cNvPr>
          <p:cNvSpPr>
            <a:spLocks noGrp="1"/>
          </p:cNvSpPr>
          <p:nvPr>
            <p:ph type="title"/>
          </p:nvPr>
        </p:nvSpPr>
        <p:spPr/>
        <p:txBody>
          <a:bodyPr/>
          <a:lstStyle/>
          <a:p>
            <a:r>
              <a:rPr lang="en-US" dirty="0"/>
              <a:t>Step 4 – Tell a Story</a:t>
            </a:r>
          </a:p>
        </p:txBody>
      </p:sp>
      <p:sp>
        <p:nvSpPr>
          <p:cNvPr id="6" name="Content Placeholder 5">
            <a:extLst>
              <a:ext uri="{FF2B5EF4-FFF2-40B4-BE49-F238E27FC236}">
                <a16:creationId xmlns:a16="http://schemas.microsoft.com/office/drawing/2014/main" id="{B64B9871-7777-13B3-74A8-E9BF53374403}"/>
              </a:ext>
            </a:extLst>
          </p:cNvPr>
          <p:cNvSpPr>
            <a:spLocks noGrp="1"/>
          </p:cNvSpPr>
          <p:nvPr>
            <p:ph idx="1"/>
          </p:nvPr>
        </p:nvSpPr>
        <p:spPr/>
        <p:txBody>
          <a:bodyPr/>
          <a:lstStyle/>
          <a:p>
            <a:r>
              <a:rPr lang="en-US" dirty="0"/>
              <a:t>Build a navigator file using attack.mitre.org search results</a:t>
            </a:r>
          </a:p>
          <a:p>
            <a:pPr marL="457200" indent="-457200">
              <a:buFont typeface="Arial" panose="020B0604020202020204" pitchFamily="34" charset="0"/>
              <a:buChar char="•"/>
            </a:pPr>
            <a:r>
              <a:rPr lang="en-US" sz="2800" dirty="0"/>
              <a:t>Search your</a:t>
            </a:r>
            <a:br>
              <a:rPr lang="en-US" sz="2800" dirty="0"/>
            </a:br>
            <a:r>
              <a:rPr lang="en-US" sz="2800" dirty="0"/>
              <a:t>industry</a:t>
            </a:r>
          </a:p>
          <a:p>
            <a:pPr marL="457200" indent="-457200">
              <a:buFont typeface="Arial" panose="020B0604020202020204" pitchFamily="34" charset="0"/>
              <a:buChar char="•"/>
            </a:pPr>
            <a:r>
              <a:rPr lang="en-US" sz="2800" dirty="0"/>
              <a:t>Add to</a:t>
            </a:r>
            <a:br>
              <a:rPr lang="en-US" sz="2800" dirty="0"/>
            </a:br>
            <a:r>
              <a:rPr lang="en-US" sz="2800" dirty="0"/>
              <a:t>navigator</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sz="2800" b="1" dirty="0"/>
              <a:t>Search groups</a:t>
            </a:r>
            <a:r>
              <a:rPr lang="en-US" sz="2800" dirty="0"/>
              <a:t> and </a:t>
            </a:r>
            <a:r>
              <a:rPr lang="en-US" sz="2800" b="1" dirty="0"/>
              <a:t>add score</a:t>
            </a:r>
          </a:p>
          <a:p>
            <a:pPr marL="860425" lvl="1" indent="-457200">
              <a:buFont typeface="Arial" panose="020B0604020202020204" pitchFamily="34" charset="0"/>
              <a:buChar char="•"/>
            </a:pPr>
            <a:r>
              <a:rPr lang="en-US" dirty="0"/>
              <a:t>Advanced: Add group per tab then </a:t>
            </a:r>
            <a:r>
              <a:rPr lang="en-US" b="1" dirty="0"/>
              <a:t>combine</a:t>
            </a:r>
          </a:p>
        </p:txBody>
      </p:sp>
      <p:pic>
        <p:nvPicPr>
          <p:cNvPr id="8" name="Picture 7">
            <a:extLst>
              <a:ext uri="{FF2B5EF4-FFF2-40B4-BE49-F238E27FC236}">
                <a16:creationId xmlns:a16="http://schemas.microsoft.com/office/drawing/2014/main" id="{89058FA6-E8BF-40A4-E506-84BAC9402A11}"/>
              </a:ext>
            </a:extLst>
          </p:cNvPr>
          <p:cNvPicPr>
            <a:picLocks noChangeAspect="1"/>
          </p:cNvPicPr>
          <p:nvPr/>
        </p:nvPicPr>
        <p:blipFill>
          <a:blip r:embed="rId2"/>
          <a:stretch>
            <a:fillRect/>
          </a:stretch>
        </p:blipFill>
        <p:spPr>
          <a:xfrm>
            <a:off x="4114800" y="1896874"/>
            <a:ext cx="7620000" cy="2463437"/>
          </a:xfrm>
          <a:prstGeom prst="rect">
            <a:avLst/>
          </a:prstGeom>
          <a:ln>
            <a:solidFill>
              <a:schemeClr val="tx1"/>
            </a:solidFill>
          </a:ln>
        </p:spPr>
      </p:pic>
      <p:pic>
        <p:nvPicPr>
          <p:cNvPr id="9" name="Picture 8">
            <a:extLst>
              <a:ext uri="{FF2B5EF4-FFF2-40B4-BE49-F238E27FC236}">
                <a16:creationId xmlns:a16="http://schemas.microsoft.com/office/drawing/2014/main" id="{28807074-6AA5-72E2-B653-EC27D07AC6CE}"/>
              </a:ext>
            </a:extLst>
          </p:cNvPr>
          <p:cNvPicPr>
            <a:picLocks noChangeAspect="1"/>
          </p:cNvPicPr>
          <p:nvPr/>
        </p:nvPicPr>
        <p:blipFill>
          <a:blip r:embed="rId3"/>
          <a:stretch>
            <a:fillRect/>
          </a:stretch>
        </p:blipFill>
        <p:spPr>
          <a:xfrm>
            <a:off x="381000" y="4323790"/>
            <a:ext cx="7772400" cy="765464"/>
          </a:xfrm>
          <a:prstGeom prst="rect">
            <a:avLst/>
          </a:prstGeom>
          <a:ln>
            <a:solidFill>
              <a:schemeClr val="tx1"/>
            </a:solidFill>
          </a:ln>
        </p:spPr>
      </p:pic>
      <p:pic>
        <p:nvPicPr>
          <p:cNvPr id="11" name="Picture 10">
            <a:extLst>
              <a:ext uri="{FF2B5EF4-FFF2-40B4-BE49-F238E27FC236}">
                <a16:creationId xmlns:a16="http://schemas.microsoft.com/office/drawing/2014/main" id="{F0E2E18E-491F-50A4-8ACA-E76E5C407EBD}"/>
              </a:ext>
            </a:extLst>
          </p:cNvPr>
          <p:cNvPicPr>
            <a:picLocks noChangeAspect="1"/>
          </p:cNvPicPr>
          <p:nvPr/>
        </p:nvPicPr>
        <p:blipFill>
          <a:blip r:embed="rId4"/>
          <a:stretch>
            <a:fillRect/>
          </a:stretch>
        </p:blipFill>
        <p:spPr>
          <a:xfrm>
            <a:off x="8845058" y="4494072"/>
            <a:ext cx="2889742" cy="1606129"/>
          </a:xfrm>
          <a:prstGeom prst="rect">
            <a:avLst/>
          </a:prstGeom>
          <a:ln>
            <a:solidFill>
              <a:schemeClr val="tx1"/>
            </a:solidFill>
          </a:ln>
        </p:spPr>
      </p:pic>
      <p:cxnSp>
        <p:nvCxnSpPr>
          <p:cNvPr id="13" name="Straight Arrow Connector 12">
            <a:extLst>
              <a:ext uri="{FF2B5EF4-FFF2-40B4-BE49-F238E27FC236}">
                <a16:creationId xmlns:a16="http://schemas.microsoft.com/office/drawing/2014/main" id="{A1DFFFFD-278C-0934-AEED-D8A466319201}"/>
              </a:ext>
            </a:extLst>
          </p:cNvPr>
          <p:cNvCxnSpPr>
            <a:cxnSpLocks/>
          </p:cNvCxnSpPr>
          <p:nvPr/>
        </p:nvCxnSpPr>
        <p:spPr>
          <a:xfrm>
            <a:off x="9753600" y="5418239"/>
            <a:ext cx="876300" cy="28872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0600F0-DE55-DA4B-2850-D1DC0C30CF1E}"/>
              </a:ext>
            </a:extLst>
          </p:cNvPr>
          <p:cNvCxnSpPr/>
          <p:nvPr/>
        </p:nvCxnSpPr>
        <p:spPr>
          <a:xfrm flipH="1" flipV="1">
            <a:off x="6324600" y="5089254"/>
            <a:ext cx="381000" cy="4733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071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F3B31B-FC89-021F-9551-297856537E6E}"/>
              </a:ext>
            </a:extLst>
          </p:cNvPr>
          <p:cNvSpPr>
            <a:spLocks noGrp="1"/>
          </p:cNvSpPr>
          <p:nvPr>
            <p:ph type="title"/>
          </p:nvPr>
        </p:nvSpPr>
        <p:spPr/>
        <p:txBody>
          <a:bodyPr/>
          <a:lstStyle/>
          <a:p>
            <a:r>
              <a:rPr lang="en-US" dirty="0"/>
              <a:t>Industry Threat View</a:t>
            </a:r>
          </a:p>
        </p:txBody>
      </p:sp>
      <p:sp>
        <p:nvSpPr>
          <p:cNvPr id="6" name="Content Placeholder 5">
            <a:extLst>
              <a:ext uri="{FF2B5EF4-FFF2-40B4-BE49-F238E27FC236}">
                <a16:creationId xmlns:a16="http://schemas.microsoft.com/office/drawing/2014/main" id="{85A725A1-E156-8D12-0044-0C16B0DCE959}"/>
              </a:ext>
            </a:extLst>
          </p:cNvPr>
          <p:cNvSpPr>
            <a:spLocks noGrp="1"/>
          </p:cNvSpPr>
          <p:nvPr>
            <p:ph idx="1"/>
          </p:nvPr>
        </p:nvSpPr>
        <p:spPr/>
        <p:txBody>
          <a:bodyPr/>
          <a:lstStyle/>
          <a:p>
            <a:r>
              <a:rPr lang="en-US" sz="2400" dirty="0"/>
              <a:t>Navigator can easily</a:t>
            </a:r>
            <a:br>
              <a:rPr lang="en-US" sz="2400" dirty="0"/>
            </a:br>
            <a:r>
              <a:rPr lang="en-US" sz="2400" dirty="0"/>
              <a:t>show industry specific</a:t>
            </a:r>
            <a:br>
              <a:rPr lang="en-US" sz="2400" dirty="0"/>
            </a:br>
            <a:r>
              <a:rPr lang="en-US" sz="2400" dirty="0"/>
              <a:t>threats. Helpful for:</a:t>
            </a:r>
          </a:p>
          <a:p>
            <a:pPr marL="342900" indent="-342900">
              <a:buFont typeface="Arial" panose="020B0604020202020204" pitchFamily="34" charset="0"/>
              <a:buChar char="•"/>
            </a:pPr>
            <a:r>
              <a:rPr lang="en-US" sz="2400" dirty="0"/>
              <a:t>Comparing visibility, </a:t>
            </a:r>
            <a:br>
              <a:rPr lang="en-US" sz="2400" dirty="0"/>
            </a:br>
            <a:r>
              <a:rPr lang="en-US" sz="2400" dirty="0"/>
              <a:t>detection, and threats</a:t>
            </a:r>
            <a:br>
              <a:rPr lang="en-US" sz="2400" dirty="0"/>
            </a:br>
            <a:r>
              <a:rPr lang="en-US" sz="2400" dirty="0"/>
              <a:t>together</a:t>
            </a:r>
          </a:p>
          <a:p>
            <a:pPr marL="342900" indent="-342900">
              <a:buFont typeface="Arial" panose="020B0604020202020204" pitchFamily="34" charset="0"/>
              <a:buChar char="•"/>
            </a:pPr>
            <a:r>
              <a:rPr lang="en-US" sz="2400" dirty="0"/>
              <a:t>Prioritizing identified</a:t>
            </a:r>
            <a:br>
              <a:rPr lang="en-US" sz="2400" dirty="0"/>
            </a:br>
            <a:r>
              <a:rPr lang="en-US" sz="2400" dirty="0"/>
              <a:t>gaps</a:t>
            </a:r>
          </a:p>
          <a:p>
            <a:pPr marL="342900" indent="-342900">
              <a:buFont typeface="Arial" panose="020B0604020202020204" pitchFamily="34" charset="0"/>
              <a:buChar char="•"/>
            </a:pPr>
            <a:endParaRPr lang="en-US" sz="2400" dirty="0"/>
          </a:p>
          <a:p>
            <a:endParaRPr lang="en-US" sz="2000" dirty="0"/>
          </a:p>
        </p:txBody>
      </p:sp>
      <p:pic>
        <p:nvPicPr>
          <p:cNvPr id="8" name="Picture 7">
            <a:extLst>
              <a:ext uri="{FF2B5EF4-FFF2-40B4-BE49-F238E27FC236}">
                <a16:creationId xmlns:a16="http://schemas.microsoft.com/office/drawing/2014/main" id="{62B4DF0F-4517-260C-5AF3-9F3B10D67E68}"/>
              </a:ext>
            </a:extLst>
          </p:cNvPr>
          <p:cNvPicPr>
            <a:picLocks noChangeAspect="1"/>
          </p:cNvPicPr>
          <p:nvPr/>
        </p:nvPicPr>
        <p:blipFill>
          <a:blip r:embed="rId2"/>
          <a:stretch>
            <a:fillRect/>
          </a:stretch>
        </p:blipFill>
        <p:spPr>
          <a:xfrm>
            <a:off x="4572000" y="1266613"/>
            <a:ext cx="7493142" cy="4934373"/>
          </a:xfrm>
          <a:prstGeom prst="rect">
            <a:avLst/>
          </a:prstGeom>
          <a:ln>
            <a:solidFill>
              <a:schemeClr val="tx1"/>
            </a:solidFill>
          </a:ln>
        </p:spPr>
      </p:pic>
    </p:spTree>
    <p:extLst>
      <p:ext uri="{BB962C8B-B14F-4D97-AF65-F5344CB8AC3E}">
        <p14:creationId xmlns:p14="http://schemas.microsoft.com/office/powerpoint/2010/main" val="1350287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Co-Founder of H &amp; A Security Solutions</a:t>
            </a:r>
          </a:p>
          <a:p>
            <a:pPr marL="457200" indent="-457200">
              <a:buFont typeface="Arial" panose="020B0604020202020204" pitchFamily="34" charset="0"/>
              <a:buChar char="•"/>
            </a:pPr>
            <a:r>
              <a:rPr lang="en-US" dirty="0"/>
              <a:t>Author of multiple SANS Institute courses</a:t>
            </a:r>
          </a:p>
          <a:p>
            <a:pPr marL="457200" indent="-457200">
              <a:buFont typeface="Arial" panose="020B0604020202020204" pitchFamily="34" charset="0"/>
              <a:buChar char="•"/>
            </a:pPr>
            <a:r>
              <a:rPr lang="en-US" dirty="0"/>
              <a:t>GIAC GSE # 108, Cyber Guardian Blue and Red</a:t>
            </a:r>
          </a:p>
          <a:p>
            <a:pPr marL="457200" indent="-457200">
              <a:buFont typeface="Arial" panose="020B0604020202020204" pitchFamily="34" charset="0"/>
              <a:buChar char="•"/>
            </a:pPr>
            <a:r>
              <a:rPr lang="en-US" dirty="0"/>
              <a:t>61 industry certifications (need to get a new hobby)</a:t>
            </a:r>
          </a:p>
          <a:p>
            <a:pPr marL="457200" indent="-457200">
              <a:buFont typeface="Arial" panose="020B0604020202020204" pitchFamily="34" charset="0"/>
              <a:buChar char="•"/>
            </a:pPr>
            <a:r>
              <a:rPr lang="en-US" dirty="0"/>
              <a:t>Two-time NetWars Core tournament winner (offense)</a:t>
            </a:r>
          </a:p>
          <a:p>
            <a:pPr marL="457200" indent="-457200">
              <a:buFont typeface="Arial" panose="020B0604020202020204" pitchFamily="34" charset="0"/>
              <a:buChar char="•"/>
            </a:pPr>
            <a:r>
              <a:rPr lang="en-US" dirty="0"/>
              <a:t>And security hobbyist and community supporter</a:t>
            </a:r>
          </a:p>
          <a:p>
            <a:pPr marL="860425" lvl="1" indent="-457200">
              <a:buFont typeface="Arial" panose="020B0604020202020204" pitchFamily="34" charset="0"/>
              <a:buChar char="•"/>
            </a:pPr>
            <a:r>
              <a:rPr lang="en-US" dirty="0"/>
              <a:t>See </a:t>
            </a:r>
            <a:r>
              <a:rPr lang="en-US" b="1" dirty="0" err="1"/>
              <a:t>ReflexSOAR</a:t>
            </a:r>
            <a:r>
              <a:rPr lang="en-US" dirty="0"/>
              <a:t> (soon to be </a:t>
            </a:r>
            <a:r>
              <a:rPr lang="en-US" dirty="0" err="1"/>
              <a:t>Tellaro</a:t>
            </a:r>
            <a:r>
              <a:rPr lang="en-US" dirty="0"/>
              <a:t>™)</a:t>
            </a:r>
          </a:p>
          <a:p>
            <a:pPr marL="457200" indent="-457200">
              <a:buFont typeface="Arial" panose="020B0604020202020204" pitchFamily="34" charset="0"/>
              <a:buChar char="•"/>
            </a:pPr>
            <a:r>
              <a:rPr lang="en-US" dirty="0"/>
              <a:t>See </a:t>
            </a:r>
            <a:r>
              <a:rPr lang="en-US" dirty="0">
                <a:hlinkClick r:id="rId3"/>
              </a:rPr>
              <a:t>https://github.com/HASecuritySolutions</a:t>
            </a:r>
            <a:r>
              <a:rPr lang="en-US" dirty="0"/>
              <a:t> </a:t>
            </a:r>
          </a:p>
        </p:txBody>
      </p:sp>
    </p:spTree>
    <p:extLst>
      <p:ext uri="{BB962C8B-B14F-4D97-AF65-F5344CB8AC3E}">
        <p14:creationId xmlns:p14="http://schemas.microsoft.com/office/powerpoint/2010/main" val="1933302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B1B900-323E-7115-2C24-5F272C23B762}"/>
              </a:ext>
            </a:extLst>
          </p:cNvPr>
          <p:cNvSpPr>
            <a:spLocks noGrp="1"/>
          </p:cNvSpPr>
          <p:nvPr>
            <p:ph type="title"/>
          </p:nvPr>
        </p:nvSpPr>
        <p:spPr/>
        <p:txBody>
          <a:bodyPr/>
          <a:lstStyle/>
          <a:p>
            <a:r>
              <a:rPr lang="en-US" dirty="0"/>
              <a:t>Step 6 – Stage New Detections</a:t>
            </a:r>
          </a:p>
        </p:txBody>
      </p:sp>
      <p:sp>
        <p:nvSpPr>
          <p:cNvPr id="6" name="Content Placeholder 5">
            <a:extLst>
              <a:ext uri="{FF2B5EF4-FFF2-40B4-BE49-F238E27FC236}">
                <a16:creationId xmlns:a16="http://schemas.microsoft.com/office/drawing/2014/main" id="{EA89A8C7-FC27-695D-754A-37559CC21709}"/>
              </a:ext>
            </a:extLst>
          </p:cNvPr>
          <p:cNvSpPr>
            <a:spLocks noGrp="1"/>
          </p:cNvSpPr>
          <p:nvPr>
            <p:ph idx="1"/>
          </p:nvPr>
        </p:nvSpPr>
        <p:spPr/>
        <p:txBody>
          <a:bodyPr/>
          <a:lstStyle/>
          <a:p>
            <a:r>
              <a:rPr lang="en-US" dirty="0"/>
              <a:t>Pre-evaluate new rules before turning them on</a:t>
            </a:r>
          </a:p>
        </p:txBody>
      </p:sp>
      <p:pic>
        <p:nvPicPr>
          <p:cNvPr id="10" name="Picture 9">
            <a:extLst>
              <a:ext uri="{FF2B5EF4-FFF2-40B4-BE49-F238E27FC236}">
                <a16:creationId xmlns:a16="http://schemas.microsoft.com/office/drawing/2014/main" id="{E53B9525-6C2B-6BF6-A982-661AD0867932}"/>
              </a:ext>
            </a:extLst>
          </p:cNvPr>
          <p:cNvPicPr>
            <a:picLocks noChangeAspect="1"/>
          </p:cNvPicPr>
          <p:nvPr/>
        </p:nvPicPr>
        <p:blipFill>
          <a:blip r:embed="rId3"/>
          <a:stretch>
            <a:fillRect/>
          </a:stretch>
        </p:blipFill>
        <p:spPr>
          <a:xfrm>
            <a:off x="381000" y="2151640"/>
            <a:ext cx="11518504" cy="4020560"/>
          </a:xfrm>
          <a:prstGeom prst="rect">
            <a:avLst/>
          </a:prstGeom>
          <a:ln>
            <a:solidFill>
              <a:schemeClr val="tx1"/>
            </a:solidFill>
          </a:ln>
        </p:spPr>
      </p:pic>
    </p:spTree>
    <p:extLst>
      <p:ext uri="{BB962C8B-B14F-4D97-AF65-F5344CB8AC3E}">
        <p14:creationId xmlns:p14="http://schemas.microsoft.com/office/powerpoint/2010/main" val="1944638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E59634-1AB1-40A0-F6E2-F9554625158D}"/>
              </a:ext>
            </a:extLst>
          </p:cNvPr>
          <p:cNvSpPr>
            <a:spLocks noGrp="1"/>
          </p:cNvSpPr>
          <p:nvPr>
            <p:ph type="title"/>
          </p:nvPr>
        </p:nvSpPr>
        <p:spPr/>
        <p:txBody>
          <a:bodyPr/>
          <a:lstStyle/>
          <a:p>
            <a:r>
              <a:rPr lang="en-US" dirty="0"/>
              <a:t>Look for Broken Detections </a:t>
            </a:r>
          </a:p>
        </p:txBody>
      </p:sp>
      <p:sp>
        <p:nvSpPr>
          <p:cNvPr id="6" name="Content Placeholder 5">
            <a:extLst>
              <a:ext uri="{FF2B5EF4-FFF2-40B4-BE49-F238E27FC236}">
                <a16:creationId xmlns:a16="http://schemas.microsoft.com/office/drawing/2014/main" id="{AEEB4BF1-9EF7-E6D6-3CF4-D66E0B4B524E}"/>
              </a:ext>
            </a:extLst>
          </p:cNvPr>
          <p:cNvSpPr>
            <a:spLocks noGrp="1"/>
          </p:cNvSpPr>
          <p:nvPr>
            <p:ph idx="1"/>
          </p:nvPr>
        </p:nvSpPr>
        <p:spPr/>
        <p:txBody>
          <a:bodyPr/>
          <a:lstStyle/>
          <a:p>
            <a:endParaRPr lang="en-US" dirty="0"/>
          </a:p>
        </p:txBody>
      </p:sp>
      <p:pic>
        <p:nvPicPr>
          <p:cNvPr id="16" name="Picture 15">
            <a:extLst>
              <a:ext uri="{FF2B5EF4-FFF2-40B4-BE49-F238E27FC236}">
                <a16:creationId xmlns:a16="http://schemas.microsoft.com/office/drawing/2014/main" id="{82A76ADC-246F-BF59-9696-94E653C78D2E}"/>
              </a:ext>
            </a:extLst>
          </p:cNvPr>
          <p:cNvPicPr>
            <a:picLocks noChangeAspect="1"/>
          </p:cNvPicPr>
          <p:nvPr/>
        </p:nvPicPr>
        <p:blipFill>
          <a:blip r:embed="rId2"/>
          <a:stretch>
            <a:fillRect/>
          </a:stretch>
        </p:blipFill>
        <p:spPr>
          <a:xfrm>
            <a:off x="692371" y="1295400"/>
            <a:ext cx="8647619" cy="3371429"/>
          </a:xfrm>
          <a:prstGeom prst="rect">
            <a:avLst/>
          </a:prstGeom>
          <a:ln>
            <a:solidFill>
              <a:schemeClr val="tx1"/>
            </a:solidFill>
          </a:ln>
        </p:spPr>
      </p:pic>
      <p:pic>
        <p:nvPicPr>
          <p:cNvPr id="10" name="Picture 9">
            <a:extLst>
              <a:ext uri="{FF2B5EF4-FFF2-40B4-BE49-F238E27FC236}">
                <a16:creationId xmlns:a16="http://schemas.microsoft.com/office/drawing/2014/main" id="{2299C750-16EF-CF4D-A11D-4B17D030F8B9}"/>
              </a:ext>
            </a:extLst>
          </p:cNvPr>
          <p:cNvPicPr>
            <a:picLocks noChangeAspect="1"/>
          </p:cNvPicPr>
          <p:nvPr/>
        </p:nvPicPr>
        <p:blipFill>
          <a:blip r:embed="rId3"/>
          <a:stretch>
            <a:fillRect/>
          </a:stretch>
        </p:blipFill>
        <p:spPr>
          <a:xfrm>
            <a:off x="4876800" y="4172200"/>
            <a:ext cx="6742857" cy="2000000"/>
          </a:xfrm>
          <a:prstGeom prst="rect">
            <a:avLst/>
          </a:prstGeom>
          <a:ln>
            <a:solidFill>
              <a:schemeClr val="tx1"/>
            </a:solidFill>
          </a:ln>
        </p:spPr>
      </p:pic>
    </p:spTree>
    <p:extLst>
      <p:ext uri="{BB962C8B-B14F-4D97-AF65-F5344CB8AC3E}">
        <p14:creationId xmlns:p14="http://schemas.microsoft.com/office/powerpoint/2010/main" val="1586991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505051-844B-764F-3D85-3A175BCEC54D}"/>
              </a:ext>
            </a:extLst>
          </p:cNvPr>
          <p:cNvSpPr>
            <a:spLocks noGrp="1"/>
          </p:cNvSpPr>
          <p:nvPr>
            <p:ph type="title"/>
          </p:nvPr>
        </p:nvSpPr>
        <p:spPr/>
        <p:txBody>
          <a:bodyPr/>
          <a:lstStyle/>
          <a:p>
            <a:r>
              <a:rPr lang="en-US" dirty="0"/>
              <a:t>Save Analyst Time – Evaluate Alerts for Tuning Recommendations</a:t>
            </a:r>
          </a:p>
        </p:txBody>
      </p:sp>
      <p:sp>
        <p:nvSpPr>
          <p:cNvPr id="6" name="Content Placeholder 5">
            <a:extLst>
              <a:ext uri="{FF2B5EF4-FFF2-40B4-BE49-F238E27FC236}">
                <a16:creationId xmlns:a16="http://schemas.microsoft.com/office/drawing/2014/main" id="{AD608DF3-202D-2F34-1B52-8083BB8E1729}"/>
              </a:ext>
            </a:extLst>
          </p:cNvPr>
          <p:cNvSpPr>
            <a:spLocks noGrp="1"/>
          </p:cNvSpPr>
          <p:nvPr>
            <p:ph idx="1"/>
          </p:nvPr>
        </p:nvSpPr>
        <p:spPr/>
        <p:txBody>
          <a:bodyPr/>
          <a:lstStyle/>
          <a:p>
            <a:r>
              <a:rPr lang="en-US" sz="2400" dirty="0"/>
              <a:t>Find ways to analyze</a:t>
            </a:r>
            <a:br>
              <a:rPr lang="en-US" sz="2400" dirty="0"/>
            </a:br>
            <a:r>
              <a:rPr lang="en-US" sz="2400" dirty="0"/>
              <a:t>rules that fire</a:t>
            </a:r>
          </a:p>
          <a:p>
            <a:pPr marL="342900" indent="-342900">
              <a:buFont typeface="Arial" panose="020B0604020202020204" pitchFamily="34" charset="0"/>
              <a:buChar char="•"/>
            </a:pPr>
            <a:r>
              <a:rPr lang="en-US" sz="2400" dirty="0"/>
              <a:t>What common</a:t>
            </a:r>
            <a:br>
              <a:rPr lang="en-US" sz="2400" dirty="0"/>
            </a:br>
            <a:r>
              <a:rPr lang="en-US" sz="2400" dirty="0"/>
              <a:t>fields and values</a:t>
            </a:r>
            <a:br>
              <a:rPr lang="en-US" sz="2400" dirty="0"/>
            </a:br>
            <a:r>
              <a:rPr lang="en-US" sz="2400" dirty="0"/>
              <a:t>are there</a:t>
            </a:r>
          </a:p>
          <a:p>
            <a:pPr marL="342900" indent="-342900">
              <a:buFont typeface="Arial" panose="020B0604020202020204" pitchFamily="34" charset="0"/>
              <a:buChar char="•"/>
            </a:pPr>
            <a:r>
              <a:rPr lang="en-US" sz="2400" dirty="0"/>
              <a:t>This simplifies</a:t>
            </a:r>
            <a:br>
              <a:rPr lang="en-US" sz="2400" dirty="0"/>
            </a:br>
            <a:r>
              <a:rPr lang="en-US" sz="2400" dirty="0"/>
              <a:t>adding exclusions</a:t>
            </a:r>
          </a:p>
          <a:p>
            <a:pPr marL="342900" indent="-342900">
              <a:buFont typeface="Arial" panose="020B0604020202020204" pitchFamily="34" charset="0"/>
              <a:buChar char="•"/>
            </a:pPr>
            <a:r>
              <a:rPr lang="en-US" sz="2400" dirty="0"/>
              <a:t>And finding poorly</a:t>
            </a:r>
            <a:br>
              <a:rPr lang="en-US" sz="2400" dirty="0"/>
            </a:br>
            <a:r>
              <a:rPr lang="en-US" sz="2400" dirty="0"/>
              <a:t>written rules</a:t>
            </a:r>
          </a:p>
        </p:txBody>
      </p:sp>
      <p:grpSp>
        <p:nvGrpSpPr>
          <p:cNvPr id="15" name="Group 14">
            <a:extLst>
              <a:ext uri="{FF2B5EF4-FFF2-40B4-BE49-F238E27FC236}">
                <a16:creationId xmlns:a16="http://schemas.microsoft.com/office/drawing/2014/main" id="{E468A1E3-C4D7-6677-9D4E-D039A3B6DDDF}"/>
              </a:ext>
            </a:extLst>
          </p:cNvPr>
          <p:cNvGrpSpPr/>
          <p:nvPr/>
        </p:nvGrpSpPr>
        <p:grpSpPr>
          <a:xfrm>
            <a:off x="3733800" y="1295400"/>
            <a:ext cx="8183880" cy="4924512"/>
            <a:chOff x="3429000" y="1295400"/>
            <a:chExt cx="8183880" cy="4924512"/>
          </a:xfrm>
        </p:grpSpPr>
        <p:pic>
          <p:nvPicPr>
            <p:cNvPr id="8" name="Picture 7">
              <a:extLst>
                <a:ext uri="{FF2B5EF4-FFF2-40B4-BE49-F238E27FC236}">
                  <a16:creationId xmlns:a16="http://schemas.microsoft.com/office/drawing/2014/main" id="{7DEF6BA7-D70A-5605-48ED-2A5D36C7FFF8}"/>
                </a:ext>
              </a:extLst>
            </p:cNvPr>
            <p:cNvPicPr>
              <a:picLocks noChangeAspect="1"/>
            </p:cNvPicPr>
            <p:nvPr/>
          </p:nvPicPr>
          <p:blipFill>
            <a:blip r:embed="rId2"/>
            <a:stretch>
              <a:fillRect/>
            </a:stretch>
          </p:blipFill>
          <p:spPr>
            <a:xfrm>
              <a:off x="3429000" y="1295400"/>
              <a:ext cx="8183880" cy="3764195"/>
            </a:xfrm>
            <a:prstGeom prst="rect">
              <a:avLst/>
            </a:prstGeom>
          </p:spPr>
        </p:pic>
        <p:pic>
          <p:nvPicPr>
            <p:cNvPr id="12" name="Picture 11">
              <a:extLst>
                <a:ext uri="{FF2B5EF4-FFF2-40B4-BE49-F238E27FC236}">
                  <a16:creationId xmlns:a16="http://schemas.microsoft.com/office/drawing/2014/main" id="{72B86B16-76CD-3618-6155-BFA9752C2849}"/>
                </a:ext>
              </a:extLst>
            </p:cNvPr>
            <p:cNvPicPr>
              <a:picLocks noChangeAspect="1"/>
            </p:cNvPicPr>
            <p:nvPr/>
          </p:nvPicPr>
          <p:blipFill>
            <a:blip r:embed="rId3"/>
            <a:stretch>
              <a:fillRect/>
            </a:stretch>
          </p:blipFill>
          <p:spPr>
            <a:xfrm>
              <a:off x="3657600" y="5084075"/>
              <a:ext cx="5029200" cy="1135837"/>
            </a:xfrm>
            <a:prstGeom prst="rect">
              <a:avLst/>
            </a:prstGeom>
          </p:spPr>
        </p:pic>
        <p:cxnSp>
          <p:nvCxnSpPr>
            <p:cNvPr id="14" name="Straight Arrow Connector 13">
              <a:extLst>
                <a:ext uri="{FF2B5EF4-FFF2-40B4-BE49-F238E27FC236}">
                  <a16:creationId xmlns:a16="http://schemas.microsoft.com/office/drawing/2014/main" id="{E0714584-D821-63C3-A184-E3BBF12C6A32}"/>
                </a:ext>
              </a:extLst>
            </p:cNvPr>
            <p:cNvCxnSpPr/>
            <p:nvPr/>
          </p:nvCxnSpPr>
          <p:spPr>
            <a:xfrm>
              <a:off x="3886200" y="5410200"/>
              <a:ext cx="685800" cy="457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1512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35FD-59BD-ED23-BA51-DA7CD0F24238}"/>
              </a:ext>
            </a:extLst>
          </p:cNvPr>
          <p:cNvSpPr>
            <a:spLocks noGrp="1"/>
          </p:cNvSpPr>
          <p:nvPr>
            <p:ph type="title"/>
          </p:nvPr>
        </p:nvSpPr>
        <p:spPr>
          <a:xfrm>
            <a:off x="655320" y="475839"/>
            <a:ext cx="10881360" cy="685801"/>
          </a:xfrm>
        </p:spPr>
        <p:txBody>
          <a:bodyPr anchor="ctr">
            <a:normAutofit/>
          </a:bodyPr>
          <a:lstStyle/>
          <a:p>
            <a:r>
              <a:rPr lang="en-US"/>
              <a:t>Six-Step Security Lifecycle</a:t>
            </a:r>
          </a:p>
        </p:txBody>
      </p:sp>
      <p:pic>
        <p:nvPicPr>
          <p:cNvPr id="5" name="Content Placeholder 4" descr="Cyclical blank business chart">
            <a:extLst>
              <a:ext uri="{FF2B5EF4-FFF2-40B4-BE49-F238E27FC236}">
                <a16:creationId xmlns:a16="http://schemas.microsoft.com/office/drawing/2014/main" id="{580A53C5-D766-4D8B-9081-E3B883A21DE5}"/>
              </a:ext>
            </a:extLst>
          </p:cNvPr>
          <p:cNvPicPr>
            <a:picLocks noGrp="1" noChangeAspect="1"/>
          </p:cNvPicPr>
          <p:nvPr>
            <p:ph sz="half" idx="1"/>
          </p:nvPr>
        </p:nvPicPr>
        <p:blipFill>
          <a:blip r:embed="rId3"/>
          <a:stretch>
            <a:fillRect/>
          </a:stretch>
        </p:blipFill>
        <p:spPr>
          <a:xfrm>
            <a:off x="655320" y="1855271"/>
            <a:ext cx="5364480" cy="3688080"/>
          </a:xfrm>
          <a:noFill/>
        </p:spPr>
      </p:pic>
      <p:sp>
        <p:nvSpPr>
          <p:cNvPr id="4" name="Content Placeholder 3">
            <a:extLst>
              <a:ext uri="{FF2B5EF4-FFF2-40B4-BE49-F238E27FC236}">
                <a16:creationId xmlns:a16="http://schemas.microsoft.com/office/drawing/2014/main" id="{81D39EE9-36E3-0953-80A1-D2AEB97314B3}"/>
              </a:ext>
            </a:extLst>
          </p:cNvPr>
          <p:cNvSpPr>
            <a:spLocks noGrp="1"/>
          </p:cNvSpPr>
          <p:nvPr>
            <p:ph sz="half" idx="2"/>
          </p:nvPr>
        </p:nvSpPr>
        <p:spPr>
          <a:xfrm>
            <a:off x="6172200" y="1295400"/>
            <a:ext cx="5364480" cy="4807823"/>
          </a:xfrm>
        </p:spPr>
        <p:txBody>
          <a:bodyPr>
            <a:normAutofit/>
          </a:bodyPr>
          <a:lstStyle/>
          <a:p>
            <a:r>
              <a:rPr lang="en-US" sz="2400" dirty="0"/>
              <a:t>The steps are intended to be a continuous lifecycle</a:t>
            </a:r>
          </a:p>
          <a:p>
            <a:pPr marL="514350" indent="-514350">
              <a:buFont typeface="+mj-lt"/>
              <a:buAutoNum type="arabicPeriod"/>
            </a:pPr>
            <a:r>
              <a:rPr lang="en-US" sz="2400" dirty="0"/>
              <a:t>Identify current state</a:t>
            </a:r>
          </a:p>
          <a:p>
            <a:pPr marL="514350" indent="-514350">
              <a:buFont typeface="+mj-lt"/>
              <a:buAutoNum type="arabicPeriod"/>
            </a:pPr>
            <a:r>
              <a:rPr lang="en-US" sz="2400" dirty="0"/>
              <a:t>Build data source visibility map</a:t>
            </a:r>
          </a:p>
          <a:p>
            <a:pPr marL="514350" indent="-514350">
              <a:buFont typeface="+mj-lt"/>
              <a:buAutoNum type="arabicPeriod"/>
            </a:pPr>
            <a:r>
              <a:rPr lang="en-US" sz="2400" dirty="0"/>
              <a:t>Build detection coverage map</a:t>
            </a:r>
          </a:p>
          <a:p>
            <a:pPr marL="514350" indent="-514350">
              <a:buFont typeface="+mj-lt"/>
              <a:buAutoNum type="arabicPeriod"/>
            </a:pPr>
            <a:r>
              <a:rPr lang="en-US" sz="2400" dirty="0"/>
              <a:t>Identify threats</a:t>
            </a:r>
          </a:p>
          <a:p>
            <a:pPr marL="514350" indent="-514350">
              <a:buFont typeface="+mj-lt"/>
              <a:buAutoNum type="arabicPeriod"/>
            </a:pPr>
            <a:r>
              <a:rPr lang="en-US" sz="2400" dirty="0"/>
              <a:t>Identify gaps to address</a:t>
            </a:r>
          </a:p>
          <a:p>
            <a:pPr marL="514350" indent="-514350">
              <a:buFont typeface="+mj-lt"/>
              <a:buAutoNum type="arabicPeriod"/>
            </a:pPr>
            <a:r>
              <a:rPr lang="en-US" sz="2400" dirty="0"/>
              <a:t>Add visibility and stage new detection rules</a:t>
            </a:r>
          </a:p>
          <a:p>
            <a:r>
              <a:rPr lang="en-US" sz="2400" dirty="0"/>
              <a:t>Initial cycle takes time</a:t>
            </a:r>
          </a:p>
          <a:p>
            <a:pPr marL="342900" indent="-342900">
              <a:buFont typeface="Arial" panose="020B0604020202020204" pitchFamily="34" charset="0"/>
              <a:buChar char="•"/>
            </a:pPr>
            <a:r>
              <a:rPr lang="en-US" sz="2400" dirty="0"/>
              <a:t>Then it gets easier to repeat</a:t>
            </a:r>
          </a:p>
        </p:txBody>
      </p:sp>
    </p:spTree>
    <p:extLst>
      <p:ext uri="{BB962C8B-B14F-4D97-AF65-F5344CB8AC3E}">
        <p14:creationId xmlns:p14="http://schemas.microsoft.com/office/powerpoint/2010/main" val="334436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76B2A1-2DEE-6AA7-04A2-4EB3DE85ED43}"/>
              </a:ext>
            </a:extLst>
          </p:cNvPr>
          <p:cNvSpPr>
            <a:spLocks noGrp="1"/>
          </p:cNvSpPr>
          <p:nvPr>
            <p:ph type="title"/>
          </p:nvPr>
        </p:nvSpPr>
        <p:spPr/>
        <p:txBody>
          <a:bodyPr/>
          <a:lstStyle/>
          <a:p>
            <a:r>
              <a:rPr lang="en-US" dirty="0"/>
              <a:t>Negative Filtering</a:t>
            </a:r>
          </a:p>
        </p:txBody>
      </p:sp>
      <p:sp>
        <p:nvSpPr>
          <p:cNvPr id="6" name="Content Placeholder 5">
            <a:extLst>
              <a:ext uri="{FF2B5EF4-FFF2-40B4-BE49-F238E27FC236}">
                <a16:creationId xmlns:a16="http://schemas.microsoft.com/office/drawing/2014/main" id="{80E6CD73-5DC5-40DA-3847-B56E18B6CDA2}"/>
              </a:ext>
            </a:extLst>
          </p:cNvPr>
          <p:cNvSpPr>
            <a:spLocks noGrp="1"/>
          </p:cNvSpPr>
          <p:nvPr>
            <p:ph idx="1"/>
          </p:nvPr>
        </p:nvSpPr>
        <p:spPr/>
        <p:txBody>
          <a:bodyPr/>
          <a:lstStyle/>
          <a:p>
            <a:r>
              <a:rPr lang="en-US" sz="2800" dirty="0"/>
              <a:t>If there were a step 7, it would be </a:t>
            </a:r>
            <a:r>
              <a:rPr lang="en-US" sz="2800" b="1" dirty="0"/>
              <a:t>negative filtering</a:t>
            </a:r>
          </a:p>
          <a:p>
            <a:pPr marL="457200" indent="-457200">
              <a:buFont typeface="Arial" panose="020B0604020202020204" pitchFamily="34" charset="0"/>
              <a:buChar char="•"/>
            </a:pPr>
            <a:r>
              <a:rPr lang="en-US" sz="2800" dirty="0"/>
              <a:t>Involves finding gaps where you “show” coverage</a:t>
            </a:r>
          </a:p>
          <a:p>
            <a:pPr marL="457200" indent="-457200">
              <a:buFont typeface="Arial" panose="020B0604020202020204" pitchFamily="34" charset="0"/>
              <a:buChar char="•"/>
            </a:pPr>
            <a:r>
              <a:rPr lang="en-US" sz="2800" dirty="0"/>
              <a:t>Example: Visibility shown in MITRE Navigator, but certain assets do not exist in monitoring solutions</a:t>
            </a:r>
          </a:p>
          <a:p>
            <a:r>
              <a:rPr lang="en-US" sz="2800" dirty="0"/>
              <a:t>Negative filtering is often skipped which gives a false sense of coverage</a:t>
            </a:r>
          </a:p>
          <a:p>
            <a:pPr marL="457200" indent="-457200">
              <a:buFont typeface="Arial" panose="020B0604020202020204" pitchFamily="34" charset="0"/>
              <a:buChar char="•"/>
            </a:pPr>
            <a:r>
              <a:rPr lang="en-US" sz="2800" dirty="0"/>
              <a:t>Compare assets in Active Directory or asset management versus assets in monitoring solution</a:t>
            </a:r>
          </a:p>
          <a:p>
            <a:pPr marL="457200" indent="-457200">
              <a:buFont typeface="Arial" panose="020B0604020202020204" pitchFamily="34" charset="0"/>
              <a:buChar char="•"/>
            </a:pPr>
            <a:r>
              <a:rPr lang="en-US" sz="2800" dirty="0"/>
              <a:t>What is missing? Report and fix.</a:t>
            </a:r>
          </a:p>
        </p:txBody>
      </p:sp>
    </p:spTree>
    <p:extLst>
      <p:ext uri="{BB962C8B-B14F-4D97-AF65-F5344CB8AC3E}">
        <p14:creationId xmlns:p14="http://schemas.microsoft.com/office/powerpoint/2010/main" val="1397816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55E3FF-F89D-DE92-C28F-E7A0657FCCF0}"/>
              </a:ext>
            </a:extLst>
          </p:cNvPr>
          <p:cNvSpPr>
            <a:spLocks noGrp="1"/>
          </p:cNvSpPr>
          <p:nvPr>
            <p:ph type="title"/>
          </p:nvPr>
        </p:nvSpPr>
        <p:spPr/>
        <p:txBody>
          <a:bodyPr/>
          <a:lstStyle/>
          <a:p>
            <a:r>
              <a:rPr lang="en-US" dirty="0"/>
              <a:t>Data Begets Data</a:t>
            </a:r>
          </a:p>
        </p:txBody>
      </p:sp>
      <p:sp>
        <p:nvSpPr>
          <p:cNvPr id="6" name="Content Placeholder 5">
            <a:extLst>
              <a:ext uri="{FF2B5EF4-FFF2-40B4-BE49-F238E27FC236}">
                <a16:creationId xmlns:a16="http://schemas.microsoft.com/office/drawing/2014/main" id="{3620AB5C-D839-AEFE-C055-BA489F33568B}"/>
              </a:ext>
            </a:extLst>
          </p:cNvPr>
          <p:cNvSpPr>
            <a:spLocks noGrp="1"/>
          </p:cNvSpPr>
          <p:nvPr>
            <p:ph idx="1"/>
          </p:nvPr>
        </p:nvSpPr>
        <p:spPr/>
        <p:txBody>
          <a:bodyPr/>
          <a:lstStyle/>
          <a:p>
            <a:r>
              <a:rPr lang="en-US" dirty="0"/>
              <a:t>As more visibility is available, additional detection capabilities should be explored:</a:t>
            </a:r>
          </a:p>
          <a:p>
            <a:pPr marL="457200" indent="-457200">
              <a:buFont typeface="Arial" panose="020B0604020202020204" pitchFamily="34" charset="0"/>
              <a:buChar char="•"/>
            </a:pPr>
            <a:r>
              <a:rPr lang="en-US" dirty="0"/>
              <a:t>Process creations</a:t>
            </a:r>
          </a:p>
          <a:p>
            <a:pPr marL="457200" indent="-457200">
              <a:buFont typeface="Arial" panose="020B0604020202020204" pitchFamily="34" charset="0"/>
              <a:buChar char="•"/>
            </a:pPr>
            <a:r>
              <a:rPr lang="en-US" dirty="0"/>
              <a:t>Network connections</a:t>
            </a:r>
          </a:p>
          <a:p>
            <a:pPr marL="457200" indent="-457200">
              <a:buFont typeface="Arial" panose="020B0604020202020204" pitchFamily="34" charset="0"/>
              <a:buChar char="•"/>
            </a:pPr>
            <a:r>
              <a:rPr lang="en-US" dirty="0"/>
              <a:t>PowerShell logs</a:t>
            </a:r>
          </a:p>
          <a:p>
            <a:r>
              <a:rPr lang="en-US" dirty="0"/>
              <a:t>Commercial and Free detection rules are not specific to your organization</a:t>
            </a:r>
          </a:p>
          <a:p>
            <a:pPr marL="457200" indent="-457200">
              <a:buFont typeface="Arial" panose="020B0604020202020204" pitchFamily="34" charset="0"/>
              <a:buChar char="•"/>
            </a:pPr>
            <a:r>
              <a:rPr lang="en-US" dirty="0"/>
              <a:t>Simple analysis of captured data allows for rule creation</a:t>
            </a:r>
          </a:p>
        </p:txBody>
      </p:sp>
    </p:spTree>
    <p:extLst>
      <p:ext uri="{BB962C8B-B14F-4D97-AF65-F5344CB8AC3E}">
        <p14:creationId xmlns:p14="http://schemas.microsoft.com/office/powerpoint/2010/main" val="1202127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76E7A3-14AD-FE7B-9F6F-97ECB646770A}"/>
              </a:ext>
            </a:extLst>
          </p:cNvPr>
          <p:cNvSpPr>
            <a:spLocks noGrp="1"/>
          </p:cNvSpPr>
          <p:nvPr>
            <p:ph type="title"/>
          </p:nvPr>
        </p:nvSpPr>
        <p:spPr/>
        <p:txBody>
          <a:bodyPr/>
          <a:lstStyle/>
          <a:p>
            <a:r>
              <a:rPr lang="en-US" dirty="0"/>
              <a:t>Organization Specific Monitoring of Process Creation</a:t>
            </a:r>
          </a:p>
        </p:txBody>
      </p:sp>
      <p:sp>
        <p:nvSpPr>
          <p:cNvPr id="6" name="Content Placeholder 5">
            <a:extLst>
              <a:ext uri="{FF2B5EF4-FFF2-40B4-BE49-F238E27FC236}">
                <a16:creationId xmlns:a16="http://schemas.microsoft.com/office/drawing/2014/main" id="{3043C329-085D-72B5-42CE-A7E215A1E02A}"/>
              </a:ext>
            </a:extLst>
          </p:cNvPr>
          <p:cNvSpPr>
            <a:spLocks noGrp="1"/>
          </p:cNvSpPr>
          <p:nvPr>
            <p:ph idx="1"/>
          </p:nvPr>
        </p:nvSpPr>
        <p:spPr/>
        <p:txBody>
          <a:bodyPr/>
          <a:lstStyle/>
          <a:p>
            <a:r>
              <a:rPr lang="en-US" b="1" dirty="0"/>
              <a:t>Use Case #1 – Unauthorized remote access tools</a:t>
            </a:r>
          </a:p>
          <a:p>
            <a:pPr marL="457200" indent="-457200">
              <a:buFont typeface="Arial" panose="020B0604020202020204" pitchFamily="34" charset="0"/>
              <a:buChar char="•"/>
            </a:pPr>
            <a:r>
              <a:rPr lang="en-US" sz="2800" dirty="0"/>
              <a:t>One way to access is searching for how many remote applications are running and check if it matches company policy</a:t>
            </a:r>
            <a:endParaRPr lang="en-US" dirty="0"/>
          </a:p>
          <a:p>
            <a:pPr algn="ctr"/>
            <a:r>
              <a:rPr lang="en-US" sz="2400" dirty="0" err="1">
                <a:latin typeface="Courier New" panose="02070309020205020404" pitchFamily="49" charset="0"/>
                <a:cs typeface="Courier New" panose="02070309020205020404" pitchFamily="49" charset="0"/>
              </a:rPr>
              <a:t>process.name_lowercase</a:t>
            </a:r>
            <a:r>
              <a:rPr lang="en-US" sz="2400" dirty="0">
                <a:latin typeface="Courier New" panose="02070309020205020404" pitchFamily="49" charset="0"/>
                <a:cs typeface="Courier New" panose="02070309020205020404" pitchFamily="49" charset="0"/>
              </a:rPr>
              <a:t>:(teamviewer.exe OR anydesk.exe OR radmin.exe OR vnc.exe OR logmein.exe OR remotepc.exe OR splashtop.exe OR chrome_remote_desktop_host.exe OR mstsc.exe OR psexec.exe OR ssh.exe OR putty.exe OR winscp.exe OR mremoteng.exe OR mobaxterm.exe OR tightvnc.exe)</a:t>
            </a:r>
          </a:p>
          <a:p>
            <a:pPr marL="457200" indent="-457200">
              <a:buFont typeface="Arial" panose="020B0604020202020204" pitchFamily="34" charset="0"/>
              <a:buChar char="•"/>
            </a:pPr>
            <a:r>
              <a:rPr lang="en-US" sz="2800" dirty="0"/>
              <a:t>How many are running?</a:t>
            </a:r>
          </a:p>
          <a:p>
            <a:pPr marL="860425" lvl="1" indent="-457200">
              <a:buFont typeface="Arial" panose="020B0604020202020204" pitchFamily="34" charset="0"/>
              <a:buChar char="•"/>
            </a:pPr>
            <a:r>
              <a:rPr lang="en-US" sz="2400" dirty="0"/>
              <a:t>What versions? Are those versions vulnerable? Expand to other software</a:t>
            </a:r>
          </a:p>
        </p:txBody>
      </p:sp>
      <p:sp>
        <p:nvSpPr>
          <p:cNvPr id="7" name="Rectangle 6">
            <a:extLst>
              <a:ext uri="{FF2B5EF4-FFF2-40B4-BE49-F238E27FC236}">
                <a16:creationId xmlns:a16="http://schemas.microsoft.com/office/drawing/2014/main" id="{090B3634-FB82-24AF-BCB8-34A6B143B13F}"/>
              </a:ext>
            </a:extLst>
          </p:cNvPr>
          <p:cNvSpPr/>
          <p:nvPr/>
        </p:nvSpPr>
        <p:spPr>
          <a:xfrm>
            <a:off x="655320" y="2895600"/>
            <a:ext cx="10881360" cy="236220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tx1"/>
              </a:solidFill>
            </a:endParaRPr>
          </a:p>
        </p:txBody>
      </p:sp>
    </p:spTree>
    <p:extLst>
      <p:ext uri="{BB962C8B-B14F-4D97-AF65-F5344CB8AC3E}">
        <p14:creationId xmlns:p14="http://schemas.microsoft.com/office/powerpoint/2010/main" val="802845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C472FC-C9E5-8C5F-3EF8-91D2C1D2B1BA}"/>
              </a:ext>
            </a:extLst>
          </p:cNvPr>
          <p:cNvSpPr>
            <a:spLocks noGrp="1"/>
          </p:cNvSpPr>
          <p:nvPr>
            <p:ph type="title"/>
          </p:nvPr>
        </p:nvSpPr>
        <p:spPr>
          <a:xfrm>
            <a:off x="655320" y="475839"/>
            <a:ext cx="10881360" cy="685801"/>
          </a:xfrm>
        </p:spPr>
        <p:txBody>
          <a:bodyPr anchor="ctr">
            <a:normAutofit/>
          </a:bodyPr>
          <a:lstStyle/>
          <a:p>
            <a:r>
              <a:rPr lang="en-US" dirty="0"/>
              <a:t>Organization Specific Monitoring of Network Connections</a:t>
            </a:r>
          </a:p>
        </p:txBody>
      </p:sp>
      <p:sp>
        <p:nvSpPr>
          <p:cNvPr id="14" name="Content Placeholder 2">
            <a:extLst>
              <a:ext uri="{FF2B5EF4-FFF2-40B4-BE49-F238E27FC236}">
                <a16:creationId xmlns:a16="http://schemas.microsoft.com/office/drawing/2014/main" id="{2471C8E0-7631-C0C0-ABB9-4DE1771ED6B3}"/>
              </a:ext>
            </a:extLst>
          </p:cNvPr>
          <p:cNvSpPr>
            <a:spLocks noGrp="1"/>
          </p:cNvSpPr>
          <p:nvPr>
            <p:ph sz="half" idx="1"/>
          </p:nvPr>
        </p:nvSpPr>
        <p:spPr>
          <a:xfrm>
            <a:off x="655320" y="1295400"/>
            <a:ext cx="5364480" cy="4807823"/>
          </a:xfrm>
        </p:spPr>
        <p:txBody>
          <a:bodyPr/>
          <a:lstStyle/>
          <a:p>
            <a:r>
              <a:rPr lang="en-US" sz="2700" b="1" dirty="0"/>
              <a:t>Use Case # 2 – What user, what process, what direction?</a:t>
            </a:r>
          </a:p>
          <a:p>
            <a:pPr marL="457200" indent="-457200">
              <a:buFont typeface="Arial" panose="020B0604020202020204" pitchFamily="34" charset="0"/>
              <a:buChar char="•"/>
            </a:pPr>
            <a:r>
              <a:rPr lang="en-US" sz="2700" dirty="0"/>
              <a:t>Endpoint network connections include user, process, and destination information</a:t>
            </a:r>
          </a:p>
          <a:p>
            <a:pPr marL="457200" indent="-457200">
              <a:buFont typeface="Arial" panose="020B0604020202020204" pitchFamily="34" charset="0"/>
              <a:buChar char="•"/>
            </a:pPr>
            <a:r>
              <a:rPr lang="en-US" sz="2700" dirty="0"/>
              <a:t>What applications should reach out to the internet?</a:t>
            </a:r>
          </a:p>
          <a:p>
            <a:pPr marL="457200" indent="-457200">
              <a:buFont typeface="Arial" panose="020B0604020202020204" pitchFamily="34" charset="0"/>
              <a:buChar char="•"/>
            </a:pPr>
            <a:r>
              <a:rPr lang="en-US" sz="2700" dirty="0"/>
              <a:t>What applications are allowed to connect to critical assets?</a:t>
            </a:r>
          </a:p>
          <a:p>
            <a:pPr marL="457200" indent="-457200">
              <a:buFont typeface="Arial" panose="020B0604020202020204" pitchFamily="34" charset="0"/>
              <a:buChar char="•"/>
            </a:pPr>
            <a:endParaRPr lang="en-US" sz="2700" dirty="0"/>
          </a:p>
        </p:txBody>
      </p:sp>
      <p:pic>
        <p:nvPicPr>
          <p:cNvPr id="9" name="Picture 8">
            <a:extLst>
              <a:ext uri="{FF2B5EF4-FFF2-40B4-BE49-F238E27FC236}">
                <a16:creationId xmlns:a16="http://schemas.microsoft.com/office/drawing/2014/main" id="{99383E1C-D77C-3CD6-D80F-B2AC24275E11}"/>
              </a:ext>
            </a:extLst>
          </p:cNvPr>
          <p:cNvPicPr>
            <a:picLocks noChangeAspect="1"/>
          </p:cNvPicPr>
          <p:nvPr/>
        </p:nvPicPr>
        <p:blipFill>
          <a:blip r:embed="rId2"/>
          <a:stretch>
            <a:fillRect/>
          </a:stretch>
        </p:blipFill>
        <p:spPr>
          <a:xfrm>
            <a:off x="6172200" y="1573637"/>
            <a:ext cx="5364480" cy="4251349"/>
          </a:xfrm>
          <a:prstGeom prst="rect">
            <a:avLst/>
          </a:prstGeom>
          <a:noFill/>
        </p:spPr>
      </p:pic>
    </p:spTree>
    <p:extLst>
      <p:ext uri="{BB962C8B-B14F-4D97-AF65-F5344CB8AC3E}">
        <p14:creationId xmlns:p14="http://schemas.microsoft.com/office/powerpoint/2010/main" val="3627440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Organization Specific Monitoring of PowerShell</a:t>
            </a:r>
          </a:p>
        </p:txBody>
      </p:sp>
      <p:sp>
        <p:nvSpPr>
          <p:cNvPr id="6" name="Content Placeholder 5"/>
          <p:cNvSpPr>
            <a:spLocks noGrp="1"/>
          </p:cNvSpPr>
          <p:nvPr>
            <p:ph idx="1"/>
          </p:nvPr>
        </p:nvSpPr>
        <p:spPr/>
        <p:txBody>
          <a:bodyPr/>
          <a:lstStyle/>
          <a:p>
            <a:r>
              <a:rPr lang="en-US" dirty="0"/>
              <a:t>PowerShell cmdlets can be extracted and analyzed per user</a:t>
            </a:r>
          </a:p>
          <a:p>
            <a:pPr marL="457200" indent="-457200">
              <a:buFont typeface="Arial" panose="020B0604020202020204" pitchFamily="34" charset="0"/>
              <a:buChar char="•"/>
            </a:pPr>
            <a:r>
              <a:rPr lang="en-US" sz="2800" dirty="0"/>
              <a:t>Certain activity should only come</a:t>
            </a:r>
            <a:br>
              <a:rPr lang="en-US" sz="2800" dirty="0"/>
            </a:br>
            <a:r>
              <a:rPr lang="en-US" sz="2800" dirty="0"/>
              <a:t>from service accounts or admins</a:t>
            </a:r>
          </a:p>
          <a:p>
            <a:pPr marL="860425" lvl="1" indent="-457200">
              <a:buFont typeface="Arial" panose="020B0604020202020204" pitchFamily="34" charset="0"/>
              <a:buChar char="•"/>
            </a:pPr>
            <a:r>
              <a:rPr lang="en-US" sz="2400" dirty="0"/>
              <a:t>Example: Invoke-Command</a:t>
            </a:r>
          </a:p>
          <a:p>
            <a:pPr marL="457200" indent="-457200">
              <a:buFont typeface="Arial" panose="020B0604020202020204" pitchFamily="34" charset="0"/>
              <a:buChar char="•"/>
            </a:pPr>
            <a:r>
              <a:rPr lang="en-US" sz="2800" dirty="0"/>
              <a:t>Many assets have a finite list of</a:t>
            </a:r>
            <a:br>
              <a:rPr lang="en-US" sz="2800" dirty="0"/>
            </a:br>
            <a:r>
              <a:rPr lang="en-US" sz="2800" dirty="0"/>
              <a:t>cmdlets that run</a:t>
            </a:r>
          </a:p>
          <a:p>
            <a:pPr marL="860425" lvl="1" indent="-457200">
              <a:buFont typeface="Arial" panose="020B0604020202020204" pitchFamily="34" charset="0"/>
              <a:buChar char="•"/>
            </a:pPr>
            <a:r>
              <a:rPr lang="en-US" sz="2400" dirty="0"/>
              <a:t>Example: Common workstations</a:t>
            </a:r>
            <a:br>
              <a:rPr lang="en-US" sz="2400" dirty="0"/>
            </a:br>
            <a:r>
              <a:rPr lang="en-US" sz="2400" dirty="0"/>
              <a:t>and laptops</a:t>
            </a:r>
          </a:p>
        </p:txBody>
      </p:sp>
      <p:pic>
        <p:nvPicPr>
          <p:cNvPr id="9" name="Picture 8"/>
          <p:cNvPicPr>
            <a:picLocks noChangeAspect="1"/>
          </p:cNvPicPr>
          <p:nvPr/>
        </p:nvPicPr>
        <p:blipFill>
          <a:blip r:embed="rId3"/>
          <a:stretch>
            <a:fillRect/>
          </a:stretch>
        </p:blipFill>
        <p:spPr>
          <a:xfrm>
            <a:off x="6781800" y="1905000"/>
            <a:ext cx="4900245" cy="3962400"/>
          </a:xfrm>
          <a:prstGeom prst="rect">
            <a:avLst/>
          </a:prstGeom>
        </p:spPr>
      </p:pic>
    </p:spTree>
    <p:extLst>
      <p:ext uri="{BB962C8B-B14F-4D97-AF65-F5344CB8AC3E}">
        <p14:creationId xmlns:p14="http://schemas.microsoft.com/office/powerpoint/2010/main" val="1105092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sz="2800" dirty="0"/>
              <a:t>Hopefully, this presentation provides you take home action to:</a:t>
            </a:r>
          </a:p>
          <a:p>
            <a:pPr marL="457200" indent="-457200">
              <a:buFont typeface="Arial" panose="020B0604020202020204" pitchFamily="34" charset="0"/>
              <a:buChar char="•"/>
            </a:pPr>
            <a:r>
              <a:rPr lang="en-US" sz="2800" dirty="0"/>
              <a:t>Identify current and future monitors states</a:t>
            </a:r>
          </a:p>
          <a:p>
            <a:pPr marL="457200" indent="-457200">
              <a:buFont typeface="Arial" panose="020B0604020202020204" pitchFamily="34" charset="0"/>
              <a:buChar char="•"/>
            </a:pPr>
            <a:r>
              <a:rPr lang="en-US" sz="2800" dirty="0"/>
              <a:t>Evaluate gaps and prioritize them</a:t>
            </a:r>
          </a:p>
          <a:p>
            <a:pPr marL="457200" indent="-457200">
              <a:buFont typeface="Arial" panose="020B0604020202020204" pitchFamily="34" charset="0"/>
              <a:buChar char="•"/>
            </a:pPr>
            <a:r>
              <a:rPr lang="en-US" sz="2800" dirty="0"/>
              <a:t>Learn new methods for evaluating rule sets</a:t>
            </a:r>
          </a:p>
          <a:p>
            <a:pPr marL="457200" indent="-457200">
              <a:buFont typeface="Arial" panose="020B0604020202020204" pitchFamily="34" charset="0"/>
              <a:buChar char="•"/>
            </a:pPr>
            <a:r>
              <a:rPr lang="en-US" sz="2800" dirty="0"/>
              <a:t>Use data to map to organization specific conditions</a:t>
            </a:r>
            <a:br>
              <a:rPr lang="en-US" sz="2800" dirty="0"/>
            </a:br>
            <a:endParaRPr lang="en-US" b="1" dirty="0"/>
          </a:p>
          <a:p>
            <a:r>
              <a:rPr lang="en-US" sz="2800" dirty="0"/>
              <a:t>Questions? </a:t>
            </a:r>
          </a:p>
          <a:p>
            <a:r>
              <a:rPr lang="en-US" sz="2800" b="1" dirty="0"/>
              <a:t>info@hasecuritysolutions.com</a:t>
            </a:r>
          </a:p>
          <a:p>
            <a:pPr marL="457200" indent="-457200">
              <a:buFont typeface="Arial" panose="020B0604020202020204" pitchFamily="34" charset="0"/>
              <a:buChar char="•"/>
            </a:pPr>
            <a:r>
              <a:rPr lang="en-US" sz="2800" dirty="0"/>
              <a:t>Or see me at the H&amp;A Security booth</a:t>
            </a:r>
            <a:br>
              <a:rPr lang="en-US" dirty="0"/>
            </a:br>
            <a:endParaRPr lang="en-US" dirty="0"/>
          </a:p>
          <a:p>
            <a:pPr marL="860425" lvl="1" indent="-457200">
              <a:buFont typeface="Arial" panose="020B0604020202020204" pitchFamily="34" charset="0"/>
              <a:buChar char="•"/>
            </a:pPr>
            <a:endParaRPr lang="en-US" dirty="0"/>
          </a:p>
        </p:txBody>
      </p:sp>
    </p:spTree>
    <p:extLst>
      <p:ext uri="{BB962C8B-B14F-4D97-AF65-F5344CB8AC3E}">
        <p14:creationId xmlns:p14="http://schemas.microsoft.com/office/powerpoint/2010/main" val="508627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a:t>
            </a:r>
          </a:p>
        </p:txBody>
      </p:sp>
      <p:sp>
        <p:nvSpPr>
          <p:cNvPr id="3" name="Content Placeholder 2"/>
          <p:cNvSpPr>
            <a:spLocks noGrp="1"/>
          </p:cNvSpPr>
          <p:nvPr>
            <p:ph idx="1"/>
          </p:nvPr>
        </p:nvSpPr>
        <p:spPr/>
        <p:txBody>
          <a:bodyPr/>
          <a:lstStyle/>
          <a:p>
            <a:r>
              <a:rPr lang="en-US" dirty="0"/>
              <a:t>A copy of this talk is available at:</a:t>
            </a:r>
            <a:br>
              <a:rPr lang="en-US" dirty="0"/>
            </a:br>
            <a:r>
              <a:rPr lang="en-US" dirty="0">
                <a:hlinkClick r:id="rId3"/>
              </a:rPr>
              <a:t>https://github.com/HASecuritySolutions/presentations</a:t>
            </a:r>
            <a:endParaRPr lang="en-US" dirty="0"/>
          </a:p>
          <a:p>
            <a:endParaRPr lang="en-US" b="1" dirty="0"/>
          </a:p>
          <a:p>
            <a:r>
              <a:rPr lang="en-US" b="1" dirty="0"/>
              <a:t>More free stuff</a:t>
            </a:r>
            <a:r>
              <a:rPr lang="en-US" dirty="0"/>
              <a:t>:</a:t>
            </a:r>
            <a:br>
              <a:rPr lang="en-US" dirty="0"/>
            </a:br>
            <a:r>
              <a:rPr lang="en-US" dirty="0">
                <a:hlinkClick r:id="rId4"/>
              </a:rPr>
              <a:t>https://github.com/HASecuritySolutions</a:t>
            </a:r>
            <a:endParaRPr lang="en-US" dirty="0"/>
          </a:p>
          <a:p>
            <a:r>
              <a:rPr lang="en-US" dirty="0">
                <a:hlinkClick r:id="rId5"/>
              </a:rPr>
              <a:t>https://docs.reflexsoar.com</a:t>
            </a:r>
            <a:br>
              <a:rPr lang="en-US" dirty="0"/>
            </a:br>
            <a:endParaRPr lang="en-US" dirty="0"/>
          </a:p>
          <a:p>
            <a:r>
              <a:rPr lang="en-US" dirty="0"/>
              <a:t>www.hasecuritysolutions.com</a:t>
            </a:r>
          </a:p>
          <a:p>
            <a:pPr lvl="1" indent="0">
              <a:buNone/>
            </a:pPr>
            <a:endParaRPr lang="en-US" dirty="0"/>
          </a:p>
        </p:txBody>
      </p:sp>
    </p:spTree>
    <p:extLst>
      <p:ext uri="{BB962C8B-B14F-4D97-AF65-F5344CB8AC3E}">
        <p14:creationId xmlns:p14="http://schemas.microsoft.com/office/powerpoint/2010/main" val="256678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E2B260-E0DE-CB21-6D74-8AF44C1B0081}"/>
              </a:ext>
            </a:extLst>
          </p:cNvPr>
          <p:cNvSpPr>
            <a:spLocks noGrp="1"/>
          </p:cNvSpPr>
          <p:nvPr>
            <p:ph type="title"/>
          </p:nvPr>
        </p:nvSpPr>
        <p:spPr/>
        <p:txBody>
          <a:bodyPr/>
          <a:lstStyle/>
          <a:p>
            <a:r>
              <a:rPr lang="en-US" dirty="0"/>
              <a:t>Action Items</a:t>
            </a:r>
          </a:p>
        </p:txBody>
      </p:sp>
      <p:sp>
        <p:nvSpPr>
          <p:cNvPr id="6" name="Content Placeholder 5">
            <a:extLst>
              <a:ext uri="{FF2B5EF4-FFF2-40B4-BE49-F238E27FC236}">
                <a16:creationId xmlns:a16="http://schemas.microsoft.com/office/drawing/2014/main" id="{66B647E2-A92C-7A7F-0D2F-0A44EEC5C97B}"/>
              </a:ext>
            </a:extLst>
          </p:cNvPr>
          <p:cNvSpPr>
            <a:spLocks noGrp="1"/>
          </p:cNvSpPr>
          <p:nvPr>
            <p:ph idx="1"/>
          </p:nvPr>
        </p:nvSpPr>
        <p:spPr/>
        <p:txBody>
          <a:bodyPr/>
          <a:lstStyle/>
          <a:p>
            <a:r>
              <a:rPr lang="en-US" dirty="0"/>
              <a:t>By the end of this presentation, you should:</a:t>
            </a:r>
          </a:p>
          <a:p>
            <a:pPr marL="457200" indent="-457200">
              <a:buFont typeface="Arial" panose="020B0604020202020204" pitchFamily="34" charset="0"/>
              <a:buChar char="•"/>
            </a:pPr>
            <a:r>
              <a:rPr lang="en-US" dirty="0"/>
              <a:t>Know how to identify and measure current monitoring</a:t>
            </a:r>
          </a:p>
          <a:p>
            <a:pPr marL="457200" indent="-457200">
              <a:buFont typeface="Arial" panose="020B0604020202020204" pitchFamily="34" charset="0"/>
              <a:buChar char="•"/>
            </a:pPr>
            <a:r>
              <a:rPr lang="en-US" dirty="0"/>
              <a:t>Be able to identify key missing data sources</a:t>
            </a:r>
          </a:p>
          <a:p>
            <a:pPr marL="860425" lvl="1" indent="-457200">
              <a:buFont typeface="Arial" panose="020B0604020202020204" pitchFamily="34" charset="0"/>
              <a:buChar char="•"/>
            </a:pPr>
            <a:r>
              <a:rPr lang="en-US" dirty="0"/>
              <a:t>And with the ability to present the gaps visually and with metrics</a:t>
            </a:r>
          </a:p>
          <a:p>
            <a:pPr marL="457200" indent="-457200">
              <a:buFont typeface="Arial" panose="020B0604020202020204" pitchFamily="34" charset="0"/>
              <a:buChar char="•"/>
            </a:pPr>
            <a:r>
              <a:rPr lang="en-US" dirty="0"/>
              <a:t>Achieve the same but with your detection capabilities</a:t>
            </a:r>
          </a:p>
          <a:p>
            <a:pPr marL="457200" indent="-457200">
              <a:buFont typeface="Arial" panose="020B0604020202020204" pitchFamily="34" charset="0"/>
              <a:buChar char="•"/>
            </a:pPr>
            <a:r>
              <a:rPr lang="en-US" dirty="0"/>
              <a:t>Correlate and prioritize based on general and specific threats targeting your industry</a:t>
            </a:r>
          </a:p>
        </p:txBody>
      </p:sp>
    </p:spTree>
    <p:extLst>
      <p:ext uri="{BB962C8B-B14F-4D97-AF65-F5344CB8AC3E}">
        <p14:creationId xmlns:p14="http://schemas.microsoft.com/office/powerpoint/2010/main" val="2607051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211BCD8-432D-3E4A-45AB-9A4D84770F72}"/>
              </a:ext>
            </a:extLst>
          </p:cNvPr>
          <p:cNvSpPr>
            <a:spLocks noGrp="1"/>
          </p:cNvSpPr>
          <p:nvPr>
            <p:ph type="title"/>
          </p:nvPr>
        </p:nvSpPr>
        <p:spPr/>
        <p:txBody>
          <a:bodyPr/>
          <a:lstStyle/>
          <a:p>
            <a:r>
              <a:rPr lang="en-US" dirty="0"/>
              <a:t>The Problem</a:t>
            </a:r>
          </a:p>
        </p:txBody>
      </p:sp>
      <p:sp>
        <p:nvSpPr>
          <p:cNvPr id="9" name="Text Placeholder 8">
            <a:extLst>
              <a:ext uri="{FF2B5EF4-FFF2-40B4-BE49-F238E27FC236}">
                <a16:creationId xmlns:a16="http://schemas.microsoft.com/office/drawing/2014/main" id="{13AEB8E9-B5AA-25C0-BD89-3A556C067829}"/>
              </a:ext>
            </a:extLst>
          </p:cNvPr>
          <p:cNvSpPr>
            <a:spLocks noGrp="1"/>
          </p:cNvSpPr>
          <p:nvPr>
            <p:ph type="body" sz="quarter" idx="13"/>
          </p:nvPr>
        </p:nvSpPr>
        <p:spPr>
          <a:xfrm>
            <a:off x="655320" y="1295400"/>
            <a:ext cx="4831080" cy="4707194"/>
          </a:xfrm>
        </p:spPr>
        <p:txBody>
          <a:bodyPr/>
          <a:lstStyle/>
          <a:p>
            <a:r>
              <a:rPr lang="en-US" dirty="0"/>
              <a:t>Figuring out what security should focus on is difficult</a:t>
            </a:r>
          </a:p>
          <a:p>
            <a:pPr marL="457200" indent="-457200">
              <a:buFont typeface="Arial" panose="020B0604020202020204" pitchFamily="34" charset="0"/>
              <a:buChar char="•"/>
            </a:pPr>
            <a:r>
              <a:rPr lang="en-US" dirty="0"/>
              <a:t>Compliance requirements</a:t>
            </a:r>
          </a:p>
          <a:p>
            <a:pPr marL="457200" indent="-457200">
              <a:buFont typeface="Arial" panose="020B0604020202020204" pitchFamily="34" charset="0"/>
              <a:buChar char="•"/>
            </a:pPr>
            <a:r>
              <a:rPr lang="en-US" dirty="0"/>
              <a:t>Security frameworks</a:t>
            </a:r>
          </a:p>
          <a:p>
            <a:pPr marL="457200" indent="-457200">
              <a:buFont typeface="Arial" panose="020B0604020202020204" pitchFamily="34" charset="0"/>
              <a:buChar char="•"/>
            </a:pPr>
            <a:r>
              <a:rPr lang="en-US" dirty="0"/>
              <a:t>Vulnerability scans</a:t>
            </a:r>
          </a:p>
          <a:p>
            <a:pPr marL="457200" indent="-457200">
              <a:buFont typeface="Arial" panose="020B0604020202020204" pitchFamily="34" charset="0"/>
              <a:buChar char="•"/>
            </a:pPr>
            <a:r>
              <a:rPr lang="en-US" dirty="0"/>
              <a:t>Other assessments</a:t>
            </a:r>
          </a:p>
          <a:p>
            <a:pPr marL="457200" indent="-457200">
              <a:buFont typeface="Arial" panose="020B0604020202020204" pitchFamily="34" charset="0"/>
              <a:buChar char="•"/>
            </a:pPr>
            <a:endParaRPr lang="en-US" dirty="0"/>
          </a:p>
          <a:p>
            <a:r>
              <a:rPr lang="en-US" dirty="0"/>
              <a:t>Lots of facts, lots of opinions</a:t>
            </a:r>
          </a:p>
          <a:p>
            <a:pPr marL="457200" indent="-457200">
              <a:buFont typeface="Arial" panose="020B0604020202020204" pitchFamily="34" charset="0"/>
              <a:buChar char="•"/>
            </a:pPr>
            <a:endParaRPr lang="en-US" dirty="0"/>
          </a:p>
        </p:txBody>
      </p:sp>
      <p:pic>
        <p:nvPicPr>
          <p:cNvPr id="1026" name="Picture 2" descr="¿Pueden los riesgos de seguridad de la información esencialmente solo ...">
            <a:extLst>
              <a:ext uri="{FF2B5EF4-FFF2-40B4-BE49-F238E27FC236}">
                <a16:creationId xmlns:a16="http://schemas.microsoft.com/office/drawing/2014/main" id="{CE09049C-AFBD-3B5E-0B5A-57668F5CF38F}"/>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a:stretch>
            <a:fillRect/>
          </a:stretch>
        </p:blipFill>
        <p:spPr bwMode="auto">
          <a:xfrm>
            <a:off x="6019800" y="1711325"/>
            <a:ext cx="4497460" cy="343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530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0407BA-087F-4325-B6A9-00AC9EB6EAAD}"/>
              </a:ext>
            </a:extLst>
          </p:cNvPr>
          <p:cNvSpPr>
            <a:spLocks noGrp="1"/>
          </p:cNvSpPr>
          <p:nvPr>
            <p:ph type="title"/>
          </p:nvPr>
        </p:nvSpPr>
        <p:spPr/>
        <p:txBody>
          <a:bodyPr/>
          <a:lstStyle/>
          <a:p>
            <a:r>
              <a:rPr lang="en-US" dirty="0"/>
              <a:t>MITRE ATT&amp;CK</a:t>
            </a:r>
          </a:p>
        </p:txBody>
      </p:sp>
      <p:sp>
        <p:nvSpPr>
          <p:cNvPr id="6" name="Content Placeholder 5">
            <a:extLst>
              <a:ext uri="{FF2B5EF4-FFF2-40B4-BE49-F238E27FC236}">
                <a16:creationId xmlns:a16="http://schemas.microsoft.com/office/drawing/2014/main" id="{B4BCDC5D-11CF-474D-9879-903A2AB6D89E}"/>
              </a:ext>
            </a:extLst>
          </p:cNvPr>
          <p:cNvSpPr>
            <a:spLocks noGrp="1"/>
          </p:cNvSpPr>
          <p:nvPr>
            <p:ph idx="1"/>
          </p:nvPr>
        </p:nvSpPr>
        <p:spPr/>
        <p:txBody>
          <a:bodyPr/>
          <a:lstStyle/>
          <a:p>
            <a:r>
              <a:rPr lang="en-US" b="1" dirty="0"/>
              <a:t>A</a:t>
            </a:r>
            <a:r>
              <a:rPr lang="en-US" dirty="0"/>
              <a:t>dversarial </a:t>
            </a:r>
            <a:r>
              <a:rPr lang="en-US" b="1" dirty="0"/>
              <a:t>T</a:t>
            </a:r>
            <a:r>
              <a:rPr lang="en-US" dirty="0"/>
              <a:t>actics, </a:t>
            </a:r>
            <a:r>
              <a:rPr lang="en-US" b="1" dirty="0"/>
              <a:t>T</a:t>
            </a:r>
            <a:r>
              <a:rPr lang="en-US" dirty="0"/>
              <a:t>echniques, </a:t>
            </a:r>
            <a:r>
              <a:rPr lang="en-US" b="1" dirty="0"/>
              <a:t>and</a:t>
            </a:r>
            <a:r>
              <a:rPr lang="en-US" dirty="0"/>
              <a:t> </a:t>
            </a:r>
            <a:r>
              <a:rPr lang="en-US" b="1" dirty="0"/>
              <a:t>C</a:t>
            </a:r>
            <a:r>
              <a:rPr lang="en-US" dirty="0"/>
              <a:t>ommon </a:t>
            </a:r>
            <a:r>
              <a:rPr lang="en-US" b="1" dirty="0"/>
              <a:t>K</a:t>
            </a:r>
            <a:r>
              <a:rPr lang="en-US" dirty="0"/>
              <a:t>nowledge</a:t>
            </a:r>
          </a:p>
          <a:p>
            <a:pPr marL="457200" indent="-457200">
              <a:buFont typeface="Arial" panose="020B0604020202020204" pitchFamily="34" charset="0"/>
              <a:buChar char="•"/>
            </a:pPr>
            <a:r>
              <a:rPr lang="en-US" dirty="0"/>
              <a:t>Focus is on </a:t>
            </a:r>
            <a:r>
              <a:rPr lang="en-US" u="sng" dirty="0"/>
              <a:t>actionable</a:t>
            </a:r>
            <a:r>
              <a:rPr lang="en-US" dirty="0"/>
              <a:t> detection techniques</a:t>
            </a:r>
          </a:p>
          <a:p>
            <a:pPr marL="457200" indent="-457200">
              <a:buFont typeface="Arial" panose="020B0604020202020204" pitchFamily="34" charset="0"/>
              <a:buChar char="•"/>
            </a:pPr>
            <a:r>
              <a:rPr lang="en-US" dirty="0"/>
              <a:t>Given common adversarial methodologies</a:t>
            </a:r>
          </a:p>
          <a:p>
            <a:pPr marL="457200" indent="-457200">
              <a:buFont typeface="Arial" panose="020B0604020202020204" pitchFamily="34" charset="0"/>
              <a:buChar char="•"/>
            </a:pPr>
            <a:endParaRPr lang="en-US" dirty="0"/>
          </a:p>
          <a:p>
            <a:r>
              <a:rPr lang="en-US" dirty="0"/>
              <a:t>Framework is high-level enough to report on and adapt</a:t>
            </a:r>
          </a:p>
          <a:p>
            <a:pPr marL="457200" indent="-457200">
              <a:buFont typeface="Arial" panose="020B0604020202020204" pitchFamily="34" charset="0"/>
              <a:buChar char="•"/>
            </a:pPr>
            <a:r>
              <a:rPr lang="en-US" dirty="0"/>
              <a:t>Yet specific enough to provide actual items to look for</a:t>
            </a:r>
          </a:p>
          <a:p>
            <a:pPr marL="457200" indent="-457200">
              <a:buFont typeface="Arial" panose="020B0604020202020204" pitchFamily="34" charset="0"/>
              <a:buChar char="•"/>
            </a:pPr>
            <a:r>
              <a:rPr lang="en-US" b="1" u="sng" dirty="0"/>
              <a:t>Often indirectly solves other frameworks</a:t>
            </a:r>
          </a:p>
          <a:p>
            <a:endParaRPr lang="en-US" dirty="0"/>
          </a:p>
        </p:txBody>
      </p:sp>
      <p:pic>
        <p:nvPicPr>
          <p:cNvPr id="7" name="Picture 6">
            <a:extLst>
              <a:ext uri="{FF2B5EF4-FFF2-40B4-BE49-F238E27FC236}">
                <a16:creationId xmlns:a16="http://schemas.microsoft.com/office/drawing/2014/main" id="{B68046E3-CF6B-476E-855A-FD7CC9D73918}"/>
              </a:ext>
            </a:extLst>
          </p:cNvPr>
          <p:cNvPicPr>
            <a:picLocks noChangeAspect="1"/>
          </p:cNvPicPr>
          <p:nvPr/>
        </p:nvPicPr>
        <p:blipFill>
          <a:blip r:embed="rId2"/>
          <a:stretch>
            <a:fillRect/>
          </a:stretch>
        </p:blipFill>
        <p:spPr>
          <a:xfrm>
            <a:off x="9906000" y="5574276"/>
            <a:ext cx="1656410" cy="597923"/>
          </a:xfrm>
          <a:prstGeom prst="rect">
            <a:avLst/>
          </a:prstGeom>
        </p:spPr>
      </p:pic>
    </p:spTree>
    <p:extLst>
      <p:ext uri="{BB962C8B-B14F-4D97-AF65-F5344CB8AC3E}">
        <p14:creationId xmlns:p14="http://schemas.microsoft.com/office/powerpoint/2010/main" val="3285958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34293F-2E0C-C01F-ECF0-D2308B907B38}"/>
              </a:ext>
            </a:extLst>
          </p:cNvPr>
          <p:cNvSpPr>
            <a:spLocks noGrp="1"/>
          </p:cNvSpPr>
          <p:nvPr>
            <p:ph type="title"/>
          </p:nvPr>
        </p:nvSpPr>
        <p:spPr/>
        <p:txBody>
          <a:bodyPr/>
          <a:lstStyle/>
          <a:p>
            <a:r>
              <a:rPr lang="en-US" dirty="0"/>
              <a:t>MITRE ATT&amp;CK Enterprise</a:t>
            </a:r>
          </a:p>
        </p:txBody>
      </p:sp>
      <p:sp>
        <p:nvSpPr>
          <p:cNvPr id="6" name="Content Placeholder 5">
            <a:extLst>
              <a:ext uri="{FF2B5EF4-FFF2-40B4-BE49-F238E27FC236}">
                <a16:creationId xmlns:a16="http://schemas.microsoft.com/office/drawing/2014/main" id="{53ECA6C3-2D84-D53E-DDDB-6B75F9078BF9}"/>
              </a:ext>
            </a:extLst>
          </p:cNvPr>
          <p:cNvSpPr>
            <a:spLocks noGrp="1"/>
          </p:cNvSpPr>
          <p:nvPr>
            <p:ph idx="1"/>
          </p:nvPr>
        </p:nvSpPr>
        <p:spPr/>
        <p:txBody>
          <a:bodyPr/>
          <a:lstStyle/>
          <a:p>
            <a:endParaRPr lang="en-US" dirty="0"/>
          </a:p>
        </p:txBody>
      </p:sp>
      <p:pic>
        <p:nvPicPr>
          <p:cNvPr id="14" name="Picture 13">
            <a:extLst>
              <a:ext uri="{FF2B5EF4-FFF2-40B4-BE49-F238E27FC236}">
                <a16:creationId xmlns:a16="http://schemas.microsoft.com/office/drawing/2014/main" id="{8664ECC4-A035-C5EB-63D4-DF6F428C0D85}"/>
              </a:ext>
            </a:extLst>
          </p:cNvPr>
          <p:cNvPicPr>
            <a:picLocks noChangeAspect="1"/>
          </p:cNvPicPr>
          <p:nvPr/>
        </p:nvPicPr>
        <p:blipFill>
          <a:blip r:embed="rId2"/>
          <a:stretch>
            <a:fillRect/>
          </a:stretch>
        </p:blipFill>
        <p:spPr>
          <a:xfrm>
            <a:off x="457200" y="1207708"/>
            <a:ext cx="7419543" cy="5052183"/>
          </a:xfrm>
          <a:prstGeom prst="rect">
            <a:avLst/>
          </a:prstGeom>
        </p:spPr>
      </p:pic>
      <p:pic>
        <p:nvPicPr>
          <p:cNvPr id="16" name="Picture 15">
            <a:extLst>
              <a:ext uri="{FF2B5EF4-FFF2-40B4-BE49-F238E27FC236}">
                <a16:creationId xmlns:a16="http://schemas.microsoft.com/office/drawing/2014/main" id="{2BDEF886-54F7-06CF-031D-A9C84399662D}"/>
              </a:ext>
            </a:extLst>
          </p:cNvPr>
          <p:cNvPicPr>
            <a:picLocks noChangeAspect="1"/>
          </p:cNvPicPr>
          <p:nvPr/>
        </p:nvPicPr>
        <p:blipFill>
          <a:blip r:embed="rId3"/>
          <a:stretch>
            <a:fillRect/>
          </a:stretch>
        </p:blipFill>
        <p:spPr>
          <a:xfrm>
            <a:off x="4306008" y="1207708"/>
            <a:ext cx="7537709" cy="2788781"/>
          </a:xfrm>
          <a:prstGeom prst="rect">
            <a:avLst/>
          </a:prstGeom>
          <a:ln w="38100">
            <a:solidFill>
              <a:schemeClr val="tx1"/>
            </a:solidFill>
          </a:ln>
        </p:spPr>
      </p:pic>
      <p:pic>
        <p:nvPicPr>
          <p:cNvPr id="18" name="Picture 17">
            <a:extLst>
              <a:ext uri="{FF2B5EF4-FFF2-40B4-BE49-F238E27FC236}">
                <a16:creationId xmlns:a16="http://schemas.microsoft.com/office/drawing/2014/main" id="{F9C1834F-885C-0B4A-D965-FFF71DD844C1}"/>
              </a:ext>
            </a:extLst>
          </p:cNvPr>
          <p:cNvPicPr>
            <a:picLocks noChangeAspect="1"/>
          </p:cNvPicPr>
          <p:nvPr/>
        </p:nvPicPr>
        <p:blipFill>
          <a:blip r:embed="rId4"/>
          <a:stretch>
            <a:fillRect/>
          </a:stretch>
        </p:blipFill>
        <p:spPr>
          <a:xfrm>
            <a:off x="8400095" y="2852584"/>
            <a:ext cx="2398094" cy="3363461"/>
          </a:xfrm>
          <a:prstGeom prst="rect">
            <a:avLst/>
          </a:prstGeom>
          <a:ln w="38100">
            <a:solidFill>
              <a:schemeClr val="tx1"/>
            </a:solidFill>
          </a:ln>
        </p:spPr>
      </p:pic>
    </p:spTree>
    <p:extLst>
      <p:ext uri="{BB962C8B-B14F-4D97-AF65-F5344CB8AC3E}">
        <p14:creationId xmlns:p14="http://schemas.microsoft.com/office/powerpoint/2010/main" val="398800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PowerShell Attacks (Event ID: 4104 or 4688)</a:t>
            </a:r>
          </a:p>
        </p:txBody>
      </p:sp>
      <p:sp>
        <p:nvSpPr>
          <p:cNvPr id="13" name="Content Placeholder 12"/>
          <p:cNvSpPr>
            <a:spLocks noGrp="1"/>
          </p:cNvSpPr>
          <p:nvPr>
            <p:ph idx="1"/>
          </p:nvPr>
        </p:nvSpPr>
        <p:spPr/>
        <p:txBody>
          <a:bodyPr/>
          <a:lstStyle/>
          <a:p>
            <a:r>
              <a:rPr lang="en-US" dirty="0"/>
              <a:t>PowerShell is now commonly used for modern attacks</a:t>
            </a:r>
          </a:p>
          <a:p>
            <a:endParaRPr lang="en-US" dirty="0"/>
          </a:p>
          <a:p>
            <a:endParaRPr lang="en-US" sz="4000" dirty="0"/>
          </a:p>
          <a:p>
            <a:endParaRPr lang="en-US" sz="1000" dirty="0"/>
          </a:p>
          <a:p>
            <a:endParaRPr lang="en-US" sz="2400" dirty="0"/>
          </a:p>
          <a:p>
            <a:pPr marL="342900" indent="-342900">
              <a:buFont typeface="Arial" panose="020B0604020202020204" pitchFamily="34" charset="0"/>
              <a:buChar char="•"/>
            </a:pPr>
            <a:r>
              <a:rPr lang="en-US" sz="2400" dirty="0"/>
              <a:t>This one command-line call</a:t>
            </a:r>
            <a:br>
              <a:rPr lang="en-US" sz="2400" dirty="0"/>
            </a:br>
            <a:r>
              <a:rPr lang="en-US" sz="2400" dirty="0"/>
              <a:t>could trigger </a:t>
            </a:r>
            <a:r>
              <a:rPr lang="en-US" sz="2400" b="1" dirty="0"/>
              <a:t>over 20 </a:t>
            </a:r>
            <a:r>
              <a:rPr lang="en-US" sz="2400" dirty="0"/>
              <a:t>different</a:t>
            </a:r>
            <a:br>
              <a:rPr lang="en-US" sz="2400" dirty="0"/>
            </a:br>
            <a:r>
              <a:rPr lang="en-US" sz="2400" dirty="0"/>
              <a:t>known MITRE techniques</a:t>
            </a:r>
          </a:p>
          <a:p>
            <a:pPr marL="342900" indent="-342900">
              <a:buFont typeface="Arial" panose="020B0604020202020204" pitchFamily="34" charset="0"/>
              <a:buChar char="•"/>
            </a:pPr>
            <a:r>
              <a:rPr lang="en-US" sz="2400" dirty="0"/>
              <a:t>Monitoring requires data visibility</a:t>
            </a:r>
            <a:br>
              <a:rPr lang="en-US" sz="2400" dirty="0"/>
            </a:br>
            <a:r>
              <a:rPr lang="en-US" sz="2400" dirty="0"/>
              <a:t>and detection capabilities</a:t>
            </a:r>
          </a:p>
          <a:p>
            <a:endParaRPr lang="en-US" dirty="0"/>
          </a:p>
        </p:txBody>
      </p:sp>
      <p:pic>
        <p:nvPicPr>
          <p:cNvPr id="16" name="Picture 15"/>
          <p:cNvPicPr>
            <a:picLocks noChangeAspect="1"/>
          </p:cNvPicPr>
          <p:nvPr/>
        </p:nvPicPr>
        <p:blipFill>
          <a:blip r:embed="rId3"/>
          <a:stretch>
            <a:fillRect/>
          </a:stretch>
        </p:blipFill>
        <p:spPr>
          <a:xfrm>
            <a:off x="468031" y="1981200"/>
            <a:ext cx="11043249" cy="2008781"/>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6019716" y="4207615"/>
            <a:ext cx="5809069" cy="1203853"/>
          </a:xfrm>
          <a:prstGeom prst="rect">
            <a:avLst/>
          </a:prstGeom>
          <a:ln>
            <a:solidFill>
              <a:schemeClr val="tx1"/>
            </a:solidFill>
          </a:ln>
        </p:spPr>
      </p:pic>
    </p:spTree>
    <p:extLst>
      <p:ext uri="{BB962C8B-B14F-4D97-AF65-F5344CB8AC3E}">
        <p14:creationId xmlns:p14="http://schemas.microsoft.com/office/powerpoint/2010/main" val="1600426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267DB-1F81-6A45-A67D-030070F272AA}"/>
              </a:ext>
            </a:extLst>
          </p:cNvPr>
          <p:cNvSpPr>
            <a:spLocks noGrp="1"/>
          </p:cNvSpPr>
          <p:nvPr>
            <p:ph type="title"/>
          </p:nvPr>
        </p:nvSpPr>
        <p:spPr>
          <a:xfrm>
            <a:off x="655320" y="475840"/>
            <a:ext cx="10881360" cy="685800"/>
          </a:xfrm>
        </p:spPr>
        <p:txBody>
          <a:bodyPr anchor="ctr">
            <a:normAutofit/>
          </a:bodyPr>
          <a:lstStyle/>
          <a:p>
            <a:r>
              <a:rPr lang="en-US" dirty="0"/>
              <a:t>MITRE Mapping via </a:t>
            </a:r>
            <a:r>
              <a:rPr lang="en-US" dirty="0" err="1"/>
              <a:t>DeTTECT</a:t>
            </a:r>
            <a:endParaRPr lang="en-US" dirty="0"/>
          </a:p>
        </p:txBody>
      </p:sp>
      <p:sp>
        <p:nvSpPr>
          <p:cNvPr id="11" name="Text Placeholder 3">
            <a:extLst>
              <a:ext uri="{FF2B5EF4-FFF2-40B4-BE49-F238E27FC236}">
                <a16:creationId xmlns:a16="http://schemas.microsoft.com/office/drawing/2014/main" id="{6A153A7B-248C-4550-A95B-675D4512DC3A}"/>
              </a:ext>
            </a:extLst>
          </p:cNvPr>
          <p:cNvSpPr>
            <a:spLocks noGrp="1"/>
          </p:cNvSpPr>
          <p:nvPr>
            <p:ph sz="half" idx="1"/>
          </p:nvPr>
        </p:nvSpPr>
        <p:spPr>
          <a:xfrm>
            <a:off x="655320" y="1295400"/>
            <a:ext cx="5171785" cy="4807823"/>
          </a:xfrm>
        </p:spPr>
        <p:txBody>
          <a:bodyPr>
            <a:normAutofit/>
          </a:bodyPr>
          <a:lstStyle/>
          <a:p>
            <a:pPr marL="457200" indent="-457200">
              <a:buFont typeface="Arial" panose="020B0604020202020204" pitchFamily="34" charset="0"/>
              <a:buChar char="•"/>
            </a:pPr>
            <a:r>
              <a:rPr lang="en-US" b="1" dirty="0" err="1"/>
              <a:t>DeTTECT</a:t>
            </a:r>
            <a:r>
              <a:rPr lang="en-US" dirty="0"/>
              <a:t> is an </a:t>
            </a:r>
            <a:br>
              <a:rPr lang="en-US" dirty="0"/>
            </a:br>
            <a:r>
              <a:rPr lang="en-US" dirty="0"/>
              <a:t>open-source framework to manage, assess and compare the quality of data sources, visibility, detection and threat actors </a:t>
            </a:r>
          </a:p>
          <a:p>
            <a:pPr marL="457200" indent="-457200">
              <a:buFont typeface="Arial" panose="020B0604020202020204" pitchFamily="34" charset="0"/>
              <a:buChar char="•"/>
            </a:pPr>
            <a:r>
              <a:rPr lang="en-US" dirty="0"/>
              <a:t>Consists of a Python tool, YAML administration files and a built-in web-based editor</a:t>
            </a:r>
          </a:p>
        </p:txBody>
      </p:sp>
      <p:pic>
        <p:nvPicPr>
          <p:cNvPr id="4" name="Picture 3">
            <a:extLst>
              <a:ext uri="{FF2B5EF4-FFF2-40B4-BE49-F238E27FC236}">
                <a16:creationId xmlns:a16="http://schemas.microsoft.com/office/drawing/2014/main" id="{64F03EA0-1DDD-4205-7062-9FAE2AC6B8DC}"/>
              </a:ext>
            </a:extLst>
          </p:cNvPr>
          <p:cNvPicPr>
            <a:picLocks noChangeAspect="1"/>
          </p:cNvPicPr>
          <p:nvPr/>
        </p:nvPicPr>
        <p:blipFill>
          <a:blip r:embed="rId3"/>
          <a:stretch>
            <a:fillRect/>
          </a:stretch>
        </p:blipFill>
        <p:spPr>
          <a:xfrm>
            <a:off x="6248400" y="1195895"/>
            <a:ext cx="5483730" cy="5038314"/>
          </a:xfrm>
          <a:prstGeom prst="rect">
            <a:avLst/>
          </a:prstGeom>
        </p:spPr>
      </p:pic>
    </p:spTree>
    <p:extLst>
      <p:ext uri="{BB962C8B-B14F-4D97-AF65-F5344CB8AC3E}">
        <p14:creationId xmlns:p14="http://schemas.microsoft.com/office/powerpoint/2010/main" val="1585071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itle Pag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ns_master-slides_sans-blue_simplified_p1" id="{3DD29A76-C55E-464E-8822-2E4E973AFA7C}" vid="{BDCE8736-7128-F547-B11E-B4F9435B61AC}"/>
    </a:ext>
  </a:extLst>
</a:theme>
</file>

<file path=ppt/theme/theme2.xml><?xml version="1.0" encoding="utf-8"?>
<a:theme xmlns:a="http://schemas.openxmlformats.org/drawingml/2006/main" name="Basic Layout Pag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ns_master-slides_sans-blue_simplified_p1" id="{3DD29A76-C55E-464E-8822-2E4E973AFA7C}" vid="{2A238399-2CCD-054A-BB5C-6E712DDAAD9E}"/>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Sec511_1_2014_0823.thmx</Template>
  <TotalTime>0</TotalTime>
  <Words>1561</Words>
  <Application>Microsoft Office PowerPoint</Application>
  <PresentationFormat>Widescreen</PresentationFormat>
  <Paragraphs>190</Paragraphs>
  <Slides>29</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Courier New</vt:lpstr>
      <vt:lpstr>Georgia</vt:lpstr>
      <vt:lpstr>Gill Sans MT</vt:lpstr>
      <vt:lpstr>Tahoma</vt:lpstr>
      <vt:lpstr>Times New Roman</vt:lpstr>
      <vt:lpstr>Title Page</vt:lpstr>
      <vt:lpstr>Basic Layout Pages</vt:lpstr>
      <vt:lpstr>H&amp;A Security Solutions</vt:lpstr>
      <vt:lpstr>About Me</vt:lpstr>
      <vt:lpstr>Welcome!</vt:lpstr>
      <vt:lpstr>Action Items</vt:lpstr>
      <vt:lpstr>The Problem</vt:lpstr>
      <vt:lpstr>MITRE ATT&amp;CK</vt:lpstr>
      <vt:lpstr>MITRE ATT&amp;CK Enterprise</vt:lpstr>
      <vt:lpstr>PowerShell Attacks (Event ID: 4104 or 4688)</vt:lpstr>
      <vt:lpstr>MITRE Mapping via DeTTECT</vt:lpstr>
      <vt:lpstr>MITRE Technique Coverage by Data Source | MITRE DeTTECT</vt:lpstr>
      <vt:lpstr>Step 1 – Current State</vt:lpstr>
      <vt:lpstr>Windows Default Logging Level</vt:lpstr>
      <vt:lpstr>Step 2 – Identify Necessary Missing Data Sources</vt:lpstr>
      <vt:lpstr>Default + Simple Additions (Telemetry/Sysmon/PowerShell)</vt:lpstr>
      <vt:lpstr>Step 3 – Build Mapping for Detection Capabilities</vt:lpstr>
      <vt:lpstr>Commercial and Open-Source Integration with MITRE</vt:lpstr>
      <vt:lpstr>Step 5 – Identify Gaps                                       (Step 4 coming on next slide)</vt:lpstr>
      <vt:lpstr>Step 4 – Tell a Story</vt:lpstr>
      <vt:lpstr>Industry Threat View</vt:lpstr>
      <vt:lpstr>Step 6 – Stage New Detections</vt:lpstr>
      <vt:lpstr>Look for Broken Detections </vt:lpstr>
      <vt:lpstr>Save Analyst Time – Evaluate Alerts for Tuning Recommendations</vt:lpstr>
      <vt:lpstr>Six-Step Security Lifecycle</vt:lpstr>
      <vt:lpstr>Negative Filtering</vt:lpstr>
      <vt:lpstr>Data Begets Data</vt:lpstr>
      <vt:lpstr>Organization Specific Monitoring of Process Creation</vt:lpstr>
      <vt:lpstr>Organization Specific Monitoring of Network Connections</vt:lpstr>
      <vt:lpstr>Organization Specific Monitoring of PowerShell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SEC555 - The Industry's First SIEM Neutral Training Course</dc:title>
  <dc:subject/>
  <dc:creator/>
  <cp:keywords>555</cp:keywords>
  <dc:description/>
  <cp:lastModifiedBy/>
  <cp:revision>1</cp:revision>
  <dcterms:created xsi:type="dcterms:W3CDTF">2016-12-19T16:03:23Z</dcterms:created>
  <dcterms:modified xsi:type="dcterms:W3CDTF">2024-03-20T02:50:21Z</dcterms:modified>
  <cp:category>Security</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ee0a2ca-1f82-4d71-945e-490b82acd68f_Enabled">
    <vt:lpwstr>true</vt:lpwstr>
  </property>
  <property fmtid="{D5CDD505-2E9C-101B-9397-08002B2CF9AE}" pid="3" name="MSIP_Label_4ee0a2ca-1f82-4d71-945e-490b82acd68f_SetDate">
    <vt:lpwstr>2021-05-27T20:25:39Z</vt:lpwstr>
  </property>
  <property fmtid="{D5CDD505-2E9C-101B-9397-08002B2CF9AE}" pid="4" name="MSIP_Label_4ee0a2ca-1f82-4d71-945e-490b82acd68f_Method">
    <vt:lpwstr>Privileged</vt:lpwstr>
  </property>
  <property fmtid="{D5CDD505-2E9C-101B-9397-08002B2CF9AE}" pid="5" name="MSIP_Label_4ee0a2ca-1f82-4d71-945e-490b82acd68f_Name">
    <vt:lpwstr>4ee0a2ca-1f82-4d71-945e-490b82acd68f</vt:lpwstr>
  </property>
  <property fmtid="{D5CDD505-2E9C-101B-9397-08002B2CF9AE}" pid="6" name="MSIP_Label_4ee0a2ca-1f82-4d71-945e-490b82acd68f_SiteId">
    <vt:lpwstr>88af1572-1347-45b6-8f65-b0984a71599f</vt:lpwstr>
  </property>
  <property fmtid="{D5CDD505-2E9C-101B-9397-08002B2CF9AE}" pid="7" name="MSIP_Label_4ee0a2ca-1f82-4d71-945e-490b82acd68f_ActionId">
    <vt:lpwstr>61103d38-d3a9-4793-93a7-f8732df4cf47</vt:lpwstr>
  </property>
  <property fmtid="{D5CDD505-2E9C-101B-9397-08002B2CF9AE}" pid="8" name="MSIP_Label_4ee0a2ca-1f82-4d71-945e-490b82acd68f_ContentBits">
    <vt:lpwstr>0</vt:lpwstr>
  </property>
</Properties>
</file>