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25.jpg" ContentType="image/jpe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media/image4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 autoCompressPictures="0">
  <p:sldMasterIdLst>
    <p:sldMasterId id="2147483967" r:id="rId1"/>
    <p:sldMasterId id="2147483970" r:id="rId2"/>
  </p:sldMasterIdLst>
  <p:notesMasterIdLst>
    <p:notesMasterId r:id="rId43"/>
  </p:notesMasterIdLst>
  <p:handoutMasterIdLst>
    <p:handoutMasterId r:id="rId44"/>
  </p:handoutMasterIdLst>
  <p:sldIdLst>
    <p:sldId id="815" r:id="rId3"/>
    <p:sldId id="856" r:id="rId4"/>
    <p:sldId id="800" r:id="rId5"/>
    <p:sldId id="986" r:id="rId6"/>
    <p:sldId id="1391" r:id="rId7"/>
    <p:sldId id="326" r:id="rId8"/>
    <p:sldId id="1403" r:id="rId9"/>
    <p:sldId id="1267" r:id="rId10"/>
    <p:sldId id="872" r:id="rId11"/>
    <p:sldId id="981" r:id="rId12"/>
    <p:sldId id="982" r:id="rId13"/>
    <p:sldId id="874" r:id="rId14"/>
    <p:sldId id="882" r:id="rId15"/>
    <p:sldId id="983" r:id="rId16"/>
    <p:sldId id="985" r:id="rId17"/>
    <p:sldId id="883" r:id="rId18"/>
    <p:sldId id="895" r:id="rId19"/>
    <p:sldId id="984" r:id="rId20"/>
    <p:sldId id="1392" r:id="rId21"/>
    <p:sldId id="1395" r:id="rId22"/>
    <p:sldId id="1293" r:id="rId23"/>
    <p:sldId id="1413" r:id="rId24"/>
    <p:sldId id="1432" r:id="rId25"/>
    <p:sldId id="1295" r:id="rId26"/>
    <p:sldId id="1452" r:id="rId27"/>
    <p:sldId id="1458" r:id="rId28"/>
    <p:sldId id="1459" r:id="rId29"/>
    <p:sldId id="1442" r:id="rId30"/>
    <p:sldId id="1443" r:id="rId31"/>
    <p:sldId id="1435" r:id="rId32"/>
    <p:sldId id="1299" r:id="rId33"/>
    <p:sldId id="1479" r:id="rId34"/>
    <p:sldId id="1478" r:id="rId35"/>
    <p:sldId id="1412" r:id="rId36"/>
    <p:sldId id="1461" r:id="rId37"/>
    <p:sldId id="1782" r:id="rId38"/>
    <p:sldId id="934" r:id="rId39"/>
    <p:sldId id="936" r:id="rId40"/>
    <p:sldId id="938" r:id="rId41"/>
    <p:sldId id="1783" r:id="rId4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04909D-4BE1-43FD-BED3-FC202CB35881}">
          <p14:sldIdLst>
            <p14:sldId id="815"/>
            <p14:sldId id="856"/>
            <p14:sldId id="800"/>
            <p14:sldId id="986"/>
            <p14:sldId id="1391"/>
            <p14:sldId id="326"/>
            <p14:sldId id="1403"/>
            <p14:sldId id="1267"/>
            <p14:sldId id="872"/>
            <p14:sldId id="981"/>
            <p14:sldId id="982"/>
            <p14:sldId id="874"/>
            <p14:sldId id="882"/>
            <p14:sldId id="983"/>
            <p14:sldId id="985"/>
            <p14:sldId id="883"/>
            <p14:sldId id="895"/>
            <p14:sldId id="984"/>
            <p14:sldId id="1392"/>
            <p14:sldId id="1395"/>
            <p14:sldId id="1293"/>
            <p14:sldId id="1413"/>
            <p14:sldId id="1432"/>
            <p14:sldId id="1295"/>
            <p14:sldId id="1452"/>
            <p14:sldId id="1458"/>
            <p14:sldId id="1459"/>
            <p14:sldId id="1442"/>
            <p14:sldId id="1443"/>
            <p14:sldId id="1435"/>
            <p14:sldId id="1299"/>
            <p14:sldId id="1479"/>
            <p14:sldId id="1478"/>
            <p14:sldId id="1412"/>
            <p14:sldId id="1461"/>
            <p14:sldId id="1782"/>
            <p14:sldId id="934"/>
            <p14:sldId id="936"/>
            <p14:sldId id="938"/>
            <p14:sldId id="17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99FFCC"/>
    <a:srgbClr val="00FF00"/>
    <a:srgbClr val="FF0000"/>
    <a:srgbClr val="FF6600"/>
    <a:srgbClr val="000066"/>
    <a:srgbClr val="FF33CC"/>
    <a:srgbClr val="FFFF00"/>
    <a:srgbClr val="00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7" autoAdjust="0"/>
    <p:restoredTop sz="70644" autoAdjust="0"/>
  </p:normalViewPr>
  <p:slideViewPr>
    <p:cSldViewPr>
      <p:cViewPr varScale="1">
        <p:scale>
          <a:sx n="81" d="100"/>
          <a:sy n="81" d="100"/>
        </p:scale>
        <p:origin x="170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7" d="100"/>
          <a:sy n="147" d="100"/>
        </p:scale>
        <p:origin x="2744" y="-44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E305F-7715-4D29-AFB2-36C6FBEFB15C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C684D30-04B7-4FF0-A3B7-20BFA6B1CE04}">
      <dgm:prSet phldrT="[Text]"/>
      <dgm:spPr/>
      <dgm:t>
        <a:bodyPr/>
        <a:lstStyle/>
        <a:p>
          <a:r>
            <a:rPr lang="en-US" dirty="0"/>
            <a:t>Case </a:t>
          </a:r>
        </a:p>
      </dgm:t>
    </dgm:pt>
    <dgm:pt modelId="{B801632E-3229-435C-858D-5D658802B97A}" type="parTrans" cxnId="{05661470-F6DC-4815-B2A8-ACBA696A3424}">
      <dgm:prSet/>
      <dgm:spPr/>
      <dgm:t>
        <a:bodyPr/>
        <a:lstStyle/>
        <a:p>
          <a:endParaRPr lang="en-US"/>
        </a:p>
      </dgm:t>
    </dgm:pt>
    <dgm:pt modelId="{AA61CF91-48CB-4816-A2F7-9D2E21D67473}" type="sibTrans" cxnId="{05661470-F6DC-4815-B2A8-ACBA696A3424}">
      <dgm:prSet/>
      <dgm:spPr/>
      <dgm:t>
        <a:bodyPr/>
        <a:lstStyle/>
        <a:p>
          <a:r>
            <a:rPr lang="en-US" dirty="0"/>
            <a:t>Analyst 1</a:t>
          </a:r>
        </a:p>
      </dgm:t>
    </dgm:pt>
    <dgm:pt modelId="{C3763F08-9C89-4D05-A532-490D03BECD52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337D4BA9-2CA8-4137-AA87-75716621316F}" type="parTrans" cxnId="{54BAAB9A-8EC3-4B78-B89F-284D16269919}">
      <dgm:prSet/>
      <dgm:spPr/>
      <dgm:t>
        <a:bodyPr/>
        <a:lstStyle/>
        <a:p>
          <a:endParaRPr lang="en-US"/>
        </a:p>
      </dgm:t>
    </dgm:pt>
    <dgm:pt modelId="{F2275598-1757-4853-8A37-4E8250A67707}" type="sibTrans" cxnId="{54BAAB9A-8EC3-4B78-B89F-284D16269919}">
      <dgm:prSet/>
      <dgm:spPr/>
      <dgm:t>
        <a:bodyPr/>
        <a:lstStyle/>
        <a:p>
          <a:r>
            <a:rPr lang="en-US" dirty="0"/>
            <a:t>Analyst 1</a:t>
          </a:r>
        </a:p>
      </dgm:t>
    </dgm:pt>
    <dgm:pt modelId="{C3B3459D-731A-4390-BB78-7A90EDE83A34}">
      <dgm:prSet phldrT="[Text]"/>
      <dgm:spPr/>
      <dgm:t>
        <a:bodyPr/>
        <a:lstStyle/>
        <a:p>
          <a:r>
            <a:rPr lang="en-US" dirty="0"/>
            <a:t>Task 3</a:t>
          </a:r>
        </a:p>
      </dgm:t>
    </dgm:pt>
    <dgm:pt modelId="{623BED9D-F6BE-48DC-BAD0-7C1775EF3E02}" type="parTrans" cxnId="{795FB251-F9E8-4326-97ED-E533FEF9CC22}">
      <dgm:prSet/>
      <dgm:spPr/>
      <dgm:t>
        <a:bodyPr/>
        <a:lstStyle/>
        <a:p>
          <a:endParaRPr lang="en-US"/>
        </a:p>
      </dgm:t>
    </dgm:pt>
    <dgm:pt modelId="{3A35E982-C104-4E1C-A790-206E3DD44AEA}" type="sibTrans" cxnId="{795FB251-F9E8-4326-97ED-E533FEF9CC22}">
      <dgm:prSet/>
      <dgm:spPr/>
      <dgm:t>
        <a:bodyPr/>
        <a:lstStyle/>
        <a:p>
          <a:r>
            <a:rPr lang="en-US" dirty="0"/>
            <a:t>Analyst 1</a:t>
          </a:r>
        </a:p>
      </dgm:t>
    </dgm:pt>
    <dgm:pt modelId="{395DBEE6-B3F7-4733-9671-18AEF769AABB}">
      <dgm:prSet phldrT="[Text]"/>
      <dgm:spPr/>
      <dgm:t>
        <a:bodyPr/>
        <a:lstStyle/>
        <a:p>
          <a:r>
            <a:rPr lang="en-US" dirty="0"/>
            <a:t>Task 4</a:t>
          </a:r>
        </a:p>
      </dgm:t>
    </dgm:pt>
    <dgm:pt modelId="{61654D71-C8CD-4669-9A25-81687AF82797}" type="parTrans" cxnId="{D561897B-B182-488C-9717-EE4DD78C6E8D}">
      <dgm:prSet/>
      <dgm:spPr/>
      <dgm:t>
        <a:bodyPr/>
        <a:lstStyle/>
        <a:p>
          <a:endParaRPr lang="en-US"/>
        </a:p>
      </dgm:t>
    </dgm:pt>
    <dgm:pt modelId="{E48F349D-3A13-4B18-BAC2-2C8536CEBCF5}" type="sibTrans" cxnId="{D561897B-B182-488C-9717-EE4DD78C6E8D}">
      <dgm:prSet/>
      <dgm:spPr/>
      <dgm:t>
        <a:bodyPr/>
        <a:lstStyle/>
        <a:p>
          <a:r>
            <a:rPr lang="en-US" dirty="0"/>
            <a:t>Analyst 1</a:t>
          </a:r>
        </a:p>
      </dgm:t>
    </dgm:pt>
    <dgm:pt modelId="{1DD959E4-812B-4EF8-B322-0D92B57E4FC4}">
      <dgm:prSet phldrT="[Text]"/>
      <dgm:spPr/>
      <dgm:t>
        <a:bodyPr/>
        <a:lstStyle/>
        <a:p>
          <a:r>
            <a:rPr lang="en-US" dirty="0"/>
            <a:t>Task 5</a:t>
          </a:r>
        </a:p>
      </dgm:t>
    </dgm:pt>
    <dgm:pt modelId="{5FA0570E-36EC-4076-B547-29E9FDF7BA85}" type="parTrans" cxnId="{E0166A9E-AB15-405D-9018-B635C6EEB9D3}">
      <dgm:prSet/>
      <dgm:spPr/>
      <dgm:t>
        <a:bodyPr/>
        <a:lstStyle/>
        <a:p>
          <a:endParaRPr lang="en-US"/>
        </a:p>
      </dgm:t>
    </dgm:pt>
    <dgm:pt modelId="{B886A069-AA0A-413E-9B71-42B8430C0674}" type="sibTrans" cxnId="{E0166A9E-AB15-405D-9018-B635C6EEB9D3}">
      <dgm:prSet/>
      <dgm:spPr/>
      <dgm:t>
        <a:bodyPr/>
        <a:lstStyle/>
        <a:p>
          <a:r>
            <a:rPr lang="en-US" dirty="0"/>
            <a:t>Analyst 1</a:t>
          </a:r>
        </a:p>
      </dgm:t>
    </dgm:pt>
    <dgm:pt modelId="{FB3F9D8D-CC20-4226-AC87-45B55E4C8553}">
      <dgm:prSet phldrT="[Text]"/>
      <dgm:spPr/>
      <dgm:t>
        <a:bodyPr/>
        <a:lstStyle/>
        <a:p>
          <a:r>
            <a:rPr lang="en-US" dirty="0"/>
            <a:t>Task 6</a:t>
          </a:r>
        </a:p>
      </dgm:t>
    </dgm:pt>
    <dgm:pt modelId="{272B312A-3287-4E49-B292-023DDD02C602}" type="parTrans" cxnId="{ADD1AD85-6CAB-4F54-9721-BB12152064B1}">
      <dgm:prSet/>
      <dgm:spPr/>
      <dgm:t>
        <a:bodyPr/>
        <a:lstStyle/>
        <a:p>
          <a:endParaRPr lang="en-US"/>
        </a:p>
      </dgm:t>
    </dgm:pt>
    <dgm:pt modelId="{F3C74D26-95B2-4F48-A309-20C6927EF054}" type="sibTrans" cxnId="{ADD1AD85-6CAB-4F54-9721-BB12152064B1}">
      <dgm:prSet/>
      <dgm:spPr/>
      <dgm:t>
        <a:bodyPr/>
        <a:lstStyle/>
        <a:p>
          <a:r>
            <a:rPr lang="en-US" dirty="0"/>
            <a:t>Analyst 2</a:t>
          </a:r>
        </a:p>
      </dgm:t>
    </dgm:pt>
    <dgm:pt modelId="{A8B0722D-820F-4EF8-A194-6D242C0FE4A4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A4175504-AE05-420B-A253-E7B8DD7B0F1D}" type="parTrans" cxnId="{C09598B1-CD06-4B0B-B660-E11960C4AA32}">
      <dgm:prSet/>
      <dgm:spPr/>
      <dgm:t>
        <a:bodyPr/>
        <a:lstStyle/>
        <a:p>
          <a:endParaRPr lang="en-US"/>
        </a:p>
      </dgm:t>
    </dgm:pt>
    <dgm:pt modelId="{8FBA4A14-88DF-4921-9B2F-2FED3E7D713B}" type="sibTrans" cxnId="{C09598B1-CD06-4B0B-B660-E11960C4AA32}">
      <dgm:prSet/>
      <dgm:spPr/>
      <dgm:t>
        <a:bodyPr/>
        <a:lstStyle/>
        <a:p>
          <a:r>
            <a:rPr lang="en-US" dirty="0"/>
            <a:t>Analyst 2</a:t>
          </a:r>
        </a:p>
      </dgm:t>
    </dgm:pt>
    <dgm:pt modelId="{9AAD09A0-6312-48FD-BB80-91E1B2E24B08}" type="pres">
      <dgm:prSet presAssocID="{DBEE305F-7715-4D29-AFB2-36C6FBEFB1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0B7504-4586-4DD4-8BE3-FCAE4CECF50D}" type="pres">
      <dgm:prSet presAssocID="{0C684D30-04B7-4FF0-A3B7-20BFA6B1CE04}" presName="hierRoot1" presStyleCnt="0">
        <dgm:presLayoutVars>
          <dgm:hierBranch val="init"/>
        </dgm:presLayoutVars>
      </dgm:prSet>
      <dgm:spPr/>
    </dgm:pt>
    <dgm:pt modelId="{5708B4C0-6728-4AD0-9007-8EC64114D80B}" type="pres">
      <dgm:prSet presAssocID="{0C684D30-04B7-4FF0-A3B7-20BFA6B1CE04}" presName="rootComposite1" presStyleCnt="0"/>
      <dgm:spPr/>
    </dgm:pt>
    <dgm:pt modelId="{682F8EF9-1E77-4BEE-8903-0FD631E80C88}" type="pres">
      <dgm:prSet presAssocID="{0C684D30-04B7-4FF0-A3B7-20BFA6B1CE04}" presName="rootText1" presStyleLbl="node0" presStyleIdx="0" presStyleCnt="1">
        <dgm:presLayoutVars>
          <dgm:chMax/>
          <dgm:chPref val="3"/>
        </dgm:presLayoutVars>
      </dgm:prSet>
      <dgm:spPr/>
    </dgm:pt>
    <dgm:pt modelId="{8704DAAB-8557-4A2B-87BB-C0728FCADB3D}" type="pres">
      <dgm:prSet presAssocID="{0C684D30-04B7-4FF0-A3B7-20BFA6B1CE04}" presName="titleText1" presStyleLbl="fgAcc0" presStyleIdx="0" presStyleCnt="1">
        <dgm:presLayoutVars>
          <dgm:chMax val="0"/>
          <dgm:chPref val="0"/>
        </dgm:presLayoutVars>
      </dgm:prSet>
      <dgm:spPr/>
    </dgm:pt>
    <dgm:pt modelId="{3C18EA7E-3F21-4F6B-8D96-F53D311D60CF}" type="pres">
      <dgm:prSet presAssocID="{0C684D30-04B7-4FF0-A3B7-20BFA6B1CE04}" presName="rootConnector1" presStyleLbl="node1" presStyleIdx="0" presStyleCnt="6"/>
      <dgm:spPr/>
    </dgm:pt>
    <dgm:pt modelId="{990D48D3-B27A-4BC6-8850-DF9A1D855BBD}" type="pres">
      <dgm:prSet presAssocID="{0C684D30-04B7-4FF0-A3B7-20BFA6B1CE04}" presName="hierChild2" presStyleCnt="0"/>
      <dgm:spPr/>
    </dgm:pt>
    <dgm:pt modelId="{3492DF61-FCD1-4ABB-B1C9-91360544C4CA}" type="pres">
      <dgm:prSet presAssocID="{337D4BA9-2CA8-4137-AA87-75716621316F}" presName="Name37" presStyleLbl="parChTrans1D2" presStyleIdx="0" presStyleCnt="3"/>
      <dgm:spPr/>
    </dgm:pt>
    <dgm:pt modelId="{80E9813C-8D19-4192-A94E-F52D4D56A6A6}" type="pres">
      <dgm:prSet presAssocID="{C3763F08-9C89-4D05-A532-490D03BECD52}" presName="hierRoot2" presStyleCnt="0">
        <dgm:presLayoutVars>
          <dgm:hierBranch val="init"/>
        </dgm:presLayoutVars>
      </dgm:prSet>
      <dgm:spPr/>
    </dgm:pt>
    <dgm:pt modelId="{2DABE2B9-0036-4441-B638-1A0FA407B65E}" type="pres">
      <dgm:prSet presAssocID="{C3763F08-9C89-4D05-A532-490D03BECD52}" presName="rootComposite" presStyleCnt="0"/>
      <dgm:spPr/>
    </dgm:pt>
    <dgm:pt modelId="{90308DA4-93F2-47FA-A138-28BCBF23955C}" type="pres">
      <dgm:prSet presAssocID="{C3763F08-9C89-4D05-A532-490D03BECD52}" presName="rootText" presStyleLbl="node1" presStyleIdx="0" presStyleCnt="6">
        <dgm:presLayoutVars>
          <dgm:chMax/>
          <dgm:chPref val="3"/>
        </dgm:presLayoutVars>
      </dgm:prSet>
      <dgm:spPr/>
    </dgm:pt>
    <dgm:pt modelId="{971F8273-3187-44C8-AB10-3B16597635B4}" type="pres">
      <dgm:prSet presAssocID="{C3763F08-9C89-4D05-A532-490D03BECD52}" presName="titleText2" presStyleLbl="fgAcc1" presStyleIdx="0" presStyleCnt="6">
        <dgm:presLayoutVars>
          <dgm:chMax val="0"/>
          <dgm:chPref val="0"/>
        </dgm:presLayoutVars>
      </dgm:prSet>
      <dgm:spPr/>
    </dgm:pt>
    <dgm:pt modelId="{630B8918-ACC0-45AC-A0F8-C3E5FE7DA9FE}" type="pres">
      <dgm:prSet presAssocID="{C3763F08-9C89-4D05-A532-490D03BECD52}" presName="rootConnector" presStyleLbl="node2" presStyleIdx="0" presStyleCnt="0"/>
      <dgm:spPr/>
    </dgm:pt>
    <dgm:pt modelId="{29ADC06B-1DAC-4509-B8D6-C40861D308EE}" type="pres">
      <dgm:prSet presAssocID="{C3763F08-9C89-4D05-A532-490D03BECD52}" presName="hierChild4" presStyleCnt="0"/>
      <dgm:spPr/>
    </dgm:pt>
    <dgm:pt modelId="{BCF0F0BA-945F-48A0-B313-F9276087DFEA}" type="pres">
      <dgm:prSet presAssocID="{A4175504-AE05-420B-A253-E7B8DD7B0F1D}" presName="Name37" presStyleLbl="parChTrans1D3" presStyleIdx="0" presStyleCnt="3"/>
      <dgm:spPr/>
    </dgm:pt>
    <dgm:pt modelId="{D4E62C85-2F67-42F3-BF81-44E784D049EC}" type="pres">
      <dgm:prSet presAssocID="{A8B0722D-820F-4EF8-A194-6D242C0FE4A4}" presName="hierRoot2" presStyleCnt="0">
        <dgm:presLayoutVars>
          <dgm:hierBranch val="init"/>
        </dgm:presLayoutVars>
      </dgm:prSet>
      <dgm:spPr/>
    </dgm:pt>
    <dgm:pt modelId="{F28E50CC-F1A6-4DCB-A6B5-35FB3ADC1236}" type="pres">
      <dgm:prSet presAssocID="{A8B0722D-820F-4EF8-A194-6D242C0FE4A4}" presName="rootComposite" presStyleCnt="0"/>
      <dgm:spPr/>
    </dgm:pt>
    <dgm:pt modelId="{5E330D53-4A89-4726-961F-63F7EE3E4121}" type="pres">
      <dgm:prSet presAssocID="{A8B0722D-820F-4EF8-A194-6D242C0FE4A4}" presName="rootText" presStyleLbl="node1" presStyleIdx="1" presStyleCnt="6">
        <dgm:presLayoutVars>
          <dgm:chMax/>
          <dgm:chPref val="3"/>
        </dgm:presLayoutVars>
      </dgm:prSet>
      <dgm:spPr/>
    </dgm:pt>
    <dgm:pt modelId="{0139C212-7A7B-4F8C-A2E9-02249BAE8A99}" type="pres">
      <dgm:prSet presAssocID="{A8B0722D-820F-4EF8-A194-6D242C0FE4A4}" presName="titleText2" presStyleLbl="fgAcc1" presStyleIdx="1" presStyleCnt="6">
        <dgm:presLayoutVars>
          <dgm:chMax val="0"/>
          <dgm:chPref val="0"/>
        </dgm:presLayoutVars>
      </dgm:prSet>
      <dgm:spPr/>
    </dgm:pt>
    <dgm:pt modelId="{4698CF06-9845-43DB-A8D5-C51FA18BFBC7}" type="pres">
      <dgm:prSet presAssocID="{A8B0722D-820F-4EF8-A194-6D242C0FE4A4}" presName="rootConnector" presStyleLbl="node3" presStyleIdx="0" presStyleCnt="0"/>
      <dgm:spPr/>
    </dgm:pt>
    <dgm:pt modelId="{6F600D73-76B7-485F-8D67-F5EB472AD438}" type="pres">
      <dgm:prSet presAssocID="{A8B0722D-820F-4EF8-A194-6D242C0FE4A4}" presName="hierChild4" presStyleCnt="0"/>
      <dgm:spPr/>
    </dgm:pt>
    <dgm:pt modelId="{0129DADB-CF5B-4B56-A6C6-72F6F117972F}" type="pres">
      <dgm:prSet presAssocID="{A8B0722D-820F-4EF8-A194-6D242C0FE4A4}" presName="hierChild5" presStyleCnt="0"/>
      <dgm:spPr/>
    </dgm:pt>
    <dgm:pt modelId="{760D39B6-46B5-4F21-BC6F-BDA65DFB412B}" type="pres">
      <dgm:prSet presAssocID="{C3763F08-9C89-4D05-A532-490D03BECD52}" presName="hierChild5" presStyleCnt="0"/>
      <dgm:spPr/>
    </dgm:pt>
    <dgm:pt modelId="{E8091977-D7D7-42C1-9093-C3C6C51F5B8B}" type="pres">
      <dgm:prSet presAssocID="{623BED9D-F6BE-48DC-BAD0-7C1775EF3E02}" presName="Name37" presStyleLbl="parChTrans1D2" presStyleIdx="1" presStyleCnt="3"/>
      <dgm:spPr/>
    </dgm:pt>
    <dgm:pt modelId="{CD8729D7-0681-4132-86AD-6D750C1EA3C2}" type="pres">
      <dgm:prSet presAssocID="{C3B3459D-731A-4390-BB78-7A90EDE83A34}" presName="hierRoot2" presStyleCnt="0">
        <dgm:presLayoutVars>
          <dgm:hierBranch val="init"/>
        </dgm:presLayoutVars>
      </dgm:prSet>
      <dgm:spPr/>
    </dgm:pt>
    <dgm:pt modelId="{0A7F7531-9EBE-48F2-A9D0-A883DA586A2E}" type="pres">
      <dgm:prSet presAssocID="{C3B3459D-731A-4390-BB78-7A90EDE83A34}" presName="rootComposite" presStyleCnt="0"/>
      <dgm:spPr/>
    </dgm:pt>
    <dgm:pt modelId="{3B4D3359-1EAE-4597-A7B4-39FC8E48DE03}" type="pres">
      <dgm:prSet presAssocID="{C3B3459D-731A-4390-BB78-7A90EDE83A34}" presName="rootText" presStyleLbl="node1" presStyleIdx="2" presStyleCnt="6">
        <dgm:presLayoutVars>
          <dgm:chMax/>
          <dgm:chPref val="3"/>
        </dgm:presLayoutVars>
      </dgm:prSet>
      <dgm:spPr/>
    </dgm:pt>
    <dgm:pt modelId="{8ED855E1-F86E-43A4-9B87-D709D3AAE73D}" type="pres">
      <dgm:prSet presAssocID="{C3B3459D-731A-4390-BB78-7A90EDE83A34}" presName="titleText2" presStyleLbl="fgAcc1" presStyleIdx="2" presStyleCnt="6">
        <dgm:presLayoutVars>
          <dgm:chMax val="0"/>
          <dgm:chPref val="0"/>
        </dgm:presLayoutVars>
      </dgm:prSet>
      <dgm:spPr/>
    </dgm:pt>
    <dgm:pt modelId="{C4BBDFBE-9C43-4B1D-BBCE-3EE2400F5984}" type="pres">
      <dgm:prSet presAssocID="{C3B3459D-731A-4390-BB78-7A90EDE83A34}" presName="rootConnector" presStyleLbl="node2" presStyleIdx="0" presStyleCnt="0"/>
      <dgm:spPr/>
    </dgm:pt>
    <dgm:pt modelId="{1DD3C1B1-22E9-4B28-8337-EE1BC82826B5}" type="pres">
      <dgm:prSet presAssocID="{C3B3459D-731A-4390-BB78-7A90EDE83A34}" presName="hierChild4" presStyleCnt="0"/>
      <dgm:spPr/>
    </dgm:pt>
    <dgm:pt modelId="{9C5849E6-6B57-47F7-B6DC-C223CFCA73F5}" type="pres">
      <dgm:prSet presAssocID="{C3B3459D-731A-4390-BB78-7A90EDE83A34}" presName="hierChild5" presStyleCnt="0"/>
      <dgm:spPr/>
    </dgm:pt>
    <dgm:pt modelId="{2D095B15-CCD1-478E-8BDF-AECAB8E25928}" type="pres">
      <dgm:prSet presAssocID="{61654D71-C8CD-4669-9A25-81687AF82797}" presName="Name37" presStyleLbl="parChTrans1D2" presStyleIdx="2" presStyleCnt="3"/>
      <dgm:spPr/>
    </dgm:pt>
    <dgm:pt modelId="{12ADD83D-2385-4491-B284-F8C4947EC852}" type="pres">
      <dgm:prSet presAssocID="{395DBEE6-B3F7-4733-9671-18AEF769AABB}" presName="hierRoot2" presStyleCnt="0">
        <dgm:presLayoutVars>
          <dgm:hierBranch val="init"/>
        </dgm:presLayoutVars>
      </dgm:prSet>
      <dgm:spPr/>
    </dgm:pt>
    <dgm:pt modelId="{72F2A30B-E4D0-4272-B68E-E5B0913F4254}" type="pres">
      <dgm:prSet presAssocID="{395DBEE6-B3F7-4733-9671-18AEF769AABB}" presName="rootComposite" presStyleCnt="0"/>
      <dgm:spPr/>
    </dgm:pt>
    <dgm:pt modelId="{9B6013D7-0FF9-403D-A3C7-EE6CAE82AEB3}" type="pres">
      <dgm:prSet presAssocID="{395DBEE6-B3F7-4733-9671-18AEF769AABB}" presName="rootText" presStyleLbl="node1" presStyleIdx="3" presStyleCnt="6">
        <dgm:presLayoutVars>
          <dgm:chMax/>
          <dgm:chPref val="3"/>
        </dgm:presLayoutVars>
      </dgm:prSet>
      <dgm:spPr/>
    </dgm:pt>
    <dgm:pt modelId="{49965CAF-1389-4689-9870-839E8649C433}" type="pres">
      <dgm:prSet presAssocID="{395DBEE6-B3F7-4733-9671-18AEF769AABB}" presName="titleText2" presStyleLbl="fgAcc1" presStyleIdx="3" presStyleCnt="6">
        <dgm:presLayoutVars>
          <dgm:chMax val="0"/>
          <dgm:chPref val="0"/>
        </dgm:presLayoutVars>
      </dgm:prSet>
      <dgm:spPr/>
    </dgm:pt>
    <dgm:pt modelId="{1D706E75-A5FE-43C6-874B-1EC0F8260B50}" type="pres">
      <dgm:prSet presAssocID="{395DBEE6-B3F7-4733-9671-18AEF769AABB}" presName="rootConnector" presStyleLbl="node2" presStyleIdx="0" presStyleCnt="0"/>
      <dgm:spPr/>
    </dgm:pt>
    <dgm:pt modelId="{2BA64216-97E6-492A-8A43-9547BC540AF6}" type="pres">
      <dgm:prSet presAssocID="{395DBEE6-B3F7-4733-9671-18AEF769AABB}" presName="hierChild4" presStyleCnt="0"/>
      <dgm:spPr/>
    </dgm:pt>
    <dgm:pt modelId="{1B9E573D-1BF4-42BF-9FFA-8D208961EC51}" type="pres">
      <dgm:prSet presAssocID="{5FA0570E-36EC-4076-B547-29E9FDF7BA85}" presName="Name37" presStyleLbl="parChTrans1D3" presStyleIdx="1" presStyleCnt="3"/>
      <dgm:spPr/>
    </dgm:pt>
    <dgm:pt modelId="{365F0AD1-9EE5-46E0-AFDC-77AE5CDD0B7D}" type="pres">
      <dgm:prSet presAssocID="{1DD959E4-812B-4EF8-B322-0D92B57E4FC4}" presName="hierRoot2" presStyleCnt="0">
        <dgm:presLayoutVars>
          <dgm:hierBranch val="init"/>
        </dgm:presLayoutVars>
      </dgm:prSet>
      <dgm:spPr/>
    </dgm:pt>
    <dgm:pt modelId="{1F1F8F6B-330F-4490-85A7-0388D6CCEF1A}" type="pres">
      <dgm:prSet presAssocID="{1DD959E4-812B-4EF8-B322-0D92B57E4FC4}" presName="rootComposite" presStyleCnt="0"/>
      <dgm:spPr/>
    </dgm:pt>
    <dgm:pt modelId="{59B2A85E-285B-40B0-8873-2298D3A08455}" type="pres">
      <dgm:prSet presAssocID="{1DD959E4-812B-4EF8-B322-0D92B57E4FC4}" presName="rootText" presStyleLbl="node1" presStyleIdx="4" presStyleCnt="6">
        <dgm:presLayoutVars>
          <dgm:chMax/>
          <dgm:chPref val="3"/>
        </dgm:presLayoutVars>
      </dgm:prSet>
      <dgm:spPr/>
    </dgm:pt>
    <dgm:pt modelId="{9C45A7CF-B61E-4223-BB21-E3EF094FF577}" type="pres">
      <dgm:prSet presAssocID="{1DD959E4-812B-4EF8-B322-0D92B57E4FC4}" presName="titleText2" presStyleLbl="fgAcc1" presStyleIdx="4" presStyleCnt="6">
        <dgm:presLayoutVars>
          <dgm:chMax val="0"/>
          <dgm:chPref val="0"/>
        </dgm:presLayoutVars>
      </dgm:prSet>
      <dgm:spPr/>
    </dgm:pt>
    <dgm:pt modelId="{9320BCE7-33FE-4B10-9365-1EC1E11D5F20}" type="pres">
      <dgm:prSet presAssocID="{1DD959E4-812B-4EF8-B322-0D92B57E4FC4}" presName="rootConnector" presStyleLbl="node3" presStyleIdx="0" presStyleCnt="0"/>
      <dgm:spPr/>
    </dgm:pt>
    <dgm:pt modelId="{4E4FE487-F550-4A53-A6AE-9B2D8E227AD6}" type="pres">
      <dgm:prSet presAssocID="{1DD959E4-812B-4EF8-B322-0D92B57E4FC4}" presName="hierChild4" presStyleCnt="0"/>
      <dgm:spPr/>
    </dgm:pt>
    <dgm:pt modelId="{0FA27A29-413E-4FAF-BB94-4646076DD3DC}" type="pres">
      <dgm:prSet presAssocID="{1DD959E4-812B-4EF8-B322-0D92B57E4FC4}" presName="hierChild5" presStyleCnt="0"/>
      <dgm:spPr/>
    </dgm:pt>
    <dgm:pt modelId="{E785CD08-778D-44BC-8888-9ED4E30B9C82}" type="pres">
      <dgm:prSet presAssocID="{272B312A-3287-4E49-B292-023DDD02C602}" presName="Name37" presStyleLbl="parChTrans1D3" presStyleIdx="2" presStyleCnt="3"/>
      <dgm:spPr/>
    </dgm:pt>
    <dgm:pt modelId="{96A46AC5-5975-48C6-A1C1-D2B93143F145}" type="pres">
      <dgm:prSet presAssocID="{FB3F9D8D-CC20-4226-AC87-45B55E4C8553}" presName="hierRoot2" presStyleCnt="0">
        <dgm:presLayoutVars>
          <dgm:hierBranch val="init"/>
        </dgm:presLayoutVars>
      </dgm:prSet>
      <dgm:spPr/>
    </dgm:pt>
    <dgm:pt modelId="{BA09A285-9625-4F5E-81E9-F826FFE33766}" type="pres">
      <dgm:prSet presAssocID="{FB3F9D8D-CC20-4226-AC87-45B55E4C8553}" presName="rootComposite" presStyleCnt="0"/>
      <dgm:spPr/>
    </dgm:pt>
    <dgm:pt modelId="{8682799A-65E9-44AC-9AE0-E8A0F5E67E05}" type="pres">
      <dgm:prSet presAssocID="{FB3F9D8D-CC20-4226-AC87-45B55E4C8553}" presName="rootText" presStyleLbl="node1" presStyleIdx="5" presStyleCnt="6">
        <dgm:presLayoutVars>
          <dgm:chMax/>
          <dgm:chPref val="3"/>
        </dgm:presLayoutVars>
      </dgm:prSet>
      <dgm:spPr/>
    </dgm:pt>
    <dgm:pt modelId="{8D4431D8-96BE-4FF6-84D1-51C37306B572}" type="pres">
      <dgm:prSet presAssocID="{FB3F9D8D-CC20-4226-AC87-45B55E4C8553}" presName="titleText2" presStyleLbl="fgAcc1" presStyleIdx="5" presStyleCnt="6">
        <dgm:presLayoutVars>
          <dgm:chMax val="0"/>
          <dgm:chPref val="0"/>
        </dgm:presLayoutVars>
      </dgm:prSet>
      <dgm:spPr/>
    </dgm:pt>
    <dgm:pt modelId="{85FB8117-B0F9-431F-813A-212519DAD6BD}" type="pres">
      <dgm:prSet presAssocID="{FB3F9D8D-CC20-4226-AC87-45B55E4C8553}" presName="rootConnector" presStyleLbl="node3" presStyleIdx="0" presStyleCnt="0"/>
      <dgm:spPr/>
    </dgm:pt>
    <dgm:pt modelId="{C0679000-27F7-4FF0-98D1-9C78D30A489C}" type="pres">
      <dgm:prSet presAssocID="{FB3F9D8D-CC20-4226-AC87-45B55E4C8553}" presName="hierChild4" presStyleCnt="0"/>
      <dgm:spPr/>
    </dgm:pt>
    <dgm:pt modelId="{8AA157AF-5134-41C0-953A-F5D87453C770}" type="pres">
      <dgm:prSet presAssocID="{FB3F9D8D-CC20-4226-AC87-45B55E4C8553}" presName="hierChild5" presStyleCnt="0"/>
      <dgm:spPr/>
    </dgm:pt>
    <dgm:pt modelId="{01274C57-FA4E-4326-8933-2BBEC7488C67}" type="pres">
      <dgm:prSet presAssocID="{395DBEE6-B3F7-4733-9671-18AEF769AABB}" presName="hierChild5" presStyleCnt="0"/>
      <dgm:spPr/>
    </dgm:pt>
    <dgm:pt modelId="{3C1C77F6-EB78-4D77-8B4F-78769FB4E033}" type="pres">
      <dgm:prSet presAssocID="{0C684D30-04B7-4FF0-A3B7-20BFA6B1CE04}" presName="hierChild3" presStyleCnt="0"/>
      <dgm:spPr/>
    </dgm:pt>
  </dgm:ptLst>
  <dgm:cxnLst>
    <dgm:cxn modelId="{E08AA806-8971-4656-A788-D9DF3025C492}" type="presOf" srcId="{C3B3459D-731A-4390-BB78-7A90EDE83A34}" destId="{3B4D3359-1EAE-4597-A7B4-39FC8E48DE03}" srcOrd="0" destOrd="0" presId="urn:microsoft.com/office/officeart/2008/layout/NameandTitleOrganizationalChart"/>
    <dgm:cxn modelId="{FDFD7C0B-3831-4B42-AEBA-BCF657D21C7F}" type="presOf" srcId="{C3763F08-9C89-4D05-A532-490D03BECD52}" destId="{90308DA4-93F2-47FA-A138-28BCBF23955C}" srcOrd="0" destOrd="0" presId="urn:microsoft.com/office/officeart/2008/layout/NameandTitleOrganizationalChart"/>
    <dgm:cxn modelId="{CED8CF0B-2CB4-49FD-A3A6-01C13FF0B3C4}" type="presOf" srcId="{C3B3459D-731A-4390-BB78-7A90EDE83A34}" destId="{C4BBDFBE-9C43-4B1D-BBCE-3EE2400F5984}" srcOrd="1" destOrd="0" presId="urn:microsoft.com/office/officeart/2008/layout/NameandTitleOrganizationalChart"/>
    <dgm:cxn modelId="{020C4B16-DABC-4D8D-B423-212A7DE3BE01}" type="presOf" srcId="{5FA0570E-36EC-4076-B547-29E9FDF7BA85}" destId="{1B9E573D-1BF4-42BF-9FFA-8D208961EC51}" srcOrd="0" destOrd="0" presId="urn:microsoft.com/office/officeart/2008/layout/NameandTitleOrganizationalChart"/>
    <dgm:cxn modelId="{70675231-A938-4A49-A7F2-2D61C44C7CC9}" type="presOf" srcId="{DBEE305F-7715-4D29-AFB2-36C6FBEFB15C}" destId="{9AAD09A0-6312-48FD-BB80-91E1B2E24B08}" srcOrd="0" destOrd="0" presId="urn:microsoft.com/office/officeart/2008/layout/NameandTitleOrganizationalChart"/>
    <dgm:cxn modelId="{71472E35-E736-443C-B681-8F2E51ADAFAC}" type="presOf" srcId="{1DD959E4-812B-4EF8-B322-0D92B57E4FC4}" destId="{9320BCE7-33FE-4B10-9365-1EC1E11D5F20}" srcOrd="1" destOrd="0" presId="urn:microsoft.com/office/officeart/2008/layout/NameandTitleOrganizationalChart"/>
    <dgm:cxn modelId="{64C05D5B-FAA2-4905-BA0D-FE476BADE273}" type="presOf" srcId="{E48F349D-3A13-4B18-BAC2-2C8536CEBCF5}" destId="{49965CAF-1389-4689-9870-839E8649C433}" srcOrd="0" destOrd="0" presId="urn:microsoft.com/office/officeart/2008/layout/NameandTitleOrganizationalChart"/>
    <dgm:cxn modelId="{16FC2A46-BD07-47CB-BC41-20A618153C60}" type="presOf" srcId="{337D4BA9-2CA8-4137-AA87-75716621316F}" destId="{3492DF61-FCD1-4ABB-B1C9-91360544C4CA}" srcOrd="0" destOrd="0" presId="urn:microsoft.com/office/officeart/2008/layout/NameandTitleOrganizationalChart"/>
    <dgm:cxn modelId="{30972947-F0D0-45F0-8763-E31F8307FAAB}" type="presOf" srcId="{8FBA4A14-88DF-4921-9B2F-2FED3E7D713B}" destId="{0139C212-7A7B-4F8C-A2E9-02249BAE8A99}" srcOrd="0" destOrd="0" presId="urn:microsoft.com/office/officeart/2008/layout/NameandTitleOrganizationalChart"/>
    <dgm:cxn modelId="{05661470-F6DC-4815-B2A8-ACBA696A3424}" srcId="{DBEE305F-7715-4D29-AFB2-36C6FBEFB15C}" destId="{0C684D30-04B7-4FF0-A3B7-20BFA6B1CE04}" srcOrd="0" destOrd="0" parTransId="{B801632E-3229-435C-858D-5D658802B97A}" sibTransId="{AA61CF91-48CB-4816-A2F7-9D2E21D67473}"/>
    <dgm:cxn modelId="{795FB251-F9E8-4326-97ED-E533FEF9CC22}" srcId="{0C684D30-04B7-4FF0-A3B7-20BFA6B1CE04}" destId="{C3B3459D-731A-4390-BB78-7A90EDE83A34}" srcOrd="1" destOrd="0" parTransId="{623BED9D-F6BE-48DC-BAD0-7C1775EF3E02}" sibTransId="{3A35E982-C104-4E1C-A790-206E3DD44AEA}"/>
    <dgm:cxn modelId="{B7286578-B041-4114-BA72-624C9653EC65}" type="presOf" srcId="{272B312A-3287-4E49-B292-023DDD02C602}" destId="{E785CD08-778D-44BC-8888-9ED4E30B9C82}" srcOrd="0" destOrd="0" presId="urn:microsoft.com/office/officeart/2008/layout/NameandTitleOrganizationalChart"/>
    <dgm:cxn modelId="{D561897B-B182-488C-9717-EE4DD78C6E8D}" srcId="{0C684D30-04B7-4FF0-A3B7-20BFA6B1CE04}" destId="{395DBEE6-B3F7-4733-9671-18AEF769AABB}" srcOrd="2" destOrd="0" parTransId="{61654D71-C8CD-4669-9A25-81687AF82797}" sibTransId="{E48F349D-3A13-4B18-BAC2-2C8536CEBCF5}"/>
    <dgm:cxn modelId="{0A104C80-7D20-4755-89A2-3E3F43A14400}" type="presOf" srcId="{61654D71-C8CD-4669-9A25-81687AF82797}" destId="{2D095B15-CCD1-478E-8BDF-AECAB8E25928}" srcOrd="0" destOrd="0" presId="urn:microsoft.com/office/officeart/2008/layout/NameandTitleOrganizationalChart"/>
    <dgm:cxn modelId="{ADD1AD85-6CAB-4F54-9721-BB12152064B1}" srcId="{395DBEE6-B3F7-4733-9671-18AEF769AABB}" destId="{FB3F9D8D-CC20-4226-AC87-45B55E4C8553}" srcOrd="1" destOrd="0" parTransId="{272B312A-3287-4E49-B292-023DDD02C602}" sibTransId="{F3C74D26-95B2-4F48-A309-20C6927EF054}"/>
    <dgm:cxn modelId="{FC885E8E-45F9-4E3B-A260-C03F3296F8E5}" type="presOf" srcId="{A4175504-AE05-420B-A253-E7B8DD7B0F1D}" destId="{BCF0F0BA-945F-48A0-B313-F9276087DFEA}" srcOrd="0" destOrd="0" presId="urn:microsoft.com/office/officeart/2008/layout/NameandTitleOrganizationalChart"/>
    <dgm:cxn modelId="{465D3890-CD5E-45F7-A716-88351B1DD5BC}" type="presOf" srcId="{1DD959E4-812B-4EF8-B322-0D92B57E4FC4}" destId="{59B2A85E-285B-40B0-8873-2298D3A08455}" srcOrd="0" destOrd="0" presId="urn:microsoft.com/office/officeart/2008/layout/NameandTitleOrganizationalChart"/>
    <dgm:cxn modelId="{54BAAB9A-8EC3-4B78-B89F-284D16269919}" srcId="{0C684D30-04B7-4FF0-A3B7-20BFA6B1CE04}" destId="{C3763F08-9C89-4D05-A532-490D03BECD52}" srcOrd="0" destOrd="0" parTransId="{337D4BA9-2CA8-4137-AA87-75716621316F}" sibTransId="{F2275598-1757-4853-8A37-4E8250A67707}"/>
    <dgm:cxn modelId="{E0166A9E-AB15-405D-9018-B635C6EEB9D3}" srcId="{395DBEE6-B3F7-4733-9671-18AEF769AABB}" destId="{1DD959E4-812B-4EF8-B322-0D92B57E4FC4}" srcOrd="0" destOrd="0" parTransId="{5FA0570E-36EC-4076-B547-29E9FDF7BA85}" sibTransId="{B886A069-AA0A-413E-9B71-42B8430C0674}"/>
    <dgm:cxn modelId="{261411A5-4B09-4689-A2B4-2BAA7E150333}" type="presOf" srcId="{A8B0722D-820F-4EF8-A194-6D242C0FE4A4}" destId="{4698CF06-9845-43DB-A8D5-C51FA18BFBC7}" srcOrd="1" destOrd="0" presId="urn:microsoft.com/office/officeart/2008/layout/NameandTitleOrganizationalChart"/>
    <dgm:cxn modelId="{C5CCD4A8-3FE2-4E43-8E6B-C6ACD36DABC8}" type="presOf" srcId="{0C684D30-04B7-4FF0-A3B7-20BFA6B1CE04}" destId="{682F8EF9-1E77-4BEE-8903-0FD631E80C88}" srcOrd="0" destOrd="0" presId="urn:microsoft.com/office/officeart/2008/layout/NameandTitleOrganizationalChart"/>
    <dgm:cxn modelId="{16ED69AE-B5E8-410C-A594-B5E3275B21B2}" type="presOf" srcId="{3A35E982-C104-4E1C-A790-206E3DD44AEA}" destId="{8ED855E1-F86E-43A4-9B87-D709D3AAE73D}" srcOrd="0" destOrd="0" presId="urn:microsoft.com/office/officeart/2008/layout/NameandTitleOrganizationalChart"/>
    <dgm:cxn modelId="{C09598B1-CD06-4B0B-B660-E11960C4AA32}" srcId="{C3763F08-9C89-4D05-A532-490D03BECD52}" destId="{A8B0722D-820F-4EF8-A194-6D242C0FE4A4}" srcOrd="0" destOrd="0" parTransId="{A4175504-AE05-420B-A253-E7B8DD7B0F1D}" sibTransId="{8FBA4A14-88DF-4921-9B2F-2FED3E7D713B}"/>
    <dgm:cxn modelId="{11A53CB3-DA63-42E3-91E5-07CE23F66A60}" type="presOf" srcId="{F3C74D26-95B2-4F48-A309-20C6927EF054}" destId="{8D4431D8-96BE-4FF6-84D1-51C37306B572}" srcOrd="0" destOrd="0" presId="urn:microsoft.com/office/officeart/2008/layout/NameandTitleOrganizationalChart"/>
    <dgm:cxn modelId="{8457D3B3-0AC5-4E06-8F0B-E3F231DA3817}" type="presOf" srcId="{623BED9D-F6BE-48DC-BAD0-7C1775EF3E02}" destId="{E8091977-D7D7-42C1-9093-C3C6C51F5B8B}" srcOrd="0" destOrd="0" presId="urn:microsoft.com/office/officeart/2008/layout/NameandTitleOrganizationalChart"/>
    <dgm:cxn modelId="{960A40C1-A927-4C77-BB9F-8B6B55FF0F21}" type="presOf" srcId="{FB3F9D8D-CC20-4226-AC87-45B55E4C8553}" destId="{85FB8117-B0F9-431F-813A-212519DAD6BD}" srcOrd="1" destOrd="0" presId="urn:microsoft.com/office/officeart/2008/layout/NameandTitleOrganizationalChart"/>
    <dgm:cxn modelId="{E8D69BC5-27B0-42CC-A8D7-721471BC1F7C}" type="presOf" srcId="{FB3F9D8D-CC20-4226-AC87-45B55E4C8553}" destId="{8682799A-65E9-44AC-9AE0-E8A0F5E67E05}" srcOrd="0" destOrd="0" presId="urn:microsoft.com/office/officeart/2008/layout/NameandTitleOrganizationalChart"/>
    <dgm:cxn modelId="{18201FC8-7435-4D22-863B-63DA412AB1FD}" type="presOf" srcId="{A8B0722D-820F-4EF8-A194-6D242C0FE4A4}" destId="{5E330D53-4A89-4726-961F-63F7EE3E4121}" srcOrd="0" destOrd="0" presId="urn:microsoft.com/office/officeart/2008/layout/NameandTitleOrganizationalChart"/>
    <dgm:cxn modelId="{DAC6ECD0-0205-46FB-A110-A0DA86DA1A5D}" type="presOf" srcId="{395DBEE6-B3F7-4733-9671-18AEF769AABB}" destId="{9B6013D7-0FF9-403D-A3C7-EE6CAE82AEB3}" srcOrd="0" destOrd="0" presId="urn:microsoft.com/office/officeart/2008/layout/NameandTitleOrganizationalChart"/>
    <dgm:cxn modelId="{7B3E2AD6-F319-4313-8458-62F7C8169246}" type="presOf" srcId="{395DBEE6-B3F7-4733-9671-18AEF769AABB}" destId="{1D706E75-A5FE-43C6-874B-1EC0F8260B50}" srcOrd="1" destOrd="0" presId="urn:microsoft.com/office/officeart/2008/layout/NameandTitleOrganizationalChart"/>
    <dgm:cxn modelId="{7482E7E0-1A62-4EFD-8E8B-413057F95E7B}" type="presOf" srcId="{AA61CF91-48CB-4816-A2F7-9D2E21D67473}" destId="{8704DAAB-8557-4A2B-87BB-C0728FCADB3D}" srcOrd="0" destOrd="0" presId="urn:microsoft.com/office/officeart/2008/layout/NameandTitleOrganizationalChart"/>
    <dgm:cxn modelId="{9C3780E1-A9D3-458B-B2EC-F800D843C8CD}" type="presOf" srcId="{0C684D30-04B7-4FF0-A3B7-20BFA6B1CE04}" destId="{3C18EA7E-3F21-4F6B-8D96-F53D311D60CF}" srcOrd="1" destOrd="0" presId="urn:microsoft.com/office/officeart/2008/layout/NameandTitleOrganizationalChart"/>
    <dgm:cxn modelId="{674F46E6-EE64-4844-AB6F-5FFBAEB138B4}" type="presOf" srcId="{F2275598-1757-4853-8A37-4E8250A67707}" destId="{971F8273-3187-44C8-AB10-3B16597635B4}" srcOrd="0" destOrd="0" presId="urn:microsoft.com/office/officeart/2008/layout/NameandTitleOrganizationalChart"/>
    <dgm:cxn modelId="{C71ED4ED-309C-42C7-9DDE-8C586915F5C5}" type="presOf" srcId="{B886A069-AA0A-413E-9B71-42B8430C0674}" destId="{9C45A7CF-B61E-4223-BB21-E3EF094FF577}" srcOrd="0" destOrd="0" presId="urn:microsoft.com/office/officeart/2008/layout/NameandTitleOrganizationalChart"/>
    <dgm:cxn modelId="{6F11D4FE-6B65-4D5B-A6CB-3624BCA61351}" type="presOf" srcId="{C3763F08-9C89-4D05-A532-490D03BECD52}" destId="{630B8918-ACC0-45AC-A0F8-C3E5FE7DA9FE}" srcOrd="1" destOrd="0" presId="urn:microsoft.com/office/officeart/2008/layout/NameandTitleOrganizationalChart"/>
    <dgm:cxn modelId="{E93F4358-0826-40CE-9821-C5CF3DA4EBBD}" type="presParOf" srcId="{9AAD09A0-6312-48FD-BB80-91E1B2E24B08}" destId="{D40B7504-4586-4DD4-8BE3-FCAE4CECF50D}" srcOrd="0" destOrd="0" presId="urn:microsoft.com/office/officeart/2008/layout/NameandTitleOrganizationalChart"/>
    <dgm:cxn modelId="{8938A7E2-334A-40D4-84C4-54E184DE3BF6}" type="presParOf" srcId="{D40B7504-4586-4DD4-8BE3-FCAE4CECF50D}" destId="{5708B4C0-6728-4AD0-9007-8EC64114D80B}" srcOrd="0" destOrd="0" presId="urn:microsoft.com/office/officeart/2008/layout/NameandTitleOrganizationalChart"/>
    <dgm:cxn modelId="{9FA63C31-57FA-46E1-A710-518EA5F4787B}" type="presParOf" srcId="{5708B4C0-6728-4AD0-9007-8EC64114D80B}" destId="{682F8EF9-1E77-4BEE-8903-0FD631E80C88}" srcOrd="0" destOrd="0" presId="urn:microsoft.com/office/officeart/2008/layout/NameandTitleOrganizationalChart"/>
    <dgm:cxn modelId="{590EA330-6E8F-4CC2-9EE7-3EC54303D648}" type="presParOf" srcId="{5708B4C0-6728-4AD0-9007-8EC64114D80B}" destId="{8704DAAB-8557-4A2B-87BB-C0728FCADB3D}" srcOrd="1" destOrd="0" presId="urn:microsoft.com/office/officeart/2008/layout/NameandTitleOrganizationalChart"/>
    <dgm:cxn modelId="{82138C66-ECA1-4051-BCA4-55B6F1403A2D}" type="presParOf" srcId="{5708B4C0-6728-4AD0-9007-8EC64114D80B}" destId="{3C18EA7E-3F21-4F6B-8D96-F53D311D60CF}" srcOrd="2" destOrd="0" presId="urn:microsoft.com/office/officeart/2008/layout/NameandTitleOrganizationalChart"/>
    <dgm:cxn modelId="{DF9E05AD-000B-413D-873C-9B95AB7DF7CF}" type="presParOf" srcId="{D40B7504-4586-4DD4-8BE3-FCAE4CECF50D}" destId="{990D48D3-B27A-4BC6-8850-DF9A1D855BBD}" srcOrd="1" destOrd="0" presId="urn:microsoft.com/office/officeart/2008/layout/NameandTitleOrganizationalChart"/>
    <dgm:cxn modelId="{E827E5AD-96C3-45C8-9A7A-3295D4651FD2}" type="presParOf" srcId="{990D48D3-B27A-4BC6-8850-DF9A1D855BBD}" destId="{3492DF61-FCD1-4ABB-B1C9-91360544C4CA}" srcOrd="0" destOrd="0" presId="urn:microsoft.com/office/officeart/2008/layout/NameandTitleOrganizationalChart"/>
    <dgm:cxn modelId="{85613F59-B1A3-4436-BDC3-4524014537E9}" type="presParOf" srcId="{990D48D3-B27A-4BC6-8850-DF9A1D855BBD}" destId="{80E9813C-8D19-4192-A94E-F52D4D56A6A6}" srcOrd="1" destOrd="0" presId="urn:microsoft.com/office/officeart/2008/layout/NameandTitleOrganizationalChart"/>
    <dgm:cxn modelId="{86F303EA-02CE-4EDC-9496-A2240FCC389F}" type="presParOf" srcId="{80E9813C-8D19-4192-A94E-F52D4D56A6A6}" destId="{2DABE2B9-0036-4441-B638-1A0FA407B65E}" srcOrd="0" destOrd="0" presId="urn:microsoft.com/office/officeart/2008/layout/NameandTitleOrganizationalChart"/>
    <dgm:cxn modelId="{AF8F3D7E-F479-4CA2-86C2-CD98C696DA11}" type="presParOf" srcId="{2DABE2B9-0036-4441-B638-1A0FA407B65E}" destId="{90308DA4-93F2-47FA-A138-28BCBF23955C}" srcOrd="0" destOrd="0" presId="urn:microsoft.com/office/officeart/2008/layout/NameandTitleOrganizationalChart"/>
    <dgm:cxn modelId="{E133574E-A9C8-4032-9FA4-4A3E2D174F04}" type="presParOf" srcId="{2DABE2B9-0036-4441-B638-1A0FA407B65E}" destId="{971F8273-3187-44C8-AB10-3B16597635B4}" srcOrd="1" destOrd="0" presId="urn:microsoft.com/office/officeart/2008/layout/NameandTitleOrganizationalChart"/>
    <dgm:cxn modelId="{85856626-0CBE-4BBA-B8AE-3AA5D0AF9643}" type="presParOf" srcId="{2DABE2B9-0036-4441-B638-1A0FA407B65E}" destId="{630B8918-ACC0-45AC-A0F8-C3E5FE7DA9FE}" srcOrd="2" destOrd="0" presId="urn:microsoft.com/office/officeart/2008/layout/NameandTitleOrganizationalChart"/>
    <dgm:cxn modelId="{EA9BE7D9-283B-4143-A74E-EAF492F618C9}" type="presParOf" srcId="{80E9813C-8D19-4192-A94E-F52D4D56A6A6}" destId="{29ADC06B-1DAC-4509-B8D6-C40861D308EE}" srcOrd="1" destOrd="0" presId="urn:microsoft.com/office/officeart/2008/layout/NameandTitleOrganizationalChart"/>
    <dgm:cxn modelId="{83B07EE6-64F4-409C-ABE9-750E3A25500F}" type="presParOf" srcId="{29ADC06B-1DAC-4509-B8D6-C40861D308EE}" destId="{BCF0F0BA-945F-48A0-B313-F9276087DFEA}" srcOrd="0" destOrd="0" presId="urn:microsoft.com/office/officeart/2008/layout/NameandTitleOrganizationalChart"/>
    <dgm:cxn modelId="{28E322B5-6D6E-43B5-9E9B-C757FA015CA1}" type="presParOf" srcId="{29ADC06B-1DAC-4509-B8D6-C40861D308EE}" destId="{D4E62C85-2F67-42F3-BF81-44E784D049EC}" srcOrd="1" destOrd="0" presId="urn:microsoft.com/office/officeart/2008/layout/NameandTitleOrganizationalChart"/>
    <dgm:cxn modelId="{3C1E98C7-98B3-41CB-B014-B82FA64B9C63}" type="presParOf" srcId="{D4E62C85-2F67-42F3-BF81-44E784D049EC}" destId="{F28E50CC-F1A6-4DCB-A6B5-35FB3ADC1236}" srcOrd="0" destOrd="0" presId="urn:microsoft.com/office/officeart/2008/layout/NameandTitleOrganizationalChart"/>
    <dgm:cxn modelId="{49319D03-916F-40D0-AA8A-14E98AD24AB9}" type="presParOf" srcId="{F28E50CC-F1A6-4DCB-A6B5-35FB3ADC1236}" destId="{5E330D53-4A89-4726-961F-63F7EE3E4121}" srcOrd="0" destOrd="0" presId="urn:microsoft.com/office/officeart/2008/layout/NameandTitleOrganizationalChart"/>
    <dgm:cxn modelId="{8F0F625B-9388-4E66-AE88-DBB0F3ED6D9F}" type="presParOf" srcId="{F28E50CC-F1A6-4DCB-A6B5-35FB3ADC1236}" destId="{0139C212-7A7B-4F8C-A2E9-02249BAE8A99}" srcOrd="1" destOrd="0" presId="urn:microsoft.com/office/officeart/2008/layout/NameandTitleOrganizationalChart"/>
    <dgm:cxn modelId="{EA6F2495-84AD-4B99-B4D1-0A820A7C7B01}" type="presParOf" srcId="{F28E50CC-F1A6-4DCB-A6B5-35FB3ADC1236}" destId="{4698CF06-9845-43DB-A8D5-C51FA18BFBC7}" srcOrd="2" destOrd="0" presId="urn:microsoft.com/office/officeart/2008/layout/NameandTitleOrganizationalChart"/>
    <dgm:cxn modelId="{E38B955D-9EFF-48F9-8BE1-6F394B8B3867}" type="presParOf" srcId="{D4E62C85-2F67-42F3-BF81-44E784D049EC}" destId="{6F600D73-76B7-485F-8D67-F5EB472AD438}" srcOrd="1" destOrd="0" presId="urn:microsoft.com/office/officeart/2008/layout/NameandTitleOrganizationalChart"/>
    <dgm:cxn modelId="{8626182D-C14E-4E99-95C5-5224CBB16710}" type="presParOf" srcId="{D4E62C85-2F67-42F3-BF81-44E784D049EC}" destId="{0129DADB-CF5B-4B56-A6C6-72F6F117972F}" srcOrd="2" destOrd="0" presId="urn:microsoft.com/office/officeart/2008/layout/NameandTitleOrganizationalChart"/>
    <dgm:cxn modelId="{F0ED9FD8-70C0-4E14-9E79-04A9F1A4E0A7}" type="presParOf" srcId="{80E9813C-8D19-4192-A94E-F52D4D56A6A6}" destId="{760D39B6-46B5-4F21-BC6F-BDA65DFB412B}" srcOrd="2" destOrd="0" presId="urn:microsoft.com/office/officeart/2008/layout/NameandTitleOrganizationalChart"/>
    <dgm:cxn modelId="{36DE48C8-8C75-48A9-9B18-14F2CC597DF8}" type="presParOf" srcId="{990D48D3-B27A-4BC6-8850-DF9A1D855BBD}" destId="{E8091977-D7D7-42C1-9093-C3C6C51F5B8B}" srcOrd="2" destOrd="0" presId="urn:microsoft.com/office/officeart/2008/layout/NameandTitleOrganizationalChart"/>
    <dgm:cxn modelId="{FADA7A77-E629-4016-B03F-31E059528EAC}" type="presParOf" srcId="{990D48D3-B27A-4BC6-8850-DF9A1D855BBD}" destId="{CD8729D7-0681-4132-86AD-6D750C1EA3C2}" srcOrd="3" destOrd="0" presId="urn:microsoft.com/office/officeart/2008/layout/NameandTitleOrganizationalChart"/>
    <dgm:cxn modelId="{66D9FD15-BC4B-46B7-A3DF-4B0F27D9E004}" type="presParOf" srcId="{CD8729D7-0681-4132-86AD-6D750C1EA3C2}" destId="{0A7F7531-9EBE-48F2-A9D0-A883DA586A2E}" srcOrd="0" destOrd="0" presId="urn:microsoft.com/office/officeart/2008/layout/NameandTitleOrganizationalChart"/>
    <dgm:cxn modelId="{D15F3193-28B2-4616-8A8A-5940F9EFEB7E}" type="presParOf" srcId="{0A7F7531-9EBE-48F2-A9D0-A883DA586A2E}" destId="{3B4D3359-1EAE-4597-A7B4-39FC8E48DE03}" srcOrd="0" destOrd="0" presId="urn:microsoft.com/office/officeart/2008/layout/NameandTitleOrganizationalChart"/>
    <dgm:cxn modelId="{D5B8E017-226B-4463-9612-936ACC325ACF}" type="presParOf" srcId="{0A7F7531-9EBE-48F2-A9D0-A883DA586A2E}" destId="{8ED855E1-F86E-43A4-9B87-D709D3AAE73D}" srcOrd="1" destOrd="0" presId="urn:microsoft.com/office/officeart/2008/layout/NameandTitleOrganizationalChart"/>
    <dgm:cxn modelId="{1C76DD60-ED14-4276-BFA4-C35C404F0D95}" type="presParOf" srcId="{0A7F7531-9EBE-48F2-A9D0-A883DA586A2E}" destId="{C4BBDFBE-9C43-4B1D-BBCE-3EE2400F5984}" srcOrd="2" destOrd="0" presId="urn:microsoft.com/office/officeart/2008/layout/NameandTitleOrganizationalChart"/>
    <dgm:cxn modelId="{C9B06597-D2DF-43F9-89B0-6D86D3FFEC9E}" type="presParOf" srcId="{CD8729D7-0681-4132-86AD-6D750C1EA3C2}" destId="{1DD3C1B1-22E9-4B28-8337-EE1BC82826B5}" srcOrd="1" destOrd="0" presId="urn:microsoft.com/office/officeart/2008/layout/NameandTitleOrganizationalChart"/>
    <dgm:cxn modelId="{49344B39-C30D-4B21-806E-4C5FB5216664}" type="presParOf" srcId="{CD8729D7-0681-4132-86AD-6D750C1EA3C2}" destId="{9C5849E6-6B57-47F7-B6DC-C223CFCA73F5}" srcOrd="2" destOrd="0" presId="urn:microsoft.com/office/officeart/2008/layout/NameandTitleOrganizationalChart"/>
    <dgm:cxn modelId="{7F4589FF-9140-4011-9F1D-1C7A0BA3934F}" type="presParOf" srcId="{990D48D3-B27A-4BC6-8850-DF9A1D855BBD}" destId="{2D095B15-CCD1-478E-8BDF-AECAB8E25928}" srcOrd="4" destOrd="0" presId="urn:microsoft.com/office/officeart/2008/layout/NameandTitleOrganizationalChart"/>
    <dgm:cxn modelId="{06CB20C5-DFBB-44F8-8923-D9672A72F635}" type="presParOf" srcId="{990D48D3-B27A-4BC6-8850-DF9A1D855BBD}" destId="{12ADD83D-2385-4491-B284-F8C4947EC852}" srcOrd="5" destOrd="0" presId="urn:microsoft.com/office/officeart/2008/layout/NameandTitleOrganizationalChart"/>
    <dgm:cxn modelId="{61F432C9-2ECE-4C71-B600-159743994266}" type="presParOf" srcId="{12ADD83D-2385-4491-B284-F8C4947EC852}" destId="{72F2A30B-E4D0-4272-B68E-E5B0913F4254}" srcOrd="0" destOrd="0" presId="urn:microsoft.com/office/officeart/2008/layout/NameandTitleOrganizationalChart"/>
    <dgm:cxn modelId="{48E1901A-3307-42E4-9DE2-89F7AED05537}" type="presParOf" srcId="{72F2A30B-E4D0-4272-B68E-E5B0913F4254}" destId="{9B6013D7-0FF9-403D-A3C7-EE6CAE82AEB3}" srcOrd="0" destOrd="0" presId="urn:microsoft.com/office/officeart/2008/layout/NameandTitleOrganizationalChart"/>
    <dgm:cxn modelId="{8D3B15E7-1E9B-4C0B-B1FF-F5FFDC8AE3E9}" type="presParOf" srcId="{72F2A30B-E4D0-4272-B68E-E5B0913F4254}" destId="{49965CAF-1389-4689-9870-839E8649C433}" srcOrd="1" destOrd="0" presId="urn:microsoft.com/office/officeart/2008/layout/NameandTitleOrganizationalChart"/>
    <dgm:cxn modelId="{4D152B49-6B02-4FED-9198-23F9F145CEF2}" type="presParOf" srcId="{72F2A30B-E4D0-4272-B68E-E5B0913F4254}" destId="{1D706E75-A5FE-43C6-874B-1EC0F8260B50}" srcOrd="2" destOrd="0" presId="urn:microsoft.com/office/officeart/2008/layout/NameandTitleOrganizationalChart"/>
    <dgm:cxn modelId="{CDDBE8CA-250D-4C7F-8DFF-A0E15856783D}" type="presParOf" srcId="{12ADD83D-2385-4491-B284-F8C4947EC852}" destId="{2BA64216-97E6-492A-8A43-9547BC540AF6}" srcOrd="1" destOrd="0" presId="urn:microsoft.com/office/officeart/2008/layout/NameandTitleOrganizationalChart"/>
    <dgm:cxn modelId="{CB87D705-398C-406F-9609-A98C46A27CC8}" type="presParOf" srcId="{2BA64216-97E6-492A-8A43-9547BC540AF6}" destId="{1B9E573D-1BF4-42BF-9FFA-8D208961EC51}" srcOrd="0" destOrd="0" presId="urn:microsoft.com/office/officeart/2008/layout/NameandTitleOrganizationalChart"/>
    <dgm:cxn modelId="{1941AEE6-4804-42C8-8EFD-5B4BDF08A145}" type="presParOf" srcId="{2BA64216-97E6-492A-8A43-9547BC540AF6}" destId="{365F0AD1-9EE5-46E0-AFDC-77AE5CDD0B7D}" srcOrd="1" destOrd="0" presId="urn:microsoft.com/office/officeart/2008/layout/NameandTitleOrganizationalChart"/>
    <dgm:cxn modelId="{B2DAE8D1-0903-48C1-8754-5A6F967D75D7}" type="presParOf" srcId="{365F0AD1-9EE5-46E0-AFDC-77AE5CDD0B7D}" destId="{1F1F8F6B-330F-4490-85A7-0388D6CCEF1A}" srcOrd="0" destOrd="0" presId="urn:microsoft.com/office/officeart/2008/layout/NameandTitleOrganizationalChart"/>
    <dgm:cxn modelId="{319B0948-1E5E-44E2-BF39-3E9044AE06D0}" type="presParOf" srcId="{1F1F8F6B-330F-4490-85A7-0388D6CCEF1A}" destId="{59B2A85E-285B-40B0-8873-2298D3A08455}" srcOrd="0" destOrd="0" presId="urn:microsoft.com/office/officeart/2008/layout/NameandTitleOrganizationalChart"/>
    <dgm:cxn modelId="{2ADF8499-46E2-476C-9EFC-688862CCC953}" type="presParOf" srcId="{1F1F8F6B-330F-4490-85A7-0388D6CCEF1A}" destId="{9C45A7CF-B61E-4223-BB21-E3EF094FF577}" srcOrd="1" destOrd="0" presId="urn:microsoft.com/office/officeart/2008/layout/NameandTitleOrganizationalChart"/>
    <dgm:cxn modelId="{56CC8220-50AF-4950-8504-D1369052AD44}" type="presParOf" srcId="{1F1F8F6B-330F-4490-85A7-0388D6CCEF1A}" destId="{9320BCE7-33FE-4B10-9365-1EC1E11D5F20}" srcOrd="2" destOrd="0" presId="urn:microsoft.com/office/officeart/2008/layout/NameandTitleOrganizationalChart"/>
    <dgm:cxn modelId="{6E55C531-FBDF-4563-A5B5-01FD84F503FD}" type="presParOf" srcId="{365F0AD1-9EE5-46E0-AFDC-77AE5CDD0B7D}" destId="{4E4FE487-F550-4A53-A6AE-9B2D8E227AD6}" srcOrd="1" destOrd="0" presId="urn:microsoft.com/office/officeart/2008/layout/NameandTitleOrganizationalChart"/>
    <dgm:cxn modelId="{A6EB68B0-193F-4384-9C3E-6BC264DC73DB}" type="presParOf" srcId="{365F0AD1-9EE5-46E0-AFDC-77AE5CDD0B7D}" destId="{0FA27A29-413E-4FAF-BB94-4646076DD3DC}" srcOrd="2" destOrd="0" presId="urn:microsoft.com/office/officeart/2008/layout/NameandTitleOrganizationalChart"/>
    <dgm:cxn modelId="{2841FA13-B60C-4B7E-8B33-D70FC5956D62}" type="presParOf" srcId="{2BA64216-97E6-492A-8A43-9547BC540AF6}" destId="{E785CD08-778D-44BC-8888-9ED4E30B9C82}" srcOrd="2" destOrd="0" presId="urn:microsoft.com/office/officeart/2008/layout/NameandTitleOrganizationalChart"/>
    <dgm:cxn modelId="{A60E975D-8B9B-4D96-8F47-72AF61E8A7DB}" type="presParOf" srcId="{2BA64216-97E6-492A-8A43-9547BC540AF6}" destId="{96A46AC5-5975-48C6-A1C1-D2B93143F145}" srcOrd="3" destOrd="0" presId="urn:microsoft.com/office/officeart/2008/layout/NameandTitleOrganizationalChart"/>
    <dgm:cxn modelId="{2161A2D3-23B5-4624-BC6E-4ABE7422647D}" type="presParOf" srcId="{96A46AC5-5975-48C6-A1C1-D2B93143F145}" destId="{BA09A285-9625-4F5E-81E9-F826FFE33766}" srcOrd="0" destOrd="0" presId="urn:microsoft.com/office/officeart/2008/layout/NameandTitleOrganizationalChart"/>
    <dgm:cxn modelId="{0E602F5B-6438-48D6-96B5-A70ACA9E852E}" type="presParOf" srcId="{BA09A285-9625-4F5E-81E9-F826FFE33766}" destId="{8682799A-65E9-44AC-9AE0-E8A0F5E67E05}" srcOrd="0" destOrd="0" presId="urn:microsoft.com/office/officeart/2008/layout/NameandTitleOrganizationalChart"/>
    <dgm:cxn modelId="{7C880E57-857F-43E1-95BF-1C2811AB3D19}" type="presParOf" srcId="{BA09A285-9625-4F5E-81E9-F826FFE33766}" destId="{8D4431D8-96BE-4FF6-84D1-51C37306B572}" srcOrd="1" destOrd="0" presId="urn:microsoft.com/office/officeart/2008/layout/NameandTitleOrganizationalChart"/>
    <dgm:cxn modelId="{E8D69185-BE6B-4899-A5AE-68711F8028E5}" type="presParOf" srcId="{BA09A285-9625-4F5E-81E9-F826FFE33766}" destId="{85FB8117-B0F9-431F-813A-212519DAD6BD}" srcOrd="2" destOrd="0" presId="urn:microsoft.com/office/officeart/2008/layout/NameandTitleOrganizationalChart"/>
    <dgm:cxn modelId="{EFD07C87-E50F-41C6-803B-F552CC25A94A}" type="presParOf" srcId="{96A46AC5-5975-48C6-A1C1-D2B93143F145}" destId="{C0679000-27F7-4FF0-98D1-9C78D30A489C}" srcOrd="1" destOrd="0" presId="urn:microsoft.com/office/officeart/2008/layout/NameandTitleOrganizationalChart"/>
    <dgm:cxn modelId="{343F5935-2D57-43F3-B116-BC90B646496D}" type="presParOf" srcId="{96A46AC5-5975-48C6-A1C1-D2B93143F145}" destId="{8AA157AF-5134-41C0-953A-F5D87453C770}" srcOrd="2" destOrd="0" presId="urn:microsoft.com/office/officeart/2008/layout/NameandTitleOrganizationalChart"/>
    <dgm:cxn modelId="{0DB79986-BA16-46AB-A80E-B7BECAD24B85}" type="presParOf" srcId="{12ADD83D-2385-4491-B284-F8C4947EC852}" destId="{01274C57-FA4E-4326-8933-2BBEC7488C67}" srcOrd="2" destOrd="0" presId="urn:microsoft.com/office/officeart/2008/layout/NameandTitleOrganizationalChart"/>
    <dgm:cxn modelId="{BF760DA9-363F-4F43-B432-66EA5819C98B}" type="presParOf" srcId="{D40B7504-4586-4DD4-8BE3-FCAE4CECF50D}" destId="{3C1C77F6-EB78-4D77-8B4F-78769FB4E03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5CD08-778D-44BC-8888-9ED4E30B9C82}">
      <dsp:nvSpPr>
        <dsp:cNvPr id="0" name=""/>
        <dsp:cNvSpPr/>
      </dsp:nvSpPr>
      <dsp:spPr>
        <a:xfrm>
          <a:off x="3811513" y="1833860"/>
          <a:ext cx="792214" cy="353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614"/>
              </a:lnTo>
              <a:lnTo>
                <a:pt x="792214" y="210614"/>
              </a:lnTo>
              <a:lnTo>
                <a:pt x="792214" y="3532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E573D-1BF4-42BF-9FFA-8D208961EC51}">
      <dsp:nvSpPr>
        <dsp:cNvPr id="0" name=""/>
        <dsp:cNvSpPr/>
      </dsp:nvSpPr>
      <dsp:spPr>
        <a:xfrm>
          <a:off x="3019298" y="1833860"/>
          <a:ext cx="792214" cy="353288"/>
        </a:xfrm>
        <a:custGeom>
          <a:avLst/>
          <a:gdLst/>
          <a:ahLst/>
          <a:cxnLst/>
          <a:rect l="0" t="0" r="0" b="0"/>
          <a:pathLst>
            <a:path>
              <a:moveTo>
                <a:pt x="792214" y="0"/>
              </a:moveTo>
              <a:lnTo>
                <a:pt x="792214" y="210614"/>
              </a:lnTo>
              <a:lnTo>
                <a:pt x="0" y="210614"/>
              </a:lnTo>
              <a:lnTo>
                <a:pt x="0" y="3532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95B15-CCD1-478E-8BDF-AECAB8E25928}">
      <dsp:nvSpPr>
        <dsp:cNvPr id="0" name=""/>
        <dsp:cNvSpPr/>
      </dsp:nvSpPr>
      <dsp:spPr>
        <a:xfrm>
          <a:off x="2227084" y="869111"/>
          <a:ext cx="1584429" cy="353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614"/>
              </a:lnTo>
              <a:lnTo>
                <a:pt x="1584429" y="210614"/>
              </a:lnTo>
              <a:lnTo>
                <a:pt x="1584429" y="35328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91977-D7D7-42C1-9093-C3C6C51F5B8B}">
      <dsp:nvSpPr>
        <dsp:cNvPr id="0" name=""/>
        <dsp:cNvSpPr/>
      </dsp:nvSpPr>
      <dsp:spPr>
        <a:xfrm>
          <a:off x="2181364" y="869111"/>
          <a:ext cx="91440" cy="3532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28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0F0BA-945F-48A0-B313-F9276087DFEA}">
      <dsp:nvSpPr>
        <dsp:cNvPr id="0" name=""/>
        <dsp:cNvSpPr/>
      </dsp:nvSpPr>
      <dsp:spPr>
        <a:xfrm>
          <a:off x="596934" y="1833860"/>
          <a:ext cx="91440" cy="3532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2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2DF61-FCD1-4ABB-B1C9-91360544C4CA}">
      <dsp:nvSpPr>
        <dsp:cNvPr id="0" name=""/>
        <dsp:cNvSpPr/>
      </dsp:nvSpPr>
      <dsp:spPr>
        <a:xfrm>
          <a:off x="642654" y="869111"/>
          <a:ext cx="1584429" cy="353288"/>
        </a:xfrm>
        <a:custGeom>
          <a:avLst/>
          <a:gdLst/>
          <a:ahLst/>
          <a:cxnLst/>
          <a:rect l="0" t="0" r="0" b="0"/>
          <a:pathLst>
            <a:path>
              <a:moveTo>
                <a:pt x="1584429" y="0"/>
              </a:moveTo>
              <a:lnTo>
                <a:pt x="1584429" y="210614"/>
              </a:lnTo>
              <a:lnTo>
                <a:pt x="0" y="210614"/>
              </a:lnTo>
              <a:lnTo>
                <a:pt x="0" y="35328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F8EF9-1E77-4BEE-8903-0FD631E80C88}">
      <dsp:nvSpPr>
        <dsp:cNvPr id="0" name=""/>
        <dsp:cNvSpPr/>
      </dsp:nvSpPr>
      <dsp:spPr>
        <a:xfrm>
          <a:off x="1636592" y="257651"/>
          <a:ext cx="1180982" cy="61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862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Case </a:t>
          </a:r>
        </a:p>
      </dsp:txBody>
      <dsp:txXfrm>
        <a:off x="1636592" y="257651"/>
        <a:ext cx="1180982" cy="611460"/>
      </dsp:txXfrm>
    </dsp:sp>
    <dsp:sp modelId="{8704DAAB-8557-4A2B-87BB-C0728FCADB3D}">
      <dsp:nvSpPr>
        <dsp:cNvPr id="0" name=""/>
        <dsp:cNvSpPr/>
      </dsp:nvSpPr>
      <dsp:spPr>
        <a:xfrm>
          <a:off x="1872789" y="733231"/>
          <a:ext cx="1062884" cy="20382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Analyst 1</a:t>
          </a:r>
        </a:p>
      </dsp:txBody>
      <dsp:txXfrm>
        <a:off x="1872789" y="733231"/>
        <a:ext cx="1062884" cy="203820"/>
      </dsp:txXfrm>
    </dsp:sp>
    <dsp:sp modelId="{90308DA4-93F2-47FA-A138-28BCBF23955C}">
      <dsp:nvSpPr>
        <dsp:cNvPr id="0" name=""/>
        <dsp:cNvSpPr/>
      </dsp:nvSpPr>
      <dsp:spPr>
        <a:xfrm>
          <a:off x="52163" y="1222399"/>
          <a:ext cx="1180982" cy="61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862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Task 1</a:t>
          </a:r>
        </a:p>
      </dsp:txBody>
      <dsp:txXfrm>
        <a:off x="52163" y="1222399"/>
        <a:ext cx="1180982" cy="611460"/>
      </dsp:txXfrm>
    </dsp:sp>
    <dsp:sp modelId="{971F8273-3187-44C8-AB10-3B16597635B4}">
      <dsp:nvSpPr>
        <dsp:cNvPr id="0" name=""/>
        <dsp:cNvSpPr/>
      </dsp:nvSpPr>
      <dsp:spPr>
        <a:xfrm>
          <a:off x="288360" y="1697980"/>
          <a:ext cx="1062884" cy="20382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Analyst 1</a:t>
          </a:r>
        </a:p>
      </dsp:txBody>
      <dsp:txXfrm>
        <a:off x="288360" y="1697980"/>
        <a:ext cx="1062884" cy="203820"/>
      </dsp:txXfrm>
    </dsp:sp>
    <dsp:sp modelId="{5E330D53-4A89-4726-961F-63F7EE3E4121}">
      <dsp:nvSpPr>
        <dsp:cNvPr id="0" name=""/>
        <dsp:cNvSpPr/>
      </dsp:nvSpPr>
      <dsp:spPr>
        <a:xfrm>
          <a:off x="52163" y="2187148"/>
          <a:ext cx="1180982" cy="61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862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Task 2</a:t>
          </a:r>
        </a:p>
      </dsp:txBody>
      <dsp:txXfrm>
        <a:off x="52163" y="2187148"/>
        <a:ext cx="1180982" cy="611460"/>
      </dsp:txXfrm>
    </dsp:sp>
    <dsp:sp modelId="{0139C212-7A7B-4F8C-A2E9-02249BAE8A99}">
      <dsp:nvSpPr>
        <dsp:cNvPr id="0" name=""/>
        <dsp:cNvSpPr/>
      </dsp:nvSpPr>
      <dsp:spPr>
        <a:xfrm>
          <a:off x="288360" y="2662728"/>
          <a:ext cx="1062884" cy="20382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Analyst 2</a:t>
          </a:r>
        </a:p>
      </dsp:txBody>
      <dsp:txXfrm>
        <a:off x="288360" y="2662728"/>
        <a:ext cx="1062884" cy="203820"/>
      </dsp:txXfrm>
    </dsp:sp>
    <dsp:sp modelId="{3B4D3359-1EAE-4597-A7B4-39FC8E48DE03}">
      <dsp:nvSpPr>
        <dsp:cNvPr id="0" name=""/>
        <dsp:cNvSpPr/>
      </dsp:nvSpPr>
      <dsp:spPr>
        <a:xfrm>
          <a:off x="1636592" y="1222399"/>
          <a:ext cx="1180982" cy="61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862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Task 3</a:t>
          </a:r>
        </a:p>
      </dsp:txBody>
      <dsp:txXfrm>
        <a:off x="1636592" y="1222399"/>
        <a:ext cx="1180982" cy="611460"/>
      </dsp:txXfrm>
    </dsp:sp>
    <dsp:sp modelId="{8ED855E1-F86E-43A4-9B87-D709D3AAE73D}">
      <dsp:nvSpPr>
        <dsp:cNvPr id="0" name=""/>
        <dsp:cNvSpPr/>
      </dsp:nvSpPr>
      <dsp:spPr>
        <a:xfrm>
          <a:off x="1872789" y="1697980"/>
          <a:ext cx="1062884" cy="20382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Analyst 1</a:t>
          </a:r>
        </a:p>
      </dsp:txBody>
      <dsp:txXfrm>
        <a:off x="1872789" y="1697980"/>
        <a:ext cx="1062884" cy="203820"/>
      </dsp:txXfrm>
    </dsp:sp>
    <dsp:sp modelId="{9B6013D7-0FF9-403D-A3C7-EE6CAE82AEB3}">
      <dsp:nvSpPr>
        <dsp:cNvPr id="0" name=""/>
        <dsp:cNvSpPr/>
      </dsp:nvSpPr>
      <dsp:spPr>
        <a:xfrm>
          <a:off x="3221021" y="1222399"/>
          <a:ext cx="1180982" cy="61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862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Task 4</a:t>
          </a:r>
        </a:p>
      </dsp:txBody>
      <dsp:txXfrm>
        <a:off x="3221021" y="1222399"/>
        <a:ext cx="1180982" cy="611460"/>
      </dsp:txXfrm>
    </dsp:sp>
    <dsp:sp modelId="{49965CAF-1389-4689-9870-839E8649C433}">
      <dsp:nvSpPr>
        <dsp:cNvPr id="0" name=""/>
        <dsp:cNvSpPr/>
      </dsp:nvSpPr>
      <dsp:spPr>
        <a:xfrm>
          <a:off x="3457218" y="1697980"/>
          <a:ext cx="1062884" cy="20382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Analyst 1</a:t>
          </a:r>
        </a:p>
      </dsp:txBody>
      <dsp:txXfrm>
        <a:off x="3457218" y="1697980"/>
        <a:ext cx="1062884" cy="203820"/>
      </dsp:txXfrm>
    </dsp:sp>
    <dsp:sp modelId="{59B2A85E-285B-40B0-8873-2298D3A08455}">
      <dsp:nvSpPr>
        <dsp:cNvPr id="0" name=""/>
        <dsp:cNvSpPr/>
      </dsp:nvSpPr>
      <dsp:spPr>
        <a:xfrm>
          <a:off x="2428807" y="2187148"/>
          <a:ext cx="1180982" cy="61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862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Task 5</a:t>
          </a:r>
        </a:p>
      </dsp:txBody>
      <dsp:txXfrm>
        <a:off x="2428807" y="2187148"/>
        <a:ext cx="1180982" cy="611460"/>
      </dsp:txXfrm>
    </dsp:sp>
    <dsp:sp modelId="{9C45A7CF-B61E-4223-BB21-E3EF094FF577}">
      <dsp:nvSpPr>
        <dsp:cNvPr id="0" name=""/>
        <dsp:cNvSpPr/>
      </dsp:nvSpPr>
      <dsp:spPr>
        <a:xfrm>
          <a:off x="2665003" y="2662728"/>
          <a:ext cx="1062884" cy="20382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Analyst 1</a:t>
          </a:r>
        </a:p>
      </dsp:txBody>
      <dsp:txXfrm>
        <a:off x="2665003" y="2662728"/>
        <a:ext cx="1062884" cy="203820"/>
      </dsp:txXfrm>
    </dsp:sp>
    <dsp:sp modelId="{8682799A-65E9-44AC-9AE0-E8A0F5E67E05}">
      <dsp:nvSpPr>
        <dsp:cNvPr id="0" name=""/>
        <dsp:cNvSpPr/>
      </dsp:nvSpPr>
      <dsp:spPr>
        <a:xfrm>
          <a:off x="4013236" y="2187148"/>
          <a:ext cx="1180982" cy="611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862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Task 6</a:t>
          </a:r>
        </a:p>
      </dsp:txBody>
      <dsp:txXfrm>
        <a:off x="4013236" y="2187148"/>
        <a:ext cx="1180982" cy="611460"/>
      </dsp:txXfrm>
    </dsp:sp>
    <dsp:sp modelId="{8D4431D8-96BE-4FF6-84D1-51C37306B572}">
      <dsp:nvSpPr>
        <dsp:cNvPr id="0" name=""/>
        <dsp:cNvSpPr/>
      </dsp:nvSpPr>
      <dsp:spPr>
        <a:xfrm>
          <a:off x="4249432" y="2662728"/>
          <a:ext cx="1062884" cy="20382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Analyst 2</a:t>
          </a:r>
        </a:p>
      </dsp:txBody>
      <dsp:txXfrm>
        <a:off x="4249432" y="2662728"/>
        <a:ext cx="1062884" cy="203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 dirty="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7B84F0AD-B8EC-4E4C-96AB-90A3127EB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86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60888"/>
            <a:ext cx="5943600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564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ts val="363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56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6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29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97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46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3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80657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19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4930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1757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0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63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6731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88662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12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9810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0101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2577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4137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4765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273186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286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988883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21221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43482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6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88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03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198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4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425F-6CCB-436A-91F6-41109BA203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4685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677863"/>
            <a:ext cx="6403975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96580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71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577031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792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3200"/>
            </a:lvl1pPr>
            <a:lvl2pPr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spcBef>
                <a:spcPts val="1000"/>
              </a:spcBef>
              <a:defRPr/>
            </a:lvl3pPr>
            <a:lvl4pPr>
              <a:lnSpc>
                <a:spcPct val="100000"/>
              </a:lnSpc>
              <a:spcBef>
                <a:spcPts val="1000"/>
              </a:spcBef>
              <a:defRPr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295400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022811"/>
            <a:ext cx="10881360" cy="371726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7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364480" cy="48078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5342255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023520"/>
            <a:ext cx="5342255" cy="4166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5400"/>
            <a:ext cx="5364480" cy="594360"/>
          </a:xfrm>
        </p:spPr>
        <p:txBody>
          <a:bodyPr anchor="t" anchorCtr="0"/>
          <a:lstStyle>
            <a:lvl1pPr marL="0" indent="0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23520"/>
            <a:ext cx="5364480" cy="41661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95400"/>
            <a:ext cx="6163956" cy="47071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95400"/>
            <a:ext cx="4240530" cy="4707194"/>
          </a:xfrm>
        </p:spPr>
        <p:txBody>
          <a:bodyPr/>
          <a:lstStyle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488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34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295400"/>
            <a:ext cx="10881360" cy="4894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524" y="6311900"/>
            <a:ext cx="12188952" cy="548640"/>
            <a:chOff x="1524" y="6311900"/>
            <a:chExt cx="12188952" cy="548640"/>
          </a:xfrm>
        </p:grpSpPr>
        <p:sp>
          <p:nvSpPr>
            <p:cNvPr id="13" name="Rectangle 12"/>
            <p:cNvSpPr/>
            <p:nvPr/>
          </p:nvSpPr>
          <p:spPr>
            <a:xfrm>
              <a:off x="1524" y="6311900"/>
              <a:ext cx="12188952" cy="54864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white">
            <a:xfrm>
              <a:off x="1016000" y="6311900"/>
              <a:ext cx="0" cy="54610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909" y="6439685"/>
              <a:ext cx="559187" cy="29874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 bwMode="gray">
            <a:xfrm>
              <a:off x="5457613" y="640028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1"/>
                  </a:solidFill>
                  <a:latin typeface="Gill Sans MT"/>
                </a:rPr>
                <a:t>SEC555</a:t>
              </a:r>
              <a:r>
                <a:rPr lang="en-US" sz="1800" baseline="0" dirty="0">
                  <a:solidFill>
                    <a:schemeClr val="bg1"/>
                  </a:solidFill>
                  <a:latin typeface="Gill Sans MT"/>
                </a:rPr>
                <a:t> | SIEM with Tactical Analytics</a:t>
              </a:r>
              <a:endParaRPr lang="en-US" sz="1800" dirty="0">
                <a:solidFill>
                  <a:schemeClr val="bg1"/>
                </a:solidFill>
                <a:latin typeface="Gill Sans MT"/>
              </a:endParaRPr>
            </a:p>
          </p:txBody>
        </p:sp>
      </p:grp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553613" y="6325670"/>
            <a:ext cx="653796" cy="54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2C446D-6113-E749-B2D6-33109B9D4DC9}" type="slidenum">
              <a:rPr lang="en-US" sz="16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none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77813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752475" indent="-292100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223838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563" indent="-238125" algn="l" defTabSz="914400" rtl="0" eaLnBrk="1" latinLnBrk="0" hangingPunct="1">
        <a:lnSpc>
          <a:spcPct val="90000"/>
        </a:lnSpc>
        <a:spcBef>
          <a:spcPts val="1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3.png"/><Relationship Id="rId4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curitySolutions/presenta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ecuritySolution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SEC555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Alert Investigations in the SOC – Building Your Workflow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/>
              <a:t>Justin Henderson (GSE # 108) and John Hubbard</a:t>
            </a:r>
          </a:p>
          <a:p>
            <a:r>
              <a:rPr lang="en-US" sz="2800" dirty="0"/>
              <a:t>@SecurityMapper		 	@</a:t>
            </a:r>
            <a:r>
              <a:rPr lang="en-US" sz="2800" dirty="0" err="1"/>
              <a:t>sechubb</a:t>
            </a:r>
            <a:endParaRPr lang="en-US" sz="2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Presentation based on SEC555: SIEM with Tactical Analytics</a:t>
            </a:r>
          </a:p>
        </p:txBody>
      </p:sp>
    </p:spTree>
    <p:extLst>
      <p:ext uri="{BB962C8B-B14F-4D97-AF65-F5344CB8AC3E}">
        <p14:creationId xmlns:p14="http://schemas.microsoft.com/office/powerpoint/2010/main" val="342648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Silo Alert Management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add </a:t>
            </a:r>
            <a:r>
              <a:rPr lang="en-US" b="1" dirty="0"/>
              <a:t>efficiency</a:t>
            </a:r>
            <a:r>
              <a:rPr lang="en-US" dirty="0"/>
              <a:t> and </a:t>
            </a:r>
            <a:r>
              <a:rPr lang="en-US" b="1" dirty="0"/>
              <a:t>detection</a:t>
            </a:r>
            <a:r>
              <a:rPr lang="en-US" dirty="0"/>
              <a:t> for analysts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Often involves centralizing alerts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Prior to this, each “</a:t>
            </a:r>
            <a:r>
              <a:rPr lang="en-US" b="1" dirty="0"/>
              <a:t>alert</a:t>
            </a:r>
            <a:r>
              <a:rPr lang="en-US" dirty="0"/>
              <a:t>" was monitored separately</a:t>
            </a:r>
          </a:p>
          <a:p>
            <a:r>
              <a:rPr lang="en-US" dirty="0"/>
              <a:t>Handling alerts per product results in: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Inefficiency in handling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Lack of correlating evidence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Territorial issues when tagging off or requesting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Missing alerts (firewall team may not monitor alerts)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200400"/>
            <a:ext cx="2362200" cy="14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0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Product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point products have pre-built consoles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 pre-canned analysis/workflow for investigations</a:t>
            </a:r>
          </a:p>
          <a:p>
            <a:r>
              <a:rPr lang="en-US" b="1" dirty="0"/>
              <a:t>PROs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Designed with specific alert data in mind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Includes extra features specific to the vendor offering</a:t>
            </a:r>
          </a:p>
          <a:p>
            <a:r>
              <a:rPr lang="en-US" b="1" dirty="0"/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flexible and minimal customization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 not integrate with other data and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2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Snort Alert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March 3 19:40:32 sensor1 snort: [1:560:6] POLICY VNC server response [Classification: Misc activity] [Priority: 3]: {TCP} 10.5.55.7:5904 -&gt; 10.5.55.8:53852</a:t>
            </a:r>
          </a:p>
          <a:p>
            <a:r>
              <a:rPr lang="en-US" dirty="0"/>
              <a:t>Format is concise and easy to parse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Yet limited on information presented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sensor interface did this come from?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about packet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7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Fields vs. Extra Fields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sz="2800" dirty="0"/>
              <a:t>Sensor name</a:t>
            </a:r>
          </a:p>
          <a:p>
            <a:r>
              <a:rPr lang="en-US" sz="2800" dirty="0"/>
              <a:t>Signature ID</a:t>
            </a:r>
          </a:p>
          <a:p>
            <a:r>
              <a:rPr lang="en-US" sz="2800" dirty="0"/>
              <a:t>Generator ID</a:t>
            </a:r>
          </a:p>
          <a:p>
            <a:r>
              <a:rPr lang="en-US" sz="2800" dirty="0"/>
              <a:t>Revision ID</a:t>
            </a:r>
          </a:p>
          <a:p>
            <a:r>
              <a:rPr lang="en-US" sz="2800" dirty="0"/>
              <a:t>Alert name</a:t>
            </a:r>
          </a:p>
          <a:p>
            <a:r>
              <a:rPr lang="en-US" sz="2800" dirty="0"/>
              <a:t>Classification</a:t>
            </a:r>
          </a:p>
          <a:p>
            <a:r>
              <a:rPr lang="en-US" sz="2800" dirty="0"/>
              <a:t>Priority</a:t>
            </a:r>
          </a:p>
          <a:p>
            <a:r>
              <a:rPr lang="en-US" sz="2800" dirty="0"/>
              <a:t>Protocol</a:t>
            </a:r>
          </a:p>
          <a:p>
            <a:r>
              <a:rPr lang="en-US" sz="2800" dirty="0"/>
              <a:t>Source IP</a:t>
            </a:r>
          </a:p>
          <a:p>
            <a:r>
              <a:rPr lang="en-US" sz="2800" dirty="0"/>
              <a:t>Source port</a:t>
            </a:r>
          </a:p>
          <a:p>
            <a:r>
              <a:rPr lang="en-US" sz="2800" dirty="0"/>
              <a:t>Destination IP</a:t>
            </a:r>
          </a:p>
          <a:p>
            <a:r>
              <a:rPr lang="en-US" sz="2800" dirty="0"/>
              <a:t>Destination port</a:t>
            </a:r>
          </a:p>
          <a:p>
            <a:r>
              <a:rPr lang="en-US" sz="2800" dirty="0"/>
              <a:t>Flow ID</a:t>
            </a:r>
          </a:p>
          <a:p>
            <a:r>
              <a:rPr lang="en-US" sz="2800" dirty="0"/>
              <a:t>Sensor interface</a:t>
            </a:r>
          </a:p>
          <a:p>
            <a:r>
              <a:rPr lang="en-US" sz="2800" dirty="0"/>
              <a:t>Packet payload</a:t>
            </a:r>
          </a:p>
          <a:p>
            <a:r>
              <a:rPr lang="en-US" sz="2800" dirty="0"/>
              <a:t>VLAN #</a:t>
            </a:r>
          </a:p>
          <a:p>
            <a:r>
              <a:rPr lang="en-US" sz="2800" dirty="0"/>
              <a:t>Action taken</a:t>
            </a:r>
          </a:p>
          <a:p>
            <a:r>
              <a:rPr lang="en-US" sz="2800" dirty="0"/>
              <a:t>HTTP content type</a:t>
            </a:r>
          </a:p>
          <a:p>
            <a:r>
              <a:rPr lang="en-US" sz="2800" dirty="0"/>
              <a:t>HTTP method</a:t>
            </a:r>
          </a:p>
          <a:p>
            <a:r>
              <a:rPr lang="en-US" sz="2800" dirty="0"/>
              <a:t>HTTP User Agent</a:t>
            </a:r>
          </a:p>
          <a:p>
            <a:r>
              <a:rPr lang="en-US" sz="2800" dirty="0"/>
              <a:t>HTTP status</a:t>
            </a:r>
          </a:p>
          <a:p>
            <a:r>
              <a:rPr lang="en-US" sz="2800" dirty="0"/>
              <a:t>Other HTTP fields</a:t>
            </a:r>
          </a:p>
          <a:p>
            <a:r>
              <a:rPr lang="en-US" sz="2800" dirty="0"/>
              <a:t>TLS fingerprint</a:t>
            </a:r>
          </a:p>
          <a:p>
            <a:r>
              <a:rPr lang="en-US" sz="2800" dirty="0"/>
              <a:t>TLS issuer</a:t>
            </a:r>
          </a:p>
          <a:p>
            <a:r>
              <a:rPr lang="en-US" sz="2800" dirty="0"/>
              <a:t>TLS expiration info</a:t>
            </a:r>
          </a:p>
          <a:p>
            <a:r>
              <a:rPr lang="en-US" sz="2800" dirty="0"/>
              <a:t>Other TLS fields</a:t>
            </a:r>
          </a:p>
          <a:p>
            <a:r>
              <a:rPr lang="en-US" sz="2800" dirty="0"/>
              <a:t>And many others …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239000" y="1161639"/>
            <a:ext cx="0" cy="17339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657600" y="2895600"/>
            <a:ext cx="3581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57600" y="2895600"/>
            <a:ext cx="0" cy="327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6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SIEM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data to SIEM provides a lot of context</a:t>
            </a:r>
          </a:p>
          <a:p>
            <a:r>
              <a:rPr lang="en-US" b="1" dirty="0"/>
              <a:t>PROs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cross-correlate with other data (efficiency increase)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Lots of customization options (prioritize, enrich,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build analysis/workflows across multiple data sets</a:t>
            </a:r>
          </a:p>
          <a:p>
            <a:r>
              <a:rPr lang="en-US" b="1" dirty="0"/>
              <a:t>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 not integrate or use all of the vendor feature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Requires labor for tuning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400780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6C7A7D-6F90-4AA8-9058-0FBD3DDA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Centralizing Alert Investigations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CF8D4D-5166-466A-ADC5-563447217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CF5A84-8FDF-4BA6-9BBE-FEC85194F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Centralization of alerts initially is a </a:t>
            </a:r>
            <a:r>
              <a:rPr lang="en-US" b="1" dirty="0"/>
              <a:t>net loss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dashboards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workflows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Loss of vendor specific “extras” and “add-ons”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Alert may loose context</a:t>
            </a:r>
          </a:p>
          <a:p>
            <a:pPr algn="ctr"/>
            <a:r>
              <a:rPr lang="en-US" sz="5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Net Loss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F4BA617-2BDD-4F6A-8735-0E5A1792C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 with Planning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3E0F2E-AC06-431D-A213-F2C99209EC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SIEM + Case management need labor to have </a:t>
            </a:r>
            <a:r>
              <a:rPr lang="en-US" sz="2800" b="1" dirty="0"/>
              <a:t>net gain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outcome driven dashboards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Design playbooks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Integrate with external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Enrich alerts for context</a:t>
            </a:r>
          </a:p>
          <a:p>
            <a:pPr algn="ctr"/>
            <a:r>
              <a:rPr lang="en-US" sz="5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Net Gain</a:t>
            </a:r>
          </a:p>
        </p:txBody>
      </p:sp>
    </p:spTree>
    <p:extLst>
      <p:ext uri="{BB962C8B-B14F-4D97-AF65-F5344CB8AC3E}">
        <p14:creationId xmlns:p14="http://schemas.microsoft.com/office/powerpoint/2010/main" val="61729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 for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Alerts need optimized for human consumption and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Consider simple tricks like building an </a:t>
            </a:r>
            <a:r>
              <a:rPr lang="en-US" b="1" u="sng" dirty="0" err="1"/>
              <a:t>ips</a:t>
            </a:r>
            <a:r>
              <a:rPr lang="en-US" dirty="0"/>
              <a:t> array</a:t>
            </a:r>
          </a:p>
          <a:p>
            <a:r>
              <a:rPr lang="en-US" dirty="0"/>
              <a:t>A couple areas for improvement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Geolocation</a:t>
            </a:r>
            <a:r>
              <a:rPr lang="en-US" dirty="0"/>
              <a:t> (city + ASN)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DNS association </a:t>
            </a:r>
            <a:r>
              <a:rPr lang="en-US" dirty="0"/>
              <a:t>(rather than IP addresses)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Alert rule </a:t>
            </a:r>
            <a:r>
              <a:rPr lang="en-US" dirty="0"/>
              <a:t>and</a:t>
            </a:r>
            <a:r>
              <a:rPr lang="en-US" b="1" dirty="0"/>
              <a:t> alert metadata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Automatic correlation </a:t>
            </a:r>
            <a:r>
              <a:rPr lang="en-US" dirty="0"/>
              <a:t>such as hooks to </a:t>
            </a:r>
            <a:r>
              <a:rPr lang="en-US" b="1" dirty="0"/>
              <a:t>Sysmon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Asset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5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Auto-Categorization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rules are expected to be noisy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ET SCAN Potential SSH Scan from external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Question is, do you care?</a:t>
            </a:r>
            <a:r>
              <a:rPr lang="en-US" baseline="30000" dirty="0"/>
              <a:t>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analyst </a:t>
            </a:r>
            <a:r>
              <a:rPr lang="en-US" b="1" dirty="0"/>
              <a:t>should not </a:t>
            </a:r>
            <a:r>
              <a:rPr lang="en-US" dirty="0"/>
              <a:t>be investigating every port scan</a:t>
            </a:r>
          </a:p>
          <a:p>
            <a:r>
              <a:rPr lang="en-US" dirty="0"/>
              <a:t>Auto categorizing these alerts can be useful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be used in management reports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also be applied to specific policy violation alerts</a:t>
            </a:r>
          </a:p>
          <a:p>
            <a:pPr marL="971550" lvl="1" indent="-457200">
              <a:buFont typeface="Arial" panose="020B0604020202020204" pitchFamily="34" charset="0"/>
              <a:buChar char="•"/>
            </a:pPr>
            <a:r>
              <a:rPr lang="en-US" dirty="0"/>
              <a:t>Specifically, those over which you have no authority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250" y="1295400"/>
            <a:ext cx="1850150" cy="17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03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0A513D-6F3B-4018-A9F0-1876CA77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Alerts to Case 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F2F84-D7A2-460F-952A-EF23386C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place and investigate alerts?</a:t>
            </a:r>
          </a:p>
        </p:txBody>
      </p:sp>
      <p:pic>
        <p:nvPicPr>
          <p:cNvPr id="1026" name="Picture 2" descr="Image result for thehive">
            <a:extLst>
              <a:ext uri="{FF2B5EF4-FFF2-40B4-BE49-F238E27FC236}">
                <a16:creationId xmlns:a16="http://schemas.microsoft.com/office/drawing/2014/main" id="{577AAE1E-4105-40D0-A021-D043328BC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4424489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063328-C6C3-4641-84DF-E0B2629F0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63" y="4952862"/>
            <a:ext cx="971686" cy="971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2F0878-39CF-4769-B80B-62CEFC1D2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05" y="5000494"/>
            <a:ext cx="771633" cy="876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74F775-4FF9-4D83-A779-6C5F54D00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94" y="4952862"/>
            <a:ext cx="876422" cy="990738"/>
          </a:xfrm>
          <a:prstGeom prst="rect">
            <a:avLst/>
          </a:prstGeom>
        </p:spPr>
      </p:pic>
      <p:pic>
        <p:nvPicPr>
          <p:cNvPr id="1032" name="Picture 8" descr="Image result for splunk">
            <a:extLst>
              <a:ext uri="{FF2B5EF4-FFF2-40B4-BE49-F238E27FC236}">
                <a16:creationId xmlns:a16="http://schemas.microsoft.com/office/drawing/2014/main" id="{DC57CFD6-6842-44FB-9A0E-C2C9BA219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40" y="3704683"/>
            <a:ext cx="39338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logrhythm">
            <a:extLst>
              <a:ext uri="{FF2B5EF4-FFF2-40B4-BE49-F238E27FC236}">
                <a16:creationId xmlns:a16="http://schemas.microsoft.com/office/drawing/2014/main" id="{0F369248-CF8E-4A25-A8DA-E46955E2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81392"/>
            <a:ext cx="18097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qradar">
            <a:extLst>
              <a:ext uri="{FF2B5EF4-FFF2-40B4-BE49-F238E27FC236}">
                <a16:creationId xmlns:a16="http://schemas.microsoft.com/office/drawing/2014/main" id="{D562E621-8379-4C69-92D9-E16BED38F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030" y="1951672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cafee esm">
            <a:extLst>
              <a:ext uri="{FF2B5EF4-FFF2-40B4-BE49-F238E27FC236}">
                <a16:creationId xmlns:a16="http://schemas.microsoft.com/office/drawing/2014/main" id="{67D04534-D342-46F1-8F4B-2DB945621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90" y="2007793"/>
            <a:ext cx="1507008" cy="150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ervice now">
            <a:extLst>
              <a:ext uri="{FF2B5EF4-FFF2-40B4-BE49-F238E27FC236}">
                <a16:creationId xmlns:a16="http://schemas.microsoft.com/office/drawing/2014/main" id="{543B279C-D24C-4AC6-8517-FF572D1D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39" y="3653272"/>
            <a:ext cx="4321361" cy="6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bmc remedy">
            <a:extLst>
              <a:ext uri="{FF2B5EF4-FFF2-40B4-BE49-F238E27FC236}">
                <a16:creationId xmlns:a16="http://schemas.microsoft.com/office/drawing/2014/main" id="{680159B8-CC4D-4909-8B25-BD49DB99B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42" y="2362200"/>
            <a:ext cx="2441389" cy="120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359359-2ABD-4230-A1DB-5BA047FFD787}"/>
              </a:ext>
            </a:extLst>
          </p:cNvPr>
          <p:cNvCxnSpPr/>
          <p:nvPr/>
        </p:nvCxnSpPr>
        <p:spPr>
          <a:xfrm flipV="1">
            <a:off x="4876800" y="1295400"/>
            <a:ext cx="3962400" cy="4876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38C949-ADDB-4B8A-A82C-340E1EA15548}"/>
              </a:ext>
            </a:extLst>
          </p:cNvPr>
          <p:cNvSpPr txBox="1"/>
          <p:nvPr/>
        </p:nvSpPr>
        <p:spPr>
          <a:xfrm>
            <a:off x="6635449" y="1817911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n-lt"/>
                <a:cs typeface="Courier New" panose="02070309020205020404" pitchFamily="49" charset="0"/>
              </a:rPr>
              <a:t>SIEM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DFD85-CF6D-45C1-8233-9ED8A38CF4FD}"/>
              </a:ext>
            </a:extLst>
          </p:cNvPr>
          <p:cNvSpPr txBox="1"/>
          <p:nvPr/>
        </p:nvSpPr>
        <p:spPr>
          <a:xfrm>
            <a:off x="8616649" y="1817911"/>
            <a:ext cx="345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n-lt"/>
                <a:cs typeface="Courier New" panose="02070309020205020404" pitchFamily="49" charset="0"/>
              </a:rPr>
              <a:t>Workflow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12DE1F-D0BF-4114-8089-845A26EE7009}"/>
              </a:ext>
            </a:extLst>
          </p:cNvPr>
          <p:cNvSpPr txBox="1"/>
          <p:nvPr/>
        </p:nvSpPr>
        <p:spPr>
          <a:xfrm>
            <a:off x="5593912" y="5486400"/>
            <a:ext cx="6217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n-lt"/>
                <a:cs typeface="Courier New" panose="02070309020205020404" pitchFamily="49" charset="0"/>
              </a:rPr>
              <a:t>Recommendation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 - Lean towards systems that support automation and custom flows</a:t>
            </a:r>
          </a:p>
        </p:txBody>
      </p:sp>
    </p:spTree>
    <p:extLst>
      <p:ext uri="{BB962C8B-B14F-4D97-AF65-F5344CB8AC3E}">
        <p14:creationId xmlns:p14="http://schemas.microsoft.com/office/powerpoint/2010/main" val="62381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Down 21">
            <a:extLst>
              <a:ext uri="{FF2B5EF4-FFF2-40B4-BE49-F238E27FC236}">
                <a16:creationId xmlns:a16="http://schemas.microsoft.com/office/drawing/2014/main" id="{BD1ADCE8-BF9F-4293-8CF3-8859A3EDAF9D}"/>
              </a:ext>
            </a:extLst>
          </p:cNvPr>
          <p:cNvSpPr/>
          <p:nvPr/>
        </p:nvSpPr>
        <p:spPr>
          <a:xfrm rot="7083273">
            <a:off x="5325579" y="2165054"/>
            <a:ext cx="762000" cy="3688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A0686-2925-4149-A3CB-23A618A2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75840"/>
            <a:ext cx="10881360" cy="685799"/>
          </a:xfrm>
        </p:spPr>
        <p:txBody>
          <a:bodyPr/>
          <a:lstStyle/>
          <a:p>
            <a:r>
              <a:rPr lang="en-US" dirty="0"/>
              <a:t>Alert Log Flow Illustrated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831228-703B-4645-B4FE-B75A96CC2AE6}"/>
              </a:ext>
            </a:extLst>
          </p:cNvPr>
          <p:cNvSpPr/>
          <p:nvPr/>
        </p:nvSpPr>
        <p:spPr>
          <a:xfrm>
            <a:off x="1860646" y="2209809"/>
            <a:ext cx="2442823" cy="70713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C4358AB-43AB-490F-8CFA-68FE9DEA4CA9}"/>
              </a:ext>
            </a:extLst>
          </p:cNvPr>
          <p:cNvSpPr/>
          <p:nvPr/>
        </p:nvSpPr>
        <p:spPr>
          <a:xfrm>
            <a:off x="2704896" y="3938561"/>
            <a:ext cx="762000" cy="787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hape 5">
            <a:extLst>
              <a:ext uri="{FF2B5EF4-FFF2-40B4-BE49-F238E27FC236}">
                <a16:creationId xmlns:a16="http://schemas.microsoft.com/office/drawing/2014/main" id="{2BBEB483-B0F6-45B4-BC0B-8304DF1D4CD9}"/>
              </a:ext>
            </a:extLst>
          </p:cNvPr>
          <p:cNvSpPr/>
          <p:nvPr/>
        </p:nvSpPr>
        <p:spPr>
          <a:xfrm>
            <a:off x="1762572" y="2131760"/>
            <a:ext cx="2651126" cy="1767849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14D98-CA5B-45FA-933B-229BAD93D039}"/>
              </a:ext>
            </a:extLst>
          </p:cNvPr>
          <p:cNvSpPr/>
          <p:nvPr/>
        </p:nvSpPr>
        <p:spPr>
          <a:xfrm>
            <a:off x="2413877" y="2971800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SIEM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6EEE5-E973-47A2-A068-5684897743FC}"/>
              </a:ext>
            </a:extLst>
          </p:cNvPr>
          <p:cNvSpPr/>
          <p:nvPr/>
        </p:nvSpPr>
        <p:spPr>
          <a:xfrm>
            <a:off x="1676400" y="4800600"/>
            <a:ext cx="2788454" cy="138499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Incident Management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464A2C-EC02-46BD-AAF6-D822E92C3521}"/>
              </a:ext>
            </a:extLst>
          </p:cNvPr>
          <p:cNvSpPr/>
          <p:nvPr/>
        </p:nvSpPr>
        <p:spPr>
          <a:xfrm>
            <a:off x="1676401" y="1387404"/>
            <a:ext cx="291131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Alerts</a:t>
            </a:r>
            <a:endParaRPr lang="en-US" sz="32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914A8CC-AC56-4E4C-856C-254B7E9E852E}"/>
              </a:ext>
            </a:extLst>
          </p:cNvPr>
          <p:cNvSpPr/>
          <p:nvPr/>
        </p:nvSpPr>
        <p:spPr>
          <a:xfrm>
            <a:off x="2704896" y="2104832"/>
            <a:ext cx="762000" cy="707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4977C8E-49E3-4455-91A9-4F1F069AFBB2}"/>
              </a:ext>
            </a:extLst>
          </p:cNvPr>
          <p:cNvSpPr/>
          <p:nvPr/>
        </p:nvSpPr>
        <p:spPr>
          <a:xfrm rot="16200000">
            <a:off x="5577076" y="551087"/>
            <a:ext cx="762000" cy="2363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D923B738-A1B6-4070-9846-E0EBC5DBFADC}"/>
              </a:ext>
            </a:extLst>
          </p:cNvPr>
          <p:cNvSpPr/>
          <p:nvPr/>
        </p:nvSpPr>
        <p:spPr>
          <a:xfrm rot="2707097" flipV="1">
            <a:off x="455765" y="2557628"/>
            <a:ext cx="2264822" cy="18922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394F12-DE56-4A63-9A0E-DC9D07E91CBC}"/>
              </a:ext>
            </a:extLst>
          </p:cNvPr>
          <p:cNvSpPr/>
          <p:nvPr/>
        </p:nvSpPr>
        <p:spPr>
          <a:xfrm>
            <a:off x="7331488" y="1281738"/>
            <a:ext cx="169790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IDS </a:t>
            </a:r>
          </a:p>
          <a:p>
            <a:pPr algn="ctr"/>
            <a:r>
              <a:rPr lang="en-US" sz="3600" dirty="0"/>
              <a:t>Console</a:t>
            </a:r>
            <a:endParaRPr lang="en-US" sz="3200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4565CBF8-47CE-42B2-B0D1-6883E8618635}"/>
              </a:ext>
            </a:extLst>
          </p:cNvPr>
          <p:cNvSpPr/>
          <p:nvPr/>
        </p:nvSpPr>
        <p:spPr>
          <a:xfrm>
            <a:off x="6926017" y="4726393"/>
            <a:ext cx="2441410" cy="13968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8EFF56E-2F90-437D-91DD-C19F8399C2C2}"/>
              </a:ext>
            </a:extLst>
          </p:cNvPr>
          <p:cNvSpPr/>
          <p:nvPr/>
        </p:nvSpPr>
        <p:spPr>
          <a:xfrm rot="5400000">
            <a:off x="5325580" y="4525670"/>
            <a:ext cx="762000" cy="1881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7B95705-AF99-4F48-A81C-18BA16F7C771}"/>
              </a:ext>
            </a:extLst>
          </p:cNvPr>
          <p:cNvSpPr/>
          <p:nvPr/>
        </p:nvSpPr>
        <p:spPr>
          <a:xfrm>
            <a:off x="7765722" y="2589075"/>
            <a:ext cx="762000" cy="547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E1C65B-3E63-46D1-812E-FED1FFA0098E}"/>
              </a:ext>
            </a:extLst>
          </p:cNvPr>
          <p:cNvSpPr/>
          <p:nvPr/>
        </p:nvSpPr>
        <p:spPr>
          <a:xfrm>
            <a:off x="7459771" y="3283598"/>
            <a:ext cx="137390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Triage</a:t>
            </a:r>
            <a:endParaRPr lang="en-US" sz="32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EA4B99D-4CA0-4170-B2AB-A7773A8EA0F4}"/>
              </a:ext>
            </a:extLst>
          </p:cNvPr>
          <p:cNvSpPr/>
          <p:nvPr/>
        </p:nvSpPr>
        <p:spPr>
          <a:xfrm>
            <a:off x="7756000" y="4127520"/>
            <a:ext cx="762000" cy="463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60EA2E8-984B-4E5D-9595-2107494C760F}"/>
              </a:ext>
            </a:extLst>
          </p:cNvPr>
          <p:cNvSpPr/>
          <p:nvPr/>
        </p:nvSpPr>
        <p:spPr>
          <a:xfrm rot="16200000">
            <a:off x="9396615" y="5092358"/>
            <a:ext cx="762000" cy="664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3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149E86F-E2F6-4FA0-8925-3631B119A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080" y="4777122"/>
            <a:ext cx="1295400" cy="1295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BA89532-6E50-4073-8324-7119126C4C0D}"/>
              </a:ext>
            </a:extLst>
          </p:cNvPr>
          <p:cNvSpPr/>
          <p:nvPr/>
        </p:nvSpPr>
        <p:spPr>
          <a:xfrm>
            <a:off x="7177442" y="5131474"/>
            <a:ext cx="1919115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Accepted?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65002B-CD9D-40D3-895A-CA576F12C70F}"/>
              </a:ext>
            </a:extLst>
          </p:cNvPr>
          <p:cNvSpPr/>
          <p:nvPr/>
        </p:nvSpPr>
        <p:spPr>
          <a:xfrm>
            <a:off x="3548370" y="3968907"/>
            <a:ext cx="137390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Triage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565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0"/>
              </a:spcBef>
              <a:buSzTx/>
              <a:buNone/>
              <a:defRPr/>
            </a:pPr>
            <a:r>
              <a:rPr lang="en-US" b="1" dirty="0"/>
              <a:t>Justin Henderson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SEC555 Author / SEC455 and SEC530 Co-Author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GSE #108 / Cyber Guardian Blue + Red / 60 certs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Owner of H &amp; A Security Solutions</a:t>
            </a:r>
          </a:p>
          <a:p>
            <a:pPr marL="457200" lvl="1" indent="-457200">
              <a:spcBef>
                <a:spcPts val="0"/>
              </a:spcBef>
              <a:buSzTx/>
              <a:defRPr/>
            </a:pPr>
            <a:r>
              <a:rPr lang="en-US" b="1" dirty="0"/>
              <a:t>Twitter</a:t>
            </a:r>
            <a:r>
              <a:rPr lang="en-US" dirty="0"/>
              <a:t>: @</a:t>
            </a:r>
            <a:r>
              <a:rPr lang="en-US" dirty="0" err="1"/>
              <a:t>SecurityMapper</a:t>
            </a:r>
            <a:endParaRPr lang="en-US" dirty="0"/>
          </a:p>
          <a:p>
            <a:pPr marL="53975" indent="-457200">
              <a:spcBef>
                <a:spcPts val="0"/>
              </a:spcBef>
              <a:defRPr/>
            </a:pPr>
            <a:endParaRPr lang="en-US" dirty="0"/>
          </a:p>
          <a:p>
            <a:pPr marL="0" lvl="1" indent="0">
              <a:spcBef>
                <a:spcPts val="0"/>
              </a:spcBef>
              <a:buSzTx/>
              <a:buNone/>
              <a:defRPr/>
            </a:pPr>
            <a:r>
              <a:rPr lang="en-US" b="1" dirty="0"/>
              <a:t>John Hubbard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SEC555 / SEC511 Instructor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SEC450 Author / SEC455 Co-author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dirty="0"/>
              <a:t>SOC Lead, GMON | GREM | GPEN</a:t>
            </a:r>
          </a:p>
          <a:p>
            <a:pPr marL="457200" lvl="1" indent="-457200">
              <a:spcBef>
                <a:spcPts val="0"/>
              </a:spcBef>
              <a:buSzTx/>
            </a:pPr>
            <a:r>
              <a:rPr lang="en-US" b="1" dirty="0"/>
              <a:t>Twitter</a:t>
            </a:r>
            <a:r>
              <a:rPr lang="en-US" dirty="0"/>
              <a:t>: @</a:t>
            </a:r>
            <a:r>
              <a:rPr lang="en-US" dirty="0" err="1"/>
              <a:t>SecHubb</a:t>
            </a:r>
            <a:endParaRPr lang="en-US" dirty="0"/>
          </a:p>
          <a:p>
            <a:pPr marL="457200" lvl="1" indent="-457200">
              <a:spcBef>
                <a:spcPts val="0"/>
              </a:spcBef>
              <a:buSzTx/>
            </a:pPr>
            <a:endParaRPr lang="en-US" dirty="0"/>
          </a:p>
        </p:txBody>
      </p:sp>
      <p:pic>
        <p:nvPicPr>
          <p:cNvPr id="4" name="Picture 2" descr="https://www.sans.org/images/instructor-headshots/justin-henderson.jpg">
            <a:extLst>
              <a:ext uri="{FF2B5EF4-FFF2-40B4-BE49-F238E27FC236}">
                <a16:creationId xmlns:a16="http://schemas.microsoft.com/office/drawing/2014/main" id="{9F579EC6-75D7-4B4E-A3EB-E13D93B4A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600200"/>
            <a:ext cx="1220300" cy="14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17D464CE-C634-4CDD-8793-3FE5BAEE1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3972623"/>
            <a:ext cx="1220301" cy="14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03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C7B7-E36D-4D57-9AE6-9290BA18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Log Flow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1BB9-E9CA-4F0A-A47E-7F853E003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Consider your options, combine if needed: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 alerts to SIEM, create ticket from SIEM</a:t>
            </a:r>
          </a:p>
          <a:p>
            <a:pPr marL="917575" lvl="1" indent="-514350"/>
            <a:r>
              <a:rPr lang="en-US" sz="2000" dirty="0"/>
              <a:t>One location to maintain incident creation events</a:t>
            </a:r>
          </a:p>
          <a:p>
            <a:pPr marL="917575" lvl="1" indent="-514350"/>
            <a:r>
              <a:rPr lang="en-US" sz="2000" dirty="0"/>
              <a:t>Allows additional enrichment and correlation</a:t>
            </a:r>
          </a:p>
          <a:p>
            <a:pPr marL="917575" lvl="1" indent="-514350"/>
            <a:r>
              <a:rPr lang="en-US" sz="2000" dirty="0"/>
              <a:t>Useful for dashboards, reporting for false positive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 alerts directly to ticketing system</a:t>
            </a:r>
          </a:p>
          <a:p>
            <a:pPr marL="917575" lvl="1" indent="-514350"/>
            <a:r>
              <a:rPr lang="en-US" sz="2000" dirty="0"/>
              <a:t>For high-fidelity alerts</a:t>
            </a:r>
          </a:p>
          <a:p>
            <a:pPr marL="917575" lvl="1" indent="-514350"/>
            <a:r>
              <a:rPr lang="en-US" sz="2000" dirty="0"/>
              <a:t>May or may not interface directly, formats may differ, two management locations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 alerts to preliminary queue for initial processing</a:t>
            </a:r>
          </a:p>
          <a:p>
            <a:pPr marL="917575" lvl="1" indent="-514350"/>
            <a:r>
              <a:rPr lang="en-US" sz="2000" dirty="0"/>
              <a:t>For low-fidelity alerts/anomalies, false positive reduction early in process</a:t>
            </a:r>
          </a:p>
          <a:p>
            <a:pPr marL="917575" lvl="1" indent="-514350"/>
            <a:r>
              <a:rPr lang="en-US" sz="2000" dirty="0"/>
              <a:t>Another queue to deal with</a:t>
            </a:r>
          </a:p>
          <a:p>
            <a:pPr marL="917575" lvl="1" indent="-5143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6921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F804-FA44-4946-8434-CB9D34B0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Management Systems (IMS)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EAB4-4720-46EB-A171-AE5329F8B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19" y="1295400"/>
            <a:ext cx="5516879" cy="4807823"/>
          </a:xfrm>
        </p:spPr>
        <p:txBody>
          <a:bodyPr/>
          <a:lstStyle/>
          <a:p>
            <a:r>
              <a:rPr lang="en-US" dirty="0"/>
              <a:t>Options:</a:t>
            </a:r>
          </a:p>
          <a:p>
            <a:pPr marL="917575" lvl="1" indent="-514350">
              <a:buFont typeface="+mj-lt"/>
              <a:buAutoNum type="arabicPeriod"/>
            </a:pPr>
            <a:r>
              <a:rPr lang="en-US" sz="2400" dirty="0"/>
              <a:t>Traditional ticketing solutions</a:t>
            </a:r>
          </a:p>
          <a:p>
            <a:pPr marL="917575" lvl="1" indent="-514350">
              <a:buFont typeface="+mj-lt"/>
              <a:buAutoNum type="arabicPeriod"/>
            </a:pPr>
            <a:r>
              <a:rPr lang="en-US" sz="2400" dirty="0"/>
              <a:t>SIEM built-in solutions</a:t>
            </a:r>
          </a:p>
          <a:p>
            <a:pPr marL="917575" lvl="1" indent="-514350">
              <a:buFont typeface="+mj-lt"/>
              <a:buAutoNum type="arabicPeriod"/>
            </a:pPr>
            <a:r>
              <a:rPr lang="en-US" sz="2400" dirty="0"/>
              <a:t>Security-tailored ticketing</a:t>
            </a:r>
          </a:p>
          <a:p>
            <a:endParaRPr lang="en-US" dirty="0"/>
          </a:p>
          <a:p>
            <a:r>
              <a:rPr lang="en-US" dirty="0"/>
              <a:t>Commercial, security-oriented: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Resilient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Archer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ServiceNow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CyberCPR</a:t>
            </a:r>
            <a:endParaRPr lang="en-US" sz="2400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962BC-1B1E-458B-899A-A3D7FA4AC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486400" cy="4807823"/>
          </a:xfrm>
        </p:spPr>
        <p:txBody>
          <a:bodyPr/>
          <a:lstStyle/>
          <a:p>
            <a:pPr lvl="1" indent="0">
              <a:buNone/>
            </a:pPr>
            <a:r>
              <a:rPr lang="en-US" dirty="0"/>
              <a:t>Traditional Ticketing:</a:t>
            </a:r>
          </a:p>
          <a:p>
            <a:pPr marL="860425" lvl="1" indent="-457200"/>
            <a:r>
              <a:rPr lang="en-US" sz="2400" dirty="0"/>
              <a:t>BMC Remedy</a:t>
            </a:r>
          </a:p>
          <a:p>
            <a:pPr marL="860425" lvl="1" indent="-457200"/>
            <a:r>
              <a:rPr lang="en-US" sz="2400" dirty="0"/>
              <a:t>RT</a:t>
            </a:r>
          </a:p>
          <a:p>
            <a:pPr marL="860425" lvl="1" indent="-457200"/>
            <a:r>
              <a:rPr lang="en-US" sz="2400" dirty="0"/>
              <a:t>Redmine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FOSS, security-oriented: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TheHive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RTIR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FIR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OTRS</a:t>
            </a:r>
          </a:p>
          <a:p>
            <a:pPr marL="1209675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209675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50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3A4D-E6A6-4B71-BEF2-945953A4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TheHive – Incident Management System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53F1-AA75-4A88-9F2D-0DD2F396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Outstanding free IMS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Incidents are organized and assigned by </a:t>
            </a:r>
            <a:r>
              <a:rPr lang="en-US" b="1" dirty="0"/>
              <a:t>case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Cases follow steps in a pre-made </a:t>
            </a:r>
            <a:r>
              <a:rPr lang="en-US" b="1" dirty="0"/>
              <a:t>case template</a:t>
            </a:r>
            <a:r>
              <a:rPr lang="en-US" dirty="0"/>
              <a:t> (playbooks)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Cases have </a:t>
            </a:r>
            <a:r>
              <a:rPr lang="en-US" b="1" dirty="0"/>
              <a:t>tasks</a:t>
            </a:r>
            <a:r>
              <a:rPr lang="en-US" dirty="0"/>
              <a:t> that to be completed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Tasks have associated </a:t>
            </a:r>
            <a:r>
              <a:rPr lang="en-US" b="1" dirty="0"/>
              <a:t>worklogs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Cases can have </a:t>
            </a:r>
            <a:r>
              <a:rPr lang="en-US" b="1" dirty="0"/>
              <a:t>observables</a:t>
            </a:r>
            <a:r>
              <a:rPr lang="en-US" dirty="0"/>
              <a:t> assigned to them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Observables can be enriched by </a:t>
            </a:r>
            <a:r>
              <a:rPr lang="en-US" b="1" dirty="0"/>
              <a:t>analyzers</a:t>
            </a:r>
            <a:r>
              <a:rPr lang="en-US" dirty="0"/>
              <a:t> enabled in </a:t>
            </a:r>
            <a:r>
              <a:rPr lang="en-US" b="1" dirty="0"/>
              <a:t>Cortex </a:t>
            </a:r>
            <a:r>
              <a:rPr lang="en-US" dirty="0"/>
              <a:t>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C3368-B7F5-41FC-86F2-E3DA5B0AF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99" b="20986"/>
          <a:stretch/>
        </p:blipFill>
        <p:spPr>
          <a:xfrm>
            <a:off x="7431345" y="5345838"/>
            <a:ext cx="4075743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38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3A4D-E6A6-4B71-BEF2-945953A4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TheHive –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2C24C-AFC9-4B80-AC4E-B10F3518E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3671" y="1219200"/>
            <a:ext cx="7564657" cy="501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9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E751-9698-4F1E-B3FD-C98D3B43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TheHive - Automatic Case Creation with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6E6C-D479-4BB7-B41B-91E0A136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95400"/>
            <a:ext cx="1107948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Events</a:t>
            </a:r>
            <a:r>
              <a:rPr lang="en-US" dirty="0"/>
              <a:t> collected SIEM, items of interest become </a:t>
            </a:r>
            <a:r>
              <a:rPr lang="en-US" b="1" dirty="0"/>
              <a:t>alerts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Alerts</a:t>
            </a:r>
            <a:r>
              <a:rPr lang="en-US" dirty="0"/>
              <a:t> sent to TheHive for triage</a:t>
            </a:r>
          </a:p>
          <a:p>
            <a:pPr marL="917575" lvl="1" indent="-514350"/>
            <a:r>
              <a:rPr lang="en-US" dirty="0"/>
              <a:t>New </a:t>
            </a:r>
            <a:r>
              <a:rPr lang="en-US" b="1" dirty="0"/>
              <a:t>case</a:t>
            </a:r>
            <a:r>
              <a:rPr lang="en-US" dirty="0"/>
              <a:t> created for all accepted alerts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Case</a:t>
            </a:r>
            <a:r>
              <a:rPr lang="en-US" dirty="0"/>
              <a:t> is populated with field from alert:</a:t>
            </a:r>
          </a:p>
          <a:p>
            <a:pPr marL="917575" lvl="1" indent="-514350"/>
            <a:r>
              <a:rPr lang="en-US" dirty="0"/>
              <a:t>Parses fields from alert</a:t>
            </a:r>
          </a:p>
          <a:p>
            <a:pPr marL="1266825" lvl="2" indent="-514350"/>
            <a:r>
              <a:rPr lang="en-US" dirty="0"/>
              <a:t>IP addresses, domains, usernames, hostnames, etc.</a:t>
            </a:r>
          </a:p>
          <a:p>
            <a:pPr marL="917575" lvl="1" indent="-514350"/>
            <a:r>
              <a:rPr lang="en-US" dirty="0"/>
              <a:t>Pulls in additional </a:t>
            </a:r>
            <a:r>
              <a:rPr lang="en-US"/>
              <a:t>info if available</a:t>
            </a:r>
            <a:endParaRPr lang="en-US" dirty="0"/>
          </a:p>
          <a:p>
            <a:pPr marL="917575" lvl="1" indent="-514350"/>
            <a:r>
              <a:rPr lang="en-US" b="1" dirty="0"/>
              <a:t>Tasks</a:t>
            </a:r>
            <a:r>
              <a:rPr lang="en-US" dirty="0"/>
              <a:t> created from designated </a:t>
            </a:r>
            <a:r>
              <a:rPr lang="en-US" b="1" dirty="0"/>
              <a:t>case template </a:t>
            </a:r>
            <a:r>
              <a:rPr lang="en-US" dirty="0"/>
              <a:t>(playbook)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32582-DFB2-4140-AA32-E3D7B51DD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24"/>
          <a:stretch/>
        </p:blipFill>
        <p:spPr>
          <a:xfrm>
            <a:off x="9807014" y="1828800"/>
            <a:ext cx="1752600" cy="23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4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EF4A-FCBE-4946-83D3-EEB70345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TheHive - Working a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7582-B33C-40EE-A7AF-D52C97F6F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Assigned tasks show up in "My tasks"</a:t>
            </a:r>
          </a:p>
          <a:p>
            <a:r>
              <a:rPr lang="en-US" sz="2400" dirty="0"/>
              <a:t>Tasks can be part of </a:t>
            </a:r>
            <a:r>
              <a:rPr lang="en-US" sz="2400" b="1" dirty="0"/>
              <a:t>task groups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Investigation Questions – aligned with "kill chain" or other</a:t>
            </a:r>
          </a:p>
          <a:p>
            <a:pPr marL="74612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Delivery - "How many malicious emails were delivered? Where did it come from?"</a:t>
            </a:r>
          </a:p>
          <a:p>
            <a:pPr marL="74612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Exploit/Install  - "What exploit does the file use? What files does it drop?"</a:t>
            </a:r>
          </a:p>
          <a:p>
            <a:pPr marL="74612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C2 - "What domain is used for command and control?"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Response Actions</a:t>
            </a:r>
          </a:p>
          <a:p>
            <a:pPr marL="74612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"Delete message from all inboxes"</a:t>
            </a:r>
          </a:p>
          <a:p>
            <a:pPr marL="74612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"Reset all compromised passwords"</a:t>
            </a:r>
          </a:p>
          <a:p>
            <a:pPr marL="74612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"Submit sample to anti-virus vendor"</a:t>
            </a:r>
          </a:p>
          <a:p>
            <a:pPr marL="514350" indent="-514350"/>
            <a:r>
              <a:rPr lang="en-US" sz="2400" b="1" dirty="0"/>
              <a:t>Tasks</a:t>
            </a:r>
            <a:r>
              <a:rPr lang="en-US" sz="2400" dirty="0"/>
              <a:t> populated from </a:t>
            </a:r>
            <a:r>
              <a:rPr lang="en-US" sz="2400" b="1" dirty="0"/>
              <a:t>case template </a:t>
            </a:r>
            <a:r>
              <a:rPr lang="en-US" sz="2400" dirty="0"/>
              <a:t>(playbook) must be completed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5C79D-A490-4B93-A4E2-7C5A81D69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817"/>
          <a:stretch/>
        </p:blipFill>
        <p:spPr>
          <a:xfrm>
            <a:off x="8305800" y="1295400"/>
            <a:ext cx="3352800" cy="70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9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13C5-FA90-4018-A43F-7E260617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TheHive – Case and Task Assignment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80D20A5-E22B-46CF-AA6B-2717D6F3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Both </a:t>
            </a:r>
            <a:r>
              <a:rPr lang="en-US" b="1" dirty="0"/>
              <a:t>cases</a:t>
            </a:r>
            <a:r>
              <a:rPr lang="en-US" dirty="0"/>
              <a:t> and </a:t>
            </a:r>
            <a:r>
              <a:rPr lang="en-US" b="1" dirty="0"/>
              <a:t>tasks</a:t>
            </a:r>
            <a:r>
              <a:rPr lang="en-US" dirty="0"/>
              <a:t> can be assigned to an analyst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all IMS's do this – more granular assignment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Enables easier collaborative / </a:t>
            </a:r>
            <a:r>
              <a:rPr lang="en-US" dirty="0" err="1"/>
              <a:t>tierless</a:t>
            </a:r>
            <a:r>
              <a:rPr lang="en-US" dirty="0"/>
              <a:t> SOC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New analyst (1) takes easier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Analyst 2 takes complex tasks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Analyst 1 reads 2's work logs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Learns task over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load balancing</a:t>
            </a:r>
          </a:p>
        </p:txBody>
      </p:sp>
      <p:graphicFrame>
        <p:nvGraphicFramePr>
          <p:cNvPr id="15" name="Content Placeholder 12">
            <a:extLst>
              <a:ext uri="{FF2B5EF4-FFF2-40B4-BE49-F238E27FC236}">
                <a16:creationId xmlns:a16="http://schemas.microsoft.com/office/drawing/2014/main" id="{D76FA775-3C3F-408A-ACDA-8DDCDF7F61E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05600" y="3048000"/>
          <a:ext cx="5364481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5124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B2A1-3C27-470D-AEF0-992E087A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BFC8FD-43B9-450F-B194-8FC1672C3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10"/>
          <a:stretch/>
        </p:blipFill>
        <p:spPr>
          <a:xfrm>
            <a:off x="7315199" y="1676400"/>
            <a:ext cx="4247857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98" name="Picture 2" descr="C:\Users\jhub9\AppData\Local\Temp\SNAGHTMLfc2f893.PNG">
            <a:extLst>
              <a:ext uri="{FF2B5EF4-FFF2-40B4-BE49-F238E27FC236}">
                <a16:creationId xmlns:a16="http://schemas.microsoft.com/office/drawing/2014/main" id="{39AB2368-E88A-4EC5-B94C-26168F7B7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20310"/>
            <a:ext cx="5753100" cy="50269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3786CBF-47AB-4631-87D5-3B6F28CDB8D2}"/>
              </a:ext>
            </a:extLst>
          </p:cNvPr>
          <p:cNvSpPr/>
          <p:nvPr/>
        </p:nvSpPr>
        <p:spPr>
          <a:xfrm>
            <a:off x="6336725" y="3276600"/>
            <a:ext cx="928249" cy="6857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C:\Users\jhub9\AppData\Local\Temp\SNAGHTMLfcb7108.PNG">
            <a:extLst>
              <a:ext uri="{FF2B5EF4-FFF2-40B4-BE49-F238E27FC236}">
                <a16:creationId xmlns:a16="http://schemas.microsoft.com/office/drawing/2014/main" id="{D436A235-4142-4175-8DE4-D31A6ADC5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010" y="1966911"/>
            <a:ext cx="3028949" cy="16525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E0D32A73-7153-4618-843C-A6D74A1FC4A1}"/>
              </a:ext>
            </a:extLst>
          </p:cNvPr>
          <p:cNvSpPr/>
          <p:nvPr/>
        </p:nvSpPr>
        <p:spPr>
          <a:xfrm>
            <a:off x="1752600" y="1966912"/>
            <a:ext cx="609600" cy="1652587"/>
          </a:xfrm>
          <a:prstGeom prst="leftBrace">
            <a:avLst>
              <a:gd name="adj1" fmla="val 8333"/>
              <a:gd name="adj2" fmla="val 2605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05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75FE-5338-4A8D-84AC-7225B23A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5A82-1CB1-4D62-8C4A-2EDFE378C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95400"/>
            <a:ext cx="8717280" cy="4876800"/>
          </a:xfrm>
        </p:spPr>
        <p:txBody>
          <a:bodyPr/>
          <a:lstStyle/>
          <a:p>
            <a:r>
              <a:rPr lang="en-US" sz="2800" dirty="0"/>
              <a:t>Automated analysis and enrichment engine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Comes with TheHive and is tightly integrated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Has it's own setup and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Uses API key to link to TheHive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Analyzers</a:t>
            </a:r>
            <a:r>
              <a:rPr lang="en-US" sz="2800" i="1" dirty="0"/>
              <a:t> </a:t>
            </a:r>
            <a:r>
              <a:rPr lang="en-US" sz="2800" dirty="0"/>
              <a:t>reduce repetitive enrichment actions for indicators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VirusTotal, Passive DNS lookups, etc.</a:t>
            </a: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Responders</a:t>
            </a:r>
            <a:r>
              <a:rPr lang="en-US" sz="2800" i="1" dirty="0"/>
              <a:t> </a:t>
            </a:r>
            <a:r>
              <a:rPr lang="en-US" sz="2800" dirty="0"/>
              <a:t>provide automated response actions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New functionality more directly aimed at SOAR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2B9E23-08E3-415A-B3C9-102BCA85F7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3816" r="76973" b="21711"/>
          <a:stretch/>
        </p:blipFill>
        <p:spPr>
          <a:xfrm>
            <a:off x="9067800" y="1161639"/>
            <a:ext cx="2286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59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AD2C78-98CD-416C-8621-4B2532FA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 Automated Analysis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F5C2A7B-FBA6-4A36-9C74-50CD8CF04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1281" y="1107386"/>
            <a:ext cx="3106382" cy="10354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DE655E-798E-42C5-BCA2-7E4724F109CE}"/>
              </a:ext>
            </a:extLst>
          </p:cNvPr>
          <p:cNvSpPr/>
          <p:nvPr/>
        </p:nvSpPr>
        <p:spPr>
          <a:xfrm>
            <a:off x="5466118" y="2057400"/>
            <a:ext cx="1849082" cy="18753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VirusTotal URL</a:t>
            </a:r>
          </a:p>
          <a:p>
            <a:pPr algn="ctr"/>
            <a:r>
              <a:rPr lang="en-US" sz="2400" dirty="0"/>
              <a:t>Analyzer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790BD8-F0AE-4050-A41F-8AA5318438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75" b="20808"/>
          <a:stretch/>
        </p:blipFill>
        <p:spPr>
          <a:xfrm>
            <a:off x="523011" y="1245804"/>
            <a:ext cx="3334676" cy="6857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AE78C8-4C86-4FCA-8A65-F34AA577BBF3}"/>
              </a:ext>
            </a:extLst>
          </p:cNvPr>
          <p:cNvSpPr/>
          <p:nvPr/>
        </p:nvSpPr>
        <p:spPr>
          <a:xfrm>
            <a:off x="3143790" y="1981200"/>
            <a:ext cx="1849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evilsite.com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B3D9AE-14E9-4142-A2E1-A88D5B41845F}"/>
              </a:ext>
            </a:extLst>
          </p:cNvPr>
          <p:cNvCxnSpPr>
            <a:cxnSpLocks/>
          </p:cNvCxnSpPr>
          <p:nvPr/>
        </p:nvCxnSpPr>
        <p:spPr>
          <a:xfrm>
            <a:off x="2895600" y="2363826"/>
            <a:ext cx="25705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17C9C2-9629-4326-9714-83B6980999E9}"/>
              </a:ext>
            </a:extLst>
          </p:cNvPr>
          <p:cNvCxnSpPr>
            <a:cxnSpLocks/>
          </p:cNvCxnSpPr>
          <p:nvPr/>
        </p:nvCxnSpPr>
        <p:spPr>
          <a:xfrm flipH="1">
            <a:off x="2881745" y="3429000"/>
            <a:ext cx="25705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C22A49-E9AE-40FB-94C3-C59A933BA833}"/>
              </a:ext>
            </a:extLst>
          </p:cNvPr>
          <p:cNvCxnSpPr>
            <a:cxnSpLocks/>
          </p:cNvCxnSpPr>
          <p:nvPr/>
        </p:nvCxnSpPr>
        <p:spPr>
          <a:xfrm>
            <a:off x="7315200" y="2351551"/>
            <a:ext cx="28956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8C4D6A8-CB1E-4A64-99DF-342EDBDF52A4}"/>
              </a:ext>
            </a:extLst>
          </p:cNvPr>
          <p:cNvSpPr/>
          <p:nvPr/>
        </p:nvSpPr>
        <p:spPr>
          <a:xfrm>
            <a:off x="7445973" y="1976735"/>
            <a:ext cx="2634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Is evilsite.com bad?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911CB1-67AE-4B2B-A2D8-6EE23DE22AF6}"/>
              </a:ext>
            </a:extLst>
          </p:cNvPr>
          <p:cNvSpPr/>
          <p:nvPr/>
        </p:nvSpPr>
        <p:spPr>
          <a:xfrm>
            <a:off x="1046518" y="1996437"/>
            <a:ext cx="185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Observable entered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0BD82E-6EF6-408D-BFFF-BC168E70CBFB}"/>
              </a:ext>
            </a:extLst>
          </p:cNvPr>
          <p:cNvCxnSpPr>
            <a:cxnSpLocks/>
          </p:cNvCxnSpPr>
          <p:nvPr/>
        </p:nvCxnSpPr>
        <p:spPr>
          <a:xfrm flipH="1">
            <a:off x="7315201" y="3425536"/>
            <a:ext cx="289274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DCFDEAD-E1EF-430E-805D-7CF4F9DEDEDF}"/>
              </a:ext>
            </a:extLst>
          </p:cNvPr>
          <p:cNvSpPr/>
          <p:nvPr/>
        </p:nvSpPr>
        <p:spPr>
          <a:xfrm>
            <a:off x="7445973" y="3026216"/>
            <a:ext cx="276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Yes, known phishing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A2FD0A-4682-4BD5-8EF8-193EE7A18993}"/>
              </a:ext>
            </a:extLst>
          </p:cNvPr>
          <p:cNvSpPr/>
          <p:nvPr/>
        </p:nvSpPr>
        <p:spPr>
          <a:xfrm>
            <a:off x="3143790" y="3039068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Phishing link!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932A7D-BA98-4E48-B558-7F269A91B694}"/>
              </a:ext>
            </a:extLst>
          </p:cNvPr>
          <p:cNvSpPr/>
          <p:nvPr/>
        </p:nvSpPr>
        <p:spPr>
          <a:xfrm>
            <a:off x="10207949" y="2057400"/>
            <a:ext cx="1328732" cy="18753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378402-2EA8-4F58-B7AE-4C72B1250274}"/>
              </a:ext>
            </a:extLst>
          </p:cNvPr>
          <p:cNvSpPr/>
          <p:nvPr/>
        </p:nvSpPr>
        <p:spPr>
          <a:xfrm>
            <a:off x="1046517" y="3025273"/>
            <a:ext cx="185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Stored in case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5DA639-6F55-4EA7-B2BF-FFE5FCFF49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661"/>
          <a:stretch/>
        </p:blipFill>
        <p:spPr>
          <a:xfrm>
            <a:off x="5521746" y="4933732"/>
            <a:ext cx="1729036" cy="1319937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174DE8-6C92-43A9-AD37-680DE4980020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 flipH="1">
            <a:off x="6386264" y="3932741"/>
            <a:ext cx="4395" cy="100099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668F862-DF0F-4159-A4E3-01811C3305EA}"/>
              </a:ext>
            </a:extLst>
          </p:cNvPr>
          <p:cNvSpPr/>
          <p:nvPr/>
        </p:nvSpPr>
        <p:spPr>
          <a:xfrm>
            <a:off x="6386264" y="4244184"/>
            <a:ext cx="377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Evilsite.com = phishing link!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406C58-7F44-42BF-9552-A177348F7BD8}"/>
              </a:ext>
            </a:extLst>
          </p:cNvPr>
          <p:cNvSpPr/>
          <p:nvPr/>
        </p:nvSpPr>
        <p:spPr>
          <a:xfrm>
            <a:off x="3895658" y="2410892"/>
            <a:ext cx="415375" cy="385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1A31EF-4380-4837-97C7-3D3CA7B41F00}"/>
              </a:ext>
            </a:extLst>
          </p:cNvPr>
          <p:cNvSpPr/>
          <p:nvPr/>
        </p:nvSpPr>
        <p:spPr>
          <a:xfrm>
            <a:off x="8553887" y="2388775"/>
            <a:ext cx="415375" cy="385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DC521E-F450-4B6E-A9CE-126DFCEDD2F4}"/>
              </a:ext>
            </a:extLst>
          </p:cNvPr>
          <p:cNvSpPr/>
          <p:nvPr/>
        </p:nvSpPr>
        <p:spPr>
          <a:xfrm>
            <a:off x="8553886" y="3467052"/>
            <a:ext cx="415375" cy="461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E0F6A8-D2DD-46EA-8064-63C1F4B70B29}"/>
              </a:ext>
            </a:extLst>
          </p:cNvPr>
          <p:cNvSpPr/>
          <p:nvPr/>
        </p:nvSpPr>
        <p:spPr>
          <a:xfrm>
            <a:off x="3895659" y="3508038"/>
            <a:ext cx="415375" cy="420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7E7E18-26AD-438C-97B3-0016E8F51914}"/>
              </a:ext>
            </a:extLst>
          </p:cNvPr>
          <p:cNvSpPr/>
          <p:nvPr/>
        </p:nvSpPr>
        <p:spPr>
          <a:xfrm>
            <a:off x="5888312" y="4285174"/>
            <a:ext cx="415375" cy="420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pic>
        <p:nvPicPr>
          <p:cNvPr id="47" name="Picture 46" descr="VirusTotal">
            <a:extLst>
              <a:ext uri="{FF2B5EF4-FFF2-40B4-BE49-F238E27FC236}">
                <a16:creationId xmlns:a16="http://schemas.microsoft.com/office/drawing/2014/main" id="{2340AE64-B95E-4746-915A-90EE8112B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502" y="1388510"/>
            <a:ext cx="3047896" cy="48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5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of this talk is available at: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https://github.com/HASecuritySolutions/presentations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More free stuff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https://github.com/HASecuritySolutions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07FB4-56DF-448A-8942-7E830E9B2238}"/>
              </a:ext>
            </a:extLst>
          </p:cNvPr>
          <p:cNvSpPr txBox="1"/>
          <p:nvPr/>
        </p:nvSpPr>
        <p:spPr>
          <a:xfrm>
            <a:off x="8915400" y="1676400"/>
            <a:ext cx="2176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n-lt"/>
                <a:cs typeface="Courier New" panose="02070309020205020404" pitchFamily="49" charset="0"/>
              </a:rPr>
              <a:t>Workflow</a:t>
            </a:r>
          </a:p>
          <a:p>
            <a:pPr algn="ctr"/>
            <a:r>
              <a:rPr lang="en-US" sz="2800" b="1" dirty="0">
                <a:latin typeface="+mn-lt"/>
                <a:cs typeface="Courier New" panose="02070309020205020404" pitchFamily="49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566788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08E6-828A-4C31-9E74-B200C326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4786-E12B-451F-BE37-40CE98F5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</a:t>
            </a:r>
            <a:r>
              <a:rPr lang="en-US" dirty="0"/>
              <a:t>alware </a:t>
            </a:r>
            <a:r>
              <a:rPr lang="en-US" b="1" dirty="0"/>
              <a:t>I</a:t>
            </a:r>
            <a:r>
              <a:rPr lang="en-US" dirty="0"/>
              <a:t>nformation </a:t>
            </a:r>
            <a:r>
              <a:rPr lang="en-US" b="1" dirty="0"/>
              <a:t>S</a:t>
            </a:r>
            <a:r>
              <a:rPr lang="en-US" dirty="0"/>
              <a:t>haring </a:t>
            </a:r>
            <a:r>
              <a:rPr lang="en-US" b="1" dirty="0"/>
              <a:t>P</a:t>
            </a:r>
            <a:r>
              <a:rPr lang="en-US" dirty="0"/>
              <a:t>latform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free, open-source analyst favorite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Capability of high-volume indicator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Great web UI and REST API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Classification and sharing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Flexible indicator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import/export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Integrates with TheHive for automated storage/analysis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32AD2-C153-4E84-97C6-63BD30187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61"/>
          <a:stretch/>
        </p:blipFill>
        <p:spPr>
          <a:xfrm>
            <a:off x="9340719" y="1295400"/>
            <a:ext cx="239561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89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D92A-6BE7-47C2-AD78-FA7116A7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 Workflow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325D-4571-47F6-8CDC-F5A20045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Analyst Usage: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Analyst creates new </a:t>
            </a:r>
            <a:r>
              <a:rPr lang="en-US" sz="2800" b="1" dirty="0"/>
              <a:t>event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indicators, links, files, and notes are added as </a:t>
            </a:r>
            <a:r>
              <a:rPr lang="en-US" sz="2800" b="1" dirty="0"/>
              <a:t>attributes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Tags</a:t>
            </a:r>
            <a:r>
              <a:rPr lang="en-US" sz="2800" dirty="0"/>
              <a:t> and other classifications (galaxies) applied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Event reviewed, published to other organizations (if desired)</a:t>
            </a:r>
          </a:p>
          <a:p>
            <a:r>
              <a:rPr lang="en-US" sz="2800" dirty="0"/>
              <a:t>Automated usage through SOC tools: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SIEM, SOAR, IMS use API to look up or push attributes to event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Subscribed feeds automatically download external event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Anytime any of them are seen in live traffic = Alert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7051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923EA20-C825-432E-A80B-FD123048C108}"/>
              </a:ext>
            </a:extLst>
          </p:cNvPr>
          <p:cNvSpPr/>
          <p:nvPr/>
        </p:nvSpPr>
        <p:spPr>
          <a:xfrm>
            <a:off x="800830" y="1353854"/>
            <a:ext cx="5295170" cy="474214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/>
              <a:t>Event 1</a:t>
            </a:r>
          </a:p>
          <a:p>
            <a:pPr algn="ctr"/>
            <a:endParaRPr lang="en-US" sz="2400" dirty="0"/>
          </a:p>
          <a:p>
            <a:r>
              <a:rPr lang="en-US" sz="2400" b="1" u="sng" dirty="0"/>
              <a:t>Attributes</a:t>
            </a:r>
            <a:r>
              <a:rPr lang="en-US" sz="2400" dirty="0"/>
              <a:t>:</a:t>
            </a:r>
          </a:p>
          <a:p>
            <a:r>
              <a:rPr lang="en-US" sz="2400" b="1" dirty="0" err="1"/>
              <a:t>source_ip</a:t>
            </a:r>
            <a:r>
              <a:rPr lang="en-US" sz="2400" dirty="0"/>
              <a:t>: 12.34.56.78</a:t>
            </a:r>
          </a:p>
          <a:p>
            <a:r>
              <a:rPr lang="en-US" sz="2400" b="1" dirty="0"/>
              <a:t>domain</a:t>
            </a:r>
            <a:r>
              <a:rPr lang="en-US" sz="2400" dirty="0"/>
              <a:t>: evilsite.com</a:t>
            </a:r>
          </a:p>
          <a:p>
            <a:r>
              <a:rPr lang="en-US" sz="2400" b="1" dirty="0"/>
              <a:t>filename</a:t>
            </a:r>
            <a:r>
              <a:rPr lang="en-US" sz="2400" dirty="0"/>
              <a:t>: shipment_received.xls</a:t>
            </a:r>
          </a:p>
          <a:p>
            <a:r>
              <a:rPr lang="en-US" sz="2400" b="1" dirty="0"/>
              <a:t>hash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298a736489bdfe869</a:t>
            </a:r>
          </a:p>
          <a:p>
            <a:endParaRPr lang="en-US" sz="2400" b="1" u="sng" dirty="0"/>
          </a:p>
          <a:p>
            <a:r>
              <a:rPr lang="en-US" sz="2400" b="1" u="sng" dirty="0"/>
              <a:t>Classifications</a:t>
            </a:r>
            <a:r>
              <a:rPr lang="en-US" sz="2400" dirty="0"/>
              <a:t>:</a:t>
            </a:r>
          </a:p>
          <a:p>
            <a:r>
              <a:rPr lang="en-US" sz="2400" b="1" dirty="0"/>
              <a:t>Tags</a:t>
            </a:r>
            <a:r>
              <a:rPr lang="en-US" sz="2400" dirty="0"/>
              <a:t>: </a:t>
            </a:r>
            <a:r>
              <a:rPr lang="en-US" sz="2400" dirty="0" err="1"/>
              <a:t>kill-chain:delivery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trojan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Galaxies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APT99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C30AF85-8E17-473E-A5D2-B10101A71FE4}"/>
              </a:ext>
            </a:extLst>
          </p:cNvPr>
          <p:cNvSpPr/>
          <p:nvPr/>
        </p:nvSpPr>
        <p:spPr>
          <a:xfrm>
            <a:off x="6241510" y="1353853"/>
            <a:ext cx="5295170" cy="474214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3200" dirty="0"/>
              <a:t>Event 2</a:t>
            </a:r>
          </a:p>
          <a:p>
            <a:pPr algn="ctr"/>
            <a:endParaRPr lang="en-US" sz="2400" dirty="0"/>
          </a:p>
          <a:p>
            <a:r>
              <a:rPr lang="en-US" sz="2400" b="1" u="sng" dirty="0"/>
              <a:t>Attributes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source_ip</a:t>
            </a:r>
            <a:r>
              <a:rPr lang="en-US" sz="2400" dirty="0"/>
              <a:t>: 100.200.55.66</a:t>
            </a:r>
          </a:p>
          <a:p>
            <a:r>
              <a:rPr lang="en-US" sz="2400" b="1" dirty="0"/>
              <a:t>domain</a:t>
            </a:r>
            <a:r>
              <a:rPr lang="en-US" sz="2400" dirty="0"/>
              <a:t>: goooogle.com</a:t>
            </a:r>
          </a:p>
          <a:p>
            <a:r>
              <a:rPr lang="en-US" sz="2400" b="1" dirty="0"/>
              <a:t>filename</a:t>
            </a:r>
            <a:r>
              <a:rPr lang="en-US" sz="2400" dirty="0"/>
              <a:t>: invoice.doc</a:t>
            </a:r>
          </a:p>
          <a:p>
            <a:r>
              <a:rPr lang="en-US" sz="2400" b="1" dirty="0"/>
              <a:t>hash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298a736489bdfe869</a:t>
            </a:r>
          </a:p>
          <a:p>
            <a:endParaRPr lang="en-US" sz="2400" dirty="0"/>
          </a:p>
          <a:p>
            <a:r>
              <a:rPr lang="en-US" sz="2400" b="1" u="sng" dirty="0"/>
              <a:t>Classifications:</a:t>
            </a:r>
          </a:p>
          <a:p>
            <a:r>
              <a:rPr lang="en-US" sz="2400" b="1" dirty="0"/>
              <a:t>Tags</a:t>
            </a:r>
            <a:r>
              <a:rPr lang="en-US" sz="2400" dirty="0"/>
              <a:t>: </a:t>
            </a:r>
            <a:r>
              <a:rPr lang="en-US" sz="2400" dirty="0" err="1"/>
              <a:t>kill-chain:delivery</a:t>
            </a:r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7C6F2-C890-4F3E-80AF-359C9D18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 Events Illustrated</a:t>
            </a:r>
          </a:p>
        </p:txBody>
      </p:sp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F2366C1D-F7FD-4EDE-972A-154BF93F4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7468" y="1465229"/>
            <a:ext cx="1106393" cy="1106393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2722F45D-9A68-43DE-AAD0-1E48D22F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0800" y="1465230"/>
            <a:ext cx="1106392" cy="110639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996404-3D80-4DF3-9D7F-FEC1A464D805}"/>
              </a:ext>
            </a:extLst>
          </p:cNvPr>
          <p:cNvCxnSpPr>
            <a:cxnSpLocks/>
          </p:cNvCxnSpPr>
          <p:nvPr/>
        </p:nvCxnSpPr>
        <p:spPr>
          <a:xfrm>
            <a:off x="4953000" y="4114800"/>
            <a:ext cx="152086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A0A2F34-38BD-4CDC-8C99-B3B476129176}"/>
              </a:ext>
            </a:extLst>
          </p:cNvPr>
          <p:cNvSpPr/>
          <p:nvPr/>
        </p:nvSpPr>
        <p:spPr>
          <a:xfrm>
            <a:off x="5950491" y="5410236"/>
            <a:ext cx="1059909" cy="30472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6A1E466-F15E-42A6-A0B8-EBE00F1E8E15}"/>
              </a:ext>
            </a:extLst>
          </p:cNvPr>
          <p:cNvSpPr/>
          <p:nvPr/>
        </p:nvSpPr>
        <p:spPr>
          <a:xfrm>
            <a:off x="5410201" y="4953000"/>
            <a:ext cx="304800" cy="914384"/>
          </a:xfrm>
          <a:prstGeom prst="rightBrace">
            <a:avLst>
              <a:gd name="adj1" fmla="val 8333"/>
              <a:gd name="adj2" fmla="val 6780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4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C6F2-C890-4F3E-80AF-359C9D18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 Sharing Illustrated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A6D80D-7011-4135-AB83-F529598698C0}"/>
              </a:ext>
            </a:extLst>
          </p:cNvPr>
          <p:cNvSpPr/>
          <p:nvPr/>
        </p:nvSpPr>
        <p:spPr>
          <a:xfrm>
            <a:off x="655320" y="1254690"/>
            <a:ext cx="5135880" cy="4876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Org-1 MISP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35C95D-A5EC-499E-9C41-BA6A6EA103B1}"/>
              </a:ext>
            </a:extLst>
          </p:cNvPr>
          <p:cNvSpPr/>
          <p:nvPr/>
        </p:nvSpPr>
        <p:spPr>
          <a:xfrm>
            <a:off x="6400802" y="1259909"/>
            <a:ext cx="5135880" cy="4876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Org-2 MISP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C03C50-AA6F-44A1-B241-DE208CC03AA6}"/>
              </a:ext>
            </a:extLst>
          </p:cNvPr>
          <p:cNvSpPr/>
          <p:nvPr/>
        </p:nvSpPr>
        <p:spPr>
          <a:xfrm>
            <a:off x="2030158" y="4226191"/>
            <a:ext cx="2240280" cy="188524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Shared Events</a:t>
            </a:r>
            <a:endParaRPr lang="en-US" dirty="0"/>
          </a:p>
        </p:txBody>
      </p: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39ED8EF4-454E-4374-88D2-9D56663AE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4600" y="5369490"/>
            <a:ext cx="574110" cy="574110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3F0A3BDD-8A35-4A0B-AFD4-1094E312B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7583" y="5367851"/>
            <a:ext cx="574110" cy="574110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781D90AF-F85E-4A1B-899E-9DF0FF2D4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6069" y="2790171"/>
            <a:ext cx="574110" cy="574110"/>
          </a:xfrm>
          <a:prstGeom prst="rect">
            <a:avLst/>
          </a:prstGeom>
        </p:spPr>
      </p:pic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097CDB3D-AEE0-4B63-AA9D-48741819E7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2726" y="2804484"/>
            <a:ext cx="574110" cy="574110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B49AD453-0AD0-4220-A868-4F3CFC3EF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9383" y="2804484"/>
            <a:ext cx="574110" cy="574110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ED17ABE3-7074-4DC3-AF69-E1B385A27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36040" y="2813879"/>
            <a:ext cx="574110" cy="574110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8904FDE1-4461-4348-B606-BC052365B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4204" y="2766463"/>
            <a:ext cx="574110" cy="574110"/>
          </a:xfrm>
          <a:prstGeom prst="rect">
            <a:avLst/>
          </a:prstGeom>
        </p:spPr>
      </p:pic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F2366C1D-F7FD-4EDE-972A-154BF93F4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0861" y="2780776"/>
            <a:ext cx="574110" cy="57411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2722F45D-9A68-43DE-AAD0-1E48D22F32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7518" y="2780776"/>
            <a:ext cx="574110" cy="574110"/>
          </a:xfrm>
          <a:prstGeom prst="rect">
            <a:avLst/>
          </a:prstGeom>
        </p:spPr>
      </p:pic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8F2C6EAA-26D1-4F2A-8390-CCF74D1A8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4175" y="2790171"/>
            <a:ext cx="574110" cy="57411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6499969D-87E1-43B7-BDB7-BF722335E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4204" y="3669382"/>
            <a:ext cx="574110" cy="574110"/>
          </a:xfrm>
          <a:prstGeom prst="rect">
            <a:avLst/>
          </a:prstGeom>
        </p:spPr>
      </p:pic>
      <p:pic>
        <p:nvPicPr>
          <p:cNvPr id="28" name="Graphic 27" descr="Document">
            <a:extLst>
              <a:ext uri="{FF2B5EF4-FFF2-40B4-BE49-F238E27FC236}">
                <a16:creationId xmlns:a16="http://schemas.microsoft.com/office/drawing/2014/main" id="{F6B8B3D1-956D-4197-8C73-AF7C90E18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0861" y="3683695"/>
            <a:ext cx="574110" cy="574110"/>
          </a:xfrm>
          <a:prstGeom prst="rect">
            <a:avLst/>
          </a:prstGeom>
        </p:spPr>
      </p:pic>
      <p:pic>
        <p:nvPicPr>
          <p:cNvPr id="29" name="Graphic 28" descr="Document">
            <a:extLst>
              <a:ext uri="{FF2B5EF4-FFF2-40B4-BE49-F238E27FC236}">
                <a16:creationId xmlns:a16="http://schemas.microsoft.com/office/drawing/2014/main" id="{EC471937-E3CD-4772-A068-5B3399F58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7518" y="3683695"/>
            <a:ext cx="574110" cy="574110"/>
          </a:xfrm>
          <a:prstGeom prst="rect">
            <a:avLst/>
          </a:prstGeom>
        </p:spPr>
      </p:pic>
      <p:pic>
        <p:nvPicPr>
          <p:cNvPr id="30" name="Graphic 29" descr="Document">
            <a:extLst>
              <a:ext uri="{FF2B5EF4-FFF2-40B4-BE49-F238E27FC236}">
                <a16:creationId xmlns:a16="http://schemas.microsoft.com/office/drawing/2014/main" id="{DE94D56A-2E91-496B-859B-70152C99A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4175" y="3693090"/>
            <a:ext cx="574110" cy="574110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E15CF288-5CB1-4B55-8726-BC7094B17CD9}"/>
              </a:ext>
            </a:extLst>
          </p:cNvPr>
          <p:cNvSpPr/>
          <p:nvPr/>
        </p:nvSpPr>
        <p:spPr>
          <a:xfrm>
            <a:off x="4054258" y="5353758"/>
            <a:ext cx="4350704" cy="5741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Document">
            <a:extLst>
              <a:ext uri="{FF2B5EF4-FFF2-40B4-BE49-F238E27FC236}">
                <a16:creationId xmlns:a16="http://schemas.microsoft.com/office/drawing/2014/main" id="{74A0DE69-CDA7-43AD-8C08-E13384824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4962" y="5369490"/>
            <a:ext cx="574110" cy="574110"/>
          </a:xfrm>
          <a:prstGeom prst="rect">
            <a:avLst/>
          </a:prstGeom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B480503C-E611-4C15-88F3-74F29AC1C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7945" y="5367851"/>
            <a:ext cx="574110" cy="57411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C68AF77-C30A-4731-9202-29430324AE26}"/>
              </a:ext>
            </a:extLst>
          </p:cNvPr>
          <p:cNvSpPr/>
          <p:nvPr/>
        </p:nvSpPr>
        <p:spPr>
          <a:xfrm>
            <a:off x="8473523" y="3279959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Events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431196-917E-4A04-90A4-7D618CA8AD19}"/>
              </a:ext>
            </a:extLst>
          </p:cNvPr>
          <p:cNvSpPr/>
          <p:nvPr/>
        </p:nvSpPr>
        <p:spPr>
          <a:xfrm>
            <a:off x="2653048" y="3272135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Events</a:t>
            </a:r>
          </a:p>
        </p:txBody>
      </p:sp>
      <p:pic>
        <p:nvPicPr>
          <p:cNvPr id="36" name="Graphic 35" descr="Document">
            <a:extLst>
              <a:ext uri="{FF2B5EF4-FFF2-40B4-BE49-F238E27FC236}">
                <a16:creationId xmlns:a16="http://schemas.microsoft.com/office/drawing/2014/main" id="{F8B025CC-3D1D-4888-8E6A-FC0994558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6069" y="3637768"/>
            <a:ext cx="574110" cy="574110"/>
          </a:xfrm>
          <a:prstGeom prst="rect">
            <a:avLst/>
          </a:prstGeom>
        </p:spPr>
      </p:pic>
      <p:pic>
        <p:nvPicPr>
          <p:cNvPr id="37" name="Graphic 36" descr="Document">
            <a:extLst>
              <a:ext uri="{FF2B5EF4-FFF2-40B4-BE49-F238E27FC236}">
                <a16:creationId xmlns:a16="http://schemas.microsoft.com/office/drawing/2014/main" id="{33675331-A009-4126-AF58-D69D70F9B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2726" y="3652081"/>
            <a:ext cx="574110" cy="574110"/>
          </a:xfrm>
          <a:prstGeom prst="rect">
            <a:avLst/>
          </a:prstGeom>
        </p:spPr>
      </p:pic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4AD3AEEF-AE26-49FD-A3A0-CE221B43C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9383" y="3652081"/>
            <a:ext cx="574110" cy="574110"/>
          </a:xfrm>
          <a:prstGeom prst="rect">
            <a:avLst/>
          </a:prstGeom>
        </p:spPr>
      </p:pic>
      <p:pic>
        <p:nvPicPr>
          <p:cNvPr id="39" name="Graphic 38" descr="Document">
            <a:extLst>
              <a:ext uri="{FF2B5EF4-FFF2-40B4-BE49-F238E27FC236}">
                <a16:creationId xmlns:a16="http://schemas.microsoft.com/office/drawing/2014/main" id="{491C4040-3836-4FBC-9775-F657E1E7DC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36040" y="3661476"/>
            <a:ext cx="574110" cy="57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07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D1F9F2BA-747F-4765-87A6-4A0D0FE695E3}"/>
              </a:ext>
            </a:extLst>
          </p:cNvPr>
          <p:cNvSpPr/>
          <p:nvPr/>
        </p:nvSpPr>
        <p:spPr>
          <a:xfrm rot="20269962">
            <a:off x="2569610" y="3524895"/>
            <a:ext cx="6253005" cy="77726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Automation Actions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36B25-395A-4F7C-89A1-F0BFB663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34AA8-848A-43D1-8C17-42D3BC367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75" b="20808"/>
          <a:stretch/>
        </p:blipFill>
        <p:spPr>
          <a:xfrm>
            <a:off x="8649324" y="1749078"/>
            <a:ext cx="2744825" cy="564489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8B8AEB2-8A8A-485E-9481-406957F6E771}"/>
              </a:ext>
            </a:extLst>
          </p:cNvPr>
          <p:cNvSpPr/>
          <p:nvPr/>
        </p:nvSpPr>
        <p:spPr>
          <a:xfrm rot="1380089">
            <a:off x="3651659" y="3679010"/>
            <a:ext cx="5316675" cy="73329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Atomic Indicators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98E5F8-A0A7-4717-8576-EA3A6F816230}"/>
              </a:ext>
            </a:extLst>
          </p:cNvPr>
          <p:cNvSpPr/>
          <p:nvPr/>
        </p:nvSpPr>
        <p:spPr>
          <a:xfrm>
            <a:off x="3962400" y="1636797"/>
            <a:ext cx="4686923" cy="7620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Alert data to new cases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253B2659-D2B9-4876-BF63-AA2FFAD9632E}"/>
              </a:ext>
            </a:extLst>
          </p:cNvPr>
          <p:cNvSpPr/>
          <p:nvPr/>
        </p:nvSpPr>
        <p:spPr>
          <a:xfrm>
            <a:off x="4429320" y="5335234"/>
            <a:ext cx="4220003" cy="72910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Enrich Events</a:t>
            </a:r>
          </a:p>
        </p:txBody>
      </p:sp>
      <p:pic>
        <p:nvPicPr>
          <p:cNvPr id="16" name="Picture 4" descr="ttp://ptech-llc.com/wp-content/uploads/2017/05/elasticsearch-logo-1200x625.png">
            <a:extLst>
              <a:ext uri="{FF2B5EF4-FFF2-40B4-BE49-F238E27FC236}">
                <a16:creationId xmlns:a16="http://schemas.microsoft.com/office/drawing/2014/main" id="{08B8D71B-737E-482F-841E-405749EC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56" y="1583962"/>
            <a:ext cx="2235287" cy="11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51B13A-7780-4F46-AFD4-B832099ADE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61"/>
          <a:stretch/>
        </p:blipFill>
        <p:spPr>
          <a:xfrm>
            <a:off x="9025023" y="4788671"/>
            <a:ext cx="1729036" cy="1319937"/>
          </a:xfrm>
          <a:prstGeom prst="rect">
            <a:avLst/>
          </a:prstGeom>
        </p:spPr>
      </p:pic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9E433AE0-B996-4192-884E-9CE7004D8D65}"/>
              </a:ext>
            </a:extLst>
          </p:cNvPr>
          <p:cNvSpPr/>
          <p:nvPr/>
        </p:nvSpPr>
        <p:spPr>
          <a:xfrm>
            <a:off x="9755036" y="2398798"/>
            <a:ext cx="533400" cy="2326171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DCDDA-19C0-4D33-A122-D7A36E428BCD}"/>
              </a:ext>
            </a:extLst>
          </p:cNvPr>
          <p:cNvSpPr/>
          <p:nvPr/>
        </p:nvSpPr>
        <p:spPr>
          <a:xfrm>
            <a:off x="10110463" y="3234665"/>
            <a:ext cx="13244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Events /</a:t>
            </a:r>
          </a:p>
          <a:p>
            <a:r>
              <a:rPr lang="en-US" sz="2400" dirty="0">
                <a:latin typeface="+mj-lt"/>
              </a:rPr>
              <a:t>IOCs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D951FCB-C764-409B-85E7-8CFFD2EA9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9261" y="5303198"/>
            <a:ext cx="2235287" cy="74509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FD31C3-FE58-4A27-A4CD-6F745A41D3DC}"/>
              </a:ext>
            </a:extLst>
          </p:cNvPr>
          <p:cNvSpPr/>
          <p:nvPr/>
        </p:nvSpPr>
        <p:spPr>
          <a:xfrm>
            <a:off x="655320" y="1607102"/>
            <a:ext cx="2160651" cy="8213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Logs &amp; alerts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C151E88F-4862-479B-848E-57AF588F24E6}"/>
              </a:ext>
            </a:extLst>
          </p:cNvPr>
          <p:cNvSpPr/>
          <p:nvPr/>
        </p:nvSpPr>
        <p:spPr>
          <a:xfrm>
            <a:off x="699737" y="5252158"/>
            <a:ext cx="1369523" cy="83763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API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77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C0B8-49D9-4D66-BC3B-6BEB41A0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Closure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B45C-F258-4C70-BC35-32FF52173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12" y="1290703"/>
            <a:ext cx="11086787" cy="4876800"/>
          </a:xfrm>
        </p:spPr>
        <p:txBody>
          <a:bodyPr/>
          <a:lstStyle/>
          <a:p>
            <a:r>
              <a:rPr lang="en-US" dirty="0"/>
              <a:t>Once tasks are completed, cases can be classified and closed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EB545-C8CF-48C9-9F51-C67C52B8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7" y="1793081"/>
            <a:ext cx="8271781" cy="4471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B0F575-9A9E-494C-9F7C-8613D7E7D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133600"/>
            <a:ext cx="5362710" cy="1796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3241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979B-3135-4188-B872-8D6F11FE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Case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6D62-92E7-40D2-8C51-276E23E71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metrics worth collecting: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Disposition</a:t>
            </a:r>
            <a:r>
              <a:rPr lang="en-US" dirty="0"/>
              <a:t>: True/false positive, indeterminate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Incident Type</a:t>
            </a:r>
            <a:r>
              <a:rPr lang="en-US" dirty="0"/>
              <a:t>: Malware, Hacking, Insider Threat,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Time:</a:t>
            </a:r>
            <a:r>
              <a:rPr lang="en-US" dirty="0"/>
              <a:t> To detect (dwell), assign, contain, remediate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Initial Detection Source</a:t>
            </a:r>
            <a:r>
              <a:rPr lang="en-US" dirty="0"/>
              <a:t>: FW, AV, IDS, external,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Device Types Affected: </a:t>
            </a:r>
            <a:r>
              <a:rPr lang="en-US" dirty="0"/>
              <a:t>User Laptop, Server, ICS, etc.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Attribution/Motivation: </a:t>
            </a:r>
            <a:r>
              <a:rPr lang="en-US" dirty="0"/>
              <a:t>Group name/type, objective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Summary:</a:t>
            </a:r>
            <a:r>
              <a:rPr lang="en-US" dirty="0"/>
              <a:t> Bullet point style 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623818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Closed tickets act as a simple knowledge 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Better if full knowledge base functionality supported</a:t>
            </a:r>
          </a:p>
          <a:p>
            <a:r>
              <a:rPr lang="en-US" dirty="0"/>
              <a:t>Helps solve specific questions during analysis: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investigate specific types of alerts</a:t>
            </a:r>
          </a:p>
          <a:p>
            <a:pPr marL="971550" lvl="1" indent="-457200">
              <a:buFont typeface="Arial" panose="020B0604020202020204" pitchFamily="34" charset="0"/>
              <a:buChar char="•"/>
            </a:pPr>
            <a:r>
              <a:rPr lang="en-US" dirty="0"/>
              <a:t>What logs to correlate with</a:t>
            </a:r>
          </a:p>
          <a:p>
            <a:pPr marL="971550" lvl="1" indent="-457200">
              <a:buFont typeface="Arial" panose="020B0604020202020204" pitchFamily="34" charset="0"/>
              <a:buChar char="•"/>
            </a:pPr>
            <a:r>
              <a:rPr lang="en-US" dirty="0"/>
              <a:t>What systems would matter giving the alert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 an alert in some cases may be a false positive</a:t>
            </a:r>
          </a:p>
          <a:p>
            <a:r>
              <a:rPr lang="en-US" dirty="0"/>
              <a:t>May also help to use and/or create playbooks</a:t>
            </a:r>
          </a:p>
        </p:txBody>
      </p:sp>
    </p:spTree>
    <p:extLst>
      <p:ext uri="{BB962C8B-B14F-4D97-AF65-F5344CB8AC3E}">
        <p14:creationId xmlns:p14="http://schemas.microsoft.com/office/powerpoint/2010/main" val="1380147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Tuning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Closure codes identify rules with too many false positives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reverse is also true – Identifies consistent rules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Category VIII – False positive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90800"/>
            <a:ext cx="5638800" cy="29210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86600" y="2565400"/>
            <a:ext cx="3657600" cy="1877437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Rule 1 – 1000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86% VIII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12% 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2% Other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3400" y="4584243"/>
            <a:ext cx="3276600" cy="1446550"/>
          </a:xfrm>
          <a:prstGeom prst="rect">
            <a:avLst/>
          </a:prstGeom>
          <a:noFill/>
          <a:ln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Rule 2 – 10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90%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10% 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86600" y="4429679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220514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 Forecasting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Reporting total alerts over time can forecast staffing needs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Used by management to keep proper staffing levels</a:t>
            </a:r>
          </a:p>
          <a:p>
            <a:r>
              <a:rPr lang="en-US" dirty="0"/>
              <a:t>Security is often understaffed – forecasting may be ignored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enough budget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Executive decision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Lack of qualified candidates</a:t>
            </a:r>
          </a:p>
          <a:p>
            <a:r>
              <a:rPr lang="en-US" dirty="0"/>
              <a:t>It can be used differently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Which alerts need to be cut to handle current staffing?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124200"/>
            <a:ext cx="4343400" cy="254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6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B2064F-31AF-4A4E-A020-701B3246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Investigations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63668-F8F6-4172-846F-3CCBF733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Emphasis for this presentation is alert investigations and case management. We will be discussing: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 should alerts be stored for triage?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 centralizing alerts can be a bad thing?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can the investigation process be improved?</a:t>
            </a:r>
          </a:p>
          <a:p>
            <a:endParaRPr lang="en-US" dirty="0"/>
          </a:p>
          <a:p>
            <a:r>
              <a:rPr lang="en-US" b="1" dirty="0"/>
              <a:t>Fact</a:t>
            </a:r>
            <a:r>
              <a:rPr lang="en-US" dirty="0"/>
              <a:t> or </a:t>
            </a:r>
            <a:r>
              <a:rPr lang="en-US" b="1" dirty="0"/>
              <a:t>myth</a:t>
            </a:r>
            <a:r>
              <a:rPr lang="en-US" dirty="0"/>
              <a:t>: Analysis via a single pane of glass is best</a:t>
            </a:r>
          </a:p>
          <a:p>
            <a:r>
              <a:rPr lang="en-US" dirty="0"/>
              <a:t>- You decide at the end of this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03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33565-5E72-4BAB-B040-A827B7B5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Summit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DB43B9-9FB3-4282-9B17-478E26153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206" y="1295400"/>
            <a:ext cx="9333588" cy="4876800"/>
          </a:xfrm>
        </p:spPr>
      </p:pic>
    </p:spTree>
    <p:extLst>
      <p:ext uri="{BB962C8B-B14F-4D97-AF65-F5344CB8AC3E}">
        <p14:creationId xmlns:p14="http://schemas.microsoft.com/office/powerpoint/2010/main" val="111196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416B-607E-4F15-9C7C-8CF56637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106D-F1E3-455D-B39A-88C4B607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Some</a:t>
            </a:r>
            <a:r>
              <a:rPr lang="en-US" dirty="0"/>
              <a:t> logs represent alerts!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Potentially actionable data, must decide where do these go: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Logs only? IDS console? SIEM? Direct to ticketing?</a:t>
            </a:r>
          </a:p>
          <a:p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C8716-6A98-4FE3-9CB6-358C2599E15D}"/>
              </a:ext>
            </a:extLst>
          </p:cNvPr>
          <p:cNvSpPr txBox="1"/>
          <p:nvPr/>
        </p:nvSpPr>
        <p:spPr>
          <a:xfrm>
            <a:off x="691896" y="1894618"/>
            <a:ext cx="1088136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12/12-06:22:52.879193  [**] [1:2014126:1] </a:t>
            </a:r>
            <a:r>
              <a:rPr lang="en-US" sz="2000" b="1" dirty="0"/>
              <a:t>ET CURRENT_EVENTS DRIVEBY Blackhole Likely Flash Exploit Request </a:t>
            </a:r>
            <a:r>
              <a:rPr lang="en-US" sz="2000" dirty="0"/>
              <a:t>/field.swf [**] [</a:t>
            </a:r>
            <a:r>
              <a:rPr lang="en-US" sz="2000" b="1" dirty="0"/>
              <a:t>Classification: A Network Trojan was Detected</a:t>
            </a:r>
            <a:r>
              <a:rPr lang="en-US" sz="2000" dirty="0"/>
              <a:t>] [Priority: 1] {TCP} 192.168.45.10:1046 -&gt; 78.46.173.138:80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E4C88-5164-4A50-B959-71B9E02C7E1C}"/>
              </a:ext>
            </a:extLst>
          </p:cNvPr>
          <p:cNvSpPr txBox="1"/>
          <p:nvPr/>
        </p:nvSpPr>
        <p:spPr>
          <a:xfrm>
            <a:off x="691896" y="3044042"/>
            <a:ext cx="1088136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Oct 30 09:50:48 1,2012/10/30 09:50:48,01606001116,</a:t>
            </a:r>
            <a:r>
              <a:rPr lang="en-US" sz="2000" b="1" dirty="0"/>
              <a:t>THREAT</a:t>
            </a:r>
            <a:r>
              <a:rPr lang="en-US" sz="2000" dirty="0"/>
              <a:t>,url,1,2012/04/10 04:38:23,192.168.0.2,204.232.231.46,0.0.0.0,0.0.0.0,rule1,crusher,,web-browsing,vsys1,trust,untrust,ethernet1/2,ethernet1/1,forwardAll,2012/04/10 04:38:24,12783,1,59024,80,0,0,0x200000,tcp,block-url,"</a:t>
            </a:r>
            <a:r>
              <a:rPr lang="en-US" sz="2000" b="1" dirty="0"/>
              <a:t>onlinebrandsecuritys.com/install/ws.zip</a:t>
            </a:r>
            <a:r>
              <a:rPr lang="en-US" sz="2000" dirty="0"/>
              <a:t>",(9999),</a:t>
            </a:r>
            <a:r>
              <a:rPr lang="en-US" sz="2000" b="1" dirty="0"/>
              <a:t>malware-sites</a:t>
            </a:r>
            <a:r>
              <a:rPr lang="en-US" sz="2000" dirty="0"/>
              <a:t>,informational,client-to-server,0,0x0,192.168.0.0-192.168.255.255,United States,0,</a:t>
            </a:r>
          </a:p>
        </p:txBody>
      </p:sp>
    </p:spTree>
    <p:extLst>
      <p:ext uri="{BB962C8B-B14F-4D97-AF65-F5344CB8AC3E}">
        <p14:creationId xmlns:p14="http://schemas.microsoft.com/office/powerpoint/2010/main" val="128728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3172-5B55-4CC8-B062-8FEBD356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Alerting:  Volume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40C12-441F-4FFF-B827-54683C9A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52" y="1266600"/>
            <a:ext cx="6438095" cy="14380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B3C13-E6CF-4D50-97CA-0E8274706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72837" y="2809656"/>
            <a:ext cx="5209524" cy="18095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3A2643-7E0F-43EA-B8C3-EB67C2481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578" y="4876800"/>
            <a:ext cx="5796041" cy="11320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66B780-57FD-4BA2-87C3-32A2E81E6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082" y="1261408"/>
            <a:ext cx="4721385" cy="49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01BD-7258-4EF0-BE4B-AE813E98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Anomalies by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7FAF-70E9-46A5-A3AF-7ACFBF7B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Signature-Centric: </a:t>
            </a:r>
            <a:r>
              <a:rPr lang="en-US" dirty="0"/>
              <a:t>IDS/IPS, Firewall, AV, WAF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Primarily use </a:t>
            </a:r>
            <a:r>
              <a:rPr lang="en-US" sz="2400" b="1" dirty="0"/>
              <a:t>signatures</a:t>
            </a:r>
            <a:r>
              <a:rPr lang="en-US" sz="2400" dirty="0"/>
              <a:t> of known bad traffic and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high-fidelity, might send straight to incident ticket</a:t>
            </a:r>
          </a:p>
          <a:p>
            <a:endParaRPr lang="en-US" b="1" dirty="0"/>
          </a:p>
          <a:p>
            <a:r>
              <a:rPr lang="en-US" b="1" dirty="0"/>
              <a:t>Anomaly-centric: </a:t>
            </a:r>
            <a:r>
              <a:rPr lang="en-US" dirty="0"/>
              <a:t>User Behavior Mon., ILP, some IDS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UBA uses data science / heuristics to find outliers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IDS signatures can be anomaly centric (VNC seen, EXE download)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Anomaly + domain expertise and context = malicious activity alert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7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3E5432-2046-47DC-B921-A3A76B79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75839"/>
            <a:ext cx="10881360" cy="685801"/>
          </a:xfrm>
        </p:spPr>
        <p:txBody>
          <a:bodyPr/>
          <a:lstStyle/>
          <a:p>
            <a:r>
              <a:rPr lang="en-US" dirty="0"/>
              <a:t>Anomalies vs. Signatures Illustrated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147B87-6595-412B-A400-B6D7670E0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1371600"/>
            <a:ext cx="10576560" cy="4807823"/>
          </a:xfrm>
        </p:spPr>
        <p:txBody>
          <a:bodyPr/>
          <a:lstStyle/>
          <a:p>
            <a:r>
              <a:rPr lang="en-US" dirty="0"/>
              <a:t>         Evil                                                                                      Both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Neither                                                                         Anomalous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2DD6D61-81DA-47BB-AD5F-AB12EE8D3B61}"/>
              </a:ext>
            </a:extLst>
          </p:cNvPr>
          <p:cNvSpPr/>
          <p:nvPr/>
        </p:nvSpPr>
        <p:spPr>
          <a:xfrm>
            <a:off x="1447800" y="5334000"/>
            <a:ext cx="9784080" cy="731122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Anomaly Score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74D94F2A-2387-422A-BCC4-257DD0B2B24F}"/>
              </a:ext>
            </a:extLst>
          </p:cNvPr>
          <p:cNvSpPr/>
          <p:nvPr/>
        </p:nvSpPr>
        <p:spPr>
          <a:xfrm>
            <a:off x="838200" y="1371600"/>
            <a:ext cx="685800" cy="4114800"/>
          </a:xfrm>
          <a:prstGeom prst="up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Maliciousness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12689A-FEBC-432F-AB30-A309D37385ED}"/>
              </a:ext>
            </a:extLst>
          </p:cNvPr>
          <p:cNvCxnSpPr>
            <a:cxnSpLocks/>
          </p:cNvCxnSpPr>
          <p:nvPr/>
        </p:nvCxnSpPr>
        <p:spPr>
          <a:xfrm>
            <a:off x="1447800" y="3733800"/>
            <a:ext cx="1008888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212188-629F-42ED-B333-1816513C559F}"/>
              </a:ext>
            </a:extLst>
          </p:cNvPr>
          <p:cNvSpPr/>
          <p:nvPr/>
        </p:nvSpPr>
        <p:spPr>
          <a:xfrm>
            <a:off x="4889944" y="3041302"/>
            <a:ext cx="2412112" cy="13849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i="1" dirty="0"/>
              <a:t>True  Positive</a:t>
            </a:r>
          </a:p>
          <a:p>
            <a:pPr algn="ctr"/>
            <a:endParaRPr lang="en-US" sz="2800" i="1" dirty="0"/>
          </a:p>
          <a:p>
            <a:pPr algn="ctr"/>
            <a:r>
              <a:rPr lang="en-US" sz="2800" i="1" dirty="0"/>
              <a:t>False Positive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14A1DE-AB0D-4A62-B054-5FD0C910BED7}"/>
              </a:ext>
            </a:extLst>
          </p:cNvPr>
          <p:cNvSpPr/>
          <p:nvPr/>
        </p:nvSpPr>
        <p:spPr>
          <a:xfrm>
            <a:off x="7777544" y="1778875"/>
            <a:ext cx="3733800" cy="309792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Anomaly-based</a:t>
            </a:r>
          </a:p>
          <a:p>
            <a:pPr algn="ctr"/>
            <a:r>
              <a:rPr lang="en-US" sz="2800" dirty="0"/>
              <a:t>Alerts</a:t>
            </a:r>
          </a:p>
        </p:txBody>
      </p:sp>
    </p:spTree>
    <p:extLst>
      <p:ext uri="{BB962C8B-B14F-4D97-AF65-F5344CB8AC3E}">
        <p14:creationId xmlns:p14="http://schemas.microsoft.com/office/powerpoint/2010/main" val="103602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Alerts by themselves can be bland and unforgiving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Repeat logon failure … ok that is </a:t>
            </a:r>
            <a:r>
              <a:rPr lang="en-US" u="sng" dirty="0"/>
              <a:t>probably</a:t>
            </a:r>
            <a:r>
              <a:rPr lang="en-US" dirty="0"/>
              <a:t> bad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Sensitive email addresses, that </a:t>
            </a:r>
            <a:r>
              <a:rPr lang="en-US" u="sng" dirty="0"/>
              <a:t>seems</a:t>
            </a:r>
            <a:r>
              <a:rPr lang="en-US" dirty="0"/>
              <a:t> bad</a:t>
            </a:r>
          </a:p>
          <a:p>
            <a:r>
              <a:rPr lang="en-US" dirty="0"/>
              <a:t>More context and data is necessary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96" y="1981200"/>
            <a:ext cx="10704208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8501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Sec511_1_2014_0823.thmx</Template>
  <TotalTime>0</TotalTime>
  <Words>1977</Words>
  <Application>Microsoft Office PowerPoint</Application>
  <PresentationFormat>Widescreen</PresentationFormat>
  <Paragraphs>404</Paragraphs>
  <Slides>40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Courier New</vt:lpstr>
      <vt:lpstr>Georgia</vt:lpstr>
      <vt:lpstr>Gill Sans MT</vt:lpstr>
      <vt:lpstr>Tahoma</vt:lpstr>
      <vt:lpstr>Times New Roman</vt:lpstr>
      <vt:lpstr>Title Page</vt:lpstr>
      <vt:lpstr>Basic Layout Pages</vt:lpstr>
      <vt:lpstr>SEC555</vt:lpstr>
      <vt:lpstr>About Us</vt:lpstr>
      <vt:lpstr>Welcome!</vt:lpstr>
      <vt:lpstr>Alert Investigations</vt:lpstr>
      <vt:lpstr>Alert Collection</vt:lpstr>
      <vt:lpstr>The Problem With Alerting:  Volume</vt:lpstr>
      <vt:lpstr>Signature Anomalies by Tool</vt:lpstr>
      <vt:lpstr>Anomalies vs. Signatures Illustrated</vt:lpstr>
      <vt:lpstr>Alert Data</vt:lpstr>
      <vt:lpstr>Silo Alert Management</vt:lpstr>
      <vt:lpstr>Point Product Analysis</vt:lpstr>
      <vt:lpstr>Snort Alert</vt:lpstr>
      <vt:lpstr>Standard Fields vs. Extra Fields</vt:lpstr>
      <vt:lpstr>SIEM Analysis</vt:lpstr>
      <vt:lpstr>Centralizing Alert Investigations</vt:lpstr>
      <vt:lpstr>Enrich for Analysis</vt:lpstr>
      <vt:lpstr>Auto-Categorization</vt:lpstr>
      <vt:lpstr>Moving Alerts to Case Management</vt:lpstr>
      <vt:lpstr>Alert Log Flow Illustrated</vt:lpstr>
      <vt:lpstr>Alert Log Flow Options</vt:lpstr>
      <vt:lpstr>Incident Management Systems (IMS)</vt:lpstr>
      <vt:lpstr>TheHive – Incident Management System</vt:lpstr>
      <vt:lpstr>TheHive – Workflow</vt:lpstr>
      <vt:lpstr>TheHive - Automatic Case Creation with Context</vt:lpstr>
      <vt:lpstr>TheHive - Working a Case</vt:lpstr>
      <vt:lpstr>TheHive – Case and Task Assignment</vt:lpstr>
      <vt:lpstr>Observables</vt:lpstr>
      <vt:lpstr>Cortex</vt:lpstr>
      <vt:lpstr>Cortex Automated Analysis</vt:lpstr>
      <vt:lpstr>MISP</vt:lpstr>
      <vt:lpstr>MISP Workflow Overview</vt:lpstr>
      <vt:lpstr>MISP Events Illustrated</vt:lpstr>
      <vt:lpstr>MISP Sharing Illustrated</vt:lpstr>
      <vt:lpstr>Putting It All Together</vt:lpstr>
      <vt:lpstr>Case Closure </vt:lpstr>
      <vt:lpstr>Closed Case Classification</vt:lpstr>
      <vt:lpstr>Knowledge Base</vt:lpstr>
      <vt:lpstr>Alert Tuning</vt:lpstr>
      <vt:lpstr>Staff Forecasting</vt:lpstr>
      <vt:lpstr>SOC Summit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SEC555 - The Industry's First SIEM Neutral Training Course</dc:title>
  <dc:subject/>
  <dc:creator/>
  <cp:keywords>555</cp:keywords>
  <dc:description/>
  <cp:lastModifiedBy/>
  <cp:revision>1</cp:revision>
  <dcterms:created xsi:type="dcterms:W3CDTF">2016-12-19T16:03:23Z</dcterms:created>
  <dcterms:modified xsi:type="dcterms:W3CDTF">2019-04-10T02:02:41Z</dcterms:modified>
  <cp:category>Security</cp:category>
</cp:coreProperties>
</file>