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7.jpg" ContentType="image/jpeg"/>
  <Override PartName="/ppt/media/image3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27"/>
  </p:notesMasterIdLst>
  <p:handoutMasterIdLst>
    <p:handoutMasterId r:id="rId28"/>
  </p:handoutMasterIdLst>
  <p:sldIdLst>
    <p:sldId id="815" r:id="rId3"/>
    <p:sldId id="856" r:id="rId4"/>
    <p:sldId id="800" r:id="rId5"/>
    <p:sldId id="1785" r:id="rId6"/>
    <p:sldId id="1786" r:id="rId7"/>
    <p:sldId id="986" r:id="rId8"/>
    <p:sldId id="1784" r:id="rId9"/>
    <p:sldId id="1791" r:id="rId10"/>
    <p:sldId id="1792" r:id="rId11"/>
    <p:sldId id="1793" r:id="rId12"/>
    <p:sldId id="1435" r:id="rId13"/>
    <p:sldId id="1478" r:id="rId14"/>
    <p:sldId id="1789" r:id="rId15"/>
    <p:sldId id="1788" r:id="rId16"/>
    <p:sldId id="1790" r:id="rId17"/>
    <p:sldId id="318" r:id="rId18"/>
    <p:sldId id="332" r:id="rId19"/>
    <p:sldId id="339" r:id="rId20"/>
    <p:sldId id="341" r:id="rId21"/>
    <p:sldId id="340" r:id="rId22"/>
    <p:sldId id="324" r:id="rId23"/>
    <p:sldId id="317" r:id="rId24"/>
    <p:sldId id="1787" r:id="rId25"/>
    <p:sldId id="1783" r:id="rId2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04909D-4BE1-43FD-BED3-FC202CB35881}">
          <p14:sldIdLst>
            <p14:sldId id="815"/>
            <p14:sldId id="856"/>
            <p14:sldId id="800"/>
            <p14:sldId id="1785"/>
            <p14:sldId id="1786"/>
            <p14:sldId id="986"/>
            <p14:sldId id="1784"/>
            <p14:sldId id="1791"/>
            <p14:sldId id="1792"/>
            <p14:sldId id="1793"/>
            <p14:sldId id="1435"/>
            <p14:sldId id="1478"/>
            <p14:sldId id="1789"/>
            <p14:sldId id="1788"/>
            <p14:sldId id="1790"/>
            <p14:sldId id="318"/>
            <p14:sldId id="332"/>
            <p14:sldId id="339"/>
            <p14:sldId id="341"/>
            <p14:sldId id="340"/>
            <p14:sldId id="324"/>
            <p14:sldId id="317"/>
            <p14:sldId id="1787"/>
            <p14:sldId id="17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7" autoAdjust="0"/>
    <p:restoredTop sz="70644" autoAdjust="0"/>
  </p:normalViewPr>
  <p:slideViewPr>
    <p:cSldViewPr>
      <p:cViewPr varScale="1">
        <p:scale>
          <a:sx n="80" d="100"/>
          <a:sy n="80" d="100"/>
        </p:scale>
        <p:origin x="17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413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286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0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Sharing Alerts and Threat Intelligence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 and John Hubbard</a:t>
            </a:r>
          </a:p>
          <a:p>
            <a:r>
              <a:rPr lang="en-US" sz="2800" dirty="0"/>
              <a:t>@SecurityMapper		 	@</a:t>
            </a:r>
            <a:r>
              <a:rPr lang="en-US" sz="2800" dirty="0" err="1"/>
              <a:t>sechubb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30EB98-A5C3-4B35-AF94-37EDB1AD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CCF0B4-7FC5-4612-A405-1DBE822B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scripts and sharing integrations are awesome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they also impede progress</a:t>
            </a:r>
          </a:p>
          <a:p>
            <a:r>
              <a:rPr lang="en-US" dirty="0"/>
              <a:t>Instead of reinventing the wheel organizations need something task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Such as projects like MISP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 is to share between organizations</a:t>
            </a:r>
          </a:p>
          <a:p>
            <a:r>
              <a:rPr lang="en-US" dirty="0"/>
              <a:t>May not have things like version controlling but it is designed for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8E6-828A-4C31-9E74-B200C32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4786-E12B-451F-BE37-40CE98F5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alware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S</a:t>
            </a:r>
            <a:r>
              <a:rPr lang="en-US" dirty="0"/>
              <a:t>haring </a:t>
            </a:r>
            <a:r>
              <a:rPr lang="en-US" b="1" dirty="0"/>
              <a:t>P</a:t>
            </a:r>
            <a:r>
              <a:rPr lang="en-US" dirty="0"/>
              <a:t>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free, open-source analyst favorite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Capability of high-volume indicator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Great web UI and REST API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Classification and sharing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 indicator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import/export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Integrates with TheHive for automated storage/analysis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32AD2-C153-4E84-97C6-63BD30187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61"/>
          <a:stretch/>
        </p:blipFill>
        <p:spPr>
          <a:xfrm>
            <a:off x="9340719" y="1295400"/>
            <a:ext cx="239561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C6F2-C890-4F3E-80AF-359C9D18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Sharing Illustrated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A6D80D-7011-4135-AB83-F529598698C0}"/>
              </a:ext>
            </a:extLst>
          </p:cNvPr>
          <p:cNvSpPr/>
          <p:nvPr/>
        </p:nvSpPr>
        <p:spPr>
          <a:xfrm>
            <a:off x="655320" y="1254690"/>
            <a:ext cx="5135880" cy="4876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Org-1 MISP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35C95D-A5EC-499E-9C41-BA6A6EA103B1}"/>
              </a:ext>
            </a:extLst>
          </p:cNvPr>
          <p:cNvSpPr/>
          <p:nvPr/>
        </p:nvSpPr>
        <p:spPr>
          <a:xfrm>
            <a:off x="6400802" y="1259909"/>
            <a:ext cx="5135880" cy="4876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Org-2 MISP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C03C50-AA6F-44A1-B241-DE208CC03AA6}"/>
              </a:ext>
            </a:extLst>
          </p:cNvPr>
          <p:cNvSpPr/>
          <p:nvPr/>
        </p:nvSpPr>
        <p:spPr>
          <a:xfrm>
            <a:off x="2030158" y="4226191"/>
            <a:ext cx="2240280" cy="18852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Shared Events</a:t>
            </a:r>
            <a:endParaRPr lang="en-US" dirty="0"/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39ED8EF4-454E-4374-88D2-9D56663AE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5369490"/>
            <a:ext cx="574110" cy="57411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3F0A3BDD-8A35-4A0B-AFD4-1094E312B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583" y="5367851"/>
            <a:ext cx="574110" cy="57411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781D90AF-F85E-4A1B-899E-9DF0FF2D4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6069" y="2790171"/>
            <a:ext cx="574110" cy="574110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097CDB3D-AEE0-4B63-AA9D-48741819E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2726" y="2804484"/>
            <a:ext cx="574110" cy="57411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B49AD453-0AD0-4220-A868-4F3CFC3EF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9383" y="2804484"/>
            <a:ext cx="574110" cy="57411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ED17ABE3-7074-4DC3-AF69-E1B385A27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6040" y="2813879"/>
            <a:ext cx="574110" cy="574110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8904FDE1-4461-4348-B606-BC052365B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204" y="2766463"/>
            <a:ext cx="574110" cy="574110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F2366C1D-F7FD-4EDE-972A-154BF93F4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0861" y="2780776"/>
            <a:ext cx="574110" cy="57411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2722F45D-9A68-43DE-AAD0-1E48D22F3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7518" y="2780776"/>
            <a:ext cx="574110" cy="574110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8F2C6EAA-26D1-4F2A-8390-CCF74D1A8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175" y="2790171"/>
            <a:ext cx="574110" cy="57411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6499969D-87E1-43B7-BDB7-BF722335E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204" y="3669382"/>
            <a:ext cx="574110" cy="57411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F6B8B3D1-956D-4197-8C73-AF7C90E18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0861" y="3683695"/>
            <a:ext cx="574110" cy="574110"/>
          </a:xfrm>
          <a:prstGeom prst="rect">
            <a:avLst/>
          </a:prstGeom>
        </p:spPr>
      </p:pic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EC471937-E3CD-4772-A068-5B3399F58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7518" y="3683695"/>
            <a:ext cx="574110" cy="574110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DE94D56A-2E91-496B-859B-70152C99A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175" y="3693090"/>
            <a:ext cx="574110" cy="57411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E15CF288-5CB1-4B55-8726-BC7094B17CD9}"/>
              </a:ext>
            </a:extLst>
          </p:cNvPr>
          <p:cNvSpPr/>
          <p:nvPr/>
        </p:nvSpPr>
        <p:spPr>
          <a:xfrm>
            <a:off x="4054258" y="5353758"/>
            <a:ext cx="4350704" cy="5741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Document">
            <a:extLst>
              <a:ext uri="{FF2B5EF4-FFF2-40B4-BE49-F238E27FC236}">
                <a16:creationId xmlns:a16="http://schemas.microsoft.com/office/drawing/2014/main" id="{74A0DE69-CDA7-43AD-8C08-E13384824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4962" y="5369490"/>
            <a:ext cx="574110" cy="574110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B480503C-E611-4C15-88F3-74F29AC1C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7945" y="5367851"/>
            <a:ext cx="574110" cy="5741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C68AF77-C30A-4731-9202-29430324AE26}"/>
              </a:ext>
            </a:extLst>
          </p:cNvPr>
          <p:cNvSpPr/>
          <p:nvPr/>
        </p:nvSpPr>
        <p:spPr>
          <a:xfrm>
            <a:off x="8473523" y="3279959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Events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31196-917E-4A04-90A4-7D618CA8AD19}"/>
              </a:ext>
            </a:extLst>
          </p:cNvPr>
          <p:cNvSpPr/>
          <p:nvPr/>
        </p:nvSpPr>
        <p:spPr>
          <a:xfrm>
            <a:off x="2653048" y="3272135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Events</a:t>
            </a:r>
          </a:p>
        </p:txBody>
      </p:sp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F8B025CC-3D1D-4888-8E6A-FC0994558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6069" y="3637768"/>
            <a:ext cx="574110" cy="57411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33675331-A009-4126-AF58-D69D70F9B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2726" y="3652081"/>
            <a:ext cx="574110" cy="574110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AD3AEEF-AE26-49FD-A3A0-CE221B43C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9383" y="3652081"/>
            <a:ext cx="574110" cy="57411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491C4040-3836-4FBC-9775-F657E1E7D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6040" y="3661476"/>
            <a:ext cx="574110" cy="5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85D820-A247-4FF1-BE7F-77EE834B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Sharing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FA677-2D7F-4DDD-8849-98042948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Proverb</a:t>
            </a:r>
            <a:r>
              <a:rPr lang="en-US" dirty="0"/>
              <a:t>: One man’s treasure is another man’s trash</a:t>
            </a:r>
          </a:p>
          <a:p>
            <a:r>
              <a:rPr lang="en-US" dirty="0"/>
              <a:t>- How do we share without making the problem worse?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419E1C-9524-4B8A-A995-AA1F50CC0A68}"/>
              </a:ext>
            </a:extLst>
          </p:cNvPr>
          <p:cNvSpPr/>
          <p:nvPr/>
        </p:nvSpPr>
        <p:spPr>
          <a:xfrm>
            <a:off x="2030158" y="4226191"/>
            <a:ext cx="2240280" cy="18852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Shared Alert Rule</a:t>
            </a:r>
            <a:endParaRPr lang="en-US" dirty="0"/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8213BEA6-9C84-4C54-83BB-64F884A6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0986" y="5384334"/>
            <a:ext cx="574110" cy="57411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631446DD-B8BF-4C41-9DD3-0E280EB1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4962" y="5369490"/>
            <a:ext cx="574110" cy="574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C9BA07-9780-471B-94E0-FDE7B3388F07}"/>
              </a:ext>
            </a:extLst>
          </p:cNvPr>
          <p:cNvSpPr txBox="1"/>
          <p:nvPr/>
        </p:nvSpPr>
        <p:spPr>
          <a:xfrm>
            <a:off x="1635941" y="2971800"/>
            <a:ext cx="3124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Organization 1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True positives only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Low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0F9AC-239E-4460-92D2-C91CCCEC5449}"/>
              </a:ext>
            </a:extLst>
          </p:cNvPr>
          <p:cNvSpPr txBox="1"/>
          <p:nvPr/>
        </p:nvSpPr>
        <p:spPr>
          <a:xfrm>
            <a:off x="7075375" y="2971800"/>
            <a:ext cx="3233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Organization 2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False positives only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High volume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D41D0F-48A4-42A4-866E-1D6F6E36DCAD}"/>
              </a:ext>
            </a:extLst>
          </p:cNvPr>
          <p:cNvSpPr/>
          <p:nvPr/>
        </p:nvSpPr>
        <p:spPr>
          <a:xfrm>
            <a:off x="7510069" y="4267200"/>
            <a:ext cx="2240280" cy="18852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Shared Alert Rule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D77FF1-8313-4A14-8C42-23B632EE0C37}"/>
              </a:ext>
            </a:extLst>
          </p:cNvPr>
          <p:cNvSpPr/>
          <p:nvPr/>
        </p:nvSpPr>
        <p:spPr>
          <a:xfrm>
            <a:off x="4054258" y="5353758"/>
            <a:ext cx="4175342" cy="5741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01245-B5E6-4098-8780-A892B541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5731E9-11E7-4BFB-BC44-773E77F3013B}"/>
              </a:ext>
            </a:extLst>
          </p:cNvPr>
          <p:cNvSpPr/>
          <p:nvPr/>
        </p:nvSpPr>
        <p:spPr>
          <a:xfrm>
            <a:off x="1143000" y="1676400"/>
            <a:ext cx="2240280" cy="18852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Receive Alert Rule</a:t>
            </a:r>
            <a:endParaRPr lang="en-US" dirty="0"/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5D242926-4277-4A9E-A2B0-B3273F30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828" y="2834543"/>
            <a:ext cx="574110" cy="574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82717-8F13-4BC1-8B80-FD82133E4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61"/>
          <a:stretch/>
        </p:blipFill>
        <p:spPr>
          <a:xfrm>
            <a:off x="1828800" y="3660771"/>
            <a:ext cx="1059947" cy="80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F65516-1EEA-4895-8E8E-33203B647724}"/>
              </a:ext>
            </a:extLst>
          </p:cNvPr>
          <p:cNvGrpSpPr/>
          <p:nvPr/>
        </p:nvGrpSpPr>
        <p:grpSpPr>
          <a:xfrm>
            <a:off x="4800599" y="4400523"/>
            <a:ext cx="457200" cy="406871"/>
            <a:chOff x="4332514" y="3121598"/>
            <a:chExt cx="620486" cy="649479"/>
          </a:xfrm>
        </p:grpSpPr>
        <p:sp>
          <p:nvSpPr>
            <p:cNvPr id="10" name="Arrow: Curved Down 9">
              <a:extLst>
                <a:ext uri="{FF2B5EF4-FFF2-40B4-BE49-F238E27FC236}">
                  <a16:creationId xmlns:a16="http://schemas.microsoft.com/office/drawing/2014/main" id="{47E00E77-3A76-489D-AFE3-ADBB55BC3190}"/>
                </a:ext>
              </a:extLst>
            </p:cNvPr>
            <p:cNvSpPr/>
            <p:nvPr/>
          </p:nvSpPr>
          <p:spPr>
            <a:xfrm>
              <a:off x="4343400" y="3121598"/>
              <a:ext cx="609600" cy="30740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urved Down 10">
              <a:extLst>
                <a:ext uri="{FF2B5EF4-FFF2-40B4-BE49-F238E27FC236}">
                  <a16:creationId xmlns:a16="http://schemas.microsoft.com/office/drawing/2014/main" id="{6737811D-150E-445D-866B-12CCBA931D47}"/>
                </a:ext>
              </a:extLst>
            </p:cNvPr>
            <p:cNvSpPr/>
            <p:nvPr/>
          </p:nvSpPr>
          <p:spPr>
            <a:xfrm rot="10800000">
              <a:off x="4332514" y="3463675"/>
              <a:ext cx="609600" cy="30740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8D29DC-9AF4-41FD-BE23-E3DAABAD6E35}"/>
              </a:ext>
            </a:extLst>
          </p:cNvPr>
          <p:cNvSpPr txBox="1"/>
          <p:nvPr/>
        </p:nvSpPr>
        <p:spPr>
          <a:xfrm>
            <a:off x="4038599" y="3772962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sigmac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35C15A-E014-4872-905E-C3C862367DFD}"/>
              </a:ext>
            </a:extLst>
          </p:cNvPr>
          <p:cNvSpPr txBox="1"/>
          <p:nvPr/>
        </p:nvSpPr>
        <p:spPr>
          <a:xfrm>
            <a:off x="4038599" y="2975718"/>
            <a:ext cx="1981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Convert Alert Rule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725C1-2449-433C-B565-AFBCD701B6B5}"/>
              </a:ext>
            </a:extLst>
          </p:cNvPr>
          <p:cNvSpPr txBox="1"/>
          <p:nvPr/>
        </p:nvSpPr>
        <p:spPr>
          <a:xfrm>
            <a:off x="6754299" y="3524283"/>
            <a:ext cx="1981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Test Alert Rule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4A1258-AAE4-4C14-95B5-2BACBCCE8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96" y="4394894"/>
            <a:ext cx="533474" cy="552527"/>
          </a:xfrm>
          <a:prstGeom prst="rect">
            <a:avLst/>
          </a:prstGeom>
        </p:spPr>
      </p:pic>
      <p:pic>
        <p:nvPicPr>
          <p:cNvPr id="19" name="Picture 6" descr="Image result for icon for bash">
            <a:extLst>
              <a:ext uri="{FF2B5EF4-FFF2-40B4-BE49-F238E27FC236}">
                <a16:creationId xmlns:a16="http://schemas.microsoft.com/office/drawing/2014/main" id="{ADAA6A16-5476-4E8F-ABF5-A56F3E2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785" y="4407098"/>
            <a:ext cx="637708" cy="5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owershell icon">
            <a:extLst>
              <a:ext uri="{FF2B5EF4-FFF2-40B4-BE49-F238E27FC236}">
                <a16:creationId xmlns:a16="http://schemas.microsoft.com/office/drawing/2014/main" id="{355926FC-3E25-42EB-962F-C8C5A2FC0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49" y="4327756"/>
            <a:ext cx="637708" cy="6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9E1FD900-971F-466D-AC6E-25FCBF574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108" y="2290041"/>
            <a:ext cx="574110" cy="57411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F99F197F-CF22-4798-B413-1B4CBBF9E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018" y="2290041"/>
            <a:ext cx="574110" cy="574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9AB9FC-3672-42C4-AE87-2494E8E46C0C}"/>
              </a:ext>
            </a:extLst>
          </p:cNvPr>
          <p:cNvCxnSpPr/>
          <p:nvPr/>
        </p:nvCxnSpPr>
        <p:spPr>
          <a:xfrm>
            <a:off x="4838218" y="2619023"/>
            <a:ext cx="493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B8B0C77-BA7D-4B6A-A2FC-C3B33937D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3848" y="2819400"/>
            <a:ext cx="574110" cy="5741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5ABB44-9820-4C3F-ABC7-866C26B62BD0}"/>
              </a:ext>
            </a:extLst>
          </p:cNvPr>
          <p:cNvSpPr txBox="1"/>
          <p:nvPr/>
        </p:nvSpPr>
        <p:spPr>
          <a:xfrm>
            <a:off x="9325989" y="4694162"/>
            <a:ext cx="1981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Move into Production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DC008FC-D9FC-46A1-941F-AAF9E6E53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631211"/>
            <a:ext cx="510495" cy="352610"/>
          </a:xfrm>
          <a:prstGeom prst="rect">
            <a:avLst/>
          </a:prstGeom>
        </p:spPr>
      </p:pic>
      <p:pic>
        <p:nvPicPr>
          <p:cNvPr id="1028" name="Picture 4" descr="Image result for elastalert">
            <a:extLst>
              <a:ext uri="{FF2B5EF4-FFF2-40B4-BE49-F238E27FC236}">
                <a16:creationId xmlns:a16="http://schemas.microsoft.com/office/drawing/2014/main" id="{49BB2C78-FCCF-496C-B219-D2C409CD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549419"/>
            <a:ext cx="617139" cy="51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lunk icon">
            <a:extLst>
              <a:ext uri="{FF2B5EF4-FFF2-40B4-BE49-F238E27FC236}">
                <a16:creationId xmlns:a16="http://schemas.microsoft.com/office/drawing/2014/main" id="{8C69C4AD-2655-44E0-A357-32437A2C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670709"/>
            <a:ext cx="976317" cy="3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checkmark">
            <a:extLst>
              <a:ext uri="{FF2B5EF4-FFF2-40B4-BE49-F238E27FC236}">
                <a16:creationId xmlns:a16="http://schemas.microsoft.com/office/drawing/2014/main" id="{48E118B5-4405-4D13-BA39-752C2EA8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37" y="4403127"/>
            <a:ext cx="607719" cy="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B18807-B929-49E9-8D9D-AC743976B87B}"/>
              </a:ext>
            </a:extLst>
          </p:cNvPr>
          <p:cNvSpPr txBox="1"/>
          <p:nvPr/>
        </p:nvSpPr>
        <p:spPr>
          <a:xfrm>
            <a:off x="9223969" y="1632602"/>
            <a:ext cx="1981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Manually Review / Assess</a:t>
            </a:r>
          </a:p>
        </p:txBody>
      </p:sp>
      <p:pic>
        <p:nvPicPr>
          <p:cNvPr id="32" name="Picture 4" descr="Image result for red x">
            <a:extLst>
              <a:ext uri="{FF2B5EF4-FFF2-40B4-BE49-F238E27FC236}">
                <a16:creationId xmlns:a16="http://schemas.microsoft.com/office/drawing/2014/main" id="{FD2C8B8B-A171-4407-9B2A-94F43B40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634" y="1488945"/>
            <a:ext cx="471549" cy="4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094CD2-4453-4210-A51F-B36592071799}"/>
              </a:ext>
            </a:extLst>
          </p:cNvPr>
          <p:cNvCxnSpPr/>
          <p:nvPr/>
        </p:nvCxnSpPr>
        <p:spPr>
          <a:xfrm>
            <a:off x="9067800" y="3733800"/>
            <a:ext cx="146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EB9572-DD8F-48AD-87A9-940EF95868E9}"/>
              </a:ext>
            </a:extLst>
          </p:cNvPr>
          <p:cNvSpPr txBox="1"/>
          <p:nvPr/>
        </p:nvSpPr>
        <p:spPr>
          <a:xfrm>
            <a:off x="9291083" y="3530398"/>
            <a:ext cx="10181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result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5747F1-5D49-4292-93AE-D7CAE70047DA}"/>
              </a:ext>
            </a:extLst>
          </p:cNvPr>
          <p:cNvCxnSpPr/>
          <p:nvPr/>
        </p:nvCxnSpPr>
        <p:spPr>
          <a:xfrm>
            <a:off x="10532659" y="3730453"/>
            <a:ext cx="6744" cy="59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255A0D-F70B-45F7-8BD6-5C084221C8B7}"/>
              </a:ext>
            </a:extLst>
          </p:cNvPr>
          <p:cNvCxnSpPr>
            <a:cxnSpLocks/>
          </p:cNvCxnSpPr>
          <p:nvPr/>
        </p:nvCxnSpPr>
        <p:spPr>
          <a:xfrm rot="10800000">
            <a:off x="10525516" y="3141162"/>
            <a:ext cx="6744" cy="59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334AFF-7BEE-4C9C-AF1B-CDFFB064B79D}"/>
              </a:ext>
            </a:extLst>
          </p:cNvPr>
          <p:cNvCxnSpPr/>
          <p:nvPr/>
        </p:nvCxnSpPr>
        <p:spPr>
          <a:xfrm>
            <a:off x="3383280" y="2975718"/>
            <a:ext cx="502920" cy="300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AC5A7E-9081-4D10-B878-C4EB42C29242}"/>
              </a:ext>
            </a:extLst>
          </p:cNvPr>
          <p:cNvCxnSpPr/>
          <p:nvPr/>
        </p:nvCxnSpPr>
        <p:spPr>
          <a:xfrm>
            <a:off x="6135589" y="3536906"/>
            <a:ext cx="502920" cy="300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500C1D-3E9D-4349-BD3F-862251C9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Shared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A915E-77E2-44AE-872C-7E017BF4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logic for rule testing does not require advanced scripting or deploying a full dev ops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Did the rule find anything?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 – Was it high volume (likely false positive) or low volume (possible true positive)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 - Was the rule computationally expensive (likely poorly written rule) or your organization has never seen the attack</a:t>
            </a:r>
          </a:p>
          <a:p>
            <a:r>
              <a:rPr lang="en-US" dirty="0"/>
              <a:t>Above is logic for initial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you mature you can operationalize this further</a:t>
            </a:r>
          </a:p>
        </p:txBody>
      </p:sp>
    </p:spTree>
    <p:extLst>
      <p:ext uri="{BB962C8B-B14F-4D97-AF65-F5344CB8AC3E}">
        <p14:creationId xmlns:p14="http://schemas.microsoft.com/office/powerpoint/2010/main" val="211041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491-BA3D-4091-A6F4-EAFDA285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SOC Prime SigmaUI!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2EC120-468D-4F19-9DD6-A561A382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5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8B23-6B1C-494A-A178-F9E9998D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D1131-8ECC-0F47-8C82-D91A2C88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Don't know who changed a rule, or 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Sigma can help with this too!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Most SIEMs don't have alert change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Text based analytics = easy Git version control!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0EBBEF-146A-435C-BDDA-06822AEF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4" y="4663439"/>
            <a:ext cx="3119346" cy="1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5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A74-2AA1-4993-8906-8ED6D5AC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Sigma Rules Into MISP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E2C398-3A37-4DA3-ADAA-245202B7A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2118686"/>
            <a:ext cx="10881359" cy="716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F4810-D13C-491A-9B2F-B21EA98D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1" y="3779984"/>
            <a:ext cx="10881358" cy="1563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09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9FF8-937C-402B-881C-8580846B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 Attribute Created in MISP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82652-0446-449A-A993-16AF4345A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572" y="1571895"/>
            <a:ext cx="10742857" cy="43238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00666B-BEC5-4028-AEDB-F389B5D1ECD9}"/>
              </a:ext>
            </a:extLst>
          </p:cNvPr>
          <p:cNvSpPr/>
          <p:nvPr/>
        </p:nvSpPr>
        <p:spPr>
          <a:xfrm>
            <a:off x="4212404" y="2455524"/>
            <a:ext cx="1253448" cy="27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4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Justin Henderson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Author / SEC455 and SEC530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GSE #108 / Cyber Guardian Blue + Red / 60 certs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Owner of H &amp; A Security Solutions</a:t>
            </a:r>
          </a:p>
          <a:p>
            <a:pPr marL="457200" lvl="1" indent="-457200">
              <a:spcBef>
                <a:spcPts val="0"/>
              </a:spcBef>
              <a:buSzTx/>
              <a:defRPr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SecurityMapper</a:t>
            </a:r>
            <a:endParaRPr lang="en-US" dirty="0"/>
          </a:p>
          <a:p>
            <a:pPr marL="53975" indent="-457200">
              <a:spcBef>
                <a:spcPts val="0"/>
              </a:spcBef>
              <a:defRPr/>
            </a:pPr>
            <a:endParaRPr lang="en-US" dirty="0"/>
          </a:p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John Hubbard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/ SEC511 Instructor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SEC450 Author / SEC455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SOC Lead, GMON | GREM | GPEN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SecHubb</a:t>
            </a:r>
            <a:endParaRPr lang="en-US" dirty="0"/>
          </a:p>
          <a:p>
            <a:pPr marL="457200" lvl="1" indent="-457200">
              <a:spcBef>
                <a:spcPts val="0"/>
              </a:spcBef>
              <a:buSzTx/>
            </a:pPr>
            <a:endParaRPr lang="en-US" dirty="0"/>
          </a:p>
        </p:txBody>
      </p:sp>
      <p:pic>
        <p:nvPicPr>
          <p:cNvPr id="4" name="Picture 2" descr="https://www.sans.org/images/instructor-headshots/justin-henderson.jpg">
            <a:extLst>
              <a:ext uri="{FF2B5EF4-FFF2-40B4-BE49-F238E27FC236}">
                <a16:creationId xmlns:a16="http://schemas.microsoft.com/office/drawing/2014/main" id="{9F579EC6-75D7-4B4E-A3EB-E13D93B4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600200"/>
            <a:ext cx="1220300" cy="14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7D464CE-C634-4CDD-8793-3FE5BAEE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972623"/>
            <a:ext cx="1220301" cy="14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0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113C-0DF8-4187-AD23-067E1970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Rules Out of MISP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03F831-21C1-4929-818C-F924052D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 REST API: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D0A4E1-3C04-4F53-AE7F-D30A51CC5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1" y="2009538"/>
            <a:ext cx="10881360" cy="41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5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E709-39E6-49EA-A9B4-82EEC8B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a world…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FE5E-A1D8-438F-B6C9-AA7654C8F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6300284" cy="48078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Where intelligence </a:t>
            </a:r>
            <a:r>
              <a:rPr lang="en-US" sz="2400" b="1" dirty="0"/>
              <a:t>reports come with Sigma rules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Don't have to write the analytics</a:t>
            </a: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Don't even have to transcribe them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They came to you through MISP!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Analytics automatically appear in Threat Intel Platform 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Already associated with threat actors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Supporting IOCs included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Simply convert the rules you want!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69E052-2EBC-45BD-84BF-EADFED8DA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1"/>
          <a:stretch/>
        </p:blipFill>
        <p:spPr>
          <a:xfrm>
            <a:off x="9012383" y="1906017"/>
            <a:ext cx="863138" cy="658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0514A-4958-461E-B1CD-3D4F5DA8A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1"/>
          <a:stretch/>
        </p:blipFill>
        <p:spPr>
          <a:xfrm>
            <a:off x="7621387" y="3425684"/>
            <a:ext cx="863138" cy="658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5379A2-E66F-4134-BA04-14399D72B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1"/>
          <a:stretch/>
        </p:blipFill>
        <p:spPr>
          <a:xfrm>
            <a:off x="10403380" y="3425684"/>
            <a:ext cx="863138" cy="65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C7112E-E590-4D9B-AE7D-8FBEFF8DA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1"/>
          <a:stretch/>
        </p:blipFill>
        <p:spPr>
          <a:xfrm>
            <a:off x="9012383" y="4885413"/>
            <a:ext cx="863138" cy="6589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AE5E65-2362-43E4-BF92-EB0C8C8CA94D}"/>
              </a:ext>
            </a:extLst>
          </p:cNvPr>
          <p:cNvCxnSpPr>
            <a:stCxn id="9" idx="0"/>
            <a:endCxn id="8" idx="1"/>
          </p:cNvCxnSpPr>
          <p:nvPr/>
        </p:nvCxnSpPr>
        <p:spPr>
          <a:xfrm flipV="1">
            <a:off x="8052956" y="2235475"/>
            <a:ext cx="959427" cy="11902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1A585-9735-49CC-899C-8E4CE3F99462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8052956" y="4084599"/>
            <a:ext cx="959427" cy="11302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39A7B0-6A32-44D0-AC6E-CF26228A58FF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>
            <a:off x="9875521" y="4084599"/>
            <a:ext cx="959428" cy="11302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095CA5-48BD-43B3-85AC-E1BE6FDCE1A5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9875521" y="2235475"/>
            <a:ext cx="959428" cy="11902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50650-D264-424A-9FAA-618B9011E8B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484525" y="3755142"/>
            <a:ext cx="191885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A2D74F-21BA-46FE-A7B7-77ECD1434415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9443952" y="2564932"/>
            <a:ext cx="0" cy="23204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Building">
            <a:extLst>
              <a:ext uri="{FF2B5EF4-FFF2-40B4-BE49-F238E27FC236}">
                <a16:creationId xmlns:a16="http://schemas.microsoft.com/office/drawing/2014/main" id="{9168F9D1-5598-4E7B-B1EF-A720DD63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2807" y="3419799"/>
            <a:ext cx="585121" cy="585121"/>
          </a:xfrm>
          <a:prstGeom prst="rect">
            <a:avLst/>
          </a:prstGeom>
        </p:spPr>
      </p:pic>
      <p:pic>
        <p:nvPicPr>
          <p:cNvPr id="19" name="Graphic 18" descr="Factory">
            <a:extLst>
              <a:ext uri="{FF2B5EF4-FFF2-40B4-BE49-F238E27FC236}">
                <a16:creationId xmlns:a16="http://schemas.microsoft.com/office/drawing/2014/main" id="{AB735190-DC77-48E4-9EE4-EE8F5CEFF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9977" y="3419799"/>
            <a:ext cx="585121" cy="585121"/>
          </a:xfrm>
          <a:prstGeom prst="rect">
            <a:avLst/>
          </a:prstGeom>
        </p:spPr>
      </p:pic>
      <p:pic>
        <p:nvPicPr>
          <p:cNvPr id="22" name="Graphic 21" descr="Bank">
            <a:extLst>
              <a:ext uri="{FF2B5EF4-FFF2-40B4-BE49-F238E27FC236}">
                <a16:creationId xmlns:a16="http://schemas.microsoft.com/office/drawing/2014/main" id="{BD4FEDAD-30AD-4232-BA03-4B7D0B130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1391" y="1313672"/>
            <a:ext cx="585121" cy="585121"/>
          </a:xfrm>
          <a:prstGeom prst="rect">
            <a:avLst/>
          </a:prstGeom>
        </p:spPr>
      </p:pic>
      <p:pic>
        <p:nvPicPr>
          <p:cNvPr id="25" name="Graphic 24" descr="Store">
            <a:extLst>
              <a:ext uri="{FF2B5EF4-FFF2-40B4-BE49-F238E27FC236}">
                <a16:creationId xmlns:a16="http://schemas.microsoft.com/office/drawing/2014/main" id="{736A6040-E889-467A-A153-2F905A3FE0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1391" y="5678211"/>
            <a:ext cx="585121" cy="5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0E8B-6020-4080-87AE-0DB36710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BA3E-73B6-4549-A700-221EF721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170709"/>
            <a:ext cx="10881360" cy="4876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Clone the Sigma project from GitHub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Write some analytics to try out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Test against your SIEM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Push rules into MISP (Docker image available)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Start sharing - link MISP to a friend</a:t>
            </a:r>
            <a:r>
              <a:rPr lang="en-US" sz="2800" dirty="0"/>
              <a:t>!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Ask friend to share rules with their own MISP</a:t>
            </a:r>
          </a:p>
          <a:p>
            <a:pPr marL="860425" lvl="1" indent="-457200">
              <a:buFont typeface="Wingdings" panose="05000000000000000000" pitchFamily="2" charset="2"/>
              <a:buChar char="q"/>
            </a:pPr>
            <a:r>
              <a:rPr lang="en-US" sz="2400" dirty="0"/>
              <a:t>Secretly do not trust friend and implement rule orchestration</a:t>
            </a:r>
          </a:p>
          <a:p>
            <a:pPr marL="860425" lvl="1" indent="-457200">
              <a:buFont typeface="Wingdings" panose="05000000000000000000" pitchFamily="2" charset="2"/>
              <a:buChar char="q"/>
            </a:pPr>
            <a:r>
              <a:rPr lang="en-US" sz="2400" dirty="0"/>
              <a:t>Validate, validate, validate!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82E4D-D2A1-4B8F-80AC-AD8633C1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683" y="1288474"/>
            <a:ext cx="2904846" cy="24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A02AF-36E9-48A3-9B7D-BBC7EA9F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to Watch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34BE51-10B1-4C80-9A0A-B9342463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TheHive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Security incident response for the masses!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Plus MISP and Cortex integration</a:t>
            </a:r>
          </a:p>
          <a:p>
            <a:r>
              <a:rPr lang="en-US" b="1" dirty="0"/>
              <a:t>Threat Alert Logic Repository </a:t>
            </a:r>
            <a:r>
              <a:rPr lang="en-US" dirty="0"/>
              <a:t>(TALR)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Provides Sigma to STIX to TAXII for sharing</a:t>
            </a:r>
          </a:p>
          <a:p>
            <a:r>
              <a:rPr lang="en-US" b="1" dirty="0"/>
              <a:t>Sigma2MISP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Imports Sigma rules to MISP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9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33565-5E72-4BAB-B040-A827B7B5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Summit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DB43B9-9FB3-4282-9B17-478E2615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206" y="1295400"/>
            <a:ext cx="9333588" cy="4876800"/>
          </a:xfrm>
        </p:spPr>
      </p:pic>
    </p:spTree>
    <p:extLst>
      <p:ext uri="{BB962C8B-B14F-4D97-AF65-F5344CB8AC3E}">
        <p14:creationId xmlns:p14="http://schemas.microsoft.com/office/powerpoint/2010/main" val="111196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3C48B8-126D-4EA8-8B67-585A3960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7C42-AD20-46EC-B888-C980D593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From Mandiant’s </a:t>
            </a:r>
            <a:r>
              <a:rPr lang="en-US" b="1" dirty="0"/>
              <a:t>M-Trend 2019 </a:t>
            </a:r>
            <a:r>
              <a:rPr lang="en-US" dirty="0"/>
              <a:t>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DB542-56A8-465C-A235-CB7386F1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87" y="1323109"/>
            <a:ext cx="10531642" cy="43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AB8480-1E1A-4464-96E5-B6EBFDA1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Detection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A06E95-848B-4099-9149-B8159FDC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need better detection and this often is confused with “</a:t>
            </a:r>
            <a:r>
              <a:rPr lang="en-US" b="1" dirty="0"/>
              <a:t>buy [insert product here]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Methods to increase detection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Minimize false 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Know thyself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Move past only using vendor rules </a:t>
            </a:r>
            <a:r>
              <a:rPr lang="en-US" b="1" dirty="0"/>
              <a:t>&lt;-</a:t>
            </a:r>
            <a:r>
              <a:rPr lang="en-US" dirty="0"/>
              <a:t> webcast focus</a:t>
            </a:r>
          </a:p>
          <a:p>
            <a:r>
              <a:rPr lang="en-US" dirty="0"/>
              <a:t>Community and private partnerships provide new rules</a:t>
            </a:r>
          </a:p>
        </p:txBody>
      </p:sp>
    </p:spTree>
    <p:extLst>
      <p:ext uri="{BB962C8B-B14F-4D97-AF65-F5344CB8AC3E}">
        <p14:creationId xmlns:p14="http://schemas.microsoft.com/office/powerpoint/2010/main" val="363511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B2064F-31AF-4A4E-A020-701B3246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is Caring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63668-F8F6-4172-846F-3CCBF733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sharing giving away trade secrets? Advising the enemy?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 does it make things better for you?</a:t>
            </a:r>
          </a:p>
          <a:p>
            <a:r>
              <a:rPr lang="en-US" sz="2800" dirty="0"/>
              <a:t>Reasons to share: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Altruism</a:t>
            </a:r>
            <a:r>
              <a:rPr lang="en-US" sz="2800" dirty="0"/>
              <a:t> – Because it</a:t>
            </a:r>
            <a:br>
              <a:rPr lang="en-US" sz="2800" dirty="0"/>
            </a:br>
            <a:r>
              <a:rPr lang="en-US" sz="2800" dirty="0"/>
              <a:t>makes you feel good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Self-ism</a:t>
            </a:r>
            <a:r>
              <a:rPr lang="en-US" sz="2800" dirty="0"/>
              <a:t> – Because you</a:t>
            </a:r>
            <a:br>
              <a:rPr lang="en-US" sz="2800" dirty="0"/>
            </a:br>
            <a:r>
              <a:rPr lang="en-US" sz="2800" dirty="0"/>
              <a:t>hope to get more out of it</a:t>
            </a:r>
            <a:br>
              <a:rPr lang="en-US" sz="2800" dirty="0"/>
            </a:br>
            <a:r>
              <a:rPr lang="en-US" sz="2800" dirty="0"/>
              <a:t>than you give</a:t>
            </a:r>
          </a:p>
          <a:p>
            <a:r>
              <a:rPr lang="en-US" sz="2800" dirty="0"/>
              <a:t>Both are valid options</a:t>
            </a:r>
          </a:p>
        </p:txBody>
      </p:sp>
      <p:pic>
        <p:nvPicPr>
          <p:cNvPr id="1026" name="Picture 2" descr="Image result for sharing is caring meme">
            <a:extLst>
              <a:ext uri="{FF2B5EF4-FFF2-40B4-BE49-F238E27FC236}">
                <a16:creationId xmlns:a16="http://schemas.microsoft.com/office/drawing/2014/main" id="{117AF566-919D-4F93-81C1-9C0DD36DC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14600"/>
            <a:ext cx="6096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0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497474-530E-4716-8E34-8AEEDEBB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20DFF-33B9-4F54-9C90-EBC614CE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methods available for sharing detection capabilities: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Repositories (public or private)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Sharing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SSH via the internet (we do not judge -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Malware Information Sharing Platform (MISP)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9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F31526-354D-47E3-B901-A0909229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Sharing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650F5-03C1-4BAB-B1AB-760D38722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DDA6A8-D9D3-4668-8180-F95F771C9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Rollback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sharing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GitHub deploy keys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GitHub enterprise accounts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Free public sharing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A6FDEB-CF16-4FB2-9222-702D091ED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49D12D-E7A9-4213-B26B-953E62A43D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Private shares cost (low cost)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flexible for dynamic sharing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All or nothing repo access</a:t>
            </a:r>
          </a:p>
        </p:txBody>
      </p:sp>
      <p:pic>
        <p:nvPicPr>
          <p:cNvPr id="2050" name="Picture 2" descr="Image result for github icon">
            <a:extLst>
              <a:ext uri="{FF2B5EF4-FFF2-40B4-BE49-F238E27FC236}">
                <a16:creationId xmlns:a16="http://schemas.microsoft.com/office/drawing/2014/main" id="{367CE079-53E7-426A-9A85-EE47D40A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10659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1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F31526-354D-47E3-B901-A0909229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Sharing / SSH / Other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650F5-03C1-4BAB-B1AB-760D38722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DDA6A8-D9D3-4668-8180-F95F771C9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Been around forever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script or install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Files natively on 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fancy APIs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dirty="0" err="1"/>
              <a:t>symlinks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A6FDEB-CF16-4FB2-9222-702D091ED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49D12D-E7A9-4213-B26B-953E62A43D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Requires SSH keys or 3</a:t>
            </a:r>
            <a:r>
              <a:rPr lang="en-US" sz="2800" baseline="30000" dirty="0"/>
              <a:t>rd</a:t>
            </a:r>
            <a:r>
              <a:rPr lang="en-US" sz="2800" dirty="0"/>
              <a:t> party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Requires scripting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flexible for dynamic sharing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Requires separate folders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Or fancy scripting</a:t>
            </a:r>
          </a:p>
        </p:txBody>
      </p:sp>
    </p:spTree>
    <p:extLst>
      <p:ext uri="{BB962C8B-B14F-4D97-AF65-F5344CB8AC3E}">
        <p14:creationId xmlns:p14="http://schemas.microsoft.com/office/powerpoint/2010/main" val="261903562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759</Words>
  <Application>Microsoft Office PowerPoint</Application>
  <PresentationFormat>Widescreen</PresentationFormat>
  <Paragraphs>162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Courier New</vt:lpstr>
      <vt:lpstr>Georgia</vt:lpstr>
      <vt:lpstr>Gill Sans MT</vt:lpstr>
      <vt:lpstr>Tahoma</vt:lpstr>
      <vt:lpstr>Times New Roman</vt:lpstr>
      <vt:lpstr>Wingdings</vt:lpstr>
      <vt:lpstr>Title Page</vt:lpstr>
      <vt:lpstr>Basic Layout Pages</vt:lpstr>
      <vt:lpstr>SEC555</vt:lpstr>
      <vt:lpstr>About Us</vt:lpstr>
      <vt:lpstr>Welcome!</vt:lpstr>
      <vt:lpstr>Detection Today</vt:lpstr>
      <vt:lpstr>Better Detection</vt:lpstr>
      <vt:lpstr>Sharing is Caring</vt:lpstr>
      <vt:lpstr>How to Share</vt:lpstr>
      <vt:lpstr>GitHub Sharing</vt:lpstr>
      <vt:lpstr>File Sharing / SSH / Other</vt:lpstr>
      <vt:lpstr>Different Approach</vt:lpstr>
      <vt:lpstr>MISP</vt:lpstr>
      <vt:lpstr>MISP Sharing Illustrated</vt:lpstr>
      <vt:lpstr>Problem with Sharing</vt:lpstr>
      <vt:lpstr>Orchestration</vt:lpstr>
      <vt:lpstr>Testing Shared Rules</vt:lpstr>
      <vt:lpstr>Bonus: SOC Prime SigmaUI!</vt:lpstr>
      <vt:lpstr>Rule Organization</vt:lpstr>
      <vt:lpstr>Putting Sigma Rules Into MISP</vt:lpstr>
      <vt:lpstr>Sigma Attribute Created in MISP</vt:lpstr>
      <vt:lpstr>Pulling Rules Out of MISP</vt:lpstr>
      <vt:lpstr>Imagine a world…</vt:lpstr>
      <vt:lpstr>Action Steps</vt:lpstr>
      <vt:lpstr>Projects to Watch</vt:lpstr>
      <vt:lpstr>SOC Summit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2019-05-01T18:52:38Z</dcterms:modified>
  <cp:category>Security</cp:category>
</cp:coreProperties>
</file>