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 autoCompressPictures="0">
  <p:sldMasterIdLst>
    <p:sldMasterId id="2147483967" r:id="rId1"/>
    <p:sldMasterId id="2147483970" r:id="rId2"/>
  </p:sldMasterIdLst>
  <p:notesMasterIdLst>
    <p:notesMasterId r:id="rId30"/>
  </p:notesMasterIdLst>
  <p:handoutMasterIdLst>
    <p:handoutMasterId r:id="rId31"/>
  </p:handoutMasterIdLst>
  <p:sldIdLst>
    <p:sldId id="815" r:id="rId3"/>
    <p:sldId id="819" r:id="rId4"/>
    <p:sldId id="800" r:id="rId5"/>
    <p:sldId id="859" r:id="rId6"/>
    <p:sldId id="860" r:id="rId7"/>
    <p:sldId id="861" r:id="rId8"/>
    <p:sldId id="862" r:id="rId9"/>
    <p:sldId id="881" r:id="rId10"/>
    <p:sldId id="865" r:id="rId11"/>
    <p:sldId id="866" r:id="rId12"/>
    <p:sldId id="867" r:id="rId13"/>
    <p:sldId id="868" r:id="rId14"/>
    <p:sldId id="869" r:id="rId15"/>
    <p:sldId id="870" r:id="rId16"/>
    <p:sldId id="871" r:id="rId17"/>
    <p:sldId id="864" r:id="rId18"/>
    <p:sldId id="842" r:id="rId19"/>
    <p:sldId id="872" r:id="rId20"/>
    <p:sldId id="873" r:id="rId21"/>
    <p:sldId id="874" r:id="rId22"/>
    <p:sldId id="875" r:id="rId23"/>
    <p:sldId id="880" r:id="rId24"/>
    <p:sldId id="876" r:id="rId25"/>
    <p:sldId id="877" r:id="rId26"/>
    <p:sldId id="878" r:id="rId27"/>
    <p:sldId id="879" r:id="rId28"/>
    <p:sldId id="882" r:id="rId29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99FFCC"/>
    <a:srgbClr val="00FF00"/>
    <a:srgbClr val="FF0000"/>
    <a:srgbClr val="FF6600"/>
    <a:srgbClr val="000066"/>
    <a:srgbClr val="FF33CC"/>
    <a:srgbClr val="FFFF00"/>
    <a:srgbClr val="00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50000" autoAdjust="0"/>
    <p:restoredTop sz="70681" autoAdjust="0"/>
  </p:normalViewPr>
  <p:slideViewPr>
    <p:cSldViewPr>
      <p:cViewPr varScale="1">
        <p:scale>
          <a:sx n="80" d="100"/>
          <a:sy n="80" d="100"/>
        </p:scale>
        <p:origin x="24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47" d="100"/>
          <a:sy n="147" d="100"/>
        </p:scale>
        <p:origin x="2744" y="-44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7B84F0AD-B8EC-4E4C-96AB-90A3127EB2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586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60888"/>
            <a:ext cx="5943600" cy="43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0564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56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88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76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11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07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487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56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09600" y="4560888"/>
            <a:ext cx="6096000" cy="4735512"/>
          </a:xfrm>
        </p:spPr>
        <p:txBody>
          <a:bodyPr/>
          <a:lstStyle/>
          <a:p>
            <a:pPr>
              <a:spcBef>
                <a:spcPts val="200"/>
              </a:spcBef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073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63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60888"/>
            <a:ext cx="5943600" cy="4583112"/>
          </a:xfrm>
        </p:spPr>
        <p:txBody>
          <a:bodyPr/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331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63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58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58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09600" y="4560888"/>
            <a:ext cx="6096000" cy="4887912"/>
          </a:xfrm>
        </p:spPr>
        <p:txBody>
          <a:bodyPr/>
          <a:lstStyle/>
          <a:p>
            <a:pPr>
              <a:spcBef>
                <a:spcPts val="3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77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2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60888"/>
            <a:ext cx="5943600" cy="45831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1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766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7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cour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398642" y="1921566"/>
            <a:ext cx="9184987" cy="2279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1488" y="5146469"/>
            <a:ext cx="11247437" cy="1003300"/>
          </a:xfrm>
        </p:spPr>
        <p:txBody>
          <a:bodyPr/>
          <a:lstStyle>
            <a:lvl1pPr algn="ctr">
              <a:defRPr sz="14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4200939" y="476250"/>
            <a:ext cx="7332249" cy="685800"/>
          </a:xfrm>
        </p:spPr>
        <p:txBody>
          <a:bodyPr tIns="64008" bIns="0"/>
          <a:lstStyle>
            <a:lvl1pPr algn="r">
              <a:defRPr sz="1800" b="0" i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2pPr>
            <a:lvl3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3pPr>
            <a:lvl4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4pPr>
            <a:lvl5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792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25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ans_single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7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295400"/>
            <a:ext cx="10881360" cy="4876800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3200"/>
            </a:lvl1pPr>
            <a:lvl2pPr>
              <a:lnSpc>
                <a:spcPct val="100000"/>
              </a:lnSpc>
              <a:spcBef>
                <a:spcPts val="1000"/>
              </a:spcBef>
              <a:defRPr/>
            </a:lvl2pPr>
            <a:lvl3pPr>
              <a:lnSpc>
                <a:spcPct val="100000"/>
              </a:lnSpc>
              <a:spcBef>
                <a:spcPts val="1000"/>
              </a:spcBef>
              <a:defRPr/>
            </a:lvl3pPr>
            <a:lvl4pPr>
              <a:lnSpc>
                <a:spcPct val="100000"/>
              </a:lnSpc>
              <a:spcBef>
                <a:spcPts val="1000"/>
              </a:spcBef>
              <a:defRPr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9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single-tex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5320" y="475841"/>
            <a:ext cx="10881360" cy="685800"/>
          </a:xfrm>
          <a:solidFill>
            <a:srgbClr val="005B7D"/>
          </a:solidFill>
        </p:spPr>
        <p:txBody>
          <a:bodyPr anchor="ctr" anchorCtr="0"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20" y="1295400"/>
            <a:ext cx="10881360" cy="589935"/>
          </a:xfrm>
        </p:spPr>
        <p:txBody>
          <a:bodyPr/>
          <a:lstStyle>
            <a:lvl1pPr marL="0" indent="0" algn="l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" y="2022811"/>
            <a:ext cx="10881360" cy="371726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07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ans_two-column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39"/>
            <a:ext cx="10881360" cy="6858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20" y="1295400"/>
            <a:ext cx="5364480" cy="48078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364480" cy="48078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ns_two-column-tex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" y="1295400"/>
            <a:ext cx="5342255" cy="594360"/>
          </a:xfrm>
        </p:spPr>
        <p:txBody>
          <a:bodyPr anchor="t" anchorCtr="0"/>
          <a:lstStyle>
            <a:lvl1pPr marL="0" indent="0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" y="2023520"/>
            <a:ext cx="5342255" cy="4166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95400"/>
            <a:ext cx="5364480" cy="594360"/>
          </a:xfrm>
        </p:spPr>
        <p:txBody>
          <a:bodyPr anchor="t" anchorCtr="0"/>
          <a:lstStyle>
            <a:lvl1pPr marL="0" indent="0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23520"/>
            <a:ext cx="5364480" cy="41661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1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text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800"/>
          </a:xfrm>
        </p:spPr>
        <p:txBody>
          <a:bodyPr vert="horz" lIns="91440" tIns="64008" rIns="91440" bIns="0" rtlCol="0" anchor="ctr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91432" y="1295400"/>
            <a:ext cx="6163956" cy="47071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55320" y="1295400"/>
            <a:ext cx="4240530" cy="4707194"/>
          </a:xfrm>
        </p:spPr>
        <p:txBody>
          <a:bodyPr/>
          <a:lstStyle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37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ns_no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488"/>
            <a:ext cx="1088136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934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79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472440" y="4851400"/>
            <a:ext cx="11247120" cy="1562100"/>
          </a:xfrm>
          <a:prstGeom prst="rect">
            <a:avLst/>
          </a:prstGeom>
          <a:solidFill>
            <a:srgbClr val="D9D9D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rgbClr val="005C7D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442" y="475840"/>
            <a:ext cx="3568618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55321" y="475840"/>
            <a:ext cx="3385738" cy="685800"/>
          </a:xfrm>
          <a:prstGeom prst="rect">
            <a:avLst/>
          </a:prstGeom>
        </p:spPr>
        <p:txBody>
          <a:bodyPr vert="horz" lIns="91440" tIns="64008" rIns="91440" bIns="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4314" y="1918425"/>
            <a:ext cx="9315246" cy="2286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61412" y="1918425"/>
            <a:ext cx="0" cy="2286000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11" y="2804224"/>
            <a:ext cx="1028700" cy="549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4035323" y="475488"/>
            <a:ext cx="7684238" cy="685800"/>
          </a:xfrm>
          <a:prstGeom prst="rect">
            <a:avLst/>
          </a:prstGeom>
          <a:solidFill>
            <a:srgbClr val="7F7F7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rgbClr val="005C7D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white">
          <a:xfrm>
            <a:off x="4035323" y="442452"/>
            <a:ext cx="0" cy="75954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28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smtClean="0">
          <a:solidFill>
            <a:schemeClr val="bg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6000" kern="1200">
          <a:solidFill>
            <a:srgbClr val="005B7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55320" y="365125"/>
            <a:ext cx="10881360" cy="685800"/>
          </a:xfrm>
          <a:prstGeom prst="rect">
            <a:avLst/>
          </a:prstGeom>
        </p:spPr>
        <p:txBody>
          <a:bodyPr vert="horz" lIns="91440" tIns="64008" rIns="9144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" y="1295400"/>
            <a:ext cx="10881360" cy="4894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524" y="6311900"/>
            <a:ext cx="12188952" cy="548640"/>
            <a:chOff x="1524" y="6311900"/>
            <a:chExt cx="12188952" cy="548640"/>
          </a:xfrm>
        </p:grpSpPr>
        <p:sp>
          <p:nvSpPr>
            <p:cNvPr id="13" name="Rectangle 12"/>
            <p:cNvSpPr/>
            <p:nvPr/>
          </p:nvSpPr>
          <p:spPr>
            <a:xfrm>
              <a:off x="1524" y="6311900"/>
              <a:ext cx="12188952" cy="54864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 bwMode="white">
            <a:xfrm>
              <a:off x="1016000" y="6311900"/>
              <a:ext cx="0" cy="54610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5909" y="6439685"/>
              <a:ext cx="559187" cy="298743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 bwMode="gray">
            <a:xfrm>
              <a:off x="5457613" y="6400284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1"/>
                  </a:solidFill>
                  <a:latin typeface="Gill Sans MT"/>
                </a:rPr>
                <a:t>SEC555</a:t>
              </a:r>
              <a:r>
                <a:rPr lang="en-US" sz="1800" baseline="0" dirty="0">
                  <a:solidFill>
                    <a:schemeClr val="bg1"/>
                  </a:solidFill>
                  <a:latin typeface="Gill Sans MT"/>
                </a:rPr>
                <a:t> | SIEM with Tactical Analytics</a:t>
              </a:r>
              <a:endParaRPr lang="en-US" sz="1800" dirty="0">
                <a:solidFill>
                  <a:schemeClr val="bg1"/>
                </a:solidFill>
                <a:latin typeface="Gill Sans MT"/>
              </a:endParaRPr>
            </a:p>
          </p:txBody>
        </p:sp>
      </p:grp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553613" y="6325670"/>
            <a:ext cx="653796" cy="54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b="1" i="0" kern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12C446D-6113-E749-B2D6-33109B9D4DC9}" type="slidenum">
              <a:rPr lang="en-US" sz="1600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9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 cap="none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277813" algn="l" defTabSz="914400" rtl="0" eaLnBrk="1" latinLnBrk="0" hangingPunct="1">
        <a:lnSpc>
          <a:spcPct val="90000"/>
        </a:lnSpc>
        <a:spcBef>
          <a:spcPts val="1000"/>
        </a:spcBef>
        <a:buSzPct val="125000"/>
        <a:buFont typeface="Arial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752475" indent="-292100" algn="l" defTabSz="914400" rtl="0" eaLnBrk="1" latinLnBrk="0" hangingPunct="1">
        <a:lnSpc>
          <a:spcPct val="90000"/>
        </a:lnSpc>
        <a:spcBef>
          <a:spcPts val="1000"/>
        </a:spcBef>
        <a:buFont typeface="Courier New" charset="0"/>
        <a:buChar char="o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1875" indent="-223838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563" indent="-238125" algn="l" defTabSz="914400" rtl="0" eaLnBrk="1" latinLnBrk="0" hangingPunct="1">
        <a:lnSpc>
          <a:spcPct val="90000"/>
        </a:lnSpc>
        <a:spcBef>
          <a:spcPts val="1000"/>
        </a:spcBef>
        <a:buFont typeface="Courier New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PP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SecuritySolutions/presentati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HASecuritySolution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SEC555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Detecting Modern PowerShell Attacks with SIEM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800" dirty="0"/>
              <a:t>Justin Henderson (GSE # 108) @SecurityMapper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Presentation based on SEC555: SIEM with Tactical Analytics</a:t>
            </a:r>
          </a:p>
        </p:txBody>
      </p:sp>
    </p:spTree>
    <p:extLst>
      <p:ext uri="{BB962C8B-B14F-4D97-AF65-F5344CB8AC3E}">
        <p14:creationId xmlns:p14="http://schemas.microsoft.com/office/powerpoint/2010/main" val="342648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Logging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Event ID 4103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Records module 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And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Very verbose…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18" y="4504071"/>
            <a:ext cx="6880952" cy="17477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347" y="1302895"/>
            <a:ext cx="6533333" cy="5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19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Logging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Invoke-Mimikatz.ps1 ran on Windows 7 box with PS v5.1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8,555 events logged from running script once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Includes functions and parameters called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Logs based on every time a module is used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" y="3962400"/>
            <a:ext cx="10881360" cy="20711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0497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Block Logging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v5 added Script Block Logging (Event ID 4104)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Records blocks as they are executed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If too large spans multiple events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Data is decoded in log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Event type of WARNING used to</a:t>
            </a:r>
            <a:br>
              <a:rPr lang="en-US" dirty="0"/>
            </a:br>
            <a:r>
              <a:rPr lang="en-US" dirty="0"/>
              <a:t>log suspicious commands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WARNING events enabled by default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log start/stop times (4105, 4106)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2667000"/>
            <a:ext cx="3610595" cy="34193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9942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Block Logging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Invoke-Mimikatz.ps1 on same system = 509 events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Volume is a bit more easy to handle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But still a lot of data</a:t>
            </a:r>
          </a:p>
          <a:p>
            <a:r>
              <a:rPr lang="en-US" dirty="0"/>
              <a:t>Includes what is executed only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Does not log output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" y="4419600"/>
            <a:ext cx="10854044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198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Transcription Logging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introduced in v5 was</a:t>
            </a:r>
            <a:br>
              <a:rPr lang="en-US" dirty="0"/>
            </a:br>
            <a:r>
              <a:rPr lang="en-US" dirty="0"/>
              <a:t>transcription logging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Contains both input and output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Saves to a file</a:t>
            </a:r>
          </a:p>
          <a:p>
            <a:r>
              <a:rPr lang="en-US" sz="2800" dirty="0"/>
              <a:t>Default: “My Documents\yyyyMMdd”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Location can be changed to</a:t>
            </a:r>
            <a:br>
              <a:rPr lang="en-US" dirty="0"/>
            </a:br>
            <a:r>
              <a:rPr lang="en-US" dirty="0"/>
              <a:t>centralized location</a:t>
            </a:r>
          </a:p>
        </p:txBody>
      </p:sp>
      <p:pic>
        <p:nvPicPr>
          <p:cNvPr id="1026" name="Picture 2" descr="C:\Users\JHENDE~1\AppData\Local\Temp\SNAGHTML389f5a1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92348"/>
            <a:ext cx="4114800" cy="47748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114" y="4182867"/>
            <a:ext cx="5648286" cy="69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3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Transcription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295400"/>
            <a:ext cx="8833914" cy="4884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426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 Logging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Today, client-side attacks are more common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Means the attack occurs at the desktop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Which means you need desktop logs…</a:t>
            </a:r>
          </a:p>
          <a:p>
            <a:r>
              <a:rPr lang="en-US" dirty="0"/>
              <a:t>Yet, cost of desktop logs is considered too high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strategy is collect everything, that is true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strategy is to stay nimble and tactical,</a:t>
            </a:r>
            <a:br>
              <a:rPr lang="en-US" dirty="0"/>
            </a:br>
            <a:r>
              <a:rPr lang="en-US" dirty="0"/>
              <a:t>it is more expensive not to log…</a:t>
            </a:r>
          </a:p>
          <a:p>
            <a:r>
              <a:rPr lang="en-US" dirty="0"/>
              <a:t>Advanced agent filtering is helpful or file server tricks</a:t>
            </a:r>
          </a:p>
        </p:txBody>
      </p:sp>
      <p:pic>
        <p:nvPicPr>
          <p:cNvPr id="1026" name="Picture 2" descr="Crying Baby - What do you mean no logging on deskto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1447800"/>
            <a:ext cx="2689647" cy="315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78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Command Line (Event ID: 4688)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is now commonly used for modern attacks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31" y="1981200"/>
            <a:ext cx="11043249" cy="20087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31" y="4124400"/>
            <a:ext cx="9881447" cy="204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4428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Adversaries like to bypass script files due to AV detection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Thus long, obfuscated commands are common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 calls to download and execute code are made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Another example of </a:t>
            </a:r>
            <a:r>
              <a:rPr lang="en-US" dirty="0">
                <a:solidFill>
                  <a:srgbClr val="0070C0"/>
                </a:solidFill>
              </a:rPr>
              <a:t>their strength </a:t>
            </a: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</a:rPr>
              <a:t>their weakness</a:t>
            </a:r>
          </a:p>
          <a:p>
            <a:r>
              <a:rPr lang="en-US" dirty="0"/>
              <a:t>Key augmentations for discovery: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Command line length (&gt; 500 is odd)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Base64 discovery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Execution of downloaded code</a:t>
            </a:r>
          </a:p>
        </p:txBody>
      </p:sp>
    </p:spTree>
    <p:extLst>
      <p:ext uri="{BB962C8B-B14F-4D97-AF65-F5344CB8AC3E}">
        <p14:creationId xmlns:p14="http://schemas.microsoft.com/office/powerpoint/2010/main" val="4163404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Length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95400"/>
            <a:ext cx="11034647" cy="4648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774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295400"/>
            <a:ext cx="10881360" cy="4876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Author of SEC555: SIEM with Tactical Analytics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GIAC GSE # 108, Cyber Guardian Blue and 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58 industry certifications (need to get a new hobby)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Two time </a:t>
            </a:r>
            <a:r>
              <a:rPr lang="en-US" dirty="0" err="1"/>
              <a:t>NetWars</a:t>
            </a:r>
            <a:r>
              <a:rPr lang="en-US" dirty="0"/>
              <a:t> Core tournament winner (offense)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And security hobbyist and community supporter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Collecting interns/contributors in bulk (research teams)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Release research to the community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>
                <a:hlinkClick r:id="rId3"/>
              </a:rPr>
              <a:t>https://github.com/SMAPPER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endParaRPr lang="en-US" dirty="0"/>
          </a:p>
        </p:txBody>
      </p:sp>
      <p:pic>
        <p:nvPicPr>
          <p:cNvPr id="1028" name="Picture 4" descr="https://www.sans.org/images/instructor-headshots/justin-henderson.jpg">
            <a:extLst>
              <a:ext uri="{FF2B5EF4-FFF2-40B4-BE49-F238E27FC236}">
                <a16:creationId xmlns:a16="http://schemas.microsoft.com/office/drawing/2014/main" id="{1A6B4CAB-5ECB-4C44-8939-08B61328C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1295400"/>
            <a:ext cx="1460205" cy="179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302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Base64 Encoding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to see base64 encoded PowerShell attacks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be extracted using regex and then decoded</a:t>
            </a:r>
          </a:p>
          <a:p>
            <a:r>
              <a:rPr lang="en-US" dirty="0"/>
              <a:t>Example: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(?&lt;base64_code&gt;[A-Za-z0-9+/]{50,}[=]{0,2})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150531"/>
            <a:ext cx="9078737" cy="3124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6112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Execute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can be downloaded and run to minimize length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Also works with base64 encoding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Invoke-Expression</a:t>
            </a:r>
            <a:r>
              <a:rPr lang="en-US" dirty="0"/>
              <a:t> (iex) runs commands passed to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Net.WebClient acts as a PowerShell web browser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590800"/>
            <a:ext cx="9881447" cy="204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4652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A2BB21-93C1-4A21-84DC-78D28A55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Downgrade Attacks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3BD40-1720-45E5-AEDA-C7F4610C2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v5</a:t>
            </a:r>
            <a:r>
              <a:rPr lang="en-US" dirty="0"/>
              <a:t> awesome security</a:t>
            </a:r>
            <a:br>
              <a:rPr lang="en-US" dirty="0"/>
            </a:br>
            <a:r>
              <a:rPr lang="en-US" dirty="0"/>
              <a:t>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Bad guys do not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v5</a:t>
            </a:r>
            <a:r>
              <a:rPr lang="en-US" dirty="0"/>
              <a:t> systems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r>
              <a:rPr lang="en-US" dirty="0"/>
              <a:t> -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v5</a:t>
            </a:r>
          </a:p>
          <a:p>
            <a:r>
              <a:rPr lang="en-US" dirty="0">
                <a:cs typeface="Courier New" panose="02070309020205020404" pitchFamily="49" charset="0"/>
              </a:rPr>
              <a:t>Downgrade attacks bypass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Except Event ID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lang="en-US" dirty="0">
                <a:cs typeface="Courier New" panose="02070309020205020404" pitchFamily="49" charset="0"/>
              </a:rPr>
              <a:t> gives it away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Look for </a:t>
            </a:r>
            <a:r>
              <a:rPr lang="en-US" b="1" dirty="0" err="1">
                <a:cs typeface="Courier New" panose="02070309020205020404" pitchFamily="49" charset="0"/>
              </a:rPr>
              <a:t>EngineVersion</a:t>
            </a:r>
            <a:r>
              <a:rPr lang="en-US" dirty="0">
                <a:cs typeface="Courier New" panose="02070309020205020404" pitchFamily="49" charset="0"/>
              </a:rPr>
              <a:t> less than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314310-760F-41BB-992E-9C8768097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431" y="1295400"/>
            <a:ext cx="4194369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1309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Command Monitoring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JEA requires modifications and process changes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Alternative solution is to parse and monitor commands from module logging</a:t>
            </a:r>
          </a:p>
          <a:p>
            <a:r>
              <a:rPr lang="en-US" dirty="0"/>
              <a:t>Group regex match can extract all commands to an array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5173185"/>
            <a:ext cx="8267105" cy="1107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" y="3667824"/>
            <a:ext cx="7523428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0" y="3497209"/>
            <a:ext cx="1248334" cy="171283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7620000" y="4249890"/>
            <a:ext cx="1447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29500" y="3667824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Parses into</a:t>
            </a:r>
          </a:p>
        </p:txBody>
      </p:sp>
    </p:spTree>
    <p:extLst>
      <p:ext uri="{BB962C8B-B14F-4D97-AF65-F5344CB8AC3E}">
        <p14:creationId xmlns:p14="http://schemas.microsoft.com/office/powerpoint/2010/main" val="3355437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Whitelist Detection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method can be used to export all cmdlets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Export from trusted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as whitelist of cmdlets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Then alert on anything new</a:t>
            </a:r>
          </a:p>
          <a:p>
            <a:r>
              <a:rPr lang="en-US" dirty="0"/>
              <a:t>Can be expanded to include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Systems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1905000"/>
            <a:ext cx="490024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92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Without PowerShell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does not equal PowerShell.exe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can be loaded using DLLs</a:t>
            </a:r>
          </a:p>
          <a:p>
            <a:r>
              <a:rPr lang="en-US" sz="2800" b="1" dirty="0"/>
              <a:t>System.Management.Automation.Dll</a:t>
            </a:r>
          </a:p>
          <a:p>
            <a:r>
              <a:rPr lang="en-US" sz="2800" b="1" dirty="0"/>
              <a:t>System.Management.Automation.ni.Dll</a:t>
            </a:r>
          </a:p>
          <a:p>
            <a:r>
              <a:rPr lang="en-US" sz="2800" b="1" dirty="0"/>
              <a:t>System.Reflection.Dll</a:t>
            </a:r>
          </a:p>
          <a:p>
            <a:r>
              <a:rPr lang="en-US" dirty="0"/>
              <a:t>Catching requires monitoring DLL load events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Such as with Sysmon Event ID 7 or commercial software</a:t>
            </a:r>
          </a:p>
        </p:txBody>
      </p:sp>
    </p:spTree>
    <p:extLst>
      <p:ext uri="{BB962C8B-B14F-4D97-AF65-F5344CB8AC3E}">
        <p14:creationId xmlns:p14="http://schemas.microsoft.com/office/powerpoint/2010/main" val="2302790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Sysmon PowerShell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334900"/>
            <a:ext cx="8488680" cy="48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66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EA5D02-F504-4A6F-AFE6-B99C4484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FECF52-85D1-4BE5-AAB0-CC08D73ED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is awesome yet scary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Learn it, know about it, and detect unauthorized use</a:t>
            </a:r>
          </a:p>
          <a:p>
            <a:r>
              <a:rPr lang="en-US" dirty="0"/>
              <a:t>Simple detects can find a 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Look for long command line lengths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Look for encoding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Check cmdlets against whitelist == </a:t>
            </a:r>
            <a:r>
              <a:rPr lang="en-US" dirty="0">
                <a:solidFill>
                  <a:srgbClr val="0070C0"/>
                </a:solidFill>
              </a:rPr>
              <a:t>Totally awesome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Look for downgrade attempts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Look for PowerShell use outside powershell.exe</a:t>
            </a:r>
            <a:endParaRPr lang="en-US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4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copy of this talk is available at:</a:t>
            </a:r>
            <a:br>
              <a:rPr lang="en-US" dirty="0"/>
            </a:br>
            <a:r>
              <a:rPr lang="en-US" dirty="0">
                <a:hlinkClick r:id="rId3"/>
              </a:rPr>
              <a:t>https://github.com/HASecuritySolutions/presentations</a:t>
            </a:r>
            <a:endParaRPr lang="en-US" dirty="0"/>
          </a:p>
          <a:p>
            <a:br>
              <a:rPr lang="en-US" b="1" dirty="0"/>
            </a:br>
            <a:r>
              <a:rPr lang="en-US" b="1" dirty="0"/>
              <a:t>More free stuff</a:t>
            </a:r>
            <a:r>
              <a:rPr lang="en-US" dirty="0"/>
              <a:t>:  </a:t>
            </a:r>
            <a:r>
              <a:rPr lang="en-US" dirty="0">
                <a:hlinkClick r:id="rId4"/>
              </a:rPr>
              <a:t>https://github.com/HASecuritySolutions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Special Thanks</a:t>
            </a:r>
            <a:r>
              <a:rPr lang="en-US" dirty="0"/>
              <a:t>:</a:t>
            </a:r>
          </a:p>
          <a:p>
            <a:r>
              <a:rPr lang="en-US" dirty="0"/>
              <a:t>Thank you to Lee Holmes and the Microsoft PowerShell team for their research and pure awesomeness!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8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60DCE4-9CDD-4B02-928B-E3C6C346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Awesomeness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E9427-C912-4A8D-9394-C75333E5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295400"/>
            <a:ext cx="11155680" cy="4876800"/>
          </a:xfrm>
        </p:spPr>
        <p:txBody>
          <a:bodyPr/>
          <a:lstStyle/>
          <a:p>
            <a:r>
              <a:rPr lang="en-US" dirty="0"/>
              <a:t>PowerShell is one of the BEST things that ever happened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For both defense and offense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is an equal opportunity employer</a:t>
            </a:r>
          </a:p>
          <a:p>
            <a:r>
              <a:rPr lang="en-US" b="1" dirty="0"/>
              <a:t>Defenders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Automate everything (firewalls, IDS,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Administration, Auditing, Hunt teaming, and much more</a:t>
            </a:r>
          </a:p>
          <a:p>
            <a:r>
              <a:rPr lang="en-US" b="1" dirty="0"/>
              <a:t>Attackers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Completely own you and bypass controls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8" name="Picture 4" descr="Image result for powershell">
            <a:extLst>
              <a:ext uri="{FF2B5EF4-FFF2-40B4-BE49-F238E27FC236}">
                <a16:creationId xmlns:a16="http://schemas.microsoft.com/office/drawing/2014/main" id="{E39684BF-146E-472C-922D-38643F360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2286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2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14414A-17DC-40D7-B6F4-489C0E417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= Attacker's Choice Award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0DA7C-BA3B-49F1-9BC2-2F7B9B71B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Attackers/malware love PowerShell, but why?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 lots of systems with multiple versions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Almost always enabled and allowed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Whitelisting - Allowed 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Antivirus - Allowed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 err="1"/>
              <a:t>NextGen</a:t>
            </a:r>
            <a:r>
              <a:rPr lang="en-US" dirty="0"/>
              <a:t> whatever / EDR - Allowed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be enabled remotely even if currently disabled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Lots of pre-built attacks available using PowerShell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Award Trophy - PowerShell Attacker's choice awards 2017">
            <a:extLst>
              <a:ext uri="{FF2B5EF4-FFF2-40B4-BE49-F238E27FC236}">
                <a16:creationId xmlns:a16="http://schemas.microsoft.com/office/drawing/2014/main" id="{79DCF3B3-5B29-45C4-8CFB-D0306AD1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371600"/>
            <a:ext cx="2381250" cy="317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heckbox">
            <a:extLst>
              <a:ext uri="{FF2B5EF4-FFF2-40B4-BE49-F238E27FC236}">
                <a16:creationId xmlns:a16="http://schemas.microsoft.com/office/drawing/2014/main" id="{1B8976ED-3050-41AE-B4D2-99EF448DE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1242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checkbox">
            <a:extLst>
              <a:ext uri="{FF2B5EF4-FFF2-40B4-BE49-F238E27FC236}">
                <a16:creationId xmlns:a16="http://schemas.microsoft.com/office/drawing/2014/main" id="{7D16A57E-8AB1-4A18-848D-663805DE8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6576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checkbox">
            <a:extLst>
              <a:ext uri="{FF2B5EF4-FFF2-40B4-BE49-F238E27FC236}">
                <a16:creationId xmlns:a16="http://schemas.microsoft.com/office/drawing/2014/main" id="{E855BD1C-5609-448F-87BD-1D5126E05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22365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93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596C07-D597-4AF0-A7A9-B48A9426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of PowerShell Evilness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F1583-9A02-4312-BCBD-1AF8146E6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attack tools and frameworks available: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 err="1"/>
              <a:t>PowerSploit</a:t>
            </a:r>
            <a:r>
              <a:rPr lang="en-US" sz="3000" dirty="0"/>
              <a:t> - Collection of evil modules and goodies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/>
              <a:t>PowerShell Empire </a:t>
            </a:r>
            <a:r>
              <a:rPr lang="en-US" sz="3000" dirty="0"/>
              <a:t>- Post-exploitation agent framework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 err="1"/>
              <a:t>Nishang</a:t>
            </a:r>
            <a:r>
              <a:rPr lang="en-US" sz="3000" dirty="0"/>
              <a:t> - Useful all around </a:t>
            </a:r>
            <a:r>
              <a:rPr lang="en-US" sz="3000" dirty="0" err="1"/>
              <a:t>pentesting</a:t>
            </a:r>
            <a:r>
              <a:rPr lang="en-US" sz="3000" dirty="0"/>
              <a:t> framework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/>
              <a:t>Invoke-</a:t>
            </a:r>
            <a:r>
              <a:rPr lang="en-US" sz="3000" b="1" dirty="0" err="1"/>
              <a:t>Mimikatz</a:t>
            </a:r>
            <a:r>
              <a:rPr lang="en-US" sz="3000" dirty="0"/>
              <a:t> - </a:t>
            </a:r>
            <a:r>
              <a:rPr lang="en-US" sz="3000" u="sng" dirty="0"/>
              <a:t>Memory</a:t>
            </a:r>
            <a:r>
              <a:rPr lang="en-US" sz="3000" dirty="0"/>
              <a:t> based version of </a:t>
            </a:r>
            <a:r>
              <a:rPr lang="en-US" sz="3000" dirty="0" err="1"/>
              <a:t>Mimikatz</a:t>
            </a:r>
            <a:endParaRPr lang="en-US" sz="3000" dirty="0"/>
          </a:p>
          <a:p>
            <a:r>
              <a:rPr lang="en-US" dirty="0"/>
              <a:t>Attack Devices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/>
              <a:t>Rubber Ducky </a:t>
            </a:r>
            <a:r>
              <a:rPr lang="en-US" sz="3000" dirty="0"/>
              <a:t>- Keyboard emulation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/>
              <a:t>Bash Bunny </a:t>
            </a:r>
            <a:r>
              <a:rPr lang="en-US" sz="3000" dirty="0"/>
              <a:t>- Pure evilness with a cute bunny</a:t>
            </a:r>
          </a:p>
        </p:txBody>
      </p:sp>
      <p:pic>
        <p:nvPicPr>
          <p:cNvPr id="3074" name="Picture 2" descr="Bash Bunny">
            <a:extLst>
              <a:ext uri="{FF2B5EF4-FFF2-40B4-BE49-F238E27FC236}">
                <a16:creationId xmlns:a16="http://schemas.microsoft.com/office/drawing/2014/main" id="{4BD7A988-50E3-45FA-9A22-0E4A6AB5F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42672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31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4E8143-80CD-460D-B9E8-B0E9D2F9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Disabling PowerShell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393C39-05EE-4048-972E-6F77D9254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PowerShell is so evil why not just disable it?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need it… You really, truly need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Automation is key tool in a defenders toolbelt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good can/should outweigh the bad</a:t>
            </a:r>
          </a:p>
          <a:p>
            <a:r>
              <a:rPr lang="en-US" dirty="0"/>
              <a:t>In a world without PowerShell…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Attackers would simply pick a different</a:t>
            </a:r>
            <a:br>
              <a:rPr lang="en-US" dirty="0"/>
            </a:br>
            <a:r>
              <a:rPr lang="en-US" dirty="0"/>
              <a:t>attack vector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Your defense capabilities would be weak</a:t>
            </a:r>
          </a:p>
        </p:txBody>
      </p:sp>
      <p:pic>
        <p:nvPicPr>
          <p:cNvPr id="4098" name="Picture 2" descr="UNCLE BEN ADVISE - with great power comes great responsiblity">
            <a:extLst>
              <a:ext uri="{FF2B5EF4-FFF2-40B4-BE49-F238E27FC236}">
                <a16:creationId xmlns:a16="http://schemas.microsoft.com/office/drawing/2014/main" id="{8A5A13EA-8B1B-4762-AECC-EF337F8C7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3435263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641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4F7FC6-0C32-4F54-8D81-0E7E77EC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Prevention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86526-25EA-40D7-BA50-3804A748F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is primarily around </a:t>
            </a:r>
            <a:r>
              <a:rPr lang="en-US" b="1" dirty="0"/>
              <a:t>detection</a:t>
            </a:r>
            <a:r>
              <a:rPr lang="en-US" dirty="0"/>
              <a:t> rather than prevention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Specifically using logs and a SIEM (super powerful)</a:t>
            </a:r>
          </a:p>
          <a:p>
            <a:r>
              <a:rPr lang="en-US" dirty="0"/>
              <a:t>Worth mentioning some PowerShell security mechanisms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/>
              <a:t>ExecutionPolicy</a:t>
            </a:r>
            <a:r>
              <a:rPr lang="en-US" dirty="0"/>
              <a:t> - Not really a security feature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Just Enough Administration</a:t>
            </a:r>
            <a:r>
              <a:rPr lang="en-US" dirty="0"/>
              <a:t> (JEA) - Controls who can do what with PowerShell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Constrained Language Mode </a:t>
            </a:r>
            <a:r>
              <a:rPr lang="en-US" dirty="0"/>
              <a:t>- Limits certain functionality often used by malware (non-core features)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06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C62E37-A4FA-4A15-B24A-B42256B7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PowerShell Evil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86363-8719-4760-8CE2-E1971CC75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Ideally you want to catch PowerShell attacks… at scale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For this we need SIEM + log sources</a:t>
            </a:r>
          </a:p>
          <a:p>
            <a:r>
              <a:rPr lang="en-US" dirty="0"/>
              <a:t>Key PowerShell data 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Module logging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Script Block logging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Transcription logging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Process creation events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Sysinternals Sysmon logs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1973F3-5701-4174-A6C1-4E2969E12941}"/>
              </a:ext>
            </a:extLst>
          </p:cNvPr>
          <p:cNvSpPr txBox="1"/>
          <p:nvPr/>
        </p:nvSpPr>
        <p:spPr>
          <a:xfrm>
            <a:off x="7467600" y="3505200"/>
            <a:ext cx="2895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specific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2A70008-5648-454C-82A0-52B0195E236F}"/>
              </a:ext>
            </a:extLst>
          </p:cNvPr>
          <p:cNvCxnSpPr/>
          <p:nvPr/>
        </p:nvCxnSpPr>
        <p:spPr>
          <a:xfrm flipH="1" flipV="1">
            <a:off x="5410200" y="3505200"/>
            <a:ext cx="16764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05FE46-EADC-4B37-8415-9E4227A20AAC}"/>
              </a:ext>
            </a:extLst>
          </p:cNvPr>
          <p:cNvCxnSpPr/>
          <p:nvPr/>
        </p:nvCxnSpPr>
        <p:spPr>
          <a:xfrm flipH="1">
            <a:off x="5410200" y="4105364"/>
            <a:ext cx="1676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B484C4-7E74-44BB-BF4D-B71E768AAB61}"/>
              </a:ext>
            </a:extLst>
          </p:cNvPr>
          <p:cNvCxnSpPr/>
          <p:nvPr/>
        </p:nvCxnSpPr>
        <p:spPr>
          <a:xfrm flipH="1">
            <a:off x="5410200" y="4343400"/>
            <a:ext cx="1676400" cy="3621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EF92F53-1725-4821-BC2E-B1420576E33A}"/>
              </a:ext>
            </a:extLst>
          </p:cNvPr>
          <p:cNvSpPr txBox="1"/>
          <p:nvPr/>
        </p:nvSpPr>
        <p:spPr>
          <a:xfrm>
            <a:off x="7441504" y="5046065"/>
            <a:ext cx="292169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Command line logging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F19D83-7671-4C24-B14F-4EDE27C935E4}"/>
              </a:ext>
            </a:extLst>
          </p:cNvPr>
          <p:cNvCxnSpPr>
            <a:cxnSpLocks/>
          </p:cNvCxnSpPr>
          <p:nvPr/>
        </p:nvCxnSpPr>
        <p:spPr>
          <a:xfrm flipH="1" flipV="1">
            <a:off x="5638800" y="5334000"/>
            <a:ext cx="1447800" cy="152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C79AFF-0D79-4240-93DD-E2637C1490D0}"/>
              </a:ext>
            </a:extLst>
          </p:cNvPr>
          <p:cNvCxnSpPr/>
          <p:nvPr/>
        </p:nvCxnSpPr>
        <p:spPr>
          <a:xfrm flipH="1">
            <a:off x="5943600" y="5791200"/>
            <a:ext cx="1143000" cy="152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708504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s_master-slides_sans-blue_simplified_p1" id="{3DD29A76-C55E-464E-8822-2E4E973AFA7C}" vid="{BDCE8736-7128-F547-B11E-B4F9435B61AC}"/>
    </a:ext>
  </a:extLst>
</a:theme>
</file>

<file path=ppt/theme/theme2.xml><?xml version="1.0" encoding="utf-8"?>
<a:theme xmlns:a="http://schemas.openxmlformats.org/drawingml/2006/main" name="Basic Layout Pag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s_master-slides_sans-blue_simplified_p1" id="{3DD29A76-C55E-464E-8822-2E4E973AFA7C}" vid="{2A238399-2CCD-054A-BB5C-6E712DDAAD9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Sec511_1_2014_0823.thmx</Template>
  <TotalTime>0</TotalTime>
  <Words>921</Words>
  <Application>Microsoft Office PowerPoint</Application>
  <PresentationFormat>Widescreen</PresentationFormat>
  <Paragraphs>174</Paragraphs>
  <Slides>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Courier New</vt:lpstr>
      <vt:lpstr>Georgia</vt:lpstr>
      <vt:lpstr>Gill Sans MT</vt:lpstr>
      <vt:lpstr>Tahoma</vt:lpstr>
      <vt:lpstr>Times New Roman</vt:lpstr>
      <vt:lpstr>Title Page</vt:lpstr>
      <vt:lpstr>Basic Layout Pages</vt:lpstr>
      <vt:lpstr>SEC555</vt:lpstr>
      <vt:lpstr>About Us</vt:lpstr>
      <vt:lpstr>Welcome!</vt:lpstr>
      <vt:lpstr>PowerShell Awesomeness</vt:lpstr>
      <vt:lpstr>PowerShell = Attacker's Choice Award</vt:lpstr>
      <vt:lpstr>Sample of PowerShell Evilness</vt:lpstr>
      <vt:lpstr>Disabling PowerShell</vt:lpstr>
      <vt:lpstr>PowerShell Prevention</vt:lpstr>
      <vt:lpstr>Catching PowerShell Evil</vt:lpstr>
      <vt:lpstr>Module Logging</vt:lpstr>
      <vt:lpstr>Module Logging Example</vt:lpstr>
      <vt:lpstr>Script Block Logging</vt:lpstr>
      <vt:lpstr>Script Block Logging Example</vt:lpstr>
      <vt:lpstr>Transcription Logging</vt:lpstr>
      <vt:lpstr>Transcription Example</vt:lpstr>
      <vt:lpstr>Endpoint Logging</vt:lpstr>
      <vt:lpstr>PowerShell Command Line (Event ID: 4688)</vt:lpstr>
      <vt:lpstr>Command Line</vt:lpstr>
      <vt:lpstr>Command Line Length</vt:lpstr>
      <vt:lpstr>Base64 Encoding</vt:lpstr>
      <vt:lpstr>Download and Execute</vt:lpstr>
      <vt:lpstr>PowerShell Downgrade Attacks</vt:lpstr>
      <vt:lpstr>PowerShell Command Monitoring</vt:lpstr>
      <vt:lpstr>PowerShell Whitelist Detection</vt:lpstr>
      <vt:lpstr>PowerShell Without PowerShell</vt:lpstr>
      <vt:lpstr>Sysmon PowerShell Example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SEC555 - The Industry's First SIEM Neutral Training Course</dc:title>
  <dc:subject/>
  <dc:creator/>
  <cp:keywords>555</cp:keywords>
  <dc:description/>
  <cp:lastModifiedBy/>
  <cp:revision>1</cp:revision>
  <dcterms:created xsi:type="dcterms:W3CDTF">2016-12-19T16:03:23Z</dcterms:created>
  <dcterms:modified xsi:type="dcterms:W3CDTF">2017-11-13T13:56:01Z</dcterms:modified>
  <cp:category>Security</cp:category>
</cp:coreProperties>
</file>