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20"/>
  </p:notesMasterIdLst>
  <p:handoutMasterIdLst>
    <p:handoutMasterId r:id="rId21"/>
  </p:handoutMasterIdLst>
  <p:sldIdLst>
    <p:sldId id="898" r:id="rId3"/>
    <p:sldId id="815" r:id="rId4"/>
    <p:sldId id="901" r:id="rId5"/>
    <p:sldId id="884" r:id="rId6"/>
    <p:sldId id="883" r:id="rId7"/>
    <p:sldId id="910" r:id="rId8"/>
    <p:sldId id="903" r:id="rId9"/>
    <p:sldId id="904" r:id="rId10"/>
    <p:sldId id="902" r:id="rId11"/>
    <p:sldId id="905" r:id="rId12"/>
    <p:sldId id="909" r:id="rId13"/>
    <p:sldId id="911" r:id="rId14"/>
    <p:sldId id="906" r:id="rId15"/>
    <p:sldId id="908" r:id="rId16"/>
    <p:sldId id="912" r:id="rId17"/>
    <p:sldId id="896" r:id="rId18"/>
    <p:sldId id="897" r:id="rId19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70681" autoAdjust="0"/>
  </p:normalViewPr>
  <p:slideViewPr>
    <p:cSldViewPr>
      <p:cViewPr varScale="1">
        <p:scale>
          <a:sx n="74" d="100"/>
          <a:sy n="74" d="100"/>
        </p:scale>
        <p:origin x="25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3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6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</p:spTree>
    <p:extLst>
      <p:ext uri="{BB962C8B-B14F-4D97-AF65-F5344CB8AC3E}">
        <p14:creationId xmlns:p14="http://schemas.microsoft.com/office/powerpoint/2010/main" val="361800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8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8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560888"/>
            <a:ext cx="5943600" cy="4659312"/>
          </a:xfrm>
        </p:spPr>
        <p:txBody>
          <a:bodyPr/>
          <a:lstStyle/>
          <a:p>
            <a:endParaRPr lang="en-US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4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6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404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0"/>
            <a:ext cx="8015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rgbClr val="404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0"/>
            <a:ext cx="80156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xmlns:p14="http://schemas.microsoft.com/office/powerpoint/2010/main" spd="med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9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ASecuritySolu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3994" y="1325796"/>
            <a:ext cx="8916154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Blue Team Summit &amp; Training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April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23 - </a:t>
            </a: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Louisville, Kentucky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sans.org/BlueTeam</a:t>
            </a: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31745"/>
            <a:ext cx="10718938" cy="2939266"/>
            <a:chOff x="2090380" y="7035442"/>
            <a:chExt cx="21440667" cy="58792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35442"/>
              <a:ext cx="20535301" cy="5879298"/>
              <a:chOff x="2728738" y="7397755"/>
              <a:chExt cx="20535301" cy="58792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97755"/>
                <a:ext cx="16204017" cy="587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MGT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517</a:t>
                </a:r>
                <a:r>
                  <a:rPr lang="en-US" sz="2200" dirty="0">
                    <a:solidFill>
                      <a:schemeClr val="bg1"/>
                    </a:solidFill>
                  </a:rPr>
                  <a:t> - Managing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Cyber Defense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April 23-24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April 25-30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36406" y="8107954"/>
              <a:ext cx="1371600" cy="1371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9447" y="9334181"/>
              <a:ext cx="1371600" cy="13716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77018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sans.org/BlueTeam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73341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F10277-B075-4CBF-AF62-BC4F922B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Users and Groups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4AB44-D3BE-4E2E-A703-B51A9531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Event ID</a:t>
            </a:r>
            <a:r>
              <a:rPr lang="en-US" sz="2800" dirty="0"/>
              <a:t>: Local user - 4720 </a:t>
            </a:r>
            <a:br>
              <a:rPr lang="en-US" sz="2800" dirty="0"/>
            </a:br>
            <a:r>
              <a:rPr lang="en-US" sz="2800" dirty="0"/>
              <a:t>		Groups - 4728, 4732, 4756</a:t>
            </a:r>
            <a:br>
              <a:rPr lang="en-US" sz="2800" dirty="0"/>
            </a:br>
            <a:r>
              <a:rPr lang="en-US" sz="2800" b="1" dirty="0"/>
              <a:t>Channel</a:t>
            </a:r>
            <a:r>
              <a:rPr lang="en-US" sz="2800" dirty="0"/>
              <a:t>:  Security</a:t>
            </a:r>
          </a:p>
          <a:p>
            <a:r>
              <a:rPr lang="en-US" sz="2800" dirty="0"/>
              <a:t>Local users tend to be static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New accounts unauthorized</a:t>
            </a:r>
          </a:p>
          <a:p>
            <a:r>
              <a:rPr lang="en-US" sz="2800" dirty="0"/>
              <a:t>Certain groups need monitored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Domain/Enterprise Admins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Local Administrators</a:t>
            </a:r>
          </a:p>
          <a:p>
            <a:r>
              <a:rPr lang="en-US" dirty="0"/>
              <a:t>Not on list… </a:t>
            </a:r>
            <a:r>
              <a:rPr lang="en-US" dirty="0">
                <a:solidFill>
                  <a:srgbClr val="FF0000"/>
                </a:solidFill>
              </a:rPr>
              <a:t>Unauthorized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95DBE-1535-4BAB-9352-1023E9941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147" y="1295400"/>
            <a:ext cx="4182533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4ADE1-47B2-449D-AFF9-CFED1B343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87834"/>
            <a:ext cx="5181600" cy="2784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463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Group Member Read Requests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C:\Users\JHENDE~1\AppData\Local\Temp\SNAGHTML85a5ad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" y="1295400"/>
            <a:ext cx="713014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871" y="1333500"/>
            <a:ext cx="4523809" cy="25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771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Authentication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may dictate that sensitive accounts must be used from central system (jump box or software solution)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Combined with logon type can be powerful alert</a:t>
            </a:r>
          </a:p>
          <a:p>
            <a:r>
              <a:rPr lang="en-US" dirty="0"/>
              <a:t>Example: Domain admins must come from jump box</a:t>
            </a:r>
          </a:p>
        </p:txBody>
      </p:sp>
      <p:pic>
        <p:nvPicPr>
          <p:cNvPr id="7" name="Picture 6" descr="Desktop - good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60" y="4479182"/>
            <a:ext cx="1066800" cy="1066800"/>
          </a:xfrm>
          <a:prstGeom prst="rect">
            <a:avLst/>
          </a:prstGeom>
        </p:spPr>
      </p:pic>
      <p:pic>
        <p:nvPicPr>
          <p:cNvPr id="8" name="Picture 7" descr="Desktop - sick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4613637"/>
            <a:ext cx="1016000" cy="1143000"/>
          </a:xfrm>
          <a:prstGeom prst="rect">
            <a:avLst/>
          </a:prstGeom>
        </p:spPr>
      </p:pic>
      <p:pic>
        <p:nvPicPr>
          <p:cNvPr id="10" name="Picture 9" descr="Hard Drives - goo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00" y="4158265"/>
            <a:ext cx="816215" cy="1632429"/>
          </a:xfrm>
          <a:prstGeom prst="rect">
            <a:avLst/>
          </a:prstGeom>
        </p:spPr>
      </p:pic>
      <p:pic>
        <p:nvPicPr>
          <p:cNvPr id="11" name="Picture 10" descr="Hard Drives - goo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34" y="4158265"/>
            <a:ext cx="816215" cy="16324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91047" y="5728582"/>
            <a:ext cx="174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Jumpbox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3081" y="5728582"/>
            <a:ext cx="174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5515119"/>
            <a:ext cx="174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10.5.55.2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28121" y="5739825"/>
            <a:ext cx="174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10.5.55.4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33600" y="5057062"/>
            <a:ext cx="966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29200" y="5057062"/>
            <a:ext cx="13776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24800" y="5057062"/>
            <a:ext cx="11033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4849" y="4672341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24799" y="3581400"/>
            <a:ext cx="3767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Logon type: 3</a:t>
            </a:r>
            <a:br>
              <a:rPr lang="en-US" sz="3200" dirty="0"/>
            </a:br>
            <a:r>
              <a:rPr lang="en-US" sz="3200" dirty="0"/>
              <a:t>Source 10.5.55.4 </a:t>
            </a:r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02754" y="3552776"/>
            <a:ext cx="3767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Logon type: 3 </a:t>
            </a:r>
            <a:br>
              <a:rPr lang="en-US" sz="3200" dirty="0"/>
            </a:br>
            <a:r>
              <a:rPr lang="en-US" sz="3200" dirty="0"/>
              <a:t>Source 10.5.55.3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4507" y="5276497"/>
            <a:ext cx="1746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10.5.55.3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330" y="3731197"/>
            <a:ext cx="319029" cy="31258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330" y="4144349"/>
            <a:ext cx="319029" cy="3125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2371" y="3731197"/>
            <a:ext cx="319029" cy="3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E9347B-F71C-49A5-AF3A-FB6FCA20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Endpoint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CCFEF-CD25-4BDA-AB6C-882BD33F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sz="2800" b="1" dirty="0"/>
              <a:t>Event ID</a:t>
            </a:r>
            <a:r>
              <a:rPr lang="en-US" sz="2800" dirty="0"/>
              <a:t>: 4663 (works with 4657 and 13)</a:t>
            </a:r>
            <a:br>
              <a:rPr lang="en-US" sz="2800" dirty="0"/>
            </a:br>
            <a:r>
              <a:rPr lang="en-US" sz="2800" b="1" dirty="0"/>
              <a:t>Channel</a:t>
            </a:r>
            <a:r>
              <a:rPr lang="en-US" sz="2800" dirty="0"/>
              <a:t>: Security</a:t>
            </a:r>
          </a:p>
          <a:p>
            <a:r>
              <a:rPr lang="en-US" dirty="0"/>
              <a:t>Files can be added to system with auditing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Purpose is to never be touched</a:t>
            </a:r>
          </a:p>
        </p:txBody>
      </p:sp>
      <p:pic>
        <p:nvPicPr>
          <p:cNvPr id="1026" name="Picture 2" descr="Image result for meme cannot touch this">
            <a:extLst>
              <a:ext uri="{FF2B5EF4-FFF2-40B4-BE49-F238E27FC236}">
                <a16:creationId xmlns:a16="http://schemas.microsoft.com/office/drawing/2014/main" id="{6BDD3DBC-9ECE-44C5-ADD5-A082D389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447800"/>
            <a:ext cx="2381250" cy="3124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5C1D5-0F69-4692-B58D-C9B34EB8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32" y="4510148"/>
            <a:ext cx="3294193" cy="1723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A759D5-422D-4F39-B0C1-F038FB275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06" y="3676637"/>
            <a:ext cx="6076144" cy="24286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286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Tactical Monitoring - auditd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First rule - delete all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Increase the buffers to survive stress events.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Make this bigger for busy systems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-b 320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-a exit,always -F arch=b64 -S sethostname -S setdomainname -k testrule1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/credit_cards.csv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 wa -k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NOTOUCHYCC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-w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-k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NOTOUCHYPASSWD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6AC08-804E-4202-8F0D-24F228F1AB8D}"/>
              </a:ext>
            </a:extLst>
          </p:cNvPr>
          <p:cNvSpPr txBox="1"/>
          <p:nvPr/>
        </p:nvSpPr>
        <p:spPr>
          <a:xfrm>
            <a:off x="6096000" y="1295400"/>
            <a:ext cx="53340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auditd config</a:t>
            </a:r>
          </a:p>
        </p:txBody>
      </p:sp>
    </p:spTree>
    <p:extLst>
      <p:ext uri="{BB962C8B-B14F-4D97-AF65-F5344CB8AC3E}">
        <p14:creationId xmlns:p14="http://schemas.microsoft.com/office/powerpoint/2010/main" val="66272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Connection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Event ID</a:t>
            </a:r>
            <a:r>
              <a:rPr lang="en-US" sz="2800" dirty="0"/>
              <a:t>: 5154, 5156, 5157, 5158</a:t>
            </a:r>
          </a:p>
          <a:p>
            <a:r>
              <a:rPr lang="en-US" sz="2800" b="1" dirty="0"/>
              <a:t>Channel</a:t>
            </a:r>
            <a:r>
              <a:rPr lang="en-US" sz="2800" dirty="0"/>
              <a:t>: Security</a:t>
            </a:r>
          </a:p>
          <a:p>
            <a:r>
              <a:rPr lang="en-US" sz="2800" dirty="0"/>
              <a:t>Firewalls provide a wealth</a:t>
            </a:r>
            <a:br>
              <a:rPr lang="en-US" sz="2800" dirty="0"/>
            </a:br>
            <a:r>
              <a:rPr lang="en-US" sz="2800" dirty="0"/>
              <a:t>of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Source/Destination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Block (5157)/Allow (5156)/</a:t>
            </a:r>
            <a:r>
              <a:rPr lang="en-US" sz="2800" b="1" dirty="0"/>
              <a:t>Listen </a:t>
            </a:r>
            <a:r>
              <a:rPr lang="en-US" sz="2800" dirty="0"/>
              <a:t>(5154 and 5158)</a:t>
            </a:r>
            <a:endParaRPr lang="en-US" sz="2800" b="1" dirty="0"/>
          </a:p>
          <a:p>
            <a:r>
              <a:rPr lang="en-US" sz="2800" dirty="0"/>
              <a:t>How many applications are authorized to listen on a desktop?</a:t>
            </a:r>
          </a:p>
          <a:p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83" y="1295400"/>
            <a:ext cx="5644117" cy="3517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21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A08DFD-5922-4C70-BCF7-827ACDC1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54E7E-56CB-444A-869F-84899B6D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 logs are fairly extensive in detection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not have to be big data for actionable detection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But you must have the </a:t>
            </a:r>
            <a:r>
              <a:rPr lang="en-US" u="sng" dirty="0"/>
              <a:t>right data</a:t>
            </a: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u="sng" dirty="0"/>
              <a:t>right people</a:t>
            </a:r>
            <a:r>
              <a:rPr lang="en-US" dirty="0"/>
              <a:t> handling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Also, check out SEC555: SIEM and Tactical Analytics</a:t>
            </a:r>
          </a:p>
        </p:txBody>
      </p:sp>
      <p:pic>
        <p:nvPicPr>
          <p:cNvPr id="7" name="Picture 2" descr="https://www.giac.org/images/design/custom/icons/certs/large/gcda-gold.png">
            <a:extLst>
              <a:ext uri="{FF2B5EF4-FFF2-40B4-BE49-F238E27FC236}">
                <a16:creationId xmlns:a16="http://schemas.microsoft.com/office/drawing/2014/main" id="{3DF84D85-9AC6-47C4-9230-EAB98FA4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547315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96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446"/>
            <a:ext cx="12190413" cy="6926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3994" y="1325796"/>
            <a:ext cx="8916154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9" b="1" spc="25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charset="0"/>
                <a:ea typeface="Arial" charset="0"/>
                <a:cs typeface="Arial" charset="0"/>
              </a:rPr>
              <a:t>Blue Team Summit &amp; Training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1060566" y="2162191"/>
            <a:ext cx="7561316" cy="0"/>
          </a:xfrm>
          <a:prstGeom prst="line">
            <a:avLst/>
          </a:prstGeom>
          <a:ln w="698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0566" y="2308051"/>
            <a:ext cx="59702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Save the Date: April </a:t>
            </a:r>
            <a:r>
              <a:rPr lang="fr-FR" sz="2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23 - </a:t>
            </a: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  <a:b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Louisville, Kentucky</a:t>
            </a:r>
          </a:p>
          <a:p>
            <a:r>
              <a:rPr lang="fr-FR" sz="2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sans.org/BlueTeam</a:t>
            </a:r>
          </a:p>
          <a:p>
            <a:endParaRPr lang="en-US" sz="2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0" y="446"/>
            <a:ext cx="801562" cy="91428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7D26640-5AF3-4242-8107-9397DAF86B3B}"/>
              </a:ext>
            </a:extLst>
          </p:cNvPr>
          <p:cNvGrpSpPr/>
          <p:nvPr/>
        </p:nvGrpSpPr>
        <p:grpSpPr>
          <a:xfrm>
            <a:off x="1060566" y="3431745"/>
            <a:ext cx="10718938" cy="2939266"/>
            <a:chOff x="2090380" y="7035442"/>
            <a:chExt cx="21440667" cy="58792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E3FFE-600A-4E0D-B916-8603AC90E52B}"/>
                </a:ext>
              </a:extLst>
            </p:cNvPr>
            <p:cNvGrpSpPr/>
            <p:nvPr/>
          </p:nvGrpSpPr>
          <p:grpSpPr>
            <a:xfrm>
              <a:off x="2090380" y="7035442"/>
              <a:ext cx="20535301" cy="5879298"/>
              <a:chOff x="2728738" y="7397755"/>
              <a:chExt cx="20535301" cy="587929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B1097-8997-4EF1-AD43-560D0F1CED89}"/>
                  </a:ext>
                </a:extLst>
              </p:cNvPr>
              <p:cNvSpPr txBox="1"/>
              <p:nvPr/>
            </p:nvSpPr>
            <p:spPr>
              <a:xfrm>
                <a:off x="7060022" y="7397755"/>
                <a:ext cx="16204017" cy="5879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530 </a:t>
                </a:r>
                <a:r>
                  <a:rPr lang="en-US" sz="2200" dirty="0">
                    <a:solidFill>
                      <a:schemeClr val="bg1"/>
                    </a:solidFill>
                  </a:rPr>
                  <a:t>– Defensible Security Architecture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555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SIEM with Tactical Analytics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SEC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511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Continuous Monitoring &amp;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bg1"/>
                    </a:solidFill>
                  </a:rPr>
                  <a:t>MGT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517</a:t>
                </a:r>
                <a:r>
                  <a:rPr lang="en-US" sz="2200" dirty="0">
                    <a:solidFill>
                      <a:schemeClr val="bg1"/>
                    </a:solidFill>
                  </a:rPr>
                  <a:t> - Managing Security Operations</a:t>
                </a:r>
              </a:p>
              <a:p>
                <a:pPr marL="914217" lvl="1" indent="-34283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Cyber Defense NetWars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6F1541-6883-4168-8919-8335B59521B1}"/>
                  </a:ext>
                </a:extLst>
              </p:cNvPr>
              <p:cNvSpPr/>
              <p:nvPr/>
            </p:nvSpPr>
            <p:spPr>
              <a:xfrm>
                <a:off x="2728738" y="8470267"/>
                <a:ext cx="5783973" cy="338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SUMMIT</a:t>
                </a:r>
              </a:p>
              <a:p>
                <a:pPr algn="ctr"/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April 23-24</a:t>
                </a:r>
              </a:p>
              <a:p>
                <a:pPr algn="ctr"/>
                <a:endPara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:r>
                  <a:rPr lang="fr-FR" sz="22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TRAINING</a:t>
                </a:r>
              </a:p>
              <a:p>
                <a:pPr algn="ctr"/>
                <a:r>
                  <a:rPr lang="fr-FR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  <a:ea typeface="Arial" charset="0"/>
                    <a:cs typeface="Arial" charset="0"/>
                  </a:rPr>
                  <a:t>April 25-30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B5E2E3-FD21-4865-83EC-3F665C94E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444" y="7979366"/>
                <a:ext cx="0" cy="4521232"/>
              </a:xfrm>
              <a:prstGeom prst="line">
                <a:avLst/>
              </a:prstGeom>
              <a:ln w="38100">
                <a:solidFill>
                  <a:schemeClr val="bg2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BD8ABD-91CF-4712-9843-13D10B81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36406" y="8107954"/>
              <a:ext cx="1371600" cy="1371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FC8C38-C6A1-4B2B-838B-EF360626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59447" y="9334181"/>
              <a:ext cx="1371600" cy="13716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9DF7B7-9C79-497D-B9D7-76C56D46EDBA}"/>
              </a:ext>
            </a:extLst>
          </p:cNvPr>
          <p:cNvSpPr txBox="1"/>
          <p:nvPr/>
        </p:nvSpPr>
        <p:spPr>
          <a:xfrm>
            <a:off x="9138751" y="6329590"/>
            <a:ext cx="2770182" cy="43088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22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sans.org/BlueTeam</a:t>
            </a:r>
            <a:endParaRPr lang="en-US" sz="22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984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5600" dirty="0"/>
              <a:t>One Detect to Win: </a:t>
            </a:r>
            <a:br>
              <a:rPr lang="en-US" sz="5800" dirty="0"/>
            </a:br>
            <a:r>
              <a:rPr lang="en-US" sz="5600" dirty="0"/>
              <a:t>Tactical Endpoint Detection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 @SecurityMapper and Stephen </a:t>
            </a:r>
            <a:r>
              <a:rPr lang="en-US" sz="2800" dirty="0" err="1"/>
              <a:t>Mathezer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b="1" dirty="0"/>
              <a:t>Justin Henderson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Author of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58 industry certifications (need to get a new hobby)</a:t>
            </a:r>
          </a:p>
          <a:p>
            <a:r>
              <a:rPr lang="en-US" b="1" dirty="0"/>
              <a:t>Stephen </a:t>
            </a:r>
            <a:r>
              <a:rPr lang="en-US" b="1" dirty="0" err="1"/>
              <a:t>Mathezer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Anything you wish to call out #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Anything you wish to call out #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SANS instructor for (SEC511, SEC555, and ICS410)</a:t>
            </a:r>
          </a:p>
          <a:p>
            <a:endParaRPr lang="en-US" dirty="0"/>
          </a:p>
        </p:txBody>
      </p:sp>
      <p:pic>
        <p:nvPicPr>
          <p:cNvPr id="1028" name="Picture 4" descr="https://www.sans.org/images/instructor-headshots/justin-henderson.jpg">
            <a:extLst>
              <a:ext uri="{FF2B5EF4-FFF2-40B4-BE49-F238E27FC236}">
                <a16:creationId xmlns:a16="http://schemas.microsoft.com/office/drawing/2014/main" id="{1A6B4CAB-5ECB-4C44-8939-08B61328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555" y="1295400"/>
            <a:ext cx="10001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sans.org/images/instructor-headshots/stephen-mathezer.jpg">
            <a:extLst>
              <a:ext uri="{FF2B5EF4-FFF2-40B4-BE49-F238E27FC236}">
                <a16:creationId xmlns:a16="http://schemas.microsoft.com/office/drawing/2014/main" id="{4B03B16E-D7F4-476D-BC01-FF0E157D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555" y="3352800"/>
            <a:ext cx="1000124" cy="125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2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br>
              <a:rPr lang="en-US" b="1" dirty="0"/>
            </a:br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3B3291-F085-4EED-83FD-F235C231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13E9F-1A70-440A-B512-A34D1FEB0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 numCol="1"/>
          <a:lstStyle/>
          <a:p>
            <a:r>
              <a:rPr lang="en-US" dirty="0"/>
              <a:t>Detection is an art form and is difficult on endpoints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data sources matter?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tactical is the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Will the data break the bank?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it enough data?</a:t>
            </a:r>
          </a:p>
          <a:p>
            <a:r>
              <a:rPr lang="en-US" b="1" dirty="0"/>
              <a:t>More data != Better detection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Tactical data = Better detection</a:t>
            </a:r>
          </a:p>
          <a:p>
            <a:r>
              <a:rPr lang="en-US" dirty="0"/>
              <a:t>This presentation is on </a:t>
            </a:r>
            <a:r>
              <a:rPr lang="en-US" b="1" dirty="0"/>
              <a:t>endpoint logs</a:t>
            </a:r>
          </a:p>
        </p:txBody>
      </p:sp>
      <p:pic>
        <p:nvPicPr>
          <p:cNvPr id="2054" name="Picture 6" descr="https://i.imgflip.com/26pcwe.jpg">
            <a:extLst>
              <a:ext uri="{FF2B5EF4-FFF2-40B4-BE49-F238E27FC236}">
                <a16:creationId xmlns:a16="http://schemas.microsoft.com/office/drawing/2014/main" id="{8851B800-0369-4970-B817-5ACF72DD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981199"/>
            <a:ext cx="3886200" cy="33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C7817-AB56-42A4-A5E1-08651AD4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IF? Mock Scenario of Common Malware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1B98E-C654-4408-BF98-EF26BC25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Initial compromise - </a:t>
            </a:r>
            <a:r>
              <a:rPr lang="en-US" sz="2800" b="1" dirty="0"/>
              <a:t>Phishing link with malicious HTA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Privilege escalation via named pipe escalation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New local account created and added to Administrators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Persistence established via reboot registry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Credentials stolen and reused to pivot internally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Adversary or malware crawls systems looking for credit cards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Data compressed, encrypted, and then exfiltrated over encrypted connection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880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Service Creation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Event ID</a:t>
            </a:r>
            <a:r>
              <a:rPr lang="en-US" sz="2800" dirty="0"/>
              <a:t>: 7045</a:t>
            </a:r>
            <a:r>
              <a:rPr lang="en-US" sz="2800" b="1" dirty="0"/>
              <a:t> </a:t>
            </a:r>
            <a:br>
              <a:rPr lang="en-US" sz="2800" dirty="0"/>
            </a:br>
            <a:r>
              <a:rPr lang="en-US" sz="2800" b="1" dirty="0"/>
              <a:t>Channel</a:t>
            </a:r>
            <a:r>
              <a:rPr lang="en-US" sz="2800" dirty="0"/>
              <a:t>: System</a:t>
            </a:r>
          </a:p>
          <a:p>
            <a:r>
              <a:rPr lang="en-US" dirty="0"/>
              <a:t>Detects new service installs</a:t>
            </a:r>
            <a:br>
              <a:rPr lang="en-US" dirty="0"/>
            </a:br>
            <a:r>
              <a:rPr lang="en-US" dirty="0"/>
              <a:t>as well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Unauthorized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Wireless Adapters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Video cards</a:t>
            </a:r>
          </a:p>
          <a:p>
            <a:r>
              <a:rPr lang="en-US" dirty="0"/>
              <a:t>One of these is pure evil  --</a:t>
            </a:r>
            <a:r>
              <a:rPr lang="en-US" dirty="0">
                <a:sym typeface="Wingdings" panose="05000000000000000000" pitchFamily="2" charset="2"/>
              </a:rPr>
              <a:t>--&gt;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1" y="1295400"/>
            <a:ext cx="5462629" cy="3024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267200"/>
            <a:ext cx="5577633" cy="16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Creation Gone Bad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attack techniques</a:t>
            </a:r>
            <a:br>
              <a:rPr lang="en-US" dirty="0"/>
            </a:br>
            <a:r>
              <a:rPr lang="en-US" dirty="0"/>
              <a:t>create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example is of</a:t>
            </a:r>
            <a:br>
              <a:rPr lang="en-US" dirty="0"/>
            </a:br>
            <a:r>
              <a:rPr lang="en-US" dirty="0"/>
              <a:t>Meterpreter compromise</a:t>
            </a:r>
            <a:br>
              <a:rPr lang="en-US" dirty="0"/>
            </a:br>
            <a:r>
              <a:rPr lang="en-US" dirty="0"/>
              <a:t>through PSExec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Bottom event is of</a:t>
            </a:r>
            <a:br>
              <a:rPr lang="en-US" dirty="0"/>
            </a:br>
            <a:r>
              <a:rPr lang="en-US" dirty="0"/>
              <a:t>privilege escalation</a:t>
            </a:r>
          </a:p>
          <a:p>
            <a:r>
              <a:rPr lang="en-US" dirty="0"/>
              <a:t>Immediately after execution</a:t>
            </a:r>
            <a:br>
              <a:rPr lang="en-US" dirty="0"/>
            </a:br>
            <a:r>
              <a:rPr lang="en-US" dirty="0"/>
              <a:t>the services are deleted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1981" b="21593"/>
          <a:stretch/>
        </p:blipFill>
        <p:spPr>
          <a:xfrm>
            <a:off x="5943600" y="1219200"/>
            <a:ext cx="57150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15842"/>
          <a:stretch/>
        </p:blipFill>
        <p:spPr>
          <a:xfrm>
            <a:off x="5943600" y="4069465"/>
            <a:ext cx="5334001" cy="18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4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D3C806-01BD-40BF-B21B-5425F900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Mechanisms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A5A44-E619-41AB-B4BB-9702E506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Event ID</a:t>
            </a:r>
            <a:r>
              <a:rPr lang="en-US" sz="2800" dirty="0"/>
              <a:t>: 4698, 4657</a:t>
            </a:r>
            <a:br>
              <a:rPr lang="en-US" sz="2800" dirty="0"/>
            </a:br>
            <a:r>
              <a:rPr lang="en-US" sz="2800" b="1" dirty="0"/>
              <a:t>Sysmon</a:t>
            </a:r>
            <a:r>
              <a:rPr lang="en-US" sz="2800" dirty="0"/>
              <a:t>: 13</a:t>
            </a:r>
            <a:br>
              <a:rPr lang="en-US" sz="2800" dirty="0"/>
            </a:br>
            <a:r>
              <a:rPr lang="en-US" sz="2800" b="1" dirty="0"/>
              <a:t>Channel</a:t>
            </a:r>
            <a:r>
              <a:rPr lang="en-US" sz="2800" dirty="0"/>
              <a:t>: Security</a:t>
            </a:r>
            <a:br>
              <a:rPr lang="en-US" dirty="0"/>
            </a:br>
            <a:endParaRPr lang="en-US" dirty="0"/>
          </a:p>
          <a:p>
            <a:r>
              <a:rPr lang="en-US" sz="2800" dirty="0"/>
              <a:t>Common malware locations: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Registry keys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Scheduled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Services</a:t>
            </a:r>
          </a:p>
          <a:p>
            <a:r>
              <a:rPr lang="en-US" dirty="0"/>
              <a:t>Registry keys requires auditing to be enabled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B65D4-DAFA-476C-A316-C8790595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1300766"/>
            <a:ext cx="5420606" cy="3576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91963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578</Words>
  <Application>Microsoft Office PowerPoint</Application>
  <PresentationFormat>Widescreen</PresentationFormat>
  <Paragraphs>136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Courier New</vt:lpstr>
      <vt:lpstr>Georgia</vt:lpstr>
      <vt:lpstr>Gill Sans MT</vt:lpstr>
      <vt:lpstr>Tahoma</vt:lpstr>
      <vt:lpstr>Times New Roman</vt:lpstr>
      <vt:lpstr>Wingdings</vt:lpstr>
      <vt:lpstr>Title Page</vt:lpstr>
      <vt:lpstr>Basic Layout Pages</vt:lpstr>
      <vt:lpstr>PowerPoint Presentation</vt:lpstr>
      <vt:lpstr>SEC555</vt:lpstr>
      <vt:lpstr>About Us</vt:lpstr>
      <vt:lpstr>Welcome!</vt:lpstr>
      <vt:lpstr>Endpoint Problem</vt:lpstr>
      <vt:lpstr>What IF? Mock Scenario of Common Malware</vt:lpstr>
      <vt:lpstr>New Service Creation</vt:lpstr>
      <vt:lpstr>Service Creation Gone Bad</vt:lpstr>
      <vt:lpstr>Persistence Mechanisms</vt:lpstr>
      <vt:lpstr>New Users and Groups</vt:lpstr>
      <vt:lpstr>Auditing Group Member Read Requests</vt:lpstr>
      <vt:lpstr>Controlled Authentication</vt:lpstr>
      <vt:lpstr>Tactical Endpoint Data</vt:lpstr>
      <vt:lpstr>Linux Tactical Monitoring - auditd</vt:lpstr>
      <vt:lpstr>Blocked Connection Example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2018-03-20T02:23:20Z</dcterms:modified>
  <cp:category>Security</cp:category>
</cp:coreProperties>
</file>