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31"/>
  </p:notesMasterIdLst>
  <p:handoutMasterIdLst>
    <p:handoutMasterId r:id="rId32"/>
  </p:handoutMasterIdLst>
  <p:sldIdLst>
    <p:sldId id="815" r:id="rId3"/>
    <p:sldId id="819" r:id="rId4"/>
    <p:sldId id="800" r:id="rId5"/>
    <p:sldId id="859" r:id="rId6"/>
    <p:sldId id="861" r:id="rId7"/>
    <p:sldId id="862" r:id="rId8"/>
    <p:sldId id="863" r:id="rId9"/>
    <p:sldId id="864" r:id="rId10"/>
    <p:sldId id="865" r:id="rId11"/>
    <p:sldId id="867" r:id="rId12"/>
    <p:sldId id="825" r:id="rId13"/>
    <p:sldId id="855" r:id="rId14"/>
    <p:sldId id="846" r:id="rId15"/>
    <p:sldId id="848" r:id="rId16"/>
    <p:sldId id="847" r:id="rId17"/>
    <p:sldId id="849" r:id="rId18"/>
    <p:sldId id="868" r:id="rId19"/>
    <p:sldId id="869" r:id="rId20"/>
    <p:sldId id="870" r:id="rId21"/>
    <p:sldId id="841" r:id="rId22"/>
    <p:sldId id="839" r:id="rId23"/>
    <p:sldId id="842" r:id="rId24"/>
    <p:sldId id="860" r:id="rId25"/>
    <p:sldId id="843" r:id="rId26"/>
    <p:sldId id="850" r:id="rId27"/>
    <p:sldId id="851" r:id="rId28"/>
    <p:sldId id="852" r:id="rId29"/>
    <p:sldId id="853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0" autoAdjust="0"/>
    <p:restoredTop sz="70681" autoAdjust="0"/>
  </p:normalViewPr>
  <p:slideViewPr>
    <p:cSldViewPr>
      <p:cViewPr varScale="1">
        <p:scale>
          <a:sx n="80" d="100"/>
          <a:sy n="80" d="100"/>
        </p:scale>
        <p:origin x="23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7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8235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8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9600" y="4560888"/>
            <a:ext cx="6096000" cy="4735512"/>
          </a:xfrm>
        </p:spPr>
        <p:txBody>
          <a:bodyPr/>
          <a:lstStyle/>
          <a:p>
            <a:pPr>
              <a:spcBef>
                <a:spcPts val="2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58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2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7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81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9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8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3463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3033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/NXLog-AutoConfi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Tactical SIEM Design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SecurityMapper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85E3F9-0F7D-406D-9D02-76891483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Modern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C9A0D-6B75-431E-B93C-783582E5C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Traditional - 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Supported by almost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Easy to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Painful</a:t>
            </a:r>
            <a:r>
              <a:rPr lang="en-US" sz="2400" dirty="0"/>
              <a:t> to 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Must know fields ahead of time</a:t>
            </a:r>
          </a:p>
          <a:p>
            <a:r>
              <a:rPr lang="en-US" sz="2400" b="1" dirty="0"/>
              <a:t>Modern – JSON, XML, CSV, KV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 always an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Almost zero effort to 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Don't have to know field names ahead of time</a:t>
            </a:r>
          </a:p>
          <a:p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124918-CE2B-4C50-8E36-1A1B70B888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3184" y="3361917"/>
            <a:ext cx="5810112" cy="2841626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594E8EA-75E8-4011-8A83-CE916D97C499}"/>
              </a:ext>
            </a:extLst>
          </p:cNvPr>
          <p:cNvSpPr txBox="1">
            <a:spLocks/>
          </p:cNvSpPr>
          <p:nvPr/>
        </p:nvSpPr>
        <p:spPr>
          <a:xfrm>
            <a:off x="6019800" y="1429160"/>
            <a:ext cx="5516880" cy="4807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39AC02-9B2E-4A66-82AE-D2C653E66A60}"/>
              </a:ext>
            </a:extLst>
          </p:cNvPr>
          <p:cNvSpPr txBox="1">
            <a:spLocks/>
          </p:cNvSpPr>
          <p:nvPr/>
        </p:nvSpPr>
        <p:spPr>
          <a:xfrm>
            <a:off x="6019800" y="1362280"/>
            <a:ext cx="5364480" cy="4807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  7 01:44:46 ubuntu-455 snort: [1:25385:3] EXPLOIT-KIT Multiple exploit kit Payload detection - calc.exe [Classification: A Network Trojan was detected] [Priority: 1] {TCP} 83.69.233.156:80 -&gt; 10.0.2.15:1031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26DFE-EB2E-4A70-AB0E-E4B2AC795F0E}"/>
              </a:ext>
            </a:extLst>
          </p:cNvPr>
          <p:cNvSpPr/>
          <p:nvPr/>
        </p:nvSpPr>
        <p:spPr>
          <a:xfrm>
            <a:off x="8479921" y="3038526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1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Enrichment and Adding Context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Service Logs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Enrichment Techniques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019838"/>
            <a:ext cx="4169936" cy="122856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SMTP</a:t>
            </a:r>
          </a:p>
          <a:p>
            <a:r>
              <a:rPr lang="en-US" dirty="0"/>
              <a:t>Almost every network uses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noise = lots of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can be high value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5168" y="2023520"/>
            <a:ext cx="5361511" cy="4166143"/>
          </a:xfrm>
        </p:spPr>
        <p:txBody>
          <a:bodyPr/>
          <a:lstStyle/>
          <a:p>
            <a:r>
              <a:rPr lang="en-US" sz="2800" dirty="0"/>
              <a:t>Low value logs can morph into highly actionable detects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Baby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Entropy Test (PH Imbalance)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Invalid Fields (wrong state)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Fuzzy Phishing</a:t>
            </a:r>
          </a:p>
        </p:txBody>
      </p:sp>
    </p:spTree>
    <p:extLst>
      <p:ext uri="{BB962C8B-B14F-4D97-AF65-F5344CB8AC3E}">
        <p14:creationId xmlns:p14="http://schemas.microsoft.com/office/powerpoint/2010/main" val="167870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to Extraordinary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query</a:t>
            </a:r>
            <a:r>
              <a:rPr lang="en-US" dirty="0"/>
              <a:t>: www.google.com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95400"/>
            <a:ext cx="5974080" cy="4807823"/>
          </a:xfrm>
        </p:spPr>
        <p:txBody>
          <a:bodyPr/>
          <a:lstStyle/>
          <a:p>
            <a:r>
              <a:rPr lang="en-US" sz="2800" b="1" dirty="0"/>
              <a:t>query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www.google.com</a:t>
            </a:r>
            <a:endParaRPr lang="en-US" sz="2800" dirty="0"/>
          </a:p>
          <a:p>
            <a:r>
              <a:rPr lang="en-US" sz="2800" b="1" dirty="0"/>
              <a:t>subdomain</a:t>
            </a:r>
            <a:r>
              <a:rPr lang="en-US" sz="2800" dirty="0"/>
              <a:t>: www</a:t>
            </a:r>
          </a:p>
          <a:p>
            <a:r>
              <a:rPr lang="en-US" sz="2800" b="1" dirty="0" err="1"/>
              <a:t>parent_domain</a:t>
            </a:r>
            <a:r>
              <a:rPr lang="en-US" sz="2800" dirty="0"/>
              <a:t>: google</a:t>
            </a:r>
          </a:p>
          <a:p>
            <a:r>
              <a:rPr lang="en-US" sz="2800" b="1" dirty="0" err="1"/>
              <a:t>registered_domain</a:t>
            </a:r>
            <a:r>
              <a:rPr lang="en-US" sz="2800" dirty="0"/>
              <a:t>: google.com</a:t>
            </a:r>
          </a:p>
          <a:p>
            <a:r>
              <a:rPr lang="en-US" sz="2800" b="1" dirty="0" err="1"/>
              <a:t>creation_date</a:t>
            </a:r>
            <a:r>
              <a:rPr lang="en-US" sz="2800" dirty="0"/>
              <a:t>: 1997-09-15</a:t>
            </a:r>
          </a:p>
          <a:p>
            <a:r>
              <a:rPr lang="en-US" sz="2800" b="1" dirty="0"/>
              <a:t>tags</a:t>
            </a:r>
            <a:r>
              <a:rPr lang="en-US" sz="2800" dirty="0"/>
              <a:t>: top-1m</a:t>
            </a:r>
          </a:p>
          <a:p>
            <a:r>
              <a:rPr lang="en-US" sz="2800" b="1" dirty="0" err="1"/>
              <a:t>geo.asn</a:t>
            </a:r>
            <a:r>
              <a:rPr lang="en-US" sz="2800" dirty="0"/>
              <a:t>: Google Inc.</a:t>
            </a:r>
          </a:p>
          <a:p>
            <a:r>
              <a:rPr lang="en-US" sz="2800" b="1" dirty="0" err="1"/>
              <a:t>frequency_score</a:t>
            </a:r>
            <a:r>
              <a:rPr lang="en-US" sz="2800" dirty="0"/>
              <a:t>: 18.2778256342</a:t>
            </a:r>
          </a:p>
          <a:p>
            <a:r>
              <a:rPr lang="en-US" sz="2800" b="1" dirty="0" err="1"/>
              <a:t>parent_domain_length</a:t>
            </a:r>
            <a:r>
              <a:rPr lang="en-US" sz="2800" dirty="0"/>
              <a:t>: 6</a:t>
            </a:r>
          </a:p>
        </p:txBody>
      </p:sp>
      <p:sp>
        <p:nvSpPr>
          <p:cNvPr id="10" name="Arrow: Right 9"/>
          <p:cNvSpPr/>
          <p:nvPr/>
        </p:nvSpPr>
        <p:spPr>
          <a:xfrm rot="1249752">
            <a:off x="1062336" y="2279377"/>
            <a:ext cx="4550446" cy="1641911"/>
          </a:xfrm>
          <a:prstGeom prst="rightArrow">
            <a:avLst>
              <a:gd name="adj1" fmla="val 50000"/>
              <a:gd name="adj2" fmla="val 623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Enriches to this</a:t>
            </a:r>
          </a:p>
        </p:txBody>
      </p:sp>
    </p:spTree>
    <p:extLst>
      <p:ext uri="{BB962C8B-B14F-4D97-AF65-F5344CB8AC3E}">
        <p14:creationId xmlns:p14="http://schemas.microsoft.com/office/powerpoint/2010/main" val="89180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Top1M Filtering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- </a:t>
            </a:r>
            <a:r>
              <a:rPr lang="en-US" dirty="0" err="1"/>
              <a:t>approx</a:t>
            </a:r>
            <a:r>
              <a:rPr lang="en-US" dirty="0"/>
              <a:t> &lt; 90% logs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38" y="2310460"/>
            <a:ext cx="5341937" cy="359280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02985"/>
            <a:ext cx="5364163" cy="3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domain_stats.py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Baggett developed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domain_stats.py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speed and log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on mass domain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whois</a:t>
            </a:r>
            <a:r>
              <a:rPr lang="en-US" dirty="0"/>
              <a:t> information like creation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top 1 million lookups (works with Alexa and Cisco)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9333" y="3124200"/>
            <a:ext cx="5933333" cy="1727775"/>
            <a:chOff x="3129333" y="3124200"/>
            <a:chExt cx="5933333" cy="1727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333" y="3124200"/>
              <a:ext cx="5933333" cy="165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95999" y="3505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4267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61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freq_server.py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freq_server.py</a:t>
            </a:r>
            <a:r>
              <a:rPr lang="en-US" dirty="0"/>
              <a:t> is for large scale entropy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Mark Baggett, author of SEC573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Logstash 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789951"/>
            <a:ext cx="6294044" cy="957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2" y="4128778"/>
            <a:ext cx="10990476" cy="2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657600" y="2895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76200" cy="39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3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Phishing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SIEM techniques use insider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fuzzy phishing searches</a:t>
            </a:r>
          </a:p>
          <a:p>
            <a:r>
              <a:rPr lang="en-US" dirty="0"/>
              <a:t>Take legitimate company domains and look for variants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Extremely effective against phishing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used in combination with email alerts or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Great for targeted attacks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412"/>
            <a:ext cx="7467600" cy="11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4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Desktops Not Included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client-side attacks are more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Means the attack occurs at the desktop</a:t>
            </a:r>
          </a:p>
          <a:p>
            <a:r>
              <a:rPr lang="en-US" dirty="0"/>
              <a:t>Yet, cost of desktop logs is considered too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strategy is collect everything, it is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strategy is to stay nimble and tactical,</a:t>
            </a:r>
            <a:br>
              <a:rPr lang="en-US" dirty="0"/>
            </a:br>
            <a:r>
              <a:rPr lang="en-US" dirty="0"/>
              <a:t>it is more expensive not to log…</a:t>
            </a:r>
          </a:p>
          <a:p>
            <a:r>
              <a:rPr lang="en-US" dirty="0"/>
              <a:t>If desktops are main point of attack… you might need them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1026" name="Picture 2" descr="Crying Baby - What do you mean no logging on desk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447800"/>
            <a:ext cx="2689647" cy="31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Strategies – All Endpoints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All - 90% desktop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Overwhelming amount of logs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Targeted - 90% servers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Significantly less logs (&gt; 80% reduction)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2590800"/>
            <a:ext cx="4876800" cy="36316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Desktops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59175" y="4419600"/>
            <a:ext cx="2438400" cy="1828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49745" y="2482948"/>
            <a:ext cx="4656455" cy="37654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372600" y="4648200"/>
            <a:ext cx="1996439" cy="151203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Desktops</a:t>
            </a:r>
          </a:p>
        </p:txBody>
      </p:sp>
    </p:spTree>
    <p:extLst>
      <p:ext uri="{BB962C8B-B14F-4D97-AF65-F5344CB8AC3E}">
        <p14:creationId xmlns:p14="http://schemas.microsoft.com/office/powerpoint/2010/main" val="154618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914400" y="1295400"/>
            <a:ext cx="7162800" cy="49270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vs. Total</a:t>
            </a:r>
          </a:p>
        </p:txBody>
      </p:sp>
      <p:sp>
        <p:nvSpPr>
          <p:cNvPr id="10" name="Oval 9"/>
          <p:cNvSpPr/>
          <p:nvPr/>
        </p:nvSpPr>
        <p:spPr>
          <a:xfrm>
            <a:off x="2400300" y="2895600"/>
            <a:ext cx="4191000" cy="3276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3398" y="3962400"/>
            <a:ext cx="2971802" cy="228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7119" y="4736362"/>
            <a:ext cx="1996439" cy="151203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Desktops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8646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Desktops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43303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8938" y="419299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1499" y="1525239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All inclusive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Tactical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86600" y="1864668"/>
            <a:ext cx="11048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95338" y="3279565"/>
            <a:ext cx="0" cy="4793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sz="3000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58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time </a:t>
            </a:r>
            <a:r>
              <a:rPr lang="en-US" dirty="0" err="1"/>
              <a:t>NetWars</a:t>
            </a:r>
            <a:r>
              <a:rPr lang="en-US" dirty="0"/>
              <a:t>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https://github.com/SMAPPER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dirty="0"/>
          </a:p>
        </p:txBody>
      </p:sp>
      <p:pic>
        <p:nvPicPr>
          <p:cNvPr id="1028" name="Picture 4" descr="https://www.sans.org/images/instructor-headshots/justin-henderson.jpg">
            <a:extLst>
              <a:ext uri="{FF2B5EF4-FFF2-40B4-BE49-F238E27FC236}">
                <a16:creationId xmlns:a16="http://schemas.microsoft.com/office/drawing/2014/main" id="{1A6B4CAB-5ECB-4C44-8939-08B6132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169" y="1295400"/>
            <a:ext cx="136451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logs are incredibly powerful yet underutilized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Too much emphasis on “insert security product here”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enough visibility on desktops/laptops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Endpoint logs can readily be operationalized</a:t>
            </a:r>
          </a:p>
          <a:p>
            <a:r>
              <a:rPr lang="en-US" dirty="0"/>
              <a:t>Strategies such as below can be used to detect attacks 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Long command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Unauthorized service creations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Malicious PowerShell 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4269859"/>
            <a:ext cx="495300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Internal Pivoting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Brute force logins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Whitelist evasion</a:t>
            </a:r>
          </a:p>
        </p:txBody>
      </p:sp>
    </p:spTree>
    <p:extLst>
      <p:ext uri="{BB962C8B-B14F-4D97-AF65-F5344CB8AC3E}">
        <p14:creationId xmlns:p14="http://schemas.microsoft.com/office/powerpoint/2010/main" val="315160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Creation Gone Bad (Event ID: 7045)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attack techniques</a:t>
            </a:r>
            <a:br>
              <a:rPr lang="en-US" dirty="0"/>
            </a:br>
            <a:r>
              <a:rPr lang="en-US" dirty="0"/>
              <a:t>create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example is of</a:t>
            </a:r>
            <a:br>
              <a:rPr lang="en-US" dirty="0"/>
            </a:br>
            <a:r>
              <a:rPr lang="en-US" dirty="0"/>
              <a:t>Meterpreter compromise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dirty="0" err="1"/>
              <a:t>PSExec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Bottom event is of</a:t>
            </a:r>
            <a:br>
              <a:rPr lang="en-US" dirty="0"/>
            </a:br>
            <a:r>
              <a:rPr lang="en-US" dirty="0"/>
              <a:t>privilege escalation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981" b="21593"/>
          <a:stretch/>
        </p:blipFill>
        <p:spPr>
          <a:xfrm>
            <a:off x="5943600" y="1219200"/>
            <a:ext cx="57150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842"/>
          <a:stretch/>
        </p:blipFill>
        <p:spPr>
          <a:xfrm>
            <a:off x="5943600" y="4069465"/>
            <a:ext cx="5334001" cy="18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Attacks (Event ID: 4104 or 4688)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now commonly used for modern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1" y="1981200"/>
            <a:ext cx="11043249" cy="2008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1" y="4124400"/>
            <a:ext cx="9881447" cy="20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42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Whitelist Detection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version 5 logs contain name of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Export from trusted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as whitelist of cmdlets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alert on anything new</a:t>
            </a:r>
          </a:p>
          <a:p>
            <a:r>
              <a:rPr lang="en-US" dirty="0"/>
              <a:t>Can be expanded to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057400"/>
            <a:ext cx="490024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NirSoft</a:t>
            </a:r>
            <a:r>
              <a:rPr lang="en-US" dirty="0"/>
              <a:t> USBDeview</a:t>
            </a:r>
            <a:r>
              <a:rPr lang="en-US" baseline="30000" dirty="0"/>
              <a:t>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 is</a:t>
            </a:r>
            <a:br>
              <a:rPr lang="en-US" dirty="0"/>
            </a:br>
            <a:r>
              <a:rPr lang="en-US" dirty="0"/>
              <a:t>acceptable/preferred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Possible to run 3</a:t>
            </a:r>
            <a:r>
              <a:rPr lang="en-US" baseline="30000" dirty="0"/>
              <a:t>rd</a:t>
            </a:r>
            <a:br>
              <a:rPr lang="en-US" dirty="0"/>
            </a:br>
            <a:r>
              <a:rPr lang="en-US" dirty="0"/>
              <a:t>party tool once a</a:t>
            </a:r>
            <a:br>
              <a:rPr lang="en-US" dirty="0"/>
            </a:br>
            <a:r>
              <a:rPr lang="en-US" dirty="0"/>
              <a:t>day and log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late than</a:t>
            </a:r>
            <a:br>
              <a:rPr lang="en-US" dirty="0"/>
            </a:br>
            <a:r>
              <a:rPr lang="en-US" dirty="0"/>
              <a:t>never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1295401"/>
            <a:ext cx="6888480" cy="3455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81724"/>
            <a:ext cx="9476190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64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Auditing (Event ID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scripts/malware often used to find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Social security #, credit card #, or drivers license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Operate by enumerating and reading through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ignores hidden folders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3294193" cy="1723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743536"/>
            <a:ext cx="6076144" cy="24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Querying (Event ID 4662 and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all users can list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Attackers enumerate members to find users to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alternative methods to list group members</a:t>
            </a:r>
          </a:p>
          <a:p>
            <a:r>
              <a:rPr lang="en-US" dirty="0"/>
              <a:t>Mickey </a:t>
            </a:r>
            <a:r>
              <a:rPr lang="en-US" dirty="0" err="1"/>
              <a:t>Perre</a:t>
            </a:r>
            <a:r>
              <a:rPr lang="en-US" dirty="0"/>
              <a:t> has a blog on detecting this behavior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auditing can capture read member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Combined with agent/aggregator filters = </a:t>
            </a:r>
            <a:r>
              <a:rPr lang="en-US" dirty="0">
                <a:solidFill>
                  <a:srgbClr val="FF0000"/>
                </a:solidFill>
              </a:rPr>
              <a:t>AWESOME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81" y="2629029"/>
            <a:ext cx="7695238" cy="10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05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(Honeytokens Against Leveraging OSINT)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users can be created publicly to combat recon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just in hidden metadata and/or key public sites</a:t>
            </a:r>
          </a:p>
          <a:p>
            <a:r>
              <a:rPr lang="en-US" dirty="0"/>
              <a:t>Example: Peter Parker(pparker@sec555.com)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LinkedIn, Facebook, Adobe, PGP, </a:t>
            </a:r>
            <a:r>
              <a:rPr lang="en-US" dirty="0" err="1"/>
              <a:t>Github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Likely to be picked up during OSINT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 may make compromised account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minimal time to setup… can get fairly elaborate</a:t>
            </a:r>
          </a:p>
          <a:p>
            <a:r>
              <a:rPr lang="en-US" dirty="0"/>
              <a:t>Activity from this account is malicious and provides context</a:t>
            </a:r>
          </a:p>
        </p:txBody>
      </p:sp>
    </p:spTree>
    <p:extLst>
      <p:ext uri="{BB962C8B-B14F-4D97-AF65-F5344CB8AC3E}">
        <p14:creationId xmlns:p14="http://schemas.microsoft.com/office/powerpoint/2010/main" val="295214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Flare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Taylor wrote a beacon discovery script called </a:t>
            </a:r>
            <a:r>
              <a:rPr lang="en-US" b="1" dirty="0"/>
              <a:t>Flare</a:t>
            </a:r>
            <a:endParaRPr lang="en-US" b="1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Elasticsearch to crawl historical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Identifies connections with consistent beaconing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analysis of custom time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capabilities being baked 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72" y="3962400"/>
            <a:ext cx="2813178" cy="2057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b="46460"/>
          <a:stretch/>
        </p:blipFill>
        <p:spPr>
          <a:xfrm>
            <a:off x="655320" y="3770086"/>
            <a:ext cx="7677539" cy="16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4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Disclaimer</a:t>
            </a:r>
            <a:r>
              <a:rPr lang="en-US" dirty="0"/>
              <a:t>: This talk is NOT about bashing SIEM solutions or promoting one vendor/solution over others</a:t>
            </a:r>
          </a:p>
          <a:p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Webcast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Understand deficiencies in </a:t>
            </a:r>
            <a:r>
              <a:rPr lang="en-US"/>
              <a:t>SIEM implementations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Getting the most out of your logs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Improve visibility into your organization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Create actionable detects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Use the attackers techniques against them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Tune your SIEM for tactical Analysis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3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BB4AC-1CDB-4C87-B1CC-27F7138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7910-F715-4E42-8896-4D07E4ED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organizations are struggling with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Slow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context and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Raw logs lack analysis capabilities</a:t>
            </a:r>
          </a:p>
          <a:p>
            <a:r>
              <a:rPr lang="en-US" dirty="0"/>
              <a:t>Technology is not at fault (lots of awesome SIEM solutions)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deficiency is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processes is a close runner up</a:t>
            </a:r>
          </a:p>
          <a:p>
            <a:r>
              <a:rPr lang="en-US" dirty="0"/>
              <a:t>SIEM failure is due to poor implementations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23662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Hewlett Packard – State of Security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study measures maturity of organizations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Score ranges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(no maturity)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(full maturity)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Level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is ideal for most enterprise SOCs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Scores broken down by people, processes, technology, and business integration</a:t>
            </a:r>
          </a:p>
          <a:p>
            <a:r>
              <a:rPr lang="en-US" dirty="0"/>
              <a:t>Five year overall average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1.45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Lowest scores year after year are </a:t>
            </a:r>
            <a:r>
              <a:rPr lang="en-US" b="1" dirty="0"/>
              <a:t>people</a:t>
            </a:r>
            <a:r>
              <a:rPr lang="en-US" dirty="0"/>
              <a:t> and </a:t>
            </a:r>
            <a:r>
              <a:rPr lang="en-US" b="1" dirty="0"/>
              <a:t>processes</a:t>
            </a:r>
            <a:endParaRPr lang="en-US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55" y="4609976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 ALL THE THINGS - Collect all the  logs">
            <a:extLst>
              <a:ext uri="{FF2B5EF4-FFF2-40B4-BE49-F238E27FC236}">
                <a16:creationId xmlns:a16="http://schemas.microsoft.com/office/drawing/2014/main" id="{80C4433E-6E7D-40AC-A380-EF228080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96" y="3314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845B760-1B68-4D2C-83DB-637EC58D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Untraditional Log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46D53-5A65-462A-B411-2D0C18AD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spend your time specifies what you care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90% log collection !=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needs to be spent on </a:t>
            </a:r>
            <a:r>
              <a:rPr lang="en-US" b="1" dirty="0"/>
              <a:t>detection</a:t>
            </a:r>
          </a:p>
          <a:p>
            <a:r>
              <a:rPr lang="en-US" dirty="0"/>
              <a:t>Focus should be on tactical log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Automate, automate, and automate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generate logs in a neutral</a:t>
            </a:r>
            <a:br>
              <a:rPr lang="en-US" dirty="0"/>
            </a:br>
            <a:r>
              <a:rPr lang="en-US" dirty="0"/>
              <a:t>and consistent way</a:t>
            </a:r>
          </a:p>
        </p:txBody>
      </p:sp>
    </p:spTree>
    <p:extLst>
      <p:ext uri="{BB962C8B-B14F-4D97-AF65-F5344CB8AC3E}">
        <p14:creationId xmlns:p14="http://schemas.microsoft.com/office/powerpoint/2010/main" val="213644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NXLog</a:t>
            </a:r>
            <a:r>
              <a:rPr lang="en-US" dirty="0"/>
              <a:t> </a:t>
            </a:r>
            <a:r>
              <a:rPr lang="en-US" dirty="0" err="1"/>
              <a:t>AutoConfig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Overcomes log agent deficiencies and is a functional proof of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https://github.com/SMAPPER/NXLog-AutoConfig</a:t>
            </a:r>
            <a:endParaRPr lang="en-US" dirty="0"/>
          </a:p>
          <a:p>
            <a:r>
              <a:rPr lang="en-US" dirty="0"/>
              <a:t>Checks systems each day looking for components (IIS,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found, automatically configures for consistency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Or initial configuration…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sets up agent to start shipping logs</a:t>
            </a:r>
          </a:p>
          <a:p>
            <a:r>
              <a:rPr lang="en-US" dirty="0"/>
              <a:t>Use case organization spent lots of time managing agents</a:t>
            </a:r>
          </a:p>
        </p:txBody>
      </p:sp>
    </p:spTree>
    <p:extLst>
      <p:ext uri="{BB962C8B-B14F-4D97-AF65-F5344CB8AC3E}">
        <p14:creationId xmlns:p14="http://schemas.microsoft.com/office/powerpoint/2010/main" val="10048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Network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Traditional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Multiple collection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Network Extraction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/>
              <a:t>Single collection 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437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DNS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5156545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SMTP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Proxy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2200" y="333847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7640" y="342900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86967" y="5181600"/>
            <a:ext cx="27349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</a:t>
            </a:r>
          </a:p>
          <a:p>
            <a:pPr algn="ctr"/>
            <a:r>
              <a:rPr lang="en-US" sz="2800" dirty="0"/>
              <a:t>Extraction Sensor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4267200" y="4419600"/>
            <a:ext cx="838200" cy="73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</p:cNvCxnSpPr>
          <p:nvPr/>
        </p:nvCxnSpPr>
        <p:spPr>
          <a:xfrm flipV="1">
            <a:off x="3352800" y="4356088"/>
            <a:ext cx="0" cy="80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382037" y="4426337"/>
            <a:ext cx="783769" cy="7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54439" y="4502537"/>
            <a:ext cx="0" cy="52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29065" y="449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3964" y="440454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071" y="437083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1" y="455515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400" y="2552675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504" y="2578721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4211" y="2591216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30808" y="2591216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1912" y="2617262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81619" y="2629757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67200" y="3091422"/>
            <a:ext cx="228599" cy="24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17519" y="3091422"/>
            <a:ext cx="35281" cy="165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828800" y="3132418"/>
            <a:ext cx="415704" cy="19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524433" y="3132418"/>
            <a:ext cx="541310" cy="206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854439" y="3124200"/>
            <a:ext cx="1" cy="27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921239" y="3198357"/>
            <a:ext cx="365761" cy="14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Bro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536" y="5320163"/>
            <a:ext cx="707443" cy="6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234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1164</Words>
  <Application>Microsoft Office PowerPoint</Application>
  <PresentationFormat>Widescreen</PresentationFormat>
  <Paragraphs>228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Us</vt:lpstr>
      <vt:lpstr>Welcome!</vt:lpstr>
      <vt:lpstr>Goal of this Webcast</vt:lpstr>
      <vt:lpstr>SIEM Problem</vt:lpstr>
      <vt:lpstr>Hewlett Packard – State of Security Operations</vt:lpstr>
      <vt:lpstr>Untraditional Log Collection</vt:lpstr>
      <vt:lpstr>NXLog AutoConfig</vt:lpstr>
      <vt:lpstr>Traditional vs Network Extraction</vt:lpstr>
      <vt:lpstr>Traditional vs. Modern</vt:lpstr>
      <vt:lpstr>Log Enrichment and Adding Context</vt:lpstr>
      <vt:lpstr>Ordinary to Extraordinary</vt:lpstr>
      <vt:lpstr>Top1M Filtering</vt:lpstr>
      <vt:lpstr>domain_stats.py</vt:lpstr>
      <vt:lpstr>freq_server.py</vt:lpstr>
      <vt:lpstr>Fuzzy Phishing</vt:lpstr>
      <vt:lpstr>Desktops Not Included</vt:lpstr>
      <vt:lpstr>Collection Strategies – All Endpoints</vt:lpstr>
      <vt:lpstr>Tactical vs. Total</vt:lpstr>
      <vt:lpstr>Endpoint Analytics</vt:lpstr>
      <vt:lpstr>Service Creation Gone Bad (Event ID: 7045)</vt:lpstr>
      <vt:lpstr>PowerShell Attacks (Event ID: 4104 or 4688)</vt:lpstr>
      <vt:lpstr>PowerShell Whitelist Detection</vt:lpstr>
      <vt:lpstr>NirSoft USBDeview1</vt:lpstr>
      <vt:lpstr>File Auditing (Event ID 4663)</vt:lpstr>
      <vt:lpstr>Group Querying (Event ID 4662 and 4663)</vt:lpstr>
      <vt:lpstr>HALO (Honeytokens Against Leveraging OSINT)</vt:lpstr>
      <vt:lpstr>Flare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2018-01-10T15:06:03Z</dcterms:modified>
  <cp:category>Security</cp:category>
</cp:coreProperties>
</file>