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 autoCompressPictures="0">
  <p:sldMasterIdLst>
    <p:sldMasterId id="2147483967" r:id="rId1"/>
    <p:sldMasterId id="2147483970" r:id="rId2"/>
  </p:sldMasterIdLst>
  <p:notesMasterIdLst>
    <p:notesMasterId r:id="rId33"/>
  </p:notesMasterIdLst>
  <p:handoutMasterIdLst>
    <p:handoutMasterId r:id="rId34"/>
  </p:handoutMasterIdLst>
  <p:sldIdLst>
    <p:sldId id="1424" r:id="rId3"/>
    <p:sldId id="815" r:id="rId4"/>
    <p:sldId id="819" r:id="rId5"/>
    <p:sldId id="800" r:id="rId6"/>
    <p:sldId id="1415" r:id="rId7"/>
    <p:sldId id="864" r:id="rId8"/>
    <p:sldId id="1417" r:id="rId9"/>
    <p:sldId id="950" r:id="rId10"/>
    <p:sldId id="1418" r:id="rId11"/>
    <p:sldId id="922" r:id="rId12"/>
    <p:sldId id="1420" r:id="rId13"/>
    <p:sldId id="925" r:id="rId14"/>
    <p:sldId id="1419" r:id="rId15"/>
    <p:sldId id="924" r:id="rId16"/>
    <p:sldId id="926" r:id="rId17"/>
    <p:sldId id="923" r:id="rId18"/>
    <p:sldId id="861" r:id="rId19"/>
    <p:sldId id="862" r:id="rId20"/>
    <p:sldId id="868" r:id="rId21"/>
    <p:sldId id="1416" r:id="rId22"/>
    <p:sldId id="871" r:id="rId23"/>
    <p:sldId id="873" r:id="rId24"/>
    <p:sldId id="876" r:id="rId25"/>
    <p:sldId id="1423" r:id="rId26"/>
    <p:sldId id="1421" r:id="rId27"/>
    <p:sldId id="927" r:id="rId28"/>
    <p:sldId id="1422" r:id="rId29"/>
    <p:sldId id="1425" r:id="rId30"/>
    <p:sldId id="1414" r:id="rId31"/>
    <p:sldId id="1426" r:id="rId32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99FFCC"/>
    <a:srgbClr val="00FF00"/>
    <a:srgbClr val="FF0000"/>
    <a:srgbClr val="FF6600"/>
    <a:srgbClr val="000066"/>
    <a:srgbClr val="FF33CC"/>
    <a:srgbClr val="FFFF00"/>
    <a:srgbClr val="00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4" autoAdjust="0"/>
    <p:restoredTop sz="70610" autoAdjust="0"/>
  </p:normalViewPr>
  <p:slideViewPr>
    <p:cSldViewPr>
      <p:cViewPr varScale="1">
        <p:scale>
          <a:sx n="114" d="100"/>
          <a:sy n="114" d="100"/>
        </p:scale>
        <p:origin x="208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47" d="100"/>
          <a:sy n="147" d="100"/>
        </p:scale>
        <p:origin x="2744" y="-44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7B84F0AD-B8EC-4E4C-96AB-90A3127EB2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586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60888"/>
            <a:ext cx="5943600" cy="43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0564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98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/var/lib/docker/containers</a:t>
            </a:r>
          </a:p>
        </p:txBody>
      </p:sp>
    </p:spTree>
    <p:extLst>
      <p:ext uri="{BB962C8B-B14F-4D97-AF65-F5344CB8AC3E}">
        <p14:creationId xmlns:p14="http://schemas.microsoft.com/office/powerpoint/2010/main" val="3539540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31CF2D4-64B7-4752-8913-B794AE8DBB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55613" y="677863"/>
            <a:ext cx="6403975" cy="3602037"/>
          </a:xfrm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DD1EAAC-88B1-46E0-8759-311FF8837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00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a lot more we could talk about... Check out SEC530.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C94D5-8CF0-4BDF-ABFF-B8E2C08F7F7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5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56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07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4ADE8DB-7BC0-41D9-B5DC-8EDC45CD3E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55613" y="677863"/>
            <a:ext cx="6403975" cy="3602037"/>
          </a:xfrm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B5FCA1A-9A51-4709-8FD8-B6ED87BBD2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684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439D31F-272F-4381-8F64-ABE890AFCC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55613" y="677863"/>
            <a:ext cx="6403975" cy="3602037"/>
          </a:xfrm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38DAC81-B649-459D-B7CB-D5F2A2EA7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50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BF3921D-2C34-4515-883D-4AECDE6B02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55613" y="677863"/>
            <a:ext cx="6403975" cy="3602037"/>
          </a:xfrm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E0E7091-F32D-4B91-8BB3-CC3681CFCA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1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FC1A0D8-B1F9-4192-916F-6A37A46A37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55613" y="677863"/>
            <a:ext cx="6403975" cy="3602037"/>
          </a:xfrm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B265807-2322-455F-8517-4D42B6A83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42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CAF4856-C6B7-463B-82FA-B84590E197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55613" y="677863"/>
            <a:ext cx="6403975" cy="3602037"/>
          </a:xfrm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40B1435-3DA6-40CD-B661-11AC693BA4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88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2A54DF2-F87E-4034-B300-8FBB10FED4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55613" y="677863"/>
            <a:ext cx="6403975" cy="3602037"/>
          </a:xfrm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A17803C-1565-42B0-B609-5D800F8360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99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cour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398642" y="1921566"/>
            <a:ext cx="9184987" cy="2279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1488" y="5146469"/>
            <a:ext cx="11247437" cy="1003300"/>
          </a:xfrm>
        </p:spPr>
        <p:txBody>
          <a:bodyPr/>
          <a:lstStyle>
            <a:lvl1pPr algn="ctr">
              <a:defRPr sz="14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4200939" y="476250"/>
            <a:ext cx="7332249" cy="685800"/>
          </a:xfrm>
        </p:spPr>
        <p:txBody>
          <a:bodyPr tIns="64008" bIns="0"/>
          <a:lstStyle>
            <a:lvl1pPr algn="r">
              <a:defRPr sz="1800" b="0" i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2pPr>
            <a:lvl3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3pPr>
            <a:lvl4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4pPr>
            <a:lvl5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792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25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ans_single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7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295400"/>
            <a:ext cx="10881360" cy="4876800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3200"/>
            </a:lvl1pPr>
            <a:lvl2pPr>
              <a:lnSpc>
                <a:spcPct val="100000"/>
              </a:lnSpc>
              <a:spcBef>
                <a:spcPts val="1000"/>
              </a:spcBef>
              <a:defRPr/>
            </a:lvl2pPr>
            <a:lvl3pPr>
              <a:lnSpc>
                <a:spcPct val="100000"/>
              </a:lnSpc>
              <a:spcBef>
                <a:spcPts val="1000"/>
              </a:spcBef>
              <a:defRPr/>
            </a:lvl3pPr>
            <a:lvl4pPr>
              <a:lnSpc>
                <a:spcPct val="100000"/>
              </a:lnSpc>
              <a:spcBef>
                <a:spcPts val="1000"/>
              </a:spcBef>
              <a:defRPr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9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single-tex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5320" y="475841"/>
            <a:ext cx="10881360" cy="685800"/>
          </a:xfrm>
          <a:solidFill>
            <a:srgbClr val="005B7D"/>
          </a:solidFill>
        </p:spPr>
        <p:txBody>
          <a:bodyPr anchor="ctr" anchorCtr="0"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20" y="1295400"/>
            <a:ext cx="10881360" cy="589935"/>
          </a:xfrm>
        </p:spPr>
        <p:txBody>
          <a:bodyPr/>
          <a:lstStyle>
            <a:lvl1pPr marL="0" indent="0" algn="l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" y="2022811"/>
            <a:ext cx="10881360" cy="371726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07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ans_two-column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39"/>
            <a:ext cx="10881360" cy="6858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320" y="1295400"/>
            <a:ext cx="5364480" cy="48078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364480" cy="48078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ns_two-column-tex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20" y="1295400"/>
            <a:ext cx="5342255" cy="594360"/>
          </a:xfrm>
        </p:spPr>
        <p:txBody>
          <a:bodyPr anchor="t" anchorCtr="0"/>
          <a:lstStyle>
            <a:lvl1pPr marL="0" indent="0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" y="2023520"/>
            <a:ext cx="5342255" cy="4166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95400"/>
            <a:ext cx="5364480" cy="594360"/>
          </a:xfrm>
        </p:spPr>
        <p:txBody>
          <a:bodyPr anchor="t" anchorCtr="0"/>
          <a:lstStyle>
            <a:lvl1pPr marL="0" indent="0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23520"/>
            <a:ext cx="5364480" cy="41661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1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text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800"/>
          </a:xfrm>
        </p:spPr>
        <p:txBody>
          <a:bodyPr vert="horz" lIns="91440" tIns="64008" rIns="91440" bIns="0" rtlCol="0" anchor="ctr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91432" y="1295400"/>
            <a:ext cx="6163956" cy="47071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55320" y="1295400"/>
            <a:ext cx="4240530" cy="4707194"/>
          </a:xfrm>
        </p:spPr>
        <p:txBody>
          <a:bodyPr/>
          <a:lstStyle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37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ns_no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488"/>
            <a:ext cx="1088136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934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79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472440" y="4851400"/>
            <a:ext cx="11247120" cy="1562100"/>
          </a:xfrm>
          <a:prstGeom prst="rect">
            <a:avLst/>
          </a:prstGeom>
          <a:solidFill>
            <a:srgbClr val="D9D9D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rgbClr val="005C7D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442" y="475840"/>
            <a:ext cx="3568618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55321" y="475840"/>
            <a:ext cx="3385738" cy="685800"/>
          </a:xfrm>
          <a:prstGeom prst="rect">
            <a:avLst/>
          </a:prstGeom>
        </p:spPr>
        <p:txBody>
          <a:bodyPr vert="horz" lIns="91440" tIns="64008" rIns="91440" bIns="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4314" y="1918425"/>
            <a:ext cx="9315246" cy="2286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61412" y="1918425"/>
            <a:ext cx="0" cy="2286000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11" y="2804224"/>
            <a:ext cx="1028700" cy="549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4035323" y="475488"/>
            <a:ext cx="7684238" cy="685800"/>
          </a:xfrm>
          <a:prstGeom prst="rect">
            <a:avLst/>
          </a:prstGeom>
          <a:solidFill>
            <a:srgbClr val="7F7F7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rgbClr val="005C7D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white">
          <a:xfrm>
            <a:off x="4035323" y="442452"/>
            <a:ext cx="0" cy="75954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28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smtClean="0">
          <a:solidFill>
            <a:schemeClr val="bg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6000" kern="1200">
          <a:solidFill>
            <a:srgbClr val="005B7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55320" y="365125"/>
            <a:ext cx="10881360" cy="685800"/>
          </a:xfrm>
          <a:prstGeom prst="rect">
            <a:avLst/>
          </a:prstGeom>
        </p:spPr>
        <p:txBody>
          <a:bodyPr vert="horz" lIns="91440" tIns="64008" rIns="9144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20" y="1295400"/>
            <a:ext cx="10881360" cy="4894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524" y="6311900"/>
            <a:ext cx="12188952" cy="548640"/>
            <a:chOff x="1524" y="6311900"/>
            <a:chExt cx="12188952" cy="548640"/>
          </a:xfrm>
        </p:grpSpPr>
        <p:sp>
          <p:nvSpPr>
            <p:cNvPr id="13" name="Rectangle 12"/>
            <p:cNvSpPr/>
            <p:nvPr/>
          </p:nvSpPr>
          <p:spPr>
            <a:xfrm>
              <a:off x="1524" y="6311900"/>
              <a:ext cx="12188952" cy="54864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 bwMode="white">
            <a:xfrm>
              <a:off x="1016000" y="6311900"/>
              <a:ext cx="0" cy="54610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5909" y="6439685"/>
              <a:ext cx="559187" cy="298743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 bwMode="gray">
            <a:xfrm>
              <a:off x="5457613" y="6400284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1"/>
                  </a:solidFill>
                  <a:latin typeface="Gill Sans MT"/>
                </a:rPr>
                <a:t>SEC530</a:t>
              </a:r>
              <a:r>
                <a:rPr lang="en-US" sz="1800" baseline="0" dirty="0">
                  <a:solidFill>
                    <a:schemeClr val="bg1"/>
                  </a:solidFill>
                  <a:latin typeface="Gill Sans MT"/>
                </a:rPr>
                <a:t> | Defensible Security Architecture</a:t>
              </a:r>
              <a:endParaRPr lang="en-US" sz="1800" dirty="0">
                <a:solidFill>
                  <a:schemeClr val="bg1"/>
                </a:solidFill>
                <a:latin typeface="Gill Sans MT"/>
              </a:endParaRPr>
            </a:p>
          </p:txBody>
        </p:sp>
      </p:grp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553613" y="6325670"/>
            <a:ext cx="653796" cy="54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b="1" i="0" kern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12C446D-6113-E749-B2D6-33109B9D4DC9}" type="slidenum">
              <a:rPr lang="en-US" sz="1600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9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 cap="none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277813" algn="l" defTabSz="914400" rtl="0" eaLnBrk="1" latinLnBrk="0" hangingPunct="1">
        <a:lnSpc>
          <a:spcPct val="90000"/>
        </a:lnSpc>
        <a:spcBef>
          <a:spcPts val="1000"/>
        </a:spcBef>
        <a:buSzPct val="125000"/>
        <a:buFont typeface="Arial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752475" indent="-292100" algn="l" defTabSz="914400" rtl="0" eaLnBrk="1" latinLnBrk="0" hangingPunct="1">
        <a:lnSpc>
          <a:spcPct val="90000"/>
        </a:lnSpc>
        <a:spcBef>
          <a:spcPts val="1000"/>
        </a:spcBef>
        <a:buFont typeface="Courier New" charset="0"/>
        <a:buChar char="o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1875" indent="-223838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563" indent="-238125" algn="l" defTabSz="914400" rtl="0" eaLnBrk="1" latinLnBrk="0" hangingPunct="1">
        <a:lnSpc>
          <a:spcPct val="90000"/>
        </a:lnSpc>
        <a:spcBef>
          <a:spcPts val="1000"/>
        </a:spcBef>
        <a:buFont typeface="Courier New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SecuritySoluti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SecuritySolutions/presentatio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HASecuritySolution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9EE69B-1C1C-4F02-B120-22AF3C91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Classes</a:t>
            </a:r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BB354E0C-6B11-45E6-990C-901CA04D1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28800"/>
            <a:ext cx="6055469" cy="3429001"/>
          </a:xfr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87096248-AEAC-48E9-BC69-80C70E6FC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531" y="1828800"/>
            <a:ext cx="605546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7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EBE783B-04F3-4DEC-8FB6-F5E6C6952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Escape / Privilege Escalation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EAB2CC-5A8C-487D-AAAE-EA91240C1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Risk of privilege escalation is greater with containers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Container shares host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Container lives in namespace(s) available on host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Possible to escape out of container into host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And further possible to escape one namespace to another</a:t>
            </a:r>
          </a:p>
          <a:p>
            <a:r>
              <a:rPr lang="en-US" sz="2400" b="1" dirty="0"/>
              <a:t>Ubuntu Host OS</a:t>
            </a:r>
          </a:p>
          <a:p>
            <a:endParaRPr lang="en-US" sz="1050" b="1" dirty="0"/>
          </a:p>
          <a:p>
            <a:endParaRPr lang="en-US" sz="2400" b="1" dirty="0"/>
          </a:p>
          <a:p>
            <a:pPr>
              <a:spcBef>
                <a:spcPts val="0"/>
              </a:spcBef>
            </a:pPr>
            <a:r>
              <a:rPr lang="en-US" sz="2400" b="1" dirty="0"/>
              <a:t>CentOS Container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66C5E2-4D8C-4B4D-8F42-F701492A8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572000"/>
            <a:ext cx="5791200" cy="6158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95DD09-B62C-4679-9853-439D1B553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4572000"/>
            <a:ext cx="5338008" cy="5995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1A2041-8CF1-49D2-9EAB-3778AC996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958" y="5638800"/>
            <a:ext cx="3797642" cy="6527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AF0E80-D408-4226-B90F-8091122C7D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5648883"/>
            <a:ext cx="5822235" cy="5995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3836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E5E811-0335-44FC-8A96-6BCFCC66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Namespaces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B8780-522C-411F-B719-D0186D6DA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Container services rely heavily on Linux namespaces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Example: PID namespace isolation blocks child processes from knowing of their parent processes</a:t>
            </a:r>
          </a:p>
          <a:p>
            <a:r>
              <a:rPr lang="en-US" sz="2800" dirty="0"/>
              <a:t>Default container namespace allows root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Login as standard Linux user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Run “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-it -u root -v /:/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hostfs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centos</a:t>
            </a:r>
            <a:r>
              <a:rPr lang="en-US" sz="2800" dirty="0"/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Inside container add your account to </a:t>
            </a:r>
            <a:r>
              <a:rPr lang="en-US" sz="2800" dirty="0" err="1"/>
              <a:t>sudo</a:t>
            </a:r>
            <a:r>
              <a:rPr lang="en-US" sz="2800" dirty="0"/>
              <a:t> group</a:t>
            </a:r>
          </a:p>
          <a:p>
            <a:r>
              <a:rPr lang="en-US" sz="2800" dirty="0"/>
              <a:t>Fix is to switch to </a:t>
            </a:r>
            <a:r>
              <a:rPr lang="en-US" sz="2800" b="1" dirty="0"/>
              <a:t>user namespaces </a:t>
            </a:r>
            <a:r>
              <a:rPr lang="en-US" sz="2800" dirty="0"/>
              <a:t>or </a:t>
            </a:r>
            <a:r>
              <a:rPr lang="en-US" sz="2800" b="1" dirty="0"/>
              <a:t>rootless mode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Such as </a:t>
            </a:r>
            <a:r>
              <a:rPr lang="en-US" sz="2800" b="1" dirty="0" err="1"/>
              <a:t>userns</a:t>
            </a:r>
            <a:r>
              <a:rPr lang="en-US" sz="2800" b="1" dirty="0"/>
              <a:t>-remap</a:t>
            </a:r>
            <a:r>
              <a:rPr lang="en-US" sz="2800" dirty="0"/>
              <a:t> (caution - requires redeployment)</a:t>
            </a:r>
          </a:p>
        </p:txBody>
      </p:sp>
    </p:spTree>
    <p:extLst>
      <p:ext uri="{BB962C8B-B14F-4D97-AF65-F5344CB8AC3E}">
        <p14:creationId xmlns:p14="http://schemas.microsoft.com/office/powerpoint/2010/main" val="1537775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E19B3D-BE8F-417E-8A31-6F973C39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Malicious Images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9D1FC-A8DE-469B-8613-D62F6EA77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containers deploy from an image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Most images come from Docker Hub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Docker Hub is free and allows community images</a:t>
            </a:r>
          </a:p>
          <a:p>
            <a:r>
              <a:rPr lang="en-US" dirty="0"/>
              <a:t>Images can contain malicious content, so trust is an issue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Docker Content Trust</a:t>
            </a:r>
            <a:r>
              <a:rPr lang="en-US" sz="2800" baseline="30000" dirty="0"/>
              <a:t>1</a:t>
            </a:r>
            <a:r>
              <a:rPr lang="en-US" sz="2800" dirty="0"/>
              <a:t> (defaults to on for Docker 1.9+)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export DOCKER_CONTENT_TRUST=1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Only allows signed docker containers to run</a:t>
            </a:r>
          </a:p>
          <a:p>
            <a:r>
              <a:rPr lang="en-US" dirty="0"/>
              <a:t>Alternative to signing is using Automated Build images</a:t>
            </a:r>
          </a:p>
        </p:txBody>
      </p:sp>
    </p:spTree>
    <p:extLst>
      <p:ext uri="{BB962C8B-B14F-4D97-AF65-F5344CB8AC3E}">
        <p14:creationId xmlns:p14="http://schemas.microsoft.com/office/powerpoint/2010/main" val="514862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A3C58C-EDBE-4D57-ABD8-18AF4282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Registries and Images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D8AC2-FE5E-472C-B577-3359CF87F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are deployed from an </a:t>
            </a:r>
            <a:r>
              <a:rPr lang="en-US" b="1" dirty="0"/>
              <a:t>image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Images are pulled from either a public or private </a:t>
            </a:r>
            <a:r>
              <a:rPr lang="en-US" sz="3100" b="1" dirty="0"/>
              <a:t>registry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b="1" dirty="0"/>
          </a:p>
          <a:p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docker pull 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3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docker pull private.sec530.com/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3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2" descr="Image result for docker icon">
            <a:extLst>
              <a:ext uri="{FF2B5EF4-FFF2-40B4-BE49-F238E27FC236}">
                <a16:creationId xmlns:a16="http://schemas.microsoft.com/office/drawing/2014/main" id="{62C0C60E-867F-4C3F-94CF-EDAC6B184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257" y="3258650"/>
            <a:ext cx="127506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ard Drives - good.jpg">
            <a:extLst>
              <a:ext uri="{FF2B5EF4-FFF2-40B4-BE49-F238E27FC236}">
                <a16:creationId xmlns:a16="http://schemas.microsoft.com/office/drawing/2014/main" id="{8AF588F2-9459-4E0E-969D-FA8C4EF2F0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50" y="2707300"/>
            <a:ext cx="1008550" cy="20171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C52E24-789A-4AAB-87B5-55D48920E397}"/>
              </a:ext>
            </a:extLst>
          </p:cNvPr>
          <p:cNvCxnSpPr/>
          <p:nvPr/>
        </p:nvCxnSpPr>
        <p:spPr>
          <a:xfrm>
            <a:off x="4621457" y="3715850"/>
            <a:ext cx="20574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21ECEF-368C-44B7-ABEC-0854B4F69FE0}"/>
              </a:ext>
            </a:extLst>
          </p:cNvPr>
          <p:cNvSpPr txBox="1"/>
          <p:nvPr/>
        </p:nvSpPr>
        <p:spPr>
          <a:xfrm>
            <a:off x="4164257" y="27073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Pull from hub.docker.com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0D155B-88A5-45CE-9830-650E83DFC003}"/>
              </a:ext>
            </a:extLst>
          </p:cNvPr>
          <p:cNvSpPr txBox="1"/>
          <p:nvPr/>
        </p:nvSpPr>
        <p:spPr>
          <a:xfrm>
            <a:off x="4196834" y="3769691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Authenticated pull from private registry</a:t>
            </a:r>
          </a:p>
        </p:txBody>
      </p:sp>
    </p:spTree>
    <p:extLst>
      <p:ext uri="{BB962C8B-B14F-4D97-AF65-F5344CB8AC3E}">
        <p14:creationId xmlns:p14="http://schemas.microsoft.com/office/powerpoint/2010/main" val="3240937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1FDAA0-2D84-4AF4-9EEA-A2745166D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Groups (</a:t>
            </a:r>
            <a:r>
              <a:rPr lang="en-US" dirty="0" err="1"/>
              <a:t>CGroups</a:t>
            </a:r>
            <a:r>
              <a:rPr lang="en-US" dirty="0"/>
              <a:t>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11ED0-A491-4DDE-9E6E-B64DEEBFE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219200"/>
            <a:ext cx="10881360" cy="4876800"/>
          </a:xfrm>
        </p:spPr>
        <p:txBody>
          <a:bodyPr/>
          <a:lstStyle/>
          <a:p>
            <a:r>
              <a:rPr lang="en-US" dirty="0"/>
              <a:t>Containers can use consume entire hosts resources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Makes them vulnerable to denial-of-service</a:t>
            </a:r>
          </a:p>
          <a:p>
            <a:r>
              <a:rPr lang="en-US" dirty="0"/>
              <a:t>Possible to limit resources on a per container basis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-m 512m --memory-swap 1g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-m 512m --memory-swap 512m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="1.5"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--storage-opt size=100G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=10000:10000</a:t>
            </a:r>
          </a:p>
        </p:txBody>
      </p:sp>
    </p:spTree>
    <p:extLst>
      <p:ext uri="{BB962C8B-B14F-4D97-AF65-F5344CB8AC3E}">
        <p14:creationId xmlns:p14="http://schemas.microsoft.com/office/powerpoint/2010/main" val="3496701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BCCCED-E89F-496C-A2A4-C8CF44E9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374D9B-91FB-4BCD-8295-ACDB21322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Passwords, encryption keys, and other sensitive data may be necessary for a container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Containers often span multiple hosts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Secure transmission and storage is necessary</a:t>
            </a:r>
          </a:p>
          <a:p>
            <a:r>
              <a:rPr lang="en-US" dirty="0"/>
              <a:t>Docker swarm</a:t>
            </a:r>
            <a:r>
              <a:rPr lang="en-US" baseline="30000" dirty="0"/>
              <a:t>1</a:t>
            </a:r>
            <a:r>
              <a:rPr lang="en-US" dirty="0"/>
              <a:t>, Docker compose</a:t>
            </a:r>
            <a:r>
              <a:rPr lang="en-US" baseline="30000" dirty="0"/>
              <a:t>2</a:t>
            </a:r>
            <a:r>
              <a:rPr lang="en-US" dirty="0"/>
              <a:t>, and Kubernetes</a:t>
            </a:r>
            <a:r>
              <a:rPr lang="en-US" baseline="30000" dirty="0"/>
              <a:t>3</a:t>
            </a:r>
            <a:r>
              <a:rPr lang="en-US" dirty="0"/>
              <a:t> support </a:t>
            </a:r>
            <a:r>
              <a:rPr lang="en-US" b="1" dirty="0"/>
              <a:t>secrets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Sensitive data is stored by management service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Data is encrypted during transit to container and at rest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2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CC42CF-52DE-49B1-9BDD-578DD765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Against Container Escape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DE169-4F8A-4954-8C57-FFD57959B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219200"/>
            <a:ext cx="10881360" cy="4876800"/>
          </a:xfrm>
        </p:spPr>
        <p:txBody>
          <a:bodyPr/>
          <a:lstStyle/>
          <a:p>
            <a:r>
              <a:rPr lang="en-US" dirty="0"/>
              <a:t>Run containers as standard Linux users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-u</a:t>
            </a:r>
            <a:r>
              <a:rPr lang="en-US" dirty="0"/>
              <a:t> flag can force the container to run as a specific user</a:t>
            </a:r>
          </a:p>
          <a:p>
            <a:r>
              <a:rPr lang="en-US" dirty="0"/>
              <a:t>Run services in containers as standard Linux users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/bin/bash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service_account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service_account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Remove SUID and SGID use in container images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Simple adjustment to </a:t>
            </a:r>
            <a:r>
              <a:rPr lang="en-US" dirty="0" err="1"/>
              <a:t>Dockerfile</a:t>
            </a:r>
            <a:r>
              <a:rPr lang="en-US" dirty="0"/>
              <a:t> or image build</a:t>
            </a:r>
            <a:br>
              <a:rPr lang="en-US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RUN for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in `find / -perm +6000 -type f`; do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a-s $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done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754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D07EA7-E3AE-4DBF-AA81-3891F6A4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with Container Technologies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47EFE-BC89-457F-9E74-735D8B473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collection and analysis of containers revolves around three main areas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Container service logs</a:t>
            </a:r>
            <a:r>
              <a:rPr lang="en-US" sz="2800" dirty="0"/>
              <a:t> (Docker, </a:t>
            </a:r>
            <a:r>
              <a:rPr lang="en-US" sz="2800" dirty="0" err="1"/>
              <a:t>containerd</a:t>
            </a:r>
            <a:r>
              <a:rPr lang="en-US" sz="2800" dirty="0"/>
              <a:t>, Kubernetes)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Host operating system or platform logs</a:t>
            </a:r>
            <a:r>
              <a:rPr lang="en-US" sz="2800" dirty="0"/>
              <a:t> (not covered in this talk)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Service logs </a:t>
            </a:r>
            <a:r>
              <a:rPr lang="en-US" sz="2800" dirty="0"/>
              <a:t>of container application(s)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dirty="0"/>
              <a:t>Each of the above are different for collection and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And you likely want them 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390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3ED887-6590-4C38-BADD-5C454CDB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Service Logs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F1C00-1E2C-41B6-B2D0-E5622A63C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daemon such as a </a:t>
            </a:r>
            <a:r>
              <a:rPr lang="en-US" b="1" dirty="0"/>
              <a:t>Docker daemon </a:t>
            </a:r>
            <a:r>
              <a:rPr lang="en-US" dirty="0"/>
              <a:t>records key events such 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Daemon events (errors, status, and general events)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Calls to remote APIs (Example: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service ls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62C6C0F6-B427-4D26-9735-D1BA35CD9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3634047"/>
            <a:ext cx="2438400" cy="253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F307A1-513F-4628-B922-C0C1A6EA1B5B}"/>
              </a:ext>
            </a:extLst>
          </p:cNvPr>
          <p:cNvSpPr txBox="1"/>
          <p:nvPr/>
        </p:nvSpPr>
        <p:spPr>
          <a:xfrm>
            <a:off x="655320" y="3766038"/>
            <a:ext cx="8077200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Jan 08 23:52:59 sec555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[4418]: time="2020-01-08T23:52:59.517125078-05:00" level=debug msg="Listener created for HTTP on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()“</a:t>
            </a:r>
            <a:b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Jan 08 23:52:59 sec555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[4418]: time="2020-01-08T23:52:59.519956507-05:00" level=info msg="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libcontainerd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 started new docker-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process"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=4448</a:t>
            </a:r>
          </a:p>
        </p:txBody>
      </p:sp>
    </p:spTree>
    <p:extLst>
      <p:ext uri="{BB962C8B-B14F-4D97-AF65-F5344CB8AC3E}">
        <p14:creationId xmlns:p14="http://schemas.microsoft.com/office/powerpoint/2010/main" val="2875190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56348A-9E5D-45CF-8EEF-8307CD3D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EKS Control Plane Logging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4C877-2517-40EE-912E-8C9DB5FB8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Amazon EKS allows logging daemon events to CloudWatch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--region us-west-2 update-cluster-config --name prod \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--logging '{"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clusterLogging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":[{"types":["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","audit","authenticator","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controllerManager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","scheduler"],"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enabled":true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}]}’</a:t>
            </a:r>
          </a:p>
          <a:p>
            <a:r>
              <a:rPr lang="en-US" dirty="0">
                <a:cs typeface="Courier New" panose="02070309020205020404" pitchFamily="49" charset="0"/>
              </a:rPr>
              <a:t>Logs can then be viewed or pulled from CloudWatch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cs typeface="Courier New" panose="02070309020205020404" pitchFamily="49" charset="0"/>
              </a:rPr>
              <a:t>Example: EKS -&gt; CloudWatch &lt;- Logstash -&gt; Elasticsearch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502123-893D-4134-803C-FC1C87D66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5130" y="1981075"/>
            <a:ext cx="1143099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4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SEC530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5900" dirty="0"/>
              <a:t>Container Security: Building a Solid Foundation for All Round Defenders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800" dirty="0"/>
              <a:t>Justin Henderson (GSE # 108)</a:t>
            </a:r>
          </a:p>
          <a:p>
            <a:r>
              <a:rPr lang="en-US" sz="2800" dirty="0"/>
              <a:t>@</a:t>
            </a:r>
            <a:r>
              <a:rPr lang="en-US" sz="2800" dirty="0" err="1"/>
              <a:t>SecurityMapper</a:t>
            </a:r>
            <a:endParaRPr lang="en-US" sz="28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Defensible Security Architecture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426489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D947FE-CD75-4805-836D-EB3932A7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Logging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270FF-9D6C-4313-8594-FF7823A87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common options for collecting logs from containers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Persistent data volume or bind mount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S3 bucket, google storage bucket,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Application inside container</a:t>
            </a:r>
            <a:r>
              <a:rPr lang="en-US" dirty="0"/>
              <a:t> (custom coding)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Monitoring container (“sidecar”)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Daemon log drivers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Amazon log driver to S3 or CloudWatch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65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E95F21-A78C-4E8C-9AE0-A9BCDEF7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Data Volume / Bind Mount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F6169-2DA2-43E8-8842-AB29818DF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are often non-persistent (can be destroyed)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But data can be shifted to persistent location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Syslog or agent can ship of logs directly on the Host 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005CB0-FA10-4A82-8537-6DEBE8FD4A08}"/>
              </a:ext>
            </a:extLst>
          </p:cNvPr>
          <p:cNvSpPr txBox="1"/>
          <p:nvPr/>
        </p:nvSpPr>
        <p:spPr>
          <a:xfrm>
            <a:off x="2416917" y="3031529"/>
            <a:ext cx="1643062" cy="4616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</a:p>
        </p:txBody>
      </p:sp>
      <p:pic>
        <p:nvPicPr>
          <p:cNvPr id="8" name="Picture 6" descr="Image result for folder icon pixabay">
            <a:extLst>
              <a:ext uri="{FF2B5EF4-FFF2-40B4-BE49-F238E27FC236}">
                <a16:creationId xmlns:a16="http://schemas.microsoft.com/office/drawing/2014/main" id="{37B22647-E7BF-4E34-B033-580F795BB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237" y="3770426"/>
            <a:ext cx="354432" cy="34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2577EF6-9666-41BD-A2D3-028B31D29701}"/>
              </a:ext>
            </a:extLst>
          </p:cNvPr>
          <p:cNvCxnSpPr>
            <a:stCxn id="8" idx="2"/>
          </p:cNvCxnSpPr>
          <p:nvPr/>
        </p:nvCxnSpPr>
        <p:spPr>
          <a:xfrm rot="16200000" flipH="1">
            <a:off x="1994073" y="4097885"/>
            <a:ext cx="174545" cy="20378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B2D6636-E3EF-4163-8A70-3E0B2C561708}"/>
              </a:ext>
            </a:extLst>
          </p:cNvPr>
          <p:cNvSpPr txBox="1"/>
          <p:nvPr/>
        </p:nvSpPr>
        <p:spPr>
          <a:xfrm>
            <a:off x="2183237" y="4134650"/>
            <a:ext cx="1752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access.log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38746B-016F-4F04-BC8D-7EC49FA9916E}"/>
              </a:ext>
            </a:extLst>
          </p:cNvPr>
          <p:cNvSpPr txBox="1"/>
          <p:nvPr/>
        </p:nvSpPr>
        <p:spPr>
          <a:xfrm>
            <a:off x="2183237" y="4629090"/>
            <a:ext cx="1752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error.log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9F77C8C-BBFA-48FB-A660-E5EBD4D4CA7B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1810298" y="4456205"/>
            <a:ext cx="542095" cy="20378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871141-9170-4683-BC05-5EDDF3695184}"/>
              </a:ext>
            </a:extLst>
          </p:cNvPr>
          <p:cNvSpPr txBox="1"/>
          <p:nvPr/>
        </p:nvSpPr>
        <p:spPr>
          <a:xfrm>
            <a:off x="2183237" y="3741410"/>
            <a:ext cx="28775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/var/log/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FD0BD8-2B45-408D-B6DE-1C0887DF4071}"/>
              </a:ext>
            </a:extLst>
          </p:cNvPr>
          <p:cNvSpPr txBox="1"/>
          <p:nvPr/>
        </p:nvSpPr>
        <p:spPr>
          <a:xfrm>
            <a:off x="6594048" y="3044229"/>
            <a:ext cx="2393262" cy="46166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Host Ubuntu</a:t>
            </a:r>
          </a:p>
        </p:txBody>
      </p:sp>
      <p:pic>
        <p:nvPicPr>
          <p:cNvPr id="15" name="Picture 6" descr="Image result for folder icon pixabay">
            <a:extLst>
              <a:ext uri="{FF2B5EF4-FFF2-40B4-BE49-F238E27FC236}">
                <a16:creationId xmlns:a16="http://schemas.microsoft.com/office/drawing/2014/main" id="{4A5D3F71-3C62-4320-8F11-34FA3E001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458" y="3770426"/>
            <a:ext cx="354432" cy="34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FE5FF8F-6800-4301-9E56-559033261C74}"/>
              </a:ext>
            </a:extLst>
          </p:cNvPr>
          <p:cNvCxnSpPr>
            <a:stCxn id="15" idx="2"/>
          </p:cNvCxnSpPr>
          <p:nvPr/>
        </p:nvCxnSpPr>
        <p:spPr>
          <a:xfrm rot="16200000" flipH="1">
            <a:off x="6480294" y="4097885"/>
            <a:ext cx="174545" cy="20378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99AB58-2613-4631-A878-A639C7A330DE}"/>
              </a:ext>
            </a:extLst>
          </p:cNvPr>
          <p:cNvSpPr txBox="1"/>
          <p:nvPr/>
        </p:nvSpPr>
        <p:spPr>
          <a:xfrm>
            <a:off x="6669458" y="4134650"/>
            <a:ext cx="1752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access.log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608D5C-1606-465D-94E4-DF80467F97E6}"/>
              </a:ext>
            </a:extLst>
          </p:cNvPr>
          <p:cNvSpPr txBox="1"/>
          <p:nvPr/>
        </p:nvSpPr>
        <p:spPr>
          <a:xfrm>
            <a:off x="6669458" y="4629090"/>
            <a:ext cx="1752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error.log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B3A048B-F804-40D2-ACC8-8F1F9334A38F}"/>
              </a:ext>
            </a:extLst>
          </p:cNvPr>
          <p:cNvCxnSpPr>
            <a:cxnSpLocks/>
            <a:endCxn id="18" idx="1"/>
          </p:cNvCxnSpPr>
          <p:nvPr/>
        </p:nvCxnSpPr>
        <p:spPr>
          <a:xfrm rot="16200000" flipH="1">
            <a:off x="6296519" y="4456205"/>
            <a:ext cx="542095" cy="20378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E81C2C-3A92-44F3-A667-B6D22AEC982F}"/>
              </a:ext>
            </a:extLst>
          </p:cNvPr>
          <p:cNvSpPr txBox="1"/>
          <p:nvPr/>
        </p:nvSpPr>
        <p:spPr>
          <a:xfrm>
            <a:off x="6669457" y="3741410"/>
            <a:ext cx="428243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/logs/customapp1/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EAD49C-0FA7-41AB-BAF1-6E3D0A608A2C}"/>
              </a:ext>
            </a:extLst>
          </p:cNvPr>
          <p:cNvCxnSpPr/>
          <p:nvPr/>
        </p:nvCxnSpPr>
        <p:spPr>
          <a:xfrm flipH="1">
            <a:off x="4267200" y="3260129"/>
            <a:ext cx="219847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A1947E-0921-444C-8778-5518BE5E5DDE}"/>
              </a:ext>
            </a:extLst>
          </p:cNvPr>
          <p:cNvCxnSpPr/>
          <p:nvPr/>
        </p:nvCxnSpPr>
        <p:spPr>
          <a:xfrm>
            <a:off x="4876800" y="3945929"/>
            <a:ext cx="1295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D24378E-1F9F-4D08-9541-BB793E5F6F6A}"/>
              </a:ext>
            </a:extLst>
          </p:cNvPr>
          <p:cNvSpPr txBox="1"/>
          <p:nvPr/>
        </p:nvSpPr>
        <p:spPr>
          <a:xfrm>
            <a:off x="4393908" y="3226548"/>
            <a:ext cx="194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Resides 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00D676-B96F-4A93-84A1-9128CAAF86C2}"/>
              </a:ext>
            </a:extLst>
          </p:cNvPr>
          <p:cNvSpPr txBox="1"/>
          <p:nvPr/>
        </p:nvSpPr>
        <p:spPr>
          <a:xfrm>
            <a:off x="4608409" y="3934276"/>
            <a:ext cx="1945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Writes on host to</a:t>
            </a:r>
          </a:p>
        </p:txBody>
      </p:sp>
    </p:spTree>
    <p:extLst>
      <p:ext uri="{BB962C8B-B14F-4D97-AF65-F5344CB8AC3E}">
        <p14:creationId xmlns:p14="http://schemas.microsoft.com/office/powerpoint/2010/main" val="1302155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762580-46FF-47D3-A6DE-45D1BFC5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to Container Logging (“sidecar”)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F093A1-953B-4CEA-80BC-2B949811E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One container can see another’s logs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One-to-one or One-to-many possible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B0A6AA-EC66-4005-897F-6A4FAC2CABE6}"/>
              </a:ext>
            </a:extLst>
          </p:cNvPr>
          <p:cNvSpPr txBox="1"/>
          <p:nvPr/>
        </p:nvSpPr>
        <p:spPr>
          <a:xfrm>
            <a:off x="1918869" y="1739900"/>
            <a:ext cx="1643062" cy="4616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</a:p>
        </p:txBody>
      </p:sp>
      <p:pic>
        <p:nvPicPr>
          <p:cNvPr id="8" name="Picture 6" descr="Image result for folder icon pixabay">
            <a:extLst>
              <a:ext uri="{FF2B5EF4-FFF2-40B4-BE49-F238E27FC236}">
                <a16:creationId xmlns:a16="http://schemas.microsoft.com/office/drawing/2014/main" id="{36E2A30E-44F4-40C4-8405-E33A9A636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189" y="2478797"/>
            <a:ext cx="354432" cy="34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EDE46E7-32B4-49B3-A488-F2523C85E2BB}"/>
              </a:ext>
            </a:extLst>
          </p:cNvPr>
          <p:cNvCxnSpPr>
            <a:stCxn id="8" idx="2"/>
          </p:cNvCxnSpPr>
          <p:nvPr/>
        </p:nvCxnSpPr>
        <p:spPr>
          <a:xfrm rot="16200000" flipH="1">
            <a:off x="1496025" y="2806256"/>
            <a:ext cx="174545" cy="20378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784C99-9C44-4FD4-98A9-B2A323174D9F}"/>
              </a:ext>
            </a:extLst>
          </p:cNvPr>
          <p:cNvSpPr txBox="1"/>
          <p:nvPr/>
        </p:nvSpPr>
        <p:spPr>
          <a:xfrm>
            <a:off x="1685189" y="2843021"/>
            <a:ext cx="1752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access.log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F73F2F-58FD-404A-9FF5-0645E4FB39EE}"/>
              </a:ext>
            </a:extLst>
          </p:cNvPr>
          <p:cNvSpPr txBox="1"/>
          <p:nvPr/>
        </p:nvSpPr>
        <p:spPr>
          <a:xfrm>
            <a:off x="1685189" y="3337461"/>
            <a:ext cx="1752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error.log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CF49C84-5CFA-45CA-BF1D-67AFD811215D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1312250" y="3164576"/>
            <a:ext cx="542095" cy="20378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A02BE17-E525-42E7-8BDE-726697A3D6CC}"/>
              </a:ext>
            </a:extLst>
          </p:cNvPr>
          <p:cNvSpPr txBox="1"/>
          <p:nvPr/>
        </p:nvSpPr>
        <p:spPr>
          <a:xfrm>
            <a:off x="1685189" y="2449781"/>
            <a:ext cx="28775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/var/log/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33E07-82D7-4E4E-8367-4D5156B0C806}"/>
              </a:ext>
            </a:extLst>
          </p:cNvPr>
          <p:cNvSpPr txBox="1"/>
          <p:nvPr/>
        </p:nvSpPr>
        <p:spPr>
          <a:xfrm>
            <a:off x="6096000" y="1752600"/>
            <a:ext cx="2393262" cy="46166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Host Ubuntu</a:t>
            </a:r>
          </a:p>
        </p:txBody>
      </p:sp>
      <p:pic>
        <p:nvPicPr>
          <p:cNvPr id="15" name="Picture 6" descr="Image result for folder icon pixabay">
            <a:extLst>
              <a:ext uri="{FF2B5EF4-FFF2-40B4-BE49-F238E27FC236}">
                <a16:creationId xmlns:a16="http://schemas.microsoft.com/office/drawing/2014/main" id="{6100E6EF-855F-4B12-82BF-2609B91E9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410" y="2478797"/>
            <a:ext cx="354432" cy="34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0827542-6A55-4305-8B8A-E8B64686DDF3}"/>
              </a:ext>
            </a:extLst>
          </p:cNvPr>
          <p:cNvCxnSpPr>
            <a:stCxn id="15" idx="2"/>
          </p:cNvCxnSpPr>
          <p:nvPr/>
        </p:nvCxnSpPr>
        <p:spPr>
          <a:xfrm rot="16200000" flipH="1">
            <a:off x="5982246" y="2806256"/>
            <a:ext cx="174545" cy="20378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FBF27B-600C-4DFF-983A-8258294C4E2B}"/>
              </a:ext>
            </a:extLst>
          </p:cNvPr>
          <p:cNvSpPr txBox="1"/>
          <p:nvPr/>
        </p:nvSpPr>
        <p:spPr>
          <a:xfrm>
            <a:off x="6171410" y="2843021"/>
            <a:ext cx="1752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access.log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F343D8-87EE-4D2F-8901-23235ECDD24B}"/>
              </a:ext>
            </a:extLst>
          </p:cNvPr>
          <p:cNvSpPr txBox="1"/>
          <p:nvPr/>
        </p:nvSpPr>
        <p:spPr>
          <a:xfrm>
            <a:off x="6171410" y="3337461"/>
            <a:ext cx="1752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error.log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C9505EC-533C-46D9-A044-495707A806E7}"/>
              </a:ext>
            </a:extLst>
          </p:cNvPr>
          <p:cNvCxnSpPr>
            <a:cxnSpLocks/>
            <a:endCxn id="18" idx="1"/>
          </p:cNvCxnSpPr>
          <p:nvPr/>
        </p:nvCxnSpPr>
        <p:spPr>
          <a:xfrm rot="16200000" flipH="1">
            <a:off x="5798471" y="3164576"/>
            <a:ext cx="542095" cy="20378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FFBA073-568C-4BCD-92ED-D1283C97F852}"/>
              </a:ext>
            </a:extLst>
          </p:cNvPr>
          <p:cNvSpPr txBox="1"/>
          <p:nvPr/>
        </p:nvSpPr>
        <p:spPr>
          <a:xfrm>
            <a:off x="6171409" y="2449781"/>
            <a:ext cx="428243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/logs/customapp1/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05BFBC-1917-465B-B020-6914DD84C53E}"/>
              </a:ext>
            </a:extLst>
          </p:cNvPr>
          <p:cNvCxnSpPr/>
          <p:nvPr/>
        </p:nvCxnSpPr>
        <p:spPr>
          <a:xfrm flipH="1">
            <a:off x="3769152" y="1968500"/>
            <a:ext cx="219847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076406-E47D-4D8C-ABAA-481E3A4C7AE2}"/>
              </a:ext>
            </a:extLst>
          </p:cNvPr>
          <p:cNvCxnSpPr/>
          <p:nvPr/>
        </p:nvCxnSpPr>
        <p:spPr>
          <a:xfrm>
            <a:off x="4378752" y="2654300"/>
            <a:ext cx="1295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114F98A-5634-435C-B4D6-3DABD63A6939}"/>
              </a:ext>
            </a:extLst>
          </p:cNvPr>
          <p:cNvSpPr txBox="1"/>
          <p:nvPr/>
        </p:nvSpPr>
        <p:spPr>
          <a:xfrm>
            <a:off x="3895860" y="1934919"/>
            <a:ext cx="194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Resides 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199112-9FEA-448C-B055-91B19EEB64B5}"/>
              </a:ext>
            </a:extLst>
          </p:cNvPr>
          <p:cNvSpPr txBox="1"/>
          <p:nvPr/>
        </p:nvSpPr>
        <p:spPr>
          <a:xfrm>
            <a:off x="4110361" y="2642647"/>
            <a:ext cx="1945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Writes on host to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7CFBC2-0685-4145-8AEE-B1CAB1DB3662}"/>
              </a:ext>
            </a:extLst>
          </p:cNvPr>
          <p:cNvSpPr txBox="1"/>
          <p:nvPr/>
        </p:nvSpPr>
        <p:spPr>
          <a:xfrm>
            <a:off x="8551700" y="3564712"/>
            <a:ext cx="1989987" cy="83099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Logging Container</a:t>
            </a:r>
          </a:p>
        </p:txBody>
      </p:sp>
      <p:pic>
        <p:nvPicPr>
          <p:cNvPr id="26" name="Picture 6" descr="Image result for folder icon pixabay">
            <a:extLst>
              <a:ext uri="{FF2B5EF4-FFF2-40B4-BE49-F238E27FC236}">
                <a16:creationId xmlns:a16="http://schemas.microsoft.com/office/drawing/2014/main" id="{AC38B881-4FC1-462B-A4F1-D1A8BD37C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262" y="4558486"/>
            <a:ext cx="354432" cy="34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3BFDF19-A538-45CA-85F8-ED8745964266}"/>
              </a:ext>
            </a:extLst>
          </p:cNvPr>
          <p:cNvCxnSpPr>
            <a:stCxn id="26" idx="2"/>
          </p:cNvCxnSpPr>
          <p:nvPr/>
        </p:nvCxnSpPr>
        <p:spPr>
          <a:xfrm rot="16200000" flipH="1">
            <a:off x="8300098" y="4885945"/>
            <a:ext cx="174545" cy="20378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D36513-A0FA-435C-8DF3-7B4121A635E5}"/>
              </a:ext>
            </a:extLst>
          </p:cNvPr>
          <p:cNvSpPr txBox="1"/>
          <p:nvPr/>
        </p:nvSpPr>
        <p:spPr>
          <a:xfrm>
            <a:off x="8489262" y="4922710"/>
            <a:ext cx="1752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access.log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3B36-ABC9-43AC-BF09-4D710FD30FBC}"/>
              </a:ext>
            </a:extLst>
          </p:cNvPr>
          <p:cNvSpPr txBox="1"/>
          <p:nvPr/>
        </p:nvSpPr>
        <p:spPr>
          <a:xfrm>
            <a:off x="8489262" y="5417150"/>
            <a:ext cx="1752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error.log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ED3ED22-F9C1-4362-AD40-42A7B8CFD94A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8116323" y="5244265"/>
            <a:ext cx="542095" cy="20378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5D723D1-96AE-40A5-BDF1-CDD078389C02}"/>
              </a:ext>
            </a:extLst>
          </p:cNvPr>
          <p:cNvSpPr txBox="1"/>
          <p:nvPr/>
        </p:nvSpPr>
        <p:spPr>
          <a:xfrm>
            <a:off x="8489262" y="4529470"/>
            <a:ext cx="28775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/var/log/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CDE6393-A7DA-4891-82A2-4C4F0ECCBAEF}"/>
              </a:ext>
            </a:extLst>
          </p:cNvPr>
          <p:cNvCxnSpPr>
            <a:cxnSpLocks/>
          </p:cNvCxnSpPr>
          <p:nvPr/>
        </p:nvCxnSpPr>
        <p:spPr>
          <a:xfrm flipH="1" flipV="1">
            <a:off x="7292631" y="3886200"/>
            <a:ext cx="631379" cy="672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F8B557F-F433-4012-8001-E0A863915BC4}"/>
              </a:ext>
            </a:extLst>
          </p:cNvPr>
          <p:cNvSpPr txBox="1"/>
          <p:nvPr/>
        </p:nvSpPr>
        <p:spPr>
          <a:xfrm>
            <a:off x="5840915" y="4006250"/>
            <a:ext cx="1945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Has volume or bind mount to</a:t>
            </a:r>
          </a:p>
        </p:txBody>
      </p:sp>
    </p:spTree>
    <p:extLst>
      <p:ext uri="{BB962C8B-B14F-4D97-AF65-F5344CB8AC3E}">
        <p14:creationId xmlns:p14="http://schemas.microsoft.com/office/powerpoint/2010/main" val="2216377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4B8FF6-E424-4C89-A180-A3967960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Driver Configuration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6DB725-11F7-4A25-BD7B-7839FAD42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driver supports multiple options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And each container can use a different log driver</a:t>
            </a:r>
          </a:p>
          <a:p>
            <a:pPr>
              <a:spcBef>
                <a:spcPts val="0"/>
              </a:spcBef>
            </a:pP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version: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'2.2'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services: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apache: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image: httpd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apache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logging: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driver: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"json-file"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options: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max-size: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"200k"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max-file: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"10"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360B90-E7A7-4AD5-BF14-25A19A0D5A31}"/>
              </a:ext>
            </a:extLst>
          </p:cNvPr>
          <p:cNvSpPr/>
          <p:nvPr/>
        </p:nvSpPr>
        <p:spPr>
          <a:xfrm>
            <a:off x="1219200" y="4267200"/>
            <a:ext cx="4419600" cy="1752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D3967-3FBB-4D50-88E3-B1EFAFDCB76D}"/>
              </a:ext>
            </a:extLst>
          </p:cNvPr>
          <p:cNvSpPr txBox="1"/>
          <p:nvPr/>
        </p:nvSpPr>
        <p:spPr>
          <a:xfrm>
            <a:off x="5943600" y="2667000"/>
            <a:ext cx="5227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Sample log section in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docker-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compose.yml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C69577-F349-4DEF-8153-4E630C2C9A95}"/>
              </a:ext>
            </a:extLst>
          </p:cNvPr>
          <p:cNvSpPr txBox="1"/>
          <p:nvPr/>
        </p:nvSpPr>
        <p:spPr>
          <a:xfrm>
            <a:off x="5974080" y="3943171"/>
            <a:ext cx="5227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Also works in cloud providers using </a:t>
            </a:r>
            <a:r>
              <a:rPr lang="en-US" sz="3600" b="1" dirty="0">
                <a:latin typeface="+mj-lt"/>
              </a:rPr>
              <a:t>log drivers</a:t>
            </a:r>
            <a:br>
              <a:rPr lang="en-US" sz="3600" dirty="0">
                <a:latin typeface="+mj-lt"/>
              </a:rPr>
            </a:br>
            <a:r>
              <a:rPr lang="en-US" sz="3600" dirty="0">
                <a:latin typeface="+mj-lt"/>
              </a:rPr>
              <a:t>Example: AWS </a:t>
            </a:r>
            <a:r>
              <a:rPr lang="en-US" sz="3600" b="1" dirty="0" err="1">
                <a:latin typeface="+mj-lt"/>
              </a:rPr>
              <a:t>awslogs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770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F5EDCBC-CACE-43B6-9AD4-8F1163872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Log Agents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8F8A14-328B-410F-A71C-825FA2F05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agents may support auto discovery of containers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/>
              <a:t>Filebeat</a:t>
            </a:r>
            <a:r>
              <a:rPr lang="en-US" dirty="0"/>
              <a:t> integrates with docker to log all containers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look for specific applications and collects their logs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F2ECE0-BCCE-460A-B098-DBF2EEDEA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3416300"/>
            <a:ext cx="4310784" cy="2755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FB37DB-0423-4E35-A490-C7C6C6C2D882}"/>
              </a:ext>
            </a:extLst>
          </p:cNvPr>
          <p:cNvSpPr txBox="1"/>
          <p:nvPr/>
        </p:nvSpPr>
        <p:spPr>
          <a:xfrm>
            <a:off x="5364480" y="3352800"/>
            <a:ext cx="617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Works by monitoring </a:t>
            </a:r>
            <a:r>
              <a:rPr lang="en-US" sz="2800" b="1" dirty="0">
                <a:latin typeface="+mj-lt"/>
              </a:rPr>
              <a:t>/var/lib/docker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Can be deployed into cloud services such as Amazon EKS</a:t>
            </a:r>
          </a:p>
        </p:txBody>
      </p:sp>
    </p:spTree>
    <p:extLst>
      <p:ext uri="{BB962C8B-B14F-4D97-AF65-F5344CB8AC3E}">
        <p14:creationId xmlns:p14="http://schemas.microsoft.com/office/powerpoint/2010/main" val="2267997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A1084F-390A-4382-89CF-C14550DD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Forensics and Incident Handling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3B7A9-46C2-4361-B67C-F1F96F9AC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are </a:t>
            </a:r>
            <a:r>
              <a:rPr lang="en-US" b="1" dirty="0"/>
              <a:t>ephemeral in nature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Able to mass deploy, delete, redeploy,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Reword: “Containers do not permanently run”</a:t>
            </a:r>
          </a:p>
          <a:p>
            <a:r>
              <a:rPr lang="en-US" dirty="0"/>
              <a:t>Compromise requires investigation and careful planning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Stopping a container often deletes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Data acquisition is different than a virtual machine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Lack of software in images limits tool availability</a:t>
            </a:r>
          </a:p>
        </p:txBody>
      </p:sp>
    </p:spTree>
    <p:extLst>
      <p:ext uri="{BB962C8B-B14F-4D97-AF65-F5344CB8AC3E}">
        <p14:creationId xmlns:p14="http://schemas.microsoft.com/office/powerpoint/2010/main" val="734111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2667BF-FDDA-4E6D-8969-D07317D1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Auditing and Logging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71C4FB-E2EA-4C18-AB24-6E4C085B2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are short lived making auditing more important</a:t>
            </a:r>
          </a:p>
          <a:p>
            <a:r>
              <a:rPr lang="en-US" b="1" dirty="0"/>
              <a:t>docker diff</a:t>
            </a:r>
            <a:r>
              <a:rPr lang="en-US" dirty="0"/>
              <a:t> shows container changes from its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Log collection requires mounting folder to container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-v /logs/nginx1:/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/log/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Syslog or collection agent on host can ship off logs</a:t>
            </a:r>
          </a:p>
          <a:p>
            <a:r>
              <a:rPr lang="en-US" sz="3100" b="1" dirty="0"/>
              <a:t>docker commit</a:t>
            </a:r>
            <a:r>
              <a:rPr lang="en-US" sz="3100" dirty="0"/>
              <a:t> can make a snapshot for incident response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459ACB-154C-471C-8259-8CD556AC6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590800"/>
            <a:ext cx="6257143" cy="990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0278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73D9F9-D6BB-4FAE-97B2-9492637C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Acquisition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F955F-6361-4337-B6AA-8C8F0B811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are processes running with isolation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Means host has direct access to dump memory contents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Requires dumping each process’s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sz="100" dirty="0"/>
              <a:t> </a:t>
            </a:r>
            <a:endParaRPr lang="en-US" dirty="0"/>
          </a:p>
          <a:p>
            <a:r>
              <a:rPr lang="en-US" dirty="0"/>
              <a:t>Possible to use multiple process memory dumping 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Easy to do inside host operating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Cloud environments may require using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</a:t>
            </a:r>
            <a:r>
              <a:rPr lang="en-US" dirty="0"/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4142F7-36E3-44BB-A347-B731F37CB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200400"/>
            <a:ext cx="9804907" cy="12318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726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EE9971-EBD1-410B-8BD5-D8CB8EB4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NIST 800-190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D5F9A0-936B-4667-A9C7-B65C58FFA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NIST 800-190 is the Application Container Security Guide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C34E7C-8F00-4643-9470-E6327843E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671" y="1905000"/>
            <a:ext cx="6152657" cy="41463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9895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200" dirty="0"/>
              <a:t>Presentation based on SEC530: Defensible Security Architecture and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Thank you!!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References</a:t>
            </a:r>
            <a:endParaRPr lang="en-US" sz="2400" b="0" dirty="0"/>
          </a:p>
          <a:p>
            <a:r>
              <a:rPr lang="en-US" sz="1600" dirty="0"/>
              <a:t>https://sans.org/sec530</a:t>
            </a:r>
            <a:endParaRPr lang="en-US" sz="1600" b="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14B25A-FE0D-5442-93CC-70F7ABA9ACD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1534" y="2022142"/>
            <a:ext cx="3357954" cy="30668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F6E643-15EB-9441-8F26-F5D0CBB3AF1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9356" y="2019094"/>
            <a:ext cx="3357954" cy="303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6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Author of SEC555: SIEM with Tactical Analytics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GIAC GSE # 108, Cyber Guardian Blue and 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61 industry certifications (need to get a new hobby)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Two-time NetWars Core tournament winner (offense)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And security hobbyist and community supporter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Collecting interns/contributors 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Release research to the community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>
                <a:hlinkClick r:id="rId3"/>
              </a:rPr>
              <a:t>https://github.com/HASecuritySolutions</a:t>
            </a:r>
            <a:r>
              <a:rPr lang="en-US" dirty="0"/>
              <a:t> </a:t>
            </a:r>
          </a:p>
        </p:txBody>
      </p:sp>
      <p:pic>
        <p:nvPicPr>
          <p:cNvPr id="4" name="Picture 2" descr="https://www.sans.org/images/instructor-headshots/justin-henderson.jpg">
            <a:extLst>
              <a:ext uri="{FF2B5EF4-FFF2-40B4-BE49-F238E27FC236}">
                <a16:creationId xmlns:a16="http://schemas.microsoft.com/office/drawing/2014/main" id="{A1D90F6C-3AA9-45B0-B648-8ACA08948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480" y="3962400"/>
            <a:ext cx="1600200" cy="196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302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9EE69B-1C1C-4F02-B120-22AF3C91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Classes</a:t>
            </a:r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BB354E0C-6B11-45E6-990C-901CA04D1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28800"/>
            <a:ext cx="6055469" cy="3429001"/>
          </a:xfr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87096248-AEAC-48E9-BC69-80C70E6FC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531" y="1828800"/>
            <a:ext cx="605546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5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copy of this talk is available at:</a:t>
            </a:r>
            <a:br>
              <a:rPr lang="en-US" dirty="0"/>
            </a:br>
            <a:r>
              <a:rPr lang="en-US" dirty="0">
                <a:hlinkClick r:id="rId3"/>
              </a:rPr>
              <a:t>https://github.com/HASecuritySolutions/presentations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More free stuff</a:t>
            </a:r>
            <a:r>
              <a:rPr lang="en-US" dirty="0"/>
              <a:t>:  </a:t>
            </a:r>
            <a:r>
              <a:rPr lang="en-US" dirty="0">
                <a:hlinkClick r:id="rId4"/>
              </a:rPr>
              <a:t>https://github.com</a:t>
            </a:r>
            <a:r>
              <a:rPr lang="en-US">
                <a:hlinkClick r:id="rId4"/>
              </a:rPr>
              <a:t>/HASecuritySolutions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860425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8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0D7C0C-E843-4B52-94CD-CA2DD9EE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Security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6FFEB2-49DE-4F01-B72F-D619ABDE8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 broken into three sections: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Hardening and Best Practices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Monitoring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Forensics and Incident Handling</a:t>
            </a:r>
          </a:p>
          <a:p>
            <a:endParaRPr lang="en-US" b="1" dirty="0"/>
          </a:p>
          <a:p>
            <a:r>
              <a:rPr lang="en-US" dirty="0"/>
              <a:t>Goal is to rapidly gain knowledge on container security</a:t>
            </a:r>
          </a:p>
        </p:txBody>
      </p:sp>
    </p:spTree>
    <p:extLst>
      <p:ext uri="{BB962C8B-B14F-4D97-AF65-F5344CB8AC3E}">
        <p14:creationId xmlns:p14="http://schemas.microsoft.com/office/powerpoint/2010/main" val="44521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5D530A-6386-45FC-A5D6-B344DB43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Architecture</a:t>
            </a:r>
          </a:p>
        </p:txBody>
      </p:sp>
      <p:pic>
        <p:nvPicPr>
          <p:cNvPr id="1026" name="Picture 2" descr="Image result for docker icon">
            <a:extLst>
              <a:ext uri="{FF2B5EF4-FFF2-40B4-BE49-F238E27FC236}">
                <a16:creationId xmlns:a16="http://schemas.microsoft.com/office/drawing/2014/main" id="{4F07CFEF-34C8-4AF7-ABF8-435600D5D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763" y="4396529"/>
            <a:ext cx="1072934" cy="76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15D286-83FB-4D8F-ABC0-B4AB13D7770D}"/>
              </a:ext>
            </a:extLst>
          </p:cNvPr>
          <p:cNvSpPr txBox="1"/>
          <p:nvPr/>
        </p:nvSpPr>
        <p:spPr>
          <a:xfrm>
            <a:off x="4300538" y="4434518"/>
            <a:ext cx="3886200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Docker Service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9207EF-AC06-4B77-8128-8DAD4D44E890}"/>
              </a:ext>
            </a:extLst>
          </p:cNvPr>
          <p:cNvSpPr txBox="1"/>
          <p:nvPr/>
        </p:nvSpPr>
        <p:spPr>
          <a:xfrm>
            <a:off x="4300538" y="5337720"/>
            <a:ext cx="3886200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OS</a:t>
            </a:r>
          </a:p>
        </p:txBody>
      </p:sp>
      <p:pic>
        <p:nvPicPr>
          <p:cNvPr id="1028" name="Picture 4" descr="Image result for ubuntu logo">
            <a:extLst>
              <a:ext uri="{FF2B5EF4-FFF2-40B4-BE49-F238E27FC236}">
                <a16:creationId xmlns:a16="http://schemas.microsoft.com/office/drawing/2014/main" id="{1A96BEB4-2797-4279-9800-9F61E30EC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356" y="5372396"/>
            <a:ext cx="1555749" cy="70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1B5221-E139-4743-A216-0961B40A647C}"/>
              </a:ext>
            </a:extLst>
          </p:cNvPr>
          <p:cNvSpPr txBox="1"/>
          <p:nvPr/>
        </p:nvSpPr>
        <p:spPr>
          <a:xfrm>
            <a:off x="4495800" y="2286000"/>
            <a:ext cx="1643062" cy="4616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Apache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8B20D7-947F-4270-A7A3-C5728D4384F5}"/>
              </a:ext>
            </a:extLst>
          </p:cNvPr>
          <p:cNvSpPr txBox="1"/>
          <p:nvPr/>
        </p:nvSpPr>
        <p:spPr>
          <a:xfrm>
            <a:off x="4300538" y="1464576"/>
            <a:ext cx="388620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Containers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08D0CE-5A47-4506-92AA-50D819075083}"/>
              </a:ext>
            </a:extLst>
          </p:cNvPr>
          <p:cNvSpPr txBox="1"/>
          <p:nvPr/>
        </p:nvSpPr>
        <p:spPr>
          <a:xfrm>
            <a:off x="4484615" y="2881426"/>
            <a:ext cx="1643062" cy="4616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Apache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7C9287-A240-4F08-9C65-E5834AEBF85B}"/>
              </a:ext>
            </a:extLst>
          </p:cNvPr>
          <p:cNvSpPr txBox="1"/>
          <p:nvPr/>
        </p:nvSpPr>
        <p:spPr>
          <a:xfrm>
            <a:off x="4484615" y="3476852"/>
            <a:ext cx="1643062" cy="4616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EB5F03-9DD0-4BD4-92E0-7030A48F7A3A}"/>
              </a:ext>
            </a:extLst>
          </p:cNvPr>
          <p:cNvSpPr txBox="1"/>
          <p:nvPr/>
        </p:nvSpPr>
        <p:spPr>
          <a:xfrm>
            <a:off x="6341269" y="2290776"/>
            <a:ext cx="1643062" cy="4616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8B7667-4902-4C9E-A97A-641245B37503}"/>
              </a:ext>
            </a:extLst>
          </p:cNvPr>
          <p:cNvSpPr txBox="1"/>
          <p:nvPr/>
        </p:nvSpPr>
        <p:spPr>
          <a:xfrm>
            <a:off x="6341269" y="2864431"/>
            <a:ext cx="1643062" cy="4616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JavaApp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456A19-9820-4B13-A393-34278E8D4DED}"/>
              </a:ext>
            </a:extLst>
          </p:cNvPr>
          <p:cNvSpPr txBox="1"/>
          <p:nvPr/>
        </p:nvSpPr>
        <p:spPr>
          <a:xfrm>
            <a:off x="6341269" y="3502441"/>
            <a:ext cx="1643062" cy="4616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Legacy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73B3A2-1908-432D-AE06-2C3113ACD521}"/>
              </a:ext>
            </a:extLst>
          </p:cNvPr>
          <p:cNvCxnSpPr>
            <a:cxnSpLocks/>
          </p:cNvCxnSpPr>
          <p:nvPr/>
        </p:nvCxnSpPr>
        <p:spPr>
          <a:xfrm>
            <a:off x="3259931" y="2228910"/>
            <a:ext cx="1388269" cy="20949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folder icon pixabay">
            <a:extLst>
              <a:ext uri="{FF2B5EF4-FFF2-40B4-BE49-F238E27FC236}">
                <a16:creationId xmlns:a16="http://schemas.microsoft.com/office/drawing/2014/main" id="{F29D6CC8-BCCD-4BF2-941D-CED486862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64576"/>
            <a:ext cx="354432" cy="34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47B09D5-A553-4006-84B6-D0F55EFE5216}"/>
              </a:ext>
            </a:extLst>
          </p:cNvPr>
          <p:cNvCxnSpPr>
            <a:stCxn id="1030" idx="2"/>
          </p:cNvCxnSpPr>
          <p:nvPr/>
        </p:nvCxnSpPr>
        <p:spPr>
          <a:xfrm rot="16200000" flipH="1">
            <a:off x="1030036" y="1792035"/>
            <a:ext cx="174545" cy="20378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46D9891-EABB-4454-82D9-115A3BA558FD}"/>
              </a:ext>
            </a:extLst>
          </p:cNvPr>
          <p:cNvSpPr txBox="1"/>
          <p:nvPr/>
        </p:nvSpPr>
        <p:spPr>
          <a:xfrm>
            <a:off x="1219200" y="1828800"/>
            <a:ext cx="1752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access.log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FA930E-611C-4047-BB31-CC10C323F8A6}"/>
              </a:ext>
            </a:extLst>
          </p:cNvPr>
          <p:cNvSpPr txBox="1"/>
          <p:nvPr/>
        </p:nvSpPr>
        <p:spPr>
          <a:xfrm>
            <a:off x="1219200" y="2323240"/>
            <a:ext cx="1752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error.log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C3156C7-18BE-4A63-BF93-9C5C4D54323D}"/>
              </a:ext>
            </a:extLst>
          </p:cNvPr>
          <p:cNvCxnSpPr>
            <a:cxnSpLocks/>
            <a:endCxn id="27" idx="1"/>
          </p:cNvCxnSpPr>
          <p:nvPr/>
        </p:nvCxnSpPr>
        <p:spPr>
          <a:xfrm rot="16200000" flipH="1">
            <a:off x="846261" y="2150355"/>
            <a:ext cx="542095" cy="20378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15F2A91-E3D5-4761-9091-C9DB22898458}"/>
              </a:ext>
            </a:extLst>
          </p:cNvPr>
          <p:cNvSpPr txBox="1"/>
          <p:nvPr/>
        </p:nvSpPr>
        <p:spPr>
          <a:xfrm>
            <a:off x="1219200" y="1435560"/>
            <a:ext cx="28775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/var/log/apache2</a:t>
            </a:r>
          </a:p>
        </p:txBody>
      </p:sp>
      <p:pic>
        <p:nvPicPr>
          <p:cNvPr id="33" name="Picture 6" descr="Image result for folder icon pixabay">
            <a:extLst>
              <a:ext uri="{FF2B5EF4-FFF2-40B4-BE49-F238E27FC236}">
                <a16:creationId xmlns:a16="http://schemas.microsoft.com/office/drawing/2014/main" id="{FB9CB7DD-992A-4D3F-BB8F-6B96AB875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1496310"/>
            <a:ext cx="354432" cy="34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C62FFFA-F02C-4E76-9D0A-090D2B75940F}"/>
              </a:ext>
            </a:extLst>
          </p:cNvPr>
          <p:cNvCxnSpPr>
            <a:cxnSpLocks/>
            <a:endCxn id="35" idx="1"/>
          </p:cNvCxnSpPr>
          <p:nvPr/>
        </p:nvCxnSpPr>
        <p:spPr>
          <a:xfrm rot="16200000" flipH="1">
            <a:off x="8757638" y="2087577"/>
            <a:ext cx="581056" cy="21589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92D2874-922B-4F46-AD77-C27D74387D9E}"/>
              </a:ext>
            </a:extLst>
          </p:cNvPr>
          <p:cNvSpPr txBox="1"/>
          <p:nvPr/>
        </p:nvSpPr>
        <p:spPr>
          <a:xfrm>
            <a:off x="9156116" y="2286000"/>
            <a:ext cx="1752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mysql.log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99F6B2-1AF2-4DDD-AF4C-D3B5C929C1A1}"/>
              </a:ext>
            </a:extLst>
          </p:cNvPr>
          <p:cNvSpPr txBox="1"/>
          <p:nvPr/>
        </p:nvSpPr>
        <p:spPr>
          <a:xfrm>
            <a:off x="9156116" y="2705960"/>
            <a:ext cx="237172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mysql-slow.log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D7A3528-9598-4845-AC94-B9688121DA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71060" y="2533075"/>
            <a:ext cx="542096" cy="20378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C38DA11-1CBF-43F5-B9BE-14A0E127CC23}"/>
              </a:ext>
            </a:extLst>
          </p:cNvPr>
          <p:cNvSpPr txBox="1"/>
          <p:nvPr/>
        </p:nvSpPr>
        <p:spPr>
          <a:xfrm>
            <a:off x="9144000" y="1467294"/>
            <a:ext cx="237172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/var/log/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5411C98-DE52-4BC7-AADE-96EA6E0EAB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54836" y="1825048"/>
            <a:ext cx="174545" cy="20378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88D18ED-B390-414F-8066-9F934E6ABB40}"/>
              </a:ext>
            </a:extLst>
          </p:cNvPr>
          <p:cNvSpPr txBox="1"/>
          <p:nvPr/>
        </p:nvSpPr>
        <p:spPr>
          <a:xfrm>
            <a:off x="9144000" y="1861813"/>
            <a:ext cx="1752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error.log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551413A-154C-4CB7-8342-A0B0261D735F}"/>
              </a:ext>
            </a:extLst>
          </p:cNvPr>
          <p:cNvCxnSpPr>
            <a:cxnSpLocks/>
          </p:cNvCxnSpPr>
          <p:nvPr/>
        </p:nvCxnSpPr>
        <p:spPr>
          <a:xfrm flipH="1">
            <a:off x="7802292" y="2061868"/>
            <a:ext cx="957137" cy="36161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6" descr="Image result for folder icon pixabay">
            <a:extLst>
              <a:ext uri="{FF2B5EF4-FFF2-40B4-BE49-F238E27FC236}">
                <a16:creationId xmlns:a16="http://schemas.microsoft.com/office/drawing/2014/main" id="{76AF0F7A-AA1E-4C61-A510-08454184A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684" y="4501709"/>
            <a:ext cx="354432" cy="34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68311870-D34F-4728-BD42-AA7E521671D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93520" y="4830447"/>
            <a:ext cx="174545" cy="20378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33935D4-45E4-493A-ACC6-A73D7234236F}"/>
              </a:ext>
            </a:extLst>
          </p:cNvPr>
          <p:cNvSpPr txBox="1"/>
          <p:nvPr/>
        </p:nvSpPr>
        <p:spPr>
          <a:xfrm>
            <a:off x="9182684" y="4867212"/>
            <a:ext cx="1752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docker.log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AA3F2D-EA67-408B-AC28-A0C4F8171053}"/>
              </a:ext>
            </a:extLst>
          </p:cNvPr>
          <p:cNvSpPr txBox="1"/>
          <p:nvPr/>
        </p:nvSpPr>
        <p:spPr>
          <a:xfrm>
            <a:off x="9182684" y="4473297"/>
            <a:ext cx="280908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/var/log/upstart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547C816-D084-4649-8FF2-7D94FC174814}"/>
              </a:ext>
            </a:extLst>
          </p:cNvPr>
          <p:cNvCxnSpPr>
            <a:cxnSpLocks/>
          </p:cNvCxnSpPr>
          <p:nvPr/>
        </p:nvCxnSpPr>
        <p:spPr>
          <a:xfrm flipH="1">
            <a:off x="8084972" y="4729862"/>
            <a:ext cx="592576" cy="18261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D74B9D9-0539-4FF3-9B8E-A5DFF8B6A7C5}"/>
              </a:ext>
            </a:extLst>
          </p:cNvPr>
          <p:cNvSpPr txBox="1"/>
          <p:nvPr/>
        </p:nvSpPr>
        <p:spPr>
          <a:xfrm>
            <a:off x="304800" y="4501709"/>
            <a:ext cx="216742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Layers may be substituted with container platform</a:t>
            </a:r>
          </a:p>
        </p:txBody>
      </p:sp>
    </p:spTree>
    <p:extLst>
      <p:ext uri="{BB962C8B-B14F-4D97-AF65-F5344CB8AC3E}">
        <p14:creationId xmlns:p14="http://schemas.microsoft.com/office/powerpoint/2010/main" val="428908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61DC90-D422-4666-ABA1-9CCC40A2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Operating System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30F99-A1A9-4821-9EF8-131EBF2E5D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Container OS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1EE166-9291-435A-B57D-FB5A1C4E15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Fedora CoreOS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CentOS </a:t>
            </a:r>
            <a:r>
              <a:rPr lang="en-US" dirty="0" err="1"/>
              <a:t>Atmoic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Ubuntu 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Rancher 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VMware Photon</a:t>
            </a:r>
          </a:p>
          <a:p>
            <a:r>
              <a:rPr lang="en-US" sz="600" dirty="0"/>
              <a:t> </a:t>
            </a:r>
            <a:endParaRPr lang="en-US" dirty="0"/>
          </a:p>
          <a:p>
            <a:r>
              <a:rPr lang="en-US" b="1" dirty="0"/>
              <a:t>Smaller attack surface</a:t>
            </a:r>
          </a:p>
          <a:p>
            <a:r>
              <a:rPr lang="en-US" dirty="0"/>
              <a:t>- Limits installed software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67E6DF-7021-4A1D-BD22-FE73B9798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General Purpose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55ABD5C-63F6-4F24-990F-A0086E9BBCE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Windows Server 2019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RedHat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CentOS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Ubuntu Server</a:t>
            </a:r>
          </a:p>
          <a:p>
            <a:endParaRPr lang="en-US" dirty="0"/>
          </a:p>
          <a:p>
            <a:r>
              <a:rPr lang="en-US" sz="2800" dirty="0"/>
              <a:t>Contains unnecessary software and services</a:t>
            </a:r>
          </a:p>
          <a:p>
            <a:r>
              <a:rPr lang="en-US" sz="2800" dirty="0"/>
              <a:t>- </a:t>
            </a:r>
            <a:r>
              <a:rPr lang="en-US" sz="2800" b="1" dirty="0"/>
              <a:t>Larger attack surface</a:t>
            </a:r>
          </a:p>
        </p:txBody>
      </p:sp>
    </p:spTree>
    <p:extLst>
      <p:ext uri="{BB962C8B-B14F-4D97-AF65-F5344CB8AC3E}">
        <p14:creationId xmlns:p14="http://schemas.microsoft.com/office/powerpoint/2010/main" val="1867296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CB3AF7-40DB-4674-87D3-15B52269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Separation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B77852-3C88-45CA-A37F-8E9AF624F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Separate host deployments should be considered based 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sensitivity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Compliance requirements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Risk of VM compromise</a:t>
            </a:r>
          </a:p>
          <a:p>
            <a:r>
              <a:rPr lang="en-US" sz="2800" dirty="0"/>
              <a:t>Separation includes: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Different container networks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Different physical servers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Potentially different clusters (swarm or Kubernetes)</a:t>
            </a:r>
          </a:p>
        </p:txBody>
      </p:sp>
      <p:pic>
        <p:nvPicPr>
          <p:cNvPr id="9" name="Picture 2" descr="Image result for server appliance">
            <a:extLst>
              <a:ext uri="{FF2B5EF4-FFF2-40B4-BE49-F238E27FC236}">
                <a16:creationId xmlns:a16="http://schemas.microsoft.com/office/drawing/2014/main" id="{7005B062-AA12-457B-9783-B6EE10516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065" y="3733800"/>
            <a:ext cx="1676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Hard Drives - good.jpg">
            <a:extLst>
              <a:ext uri="{FF2B5EF4-FFF2-40B4-BE49-F238E27FC236}">
                <a16:creationId xmlns:a16="http://schemas.microsoft.com/office/drawing/2014/main" id="{50621D17-066C-4E9F-B12B-E1048F68B2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602" y="2755904"/>
            <a:ext cx="488948" cy="977896"/>
          </a:xfrm>
          <a:prstGeom prst="rect">
            <a:avLst/>
          </a:prstGeom>
        </p:spPr>
      </p:pic>
      <p:pic>
        <p:nvPicPr>
          <p:cNvPr id="11" name="Picture 10" descr="Hard Drives - good.jpg">
            <a:extLst>
              <a:ext uri="{FF2B5EF4-FFF2-40B4-BE49-F238E27FC236}">
                <a16:creationId xmlns:a16="http://schemas.microsoft.com/office/drawing/2014/main" id="{6114CC76-3DB7-4D20-98B4-51BA10F94E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854" y="2755904"/>
            <a:ext cx="488948" cy="977896"/>
          </a:xfrm>
          <a:prstGeom prst="rect">
            <a:avLst/>
          </a:prstGeom>
        </p:spPr>
      </p:pic>
      <p:pic>
        <p:nvPicPr>
          <p:cNvPr id="12" name="Picture 11" descr="Hard Drives - good.jpg">
            <a:extLst>
              <a:ext uri="{FF2B5EF4-FFF2-40B4-BE49-F238E27FC236}">
                <a16:creationId xmlns:a16="http://schemas.microsoft.com/office/drawing/2014/main" id="{61383F29-F2D3-4E28-B884-C0D924D308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028" y="2756894"/>
            <a:ext cx="488948" cy="977896"/>
          </a:xfrm>
          <a:prstGeom prst="rect">
            <a:avLst/>
          </a:prstGeom>
        </p:spPr>
      </p:pic>
      <p:pic>
        <p:nvPicPr>
          <p:cNvPr id="13" name="Picture 12" descr="Hard Drives - good.jpg">
            <a:extLst>
              <a:ext uri="{FF2B5EF4-FFF2-40B4-BE49-F238E27FC236}">
                <a16:creationId xmlns:a16="http://schemas.microsoft.com/office/drawing/2014/main" id="{EC7BE312-A8CE-4B1B-8D5B-BBE08DCEFB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755904"/>
            <a:ext cx="488948" cy="97789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FC3DF00-21B7-4400-A4DB-B789D534C082}"/>
              </a:ext>
            </a:extLst>
          </p:cNvPr>
          <p:cNvSpPr/>
          <p:nvPr/>
        </p:nvSpPr>
        <p:spPr>
          <a:xfrm>
            <a:off x="6615601" y="2755904"/>
            <a:ext cx="1493347" cy="97789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EBD75-D7DB-4575-BB67-7C5F3553215E}"/>
              </a:ext>
            </a:extLst>
          </p:cNvPr>
          <p:cNvSpPr txBox="1"/>
          <p:nvPr/>
        </p:nvSpPr>
        <p:spPr>
          <a:xfrm>
            <a:off x="5650083" y="2221346"/>
            <a:ext cx="3424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n-lt"/>
              </a:rPr>
              <a:t>DMZ</a:t>
            </a:r>
          </a:p>
        </p:txBody>
      </p:sp>
      <p:pic>
        <p:nvPicPr>
          <p:cNvPr id="20" name="Picture 2" descr="Image result for server appliance">
            <a:extLst>
              <a:ext uri="{FF2B5EF4-FFF2-40B4-BE49-F238E27FC236}">
                <a16:creationId xmlns:a16="http://schemas.microsoft.com/office/drawing/2014/main" id="{24C4886C-A9CB-41E5-A0A2-A89EE0DAA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792" y="3721472"/>
            <a:ext cx="1676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Hard Drives - good.jpg">
            <a:extLst>
              <a:ext uri="{FF2B5EF4-FFF2-40B4-BE49-F238E27FC236}">
                <a16:creationId xmlns:a16="http://schemas.microsoft.com/office/drawing/2014/main" id="{CC937B8B-9340-444C-A8AD-E437E54B06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329" y="2743576"/>
            <a:ext cx="488948" cy="977896"/>
          </a:xfrm>
          <a:prstGeom prst="rect">
            <a:avLst/>
          </a:prstGeom>
        </p:spPr>
      </p:pic>
      <p:pic>
        <p:nvPicPr>
          <p:cNvPr id="22" name="Picture 21" descr="Hard Drives - good.jpg">
            <a:extLst>
              <a:ext uri="{FF2B5EF4-FFF2-40B4-BE49-F238E27FC236}">
                <a16:creationId xmlns:a16="http://schemas.microsoft.com/office/drawing/2014/main" id="{6CA7A406-FCC4-47CC-977B-7DA6CF3DDB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581" y="2743576"/>
            <a:ext cx="488948" cy="977896"/>
          </a:xfrm>
          <a:prstGeom prst="rect">
            <a:avLst/>
          </a:prstGeom>
        </p:spPr>
      </p:pic>
      <p:pic>
        <p:nvPicPr>
          <p:cNvPr id="23" name="Picture 22" descr="Hard Drives - good.jpg">
            <a:extLst>
              <a:ext uri="{FF2B5EF4-FFF2-40B4-BE49-F238E27FC236}">
                <a16:creationId xmlns:a16="http://schemas.microsoft.com/office/drawing/2014/main" id="{37CEC694-079B-4C61-A9AF-968EAAAE55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755" y="2744566"/>
            <a:ext cx="488948" cy="977896"/>
          </a:xfrm>
          <a:prstGeom prst="rect">
            <a:avLst/>
          </a:prstGeom>
        </p:spPr>
      </p:pic>
      <p:pic>
        <p:nvPicPr>
          <p:cNvPr id="24" name="Picture 23" descr="Hard Drives - good.jpg">
            <a:extLst>
              <a:ext uri="{FF2B5EF4-FFF2-40B4-BE49-F238E27FC236}">
                <a16:creationId xmlns:a16="http://schemas.microsoft.com/office/drawing/2014/main" id="{A66D8DC9-74D6-47F7-A9DF-F6422B49E7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727" y="2743576"/>
            <a:ext cx="488948" cy="97789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0D245F0-457C-4737-B417-BCC975675206}"/>
              </a:ext>
            </a:extLst>
          </p:cNvPr>
          <p:cNvSpPr/>
          <p:nvPr/>
        </p:nvSpPr>
        <p:spPr>
          <a:xfrm>
            <a:off x="8995328" y="2743576"/>
            <a:ext cx="1493347" cy="97789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E7F675-2223-4969-914F-F17F6942BBA1}"/>
              </a:ext>
            </a:extLst>
          </p:cNvPr>
          <p:cNvSpPr txBox="1"/>
          <p:nvPr/>
        </p:nvSpPr>
        <p:spPr>
          <a:xfrm>
            <a:off x="8029810" y="2209018"/>
            <a:ext cx="3424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n-lt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24541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F645FA-29CE-4833-A96A-B8DB88196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Scanning and Auditing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249AF-5EFF-4E63-986B-68DE590FE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vulnerability scanners are unable to handle container platforms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May require commercial 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 specific open source projects</a:t>
            </a:r>
          </a:p>
          <a:p>
            <a:r>
              <a:rPr lang="en-US" b="1" dirty="0"/>
              <a:t>docker-bench-security</a:t>
            </a:r>
            <a:r>
              <a:rPr lang="en-US" dirty="0"/>
              <a:t> is an open source auditing tool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06D600-2085-4824-9615-92606FD6B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825" y="4244974"/>
            <a:ext cx="7506350" cy="19432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3241941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s_master-slides_sans-blue_simplified_p1" id="{3DD29A76-C55E-464E-8822-2E4E973AFA7C}" vid="{BDCE8736-7128-F547-B11E-B4F9435B61AC}"/>
    </a:ext>
  </a:extLst>
</a:theme>
</file>

<file path=ppt/theme/theme2.xml><?xml version="1.0" encoding="utf-8"?>
<a:theme xmlns:a="http://schemas.openxmlformats.org/drawingml/2006/main" name="Basic Layout Pag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s_master-slides_sans-blue_simplified_p1" id="{3DD29A76-C55E-464E-8822-2E4E973AFA7C}" vid="{2A238399-2CCD-054A-BB5C-6E712DDAAD9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Sec511_1_2014_0823.thmx</Template>
  <TotalTime>0</TotalTime>
  <Words>1363</Words>
  <Application>Microsoft Office PowerPoint</Application>
  <PresentationFormat>Widescreen</PresentationFormat>
  <Paragraphs>283</Paragraphs>
  <Slides>30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Courier New</vt:lpstr>
      <vt:lpstr>Georgia</vt:lpstr>
      <vt:lpstr>Gill Sans MT</vt:lpstr>
      <vt:lpstr>Tahoma</vt:lpstr>
      <vt:lpstr>Times New Roman</vt:lpstr>
      <vt:lpstr>Title Page</vt:lpstr>
      <vt:lpstr>Basic Layout Pages</vt:lpstr>
      <vt:lpstr>Upcoming Classes</vt:lpstr>
      <vt:lpstr>SEC530</vt:lpstr>
      <vt:lpstr>About Me</vt:lpstr>
      <vt:lpstr>Welcome!</vt:lpstr>
      <vt:lpstr>Container Security</vt:lpstr>
      <vt:lpstr>Container Architecture</vt:lpstr>
      <vt:lpstr>Host Operating System</vt:lpstr>
      <vt:lpstr>Physical Separation</vt:lpstr>
      <vt:lpstr>Vulnerability Scanning and Auditing</vt:lpstr>
      <vt:lpstr>Container Escape / Privilege Escalation</vt:lpstr>
      <vt:lpstr>User Namespaces</vt:lpstr>
      <vt:lpstr>Malicious Images</vt:lpstr>
      <vt:lpstr>Registries and Images</vt:lpstr>
      <vt:lpstr>Control Groups (CGroups)</vt:lpstr>
      <vt:lpstr>Secrets</vt:lpstr>
      <vt:lpstr>Protecting Against Container Escape</vt:lpstr>
      <vt:lpstr>Logging with Container Technologies</vt:lpstr>
      <vt:lpstr>Container Service Logs</vt:lpstr>
      <vt:lpstr>Amazon EKS Control Plane Logging</vt:lpstr>
      <vt:lpstr>Container Logging</vt:lpstr>
      <vt:lpstr>Persistent Data Volume / Bind Mount</vt:lpstr>
      <vt:lpstr>Container to Container Logging (“sidecar”)</vt:lpstr>
      <vt:lpstr>Log Driver Configuration</vt:lpstr>
      <vt:lpstr>Dynamic Log Agents</vt:lpstr>
      <vt:lpstr>Forensics and Incident Handling</vt:lpstr>
      <vt:lpstr>Auditing and Logging</vt:lpstr>
      <vt:lpstr>Memory Acquisition</vt:lpstr>
      <vt:lpstr>NIST 800-190</vt:lpstr>
      <vt:lpstr>Presentation based on SEC530: Defensible Security Architecture and Engineering</vt:lpstr>
      <vt:lpstr>Upcoming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SEC555 - The Industry's First SIEM Neutral Training Course</dc:title>
  <dc:subject/>
  <dc:creator/>
  <cp:keywords>555</cp:keywords>
  <dc:description/>
  <cp:lastModifiedBy/>
  <cp:revision>1</cp:revision>
  <dcterms:created xsi:type="dcterms:W3CDTF">2016-12-19T16:03:23Z</dcterms:created>
  <dcterms:modified xsi:type="dcterms:W3CDTF">2020-03-19T14:17:21Z</dcterms:modified>
  <cp:category>Security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6272db-528f-44cf-938b-7bd371213c67_Enabled">
    <vt:lpwstr>true</vt:lpwstr>
  </property>
  <property fmtid="{D5CDD505-2E9C-101B-9397-08002B2CF9AE}" pid="3" name="MSIP_Label_726272db-528f-44cf-938b-7bd371213c67_SetDate">
    <vt:lpwstr>2020-03-18T23:11:36Z</vt:lpwstr>
  </property>
  <property fmtid="{D5CDD505-2E9C-101B-9397-08002B2CF9AE}" pid="4" name="MSIP_Label_726272db-528f-44cf-938b-7bd371213c67_Method">
    <vt:lpwstr>Standard</vt:lpwstr>
  </property>
  <property fmtid="{D5CDD505-2E9C-101B-9397-08002B2CF9AE}" pid="5" name="MSIP_Label_726272db-528f-44cf-938b-7bd371213c67_Name">
    <vt:lpwstr>726272db-528f-44cf-938b-7bd371213c67</vt:lpwstr>
  </property>
  <property fmtid="{D5CDD505-2E9C-101B-9397-08002B2CF9AE}" pid="6" name="MSIP_Label_726272db-528f-44cf-938b-7bd371213c67_SiteId">
    <vt:lpwstr>88af1572-1347-45b6-8f65-b0984a71599f</vt:lpwstr>
  </property>
  <property fmtid="{D5CDD505-2E9C-101B-9397-08002B2CF9AE}" pid="7" name="MSIP_Label_726272db-528f-44cf-938b-7bd371213c67_ActionId">
    <vt:lpwstr>dfa92948-91f1-4608-a211-0000cb38e7c6</vt:lpwstr>
  </property>
  <property fmtid="{D5CDD505-2E9C-101B-9397-08002B2CF9AE}" pid="8" name="MSIP_Label_726272db-528f-44cf-938b-7bd371213c67_ContentBits">
    <vt:lpwstr>0</vt:lpwstr>
  </property>
</Properties>
</file>