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 autoCompressPictures="0">
  <p:sldMasterIdLst>
    <p:sldMasterId id="2147483967" r:id="rId1"/>
    <p:sldMasterId id="2147483970" r:id="rId2"/>
  </p:sldMasterIdLst>
  <p:notesMasterIdLst>
    <p:notesMasterId r:id="rId24"/>
  </p:notesMasterIdLst>
  <p:handoutMasterIdLst>
    <p:handoutMasterId r:id="rId25"/>
  </p:handoutMasterIdLst>
  <p:sldIdLst>
    <p:sldId id="815" r:id="rId3"/>
    <p:sldId id="258" r:id="rId4"/>
    <p:sldId id="883" r:id="rId5"/>
    <p:sldId id="877" r:id="rId6"/>
    <p:sldId id="994" r:id="rId7"/>
    <p:sldId id="890" r:id="rId8"/>
    <p:sldId id="1086" r:id="rId9"/>
    <p:sldId id="878" r:id="rId10"/>
    <p:sldId id="882" r:id="rId11"/>
    <p:sldId id="1085" r:id="rId12"/>
    <p:sldId id="919" r:id="rId13"/>
    <p:sldId id="931" r:id="rId14"/>
    <p:sldId id="932" r:id="rId15"/>
    <p:sldId id="972" r:id="rId16"/>
    <p:sldId id="973" r:id="rId17"/>
    <p:sldId id="1005" r:id="rId18"/>
    <p:sldId id="1052" r:id="rId19"/>
    <p:sldId id="1011" r:id="rId20"/>
    <p:sldId id="792" r:id="rId21"/>
    <p:sldId id="935" r:id="rId22"/>
    <p:sldId id="905" r:id="rId23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99FFCC"/>
    <a:srgbClr val="00FF00"/>
    <a:srgbClr val="FF0000"/>
    <a:srgbClr val="FF6600"/>
    <a:srgbClr val="000066"/>
    <a:srgbClr val="FF33CC"/>
    <a:srgbClr val="FFFF00"/>
    <a:srgbClr val="00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08" autoAdjust="0"/>
    <p:restoredTop sz="70644" autoAdjust="0"/>
  </p:normalViewPr>
  <p:slideViewPr>
    <p:cSldViewPr>
      <p:cViewPr varScale="1">
        <p:scale>
          <a:sx n="74" d="100"/>
          <a:sy n="74" d="100"/>
        </p:scale>
        <p:origin x="250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7" d="100"/>
          <a:sy n="147" d="100"/>
        </p:scale>
        <p:origin x="2744" y="-44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7B84F0AD-B8EC-4E4C-96AB-90A3127EB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5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60888"/>
            <a:ext cx="5943600" cy="43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564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7230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98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60888"/>
            <a:ext cx="5943600" cy="45681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99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29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75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90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19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6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Image Placeholder 6">
            <a:extLst>
              <a:ext uri="{FF2B5EF4-FFF2-40B4-BE49-F238E27FC236}">
                <a16:creationId xmlns:a16="http://schemas.microsoft.com/office/drawing/2014/main" id="{7A6255E6-B89D-42EC-888B-89CBEFF30E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</p:spTree>
    <p:extLst>
      <p:ext uri="{BB962C8B-B14F-4D97-AF65-F5344CB8AC3E}">
        <p14:creationId xmlns:p14="http://schemas.microsoft.com/office/powerpoint/2010/main" val="2369700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56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2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52463"/>
            <a:ext cx="6197600" cy="34877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0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B93208D-3ECD-4370-B0CF-ECBCDEACAB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52463"/>
            <a:ext cx="6197600" cy="3487737"/>
          </a:xfrm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710243D-696A-4145-B923-2648EB8E5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52463"/>
            <a:ext cx="6197600" cy="34877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8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52463"/>
            <a:ext cx="6197600" cy="34877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7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60888"/>
            <a:ext cx="5943600" cy="46468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2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42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45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2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cour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8642" y="1921566"/>
            <a:ext cx="9184987" cy="227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1488" y="5146469"/>
            <a:ext cx="11247437" cy="1003300"/>
          </a:xfrm>
        </p:spPr>
        <p:txBody>
          <a:bodyPr/>
          <a:lstStyle>
            <a:lvl1pPr algn="ctr">
              <a:defRPr sz="14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4200939" y="476250"/>
            <a:ext cx="7332249" cy="685800"/>
          </a:xfrm>
        </p:spPr>
        <p:txBody>
          <a:bodyPr tIns="64008" bIns="0"/>
          <a:lstStyle>
            <a:lvl1pPr algn="r">
              <a:defRPr sz="18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2pPr>
            <a:lvl3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3pPr>
            <a:lvl4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4pPr>
            <a:lvl5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792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25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ns_singl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7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3200"/>
            </a:lvl1pPr>
            <a:lvl2pPr>
              <a:lnSpc>
                <a:spcPct val="100000"/>
              </a:lnSpc>
              <a:spcBef>
                <a:spcPts val="1000"/>
              </a:spcBef>
              <a:defRPr/>
            </a:lvl2pPr>
            <a:lvl3pPr>
              <a:lnSpc>
                <a:spcPct val="100000"/>
              </a:lnSpc>
              <a:spcBef>
                <a:spcPts val="1000"/>
              </a:spcBef>
              <a:defRPr/>
            </a:lvl3pPr>
            <a:lvl4pPr>
              <a:lnSpc>
                <a:spcPct val="100000"/>
              </a:lnSpc>
              <a:spcBef>
                <a:spcPts val="1000"/>
              </a:spcBef>
              <a:defRPr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single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320" y="475841"/>
            <a:ext cx="10881360" cy="685800"/>
          </a:xfrm>
          <a:solidFill>
            <a:srgbClr val="005B7D"/>
          </a:solidFill>
        </p:spPr>
        <p:txBody>
          <a:bodyPr anchor="ctr" anchorCtr="0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" y="1295400"/>
            <a:ext cx="10881360" cy="589935"/>
          </a:xfrm>
        </p:spPr>
        <p:txBody>
          <a:bodyPr/>
          <a:lstStyle>
            <a:lvl1pPr marL="0" indent="0" algn="l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" y="2022811"/>
            <a:ext cx="10881360" cy="371726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0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ans_two-column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39"/>
            <a:ext cx="10881360" cy="685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2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ns_two-column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5342255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023520"/>
            <a:ext cx="5342255" cy="4166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5400"/>
            <a:ext cx="5364480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23520"/>
            <a:ext cx="5364480" cy="41661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 vert="horz" lIns="91440" tIns="64008" rIns="91440" bIns="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1432" y="1295400"/>
            <a:ext cx="6163956" cy="47071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55320" y="1295400"/>
            <a:ext cx="4240530" cy="4707194"/>
          </a:xfr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7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ns_no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488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34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7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72440" y="4851400"/>
            <a:ext cx="11247120" cy="1562100"/>
          </a:xfrm>
          <a:prstGeom prst="rect">
            <a:avLst/>
          </a:prstGeom>
          <a:solidFill>
            <a:srgbClr val="D9D9D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2" y="475840"/>
            <a:ext cx="3568618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1" y="475840"/>
            <a:ext cx="3385738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314" y="1918425"/>
            <a:ext cx="9315246" cy="228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61412" y="1918425"/>
            <a:ext cx="0" cy="22860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11" y="2804224"/>
            <a:ext cx="1028700" cy="549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035323" y="475488"/>
            <a:ext cx="7684238" cy="685800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4035323" y="442452"/>
            <a:ext cx="0" cy="75954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8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smtClean="0">
          <a:solidFill>
            <a:schemeClr val="bg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6000" kern="1200">
          <a:solidFill>
            <a:srgbClr val="005B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0" y="365125"/>
            <a:ext cx="10881360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10881360" cy="4894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524" y="6311900"/>
            <a:ext cx="12188952" cy="548640"/>
            <a:chOff x="1524" y="6311900"/>
            <a:chExt cx="12188952" cy="548640"/>
          </a:xfrm>
        </p:grpSpPr>
        <p:sp>
          <p:nvSpPr>
            <p:cNvPr id="13" name="Rectangle 12"/>
            <p:cNvSpPr/>
            <p:nvPr/>
          </p:nvSpPr>
          <p:spPr>
            <a:xfrm>
              <a:off x="1524" y="6311900"/>
              <a:ext cx="12188952" cy="54864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white">
            <a:xfrm>
              <a:off x="1016000" y="6311900"/>
              <a:ext cx="0" cy="5461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5909" y="6439685"/>
              <a:ext cx="559187" cy="29874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 bwMode="gray">
            <a:xfrm>
              <a:off x="5457613" y="6400284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Gill Sans MT"/>
                </a:rPr>
                <a:t>SEC530</a:t>
              </a:r>
              <a:r>
                <a:rPr lang="en-US" sz="1800" baseline="0" dirty="0">
                  <a:solidFill>
                    <a:schemeClr val="bg1"/>
                  </a:solidFill>
                  <a:latin typeface="Gill Sans MT"/>
                </a:rPr>
                <a:t> | Defensible Security Architecture</a:t>
              </a:r>
              <a:endParaRPr lang="en-US" sz="1800" dirty="0">
                <a:solidFill>
                  <a:schemeClr val="bg1"/>
                </a:solidFill>
                <a:latin typeface="Gill Sans MT"/>
              </a:endParaRPr>
            </a:p>
          </p:txBody>
        </p:sp>
      </p:grp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553613" y="6325670"/>
            <a:ext cx="653796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i="0" kern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2C446D-6113-E749-B2D6-33109B9D4DC9}" type="slidenum">
              <a:rPr lang="en-US" sz="16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9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cap="none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77813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52475" indent="-292100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223838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563" indent="-238125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SEC530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SEC530: Defensible Security Architecture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/>
              <a:t>Eric Conrad (GSE # 13) and Justin Henderson (GSE # 108)</a:t>
            </a:r>
          </a:p>
          <a:p>
            <a:r>
              <a:rPr lang="en-US" sz="2800" dirty="0"/>
              <a:t>@</a:t>
            </a:r>
            <a:r>
              <a:rPr lang="en-US" sz="2800" dirty="0" err="1"/>
              <a:t>eric_conrad</a:t>
            </a:r>
            <a:r>
              <a:rPr lang="en-US" sz="2800" dirty="0"/>
              <a:t> and @SecurityMapper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Defensible Security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2648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8966ED-5ADC-44DB-BB1D-F1CC4844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Thy 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DE17C-B704-4A51-A257-7E9EB02BA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19200"/>
            <a:ext cx="10881360" cy="4876800"/>
          </a:xfrm>
        </p:spPr>
        <p:txBody>
          <a:bodyPr/>
          <a:lstStyle/>
          <a:p>
            <a:r>
              <a:rPr lang="en-US" dirty="0"/>
              <a:t>A defensible architecture requires organizational awareness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are critical assets?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 are the critical assets?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Why are they considered critical assets?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do these assets need to function?</a:t>
            </a:r>
          </a:p>
          <a:p>
            <a:r>
              <a:rPr lang="en-US" dirty="0"/>
              <a:t>Knowing the above questions allows defenses to be built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Network-centric</a:t>
            </a:r>
            <a:r>
              <a:rPr lang="en-US" dirty="0"/>
              <a:t> defenses build a security moat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Data-centric</a:t>
            </a:r>
            <a:r>
              <a:rPr lang="en-US" dirty="0"/>
              <a:t> defenses secure the treasure in the castle</a:t>
            </a:r>
          </a:p>
        </p:txBody>
      </p:sp>
      <p:pic>
        <p:nvPicPr>
          <p:cNvPr id="2050" name="Picture 2" descr="Image result for castle moat and farm">
            <a:extLst>
              <a:ext uri="{FF2B5EF4-FFF2-40B4-BE49-F238E27FC236}">
                <a16:creationId xmlns:a16="http://schemas.microsoft.com/office/drawing/2014/main" id="{1BC4238E-3C8D-401F-82F0-DA35C6170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905000"/>
            <a:ext cx="2895600" cy="248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10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dsips.files.wordpress.com/2015/10/suri-400x400.png?w=300">
            <a:extLst>
              <a:ext uri="{FF2B5EF4-FFF2-40B4-BE49-F238E27FC236}">
                <a16:creationId xmlns:a16="http://schemas.microsoft.com/office/drawing/2014/main" id="{924BEA05-C96A-4044-8822-309A81C39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7432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E9C55DA-FA50-4779-AF62-6B9EF01F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Suricata</a:t>
            </a:r>
            <a:endParaRPr lang="en-US" baseline="30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1551F-8FBA-418B-8950-D2E5EF865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Suricata is a modern open-source IDS/NSM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Developed by Open Information Security Foundation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Supports snort rules and </a:t>
            </a:r>
            <a:r>
              <a:rPr lang="en-US" b="1" dirty="0"/>
              <a:t>application</a:t>
            </a:r>
            <a:r>
              <a:rPr lang="en-US" dirty="0"/>
              <a:t> identification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Generates alerts and network metadata logs</a:t>
            </a:r>
          </a:p>
          <a:p>
            <a:r>
              <a:rPr lang="en-US" dirty="0"/>
              <a:t>Example signature rule: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8B9488-B666-40BD-BB44-3F6069F223B6}"/>
              </a:ext>
            </a:extLst>
          </p:cNvPr>
          <p:cNvSpPr txBox="1"/>
          <p:nvPr/>
        </p:nvSpPr>
        <p:spPr>
          <a:xfrm>
            <a:off x="762000" y="4495800"/>
            <a:ext cx="10774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 </a:t>
            </a:r>
            <a:r>
              <a:rPr lang="en-U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any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any !22 (</a:t>
            </a:r>
            <a:r>
              <a:rPr lang="en-U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"SURICATA SSH non-standard port"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:to_server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app-layer-protocol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:ssh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:5300001; </a:t>
            </a:r>
            <a:r>
              <a:rPr lang="en-US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:1;)</a:t>
            </a:r>
          </a:p>
        </p:txBody>
      </p:sp>
    </p:spTree>
    <p:extLst>
      <p:ext uri="{BB962C8B-B14F-4D97-AF65-F5344CB8AC3E}">
        <p14:creationId xmlns:p14="http://schemas.microsoft.com/office/powerpoint/2010/main" val="169029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2C57AC-E3AF-443E-9E1A-8CB88242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</a:t>
            </a:r>
            <a:endParaRPr lang="en-US" baseline="30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66046-2FDB-4984-94B6-C176E5823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Suricata is both an IDS and NSM in that it creates logs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Bro is built for creating logs from network traffic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Requires sensor placement and network visibility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3C7264-63A1-4CF4-ABEE-0246DD153D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1479" y="3403600"/>
          <a:ext cx="11369041" cy="2682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240589955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526616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86073472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50634564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31680333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928448445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1388325920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sz="2000" dirty="0"/>
                        <a:t>Network Protocols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Files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Detection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2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conn.log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http.log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radius.log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smb_mapping.log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syslog.log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files.log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intel.log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0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dce_rpc.log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irc.log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rdp.log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smtp.log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tunnel.log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pe.log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notice.log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26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dhcp.log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kerberos.log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rfb.log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snmp.log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x509.log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signatures.log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8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dnp3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modbus.log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sip.log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socks.log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traceroute.log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4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dns.log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mysql.log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smb_cmd.log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ssh.log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ftp.log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ntlm.log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smb_files.log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ssl.log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67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40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17493A-433C-41DA-938B-4C373FDB95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7" r="38361" b="43066"/>
          <a:stretch/>
        </p:blipFill>
        <p:spPr>
          <a:xfrm>
            <a:off x="8538309" y="1237839"/>
            <a:ext cx="3272691" cy="211496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79C528B-ACB1-473F-B916-5A93A72B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Network Metadata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71496-3A7D-4E9D-8217-F272B01A7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IDS signatures look for known bad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Network metadata is simply data</a:t>
            </a:r>
          </a:p>
          <a:p>
            <a:r>
              <a:rPr lang="en-US" sz="2800" dirty="0"/>
              <a:t>Allows for learning the environment and identifying: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Abnormal events</a:t>
            </a:r>
            <a:endParaRPr lang="en-US" b="1" dirty="0"/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Unusual/newly observed/random domains or user-agents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Unauthorized assets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Computer DHCP but not in Active Directory or asset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Vulnerable or misconfigured assets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Old operating systems or applications on the network</a:t>
            </a:r>
          </a:p>
        </p:txBody>
      </p:sp>
    </p:spTree>
    <p:extLst>
      <p:ext uri="{BB962C8B-B14F-4D97-AF65-F5344CB8AC3E}">
        <p14:creationId xmlns:p14="http://schemas.microsoft.com/office/powerpoint/2010/main" val="150330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A02B04-B1B3-4DC3-8368-AC77CE04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Inspection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04A9E-C403-46AB-80F3-28DE2E5FD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67407"/>
            <a:ext cx="10881360" cy="4876800"/>
          </a:xfrm>
        </p:spPr>
        <p:txBody>
          <a:bodyPr/>
          <a:lstStyle/>
          <a:p>
            <a:r>
              <a:rPr lang="en-US" sz="2800" dirty="0"/>
              <a:t>Security devices like NGFW or web proxies support SSL Inspection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Functions similar to a proxy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Security device acts as trusted CA to internal devices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Issues certificates per site accessed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Fixes visibility issues such as perfect forward secrecy blindness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Requires systems to trust security device as CA</a:t>
            </a:r>
          </a:p>
        </p:txBody>
      </p:sp>
      <p:pic>
        <p:nvPicPr>
          <p:cNvPr id="4" name="Picture 3" descr="Desktop - good.jpg">
            <a:extLst>
              <a:ext uri="{FF2B5EF4-FFF2-40B4-BE49-F238E27FC236}">
                <a16:creationId xmlns:a16="http://schemas.microsoft.com/office/drawing/2014/main" id="{F561867B-07B1-4CE8-B9F3-5248AAC0CB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14600"/>
            <a:ext cx="1219200" cy="1219200"/>
          </a:xfrm>
          <a:prstGeom prst="rect">
            <a:avLst/>
          </a:prstGeom>
        </p:spPr>
      </p:pic>
      <p:pic>
        <p:nvPicPr>
          <p:cNvPr id="8" name="Picture 7" descr="Categories-applications-internet-icon.png">
            <a:extLst>
              <a:ext uri="{FF2B5EF4-FFF2-40B4-BE49-F238E27FC236}">
                <a16:creationId xmlns:a16="http://schemas.microsoft.com/office/drawing/2014/main" id="{DC5B265A-E7CB-4238-A265-A63013620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556" y="2628900"/>
            <a:ext cx="990600" cy="990600"/>
          </a:xfrm>
          <a:prstGeom prst="rect">
            <a:avLst/>
          </a:prstGeom>
        </p:spPr>
      </p:pic>
      <p:pic>
        <p:nvPicPr>
          <p:cNvPr id="9" name="Picture 8" descr="firewall - neutral.jpg">
            <a:extLst>
              <a:ext uri="{FF2B5EF4-FFF2-40B4-BE49-F238E27FC236}">
                <a16:creationId xmlns:a16="http://schemas.microsoft.com/office/drawing/2014/main" id="{070FDA70-457B-4955-8EF2-33A7B527A8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40" y="2457450"/>
            <a:ext cx="1600200" cy="13335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8D3E22-22ED-4667-99F9-8E19B05AA966}"/>
              </a:ext>
            </a:extLst>
          </p:cNvPr>
          <p:cNvCxnSpPr/>
          <p:nvPr/>
        </p:nvCxnSpPr>
        <p:spPr>
          <a:xfrm>
            <a:off x="2545080" y="2895600"/>
            <a:ext cx="2255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5DD7BA-E062-49A1-843C-D8C13204399C}"/>
              </a:ext>
            </a:extLst>
          </p:cNvPr>
          <p:cNvCxnSpPr/>
          <p:nvPr/>
        </p:nvCxnSpPr>
        <p:spPr>
          <a:xfrm>
            <a:off x="7620000" y="2895600"/>
            <a:ext cx="2255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0B92D2-D7F4-4B39-8551-706BA78032EC}"/>
              </a:ext>
            </a:extLst>
          </p:cNvPr>
          <p:cNvCxnSpPr/>
          <p:nvPr/>
        </p:nvCxnSpPr>
        <p:spPr>
          <a:xfrm>
            <a:off x="7620000" y="3084576"/>
            <a:ext cx="225552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C91808-5DC4-4AC9-906E-69E4443C9103}"/>
              </a:ext>
            </a:extLst>
          </p:cNvPr>
          <p:cNvCxnSpPr/>
          <p:nvPr/>
        </p:nvCxnSpPr>
        <p:spPr>
          <a:xfrm>
            <a:off x="2545080" y="3084576"/>
            <a:ext cx="225552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63A44B-7329-4FB8-807E-768F878562E8}"/>
              </a:ext>
            </a:extLst>
          </p:cNvPr>
          <p:cNvSpPr txBox="1"/>
          <p:nvPr/>
        </p:nvSpPr>
        <p:spPr>
          <a:xfrm>
            <a:off x="2209800" y="3276600"/>
            <a:ext cx="3063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Encrypted session #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84700-ACF1-4B18-A8F4-0DC02C6C80A9}"/>
              </a:ext>
            </a:extLst>
          </p:cNvPr>
          <p:cNvSpPr txBox="1"/>
          <p:nvPr/>
        </p:nvSpPr>
        <p:spPr>
          <a:xfrm>
            <a:off x="7161276" y="3273552"/>
            <a:ext cx="3063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Encrypted session #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6B67C6-6CD1-4BBE-AB97-F58AF414D6B7}"/>
              </a:ext>
            </a:extLst>
          </p:cNvPr>
          <p:cNvSpPr txBox="1"/>
          <p:nvPr/>
        </p:nvSpPr>
        <p:spPr>
          <a:xfrm>
            <a:off x="4389120" y="2362200"/>
            <a:ext cx="3368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decrypt, analyze, re-encrypt</a:t>
            </a:r>
          </a:p>
        </p:txBody>
      </p:sp>
    </p:spTree>
    <p:extLst>
      <p:ext uri="{BB962C8B-B14F-4D97-AF65-F5344CB8AC3E}">
        <p14:creationId xmlns:p14="http://schemas.microsoft.com/office/powerpoint/2010/main" val="149243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BB37DE-8AEE-471C-BBAF-EF8E54AB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Decrypt Mirror Port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377CA-EC4F-4227-BF8B-D8E55563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devices with SSL Inspection also support SSL decrypt mirroring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Decrypted packets are mirrored out an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Puts NSM/IDS back in the game</a:t>
            </a:r>
          </a:p>
          <a:p>
            <a:r>
              <a:rPr lang="en-US" dirty="0"/>
              <a:t>Decrypted traffic shows up with</a:t>
            </a:r>
            <a:br>
              <a:rPr lang="en-US" dirty="0"/>
            </a:br>
            <a:r>
              <a:rPr lang="en-US" dirty="0"/>
              <a:t>the original port 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443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 reflects decrypted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IDS should include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443</a:t>
            </a:r>
            <a:r>
              <a:rPr lang="en-US" sz="2800" dirty="0"/>
              <a:t> in $HTTP_PORTS</a:t>
            </a:r>
          </a:p>
        </p:txBody>
      </p:sp>
      <p:pic>
        <p:nvPicPr>
          <p:cNvPr id="7" name="Picture 6" descr="firewall - neutral.jpg">
            <a:extLst>
              <a:ext uri="{FF2B5EF4-FFF2-40B4-BE49-F238E27FC236}">
                <a16:creationId xmlns:a16="http://schemas.microsoft.com/office/drawing/2014/main" id="{E910D18C-F160-438B-8477-977C2DE6B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977" y="3499821"/>
            <a:ext cx="1600200" cy="13335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6C0EAD-A81D-40AB-AA7D-2ACA2B0D74C0}"/>
              </a:ext>
            </a:extLst>
          </p:cNvPr>
          <p:cNvCxnSpPr/>
          <p:nvPr/>
        </p:nvCxnSpPr>
        <p:spPr>
          <a:xfrm>
            <a:off x="7680977" y="4338021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61C448-72E2-402F-8D4B-C0A70560AF76}"/>
              </a:ext>
            </a:extLst>
          </p:cNvPr>
          <p:cNvCxnSpPr/>
          <p:nvPr/>
        </p:nvCxnSpPr>
        <p:spPr>
          <a:xfrm>
            <a:off x="10195577" y="4338021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4AECF0-22C5-470E-A671-EDE5784E2B70}"/>
              </a:ext>
            </a:extLst>
          </p:cNvPr>
          <p:cNvCxnSpPr/>
          <p:nvPr/>
        </p:nvCxnSpPr>
        <p:spPr>
          <a:xfrm>
            <a:off x="10195577" y="4490421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D1AD5-D6EF-413B-B931-71A722ED1945}"/>
              </a:ext>
            </a:extLst>
          </p:cNvPr>
          <p:cNvCxnSpPr/>
          <p:nvPr/>
        </p:nvCxnSpPr>
        <p:spPr>
          <a:xfrm>
            <a:off x="7680977" y="4490421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299703-E98F-4E16-8F35-589F6BBB29F1}"/>
              </a:ext>
            </a:extLst>
          </p:cNvPr>
          <p:cNvCxnSpPr>
            <a:stCxn id="7" idx="2"/>
          </p:cNvCxnSpPr>
          <p:nvPr/>
        </p:nvCxnSpPr>
        <p:spPr>
          <a:xfrm>
            <a:off x="9243077" y="4833321"/>
            <a:ext cx="0" cy="419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router 2(nowifi) - good.jpg">
            <a:extLst>
              <a:ext uri="{FF2B5EF4-FFF2-40B4-BE49-F238E27FC236}">
                <a16:creationId xmlns:a16="http://schemas.microsoft.com/office/drawing/2014/main" id="{1B9487A8-CB19-4F4B-AE3E-8749EF94EF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77" y="5221941"/>
            <a:ext cx="1371600" cy="645459"/>
          </a:xfrm>
          <a:prstGeom prst="rect">
            <a:avLst/>
          </a:prstGeom>
        </p:spPr>
      </p:pic>
      <p:pic>
        <p:nvPicPr>
          <p:cNvPr id="16" name="Picture 15" descr="Categories-applications-internet-icon.png">
            <a:extLst>
              <a:ext uri="{FF2B5EF4-FFF2-40B4-BE49-F238E27FC236}">
                <a16:creationId xmlns:a16="http://schemas.microsoft.com/office/drawing/2014/main" id="{DBF917FF-83F5-496D-9440-930DF3E0A4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906" y="3972274"/>
            <a:ext cx="876287" cy="876287"/>
          </a:xfrm>
          <a:prstGeom prst="rect">
            <a:avLst/>
          </a:prstGeom>
        </p:spPr>
      </p:pic>
      <p:pic>
        <p:nvPicPr>
          <p:cNvPr id="17" name="Picture 16" descr="Desktop - good.jpg">
            <a:extLst>
              <a:ext uri="{FF2B5EF4-FFF2-40B4-BE49-F238E27FC236}">
                <a16:creationId xmlns:a16="http://schemas.microsoft.com/office/drawing/2014/main" id="{878076AA-98B4-4FC4-9796-66080E89EA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650" y="3766521"/>
            <a:ext cx="1143000" cy="1143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36120FE-F2E5-49D9-8EF8-097F7BC4202D}"/>
              </a:ext>
            </a:extLst>
          </p:cNvPr>
          <p:cNvSpPr txBox="1"/>
          <p:nvPr/>
        </p:nvSpPr>
        <p:spPr>
          <a:xfrm>
            <a:off x="7483613" y="3871031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HTTPS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4DEDC-B043-4A6A-9911-60AF0F34CD71}"/>
              </a:ext>
            </a:extLst>
          </p:cNvPr>
          <p:cNvSpPr txBox="1"/>
          <p:nvPr/>
        </p:nvSpPr>
        <p:spPr>
          <a:xfrm>
            <a:off x="9890777" y="3896001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HTTPS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5F3B0-DA09-43DB-9421-954D87F7059F}"/>
              </a:ext>
            </a:extLst>
          </p:cNvPr>
          <p:cNvSpPr txBox="1"/>
          <p:nvPr/>
        </p:nvSpPr>
        <p:spPr>
          <a:xfrm>
            <a:off x="9349761" y="5080911"/>
            <a:ext cx="2385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Decrypted HTTPS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FE914C-677C-48AA-BE1C-E0E3173B684C}"/>
              </a:ext>
            </a:extLst>
          </p:cNvPr>
          <p:cNvSpPr txBox="1"/>
          <p:nvPr/>
        </p:nvSpPr>
        <p:spPr>
          <a:xfrm>
            <a:off x="7793730" y="3423621"/>
            <a:ext cx="94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n-lt"/>
              </a:rPr>
              <a:t>LAN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14FB53-8E91-477E-8AC7-4314BFC8DA66}"/>
              </a:ext>
            </a:extLst>
          </p:cNvPr>
          <p:cNvSpPr txBox="1"/>
          <p:nvPr/>
        </p:nvSpPr>
        <p:spPr>
          <a:xfrm>
            <a:off x="9772697" y="3419156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n-lt"/>
              </a:rPr>
              <a:t>WAN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D68C31-FEA1-498C-AEC4-F18DFE51EB76}"/>
              </a:ext>
            </a:extLst>
          </p:cNvPr>
          <p:cNvSpPr txBox="1"/>
          <p:nvPr/>
        </p:nvSpPr>
        <p:spPr>
          <a:xfrm>
            <a:off x="9281177" y="4717483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n-lt"/>
              </a:rPr>
              <a:t>Mirror Port</a:t>
            </a:r>
          </a:p>
        </p:txBody>
      </p:sp>
    </p:spTree>
    <p:extLst>
      <p:ext uri="{BB962C8B-B14F-4D97-AF65-F5344CB8AC3E}">
        <p14:creationId xmlns:p14="http://schemas.microsoft.com/office/powerpoint/2010/main" val="134811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7C7E2-9BFC-4162-98F6-5FEEF1EF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Sensitive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ECEFE-A4DC-4CA4-A96D-A5FCDC08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identify key data and where it is expected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File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Database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USB drives</a:t>
            </a:r>
          </a:p>
          <a:p>
            <a:r>
              <a:rPr lang="en-US" dirty="0"/>
              <a:t>Next, is to realize where it may end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Laptops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Mobile phones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Personal USB devices</a:t>
            </a:r>
          </a:p>
        </p:txBody>
      </p:sp>
      <p:pic>
        <p:nvPicPr>
          <p:cNvPr id="7" name="Picture 4" descr="Image result for credit card file">
            <a:extLst>
              <a:ext uri="{FF2B5EF4-FFF2-40B4-BE49-F238E27FC236}">
                <a16:creationId xmlns:a16="http://schemas.microsoft.com/office/drawing/2014/main" id="{29448E10-D7CE-42D9-99EB-AD24F8E6F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022169"/>
            <a:ext cx="1676400" cy="13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ard Drives - good.jpg">
            <a:extLst>
              <a:ext uri="{FF2B5EF4-FFF2-40B4-BE49-F238E27FC236}">
                <a16:creationId xmlns:a16="http://schemas.microsoft.com/office/drawing/2014/main" id="{C197AE11-399A-4E60-9E99-F3659F2F14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758338"/>
            <a:ext cx="952500" cy="1905000"/>
          </a:xfrm>
          <a:prstGeom prst="rect">
            <a:avLst/>
          </a:prstGeom>
        </p:spPr>
      </p:pic>
      <p:pic>
        <p:nvPicPr>
          <p:cNvPr id="9" name="Picture 4" descr="Image result for database server icon">
            <a:extLst>
              <a:ext uri="{FF2B5EF4-FFF2-40B4-BE49-F238E27FC236}">
                <a16:creationId xmlns:a16="http://schemas.microsoft.com/office/drawing/2014/main" id="{B6F79BF3-9B97-4C15-832E-6AA52A5A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224" y="2876601"/>
            <a:ext cx="725351" cy="83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pad - good.jpg">
            <a:extLst>
              <a:ext uri="{FF2B5EF4-FFF2-40B4-BE49-F238E27FC236}">
                <a16:creationId xmlns:a16="http://schemas.microsoft.com/office/drawing/2014/main" id="{C294315A-7949-4A43-990B-7DD21CB29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4191000"/>
            <a:ext cx="1524000" cy="2286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27E1BF-631B-430E-B81D-8F01A819E03A}"/>
              </a:ext>
            </a:extLst>
          </p:cNvPr>
          <p:cNvCxnSpPr/>
          <p:nvPr/>
        </p:nvCxnSpPr>
        <p:spPr>
          <a:xfrm flipH="1">
            <a:off x="7696200" y="2710838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E0B106-6890-4AD6-909C-8F2251B601F4}"/>
              </a:ext>
            </a:extLst>
          </p:cNvPr>
          <p:cNvCxnSpPr>
            <a:endCxn id="10" idx="0"/>
          </p:cNvCxnSpPr>
          <p:nvPr/>
        </p:nvCxnSpPr>
        <p:spPr>
          <a:xfrm>
            <a:off x="9829800" y="3429000"/>
            <a:ext cx="0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2C484B-D737-4F71-AEFD-AB10538FF7A2}"/>
              </a:ext>
            </a:extLst>
          </p:cNvPr>
          <p:cNvSpPr txBox="1"/>
          <p:nvPr/>
        </p:nvSpPr>
        <p:spPr>
          <a:xfrm>
            <a:off x="7200899" y="2022169"/>
            <a:ext cx="186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Expected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693E25-75AF-471B-A082-F96F63DEBC41}"/>
              </a:ext>
            </a:extLst>
          </p:cNvPr>
          <p:cNvSpPr txBox="1"/>
          <p:nvPr/>
        </p:nvSpPr>
        <p:spPr>
          <a:xfrm>
            <a:off x="9930209" y="3271391"/>
            <a:ext cx="1866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+mn-lt"/>
              </a:rPr>
              <a:t>Probable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  <a:latin typeface="+mn-lt"/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1246927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19F9CE-E68F-4CFB-8902-74799832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Discovery Script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38EE11-9D36-4323-A322-CF1CD5196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Less than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2400" dirty="0"/>
              <a:t> lines of code including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dirty="0"/>
              <a:t> lines of comments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Loops through each </a:t>
            </a:r>
            <a:r>
              <a:rPr lang="en-US" sz="2000" b="1" dirty="0"/>
              <a:t>database</a:t>
            </a:r>
            <a:r>
              <a:rPr lang="en-US" sz="2000" dirty="0"/>
              <a:t>, </a:t>
            </a:r>
            <a:r>
              <a:rPr lang="en-US" sz="2000" b="1" dirty="0"/>
              <a:t>table</a:t>
            </a:r>
            <a:r>
              <a:rPr lang="en-US" sz="2000" dirty="0"/>
              <a:t>, and </a:t>
            </a:r>
            <a:r>
              <a:rPr lang="en-US" sz="2000" b="1" dirty="0"/>
              <a:t>column</a:t>
            </a:r>
            <a:r>
              <a:rPr lang="en-US" sz="2000" dirty="0"/>
              <a:t> and checks all </a:t>
            </a:r>
            <a:r>
              <a:rPr lang="en-US" sz="2000" b="1" dirty="0"/>
              <a:t>values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1C71A8-D0A0-4159-BE07-EB3EE6574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50" y="2209800"/>
            <a:ext cx="10853430" cy="40384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5919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F80F4C-30B1-44EC-A091-0700F47C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Character Recognition (OCR) Integration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58EDB-964E-49D7-BFF3-D0209D859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19200"/>
            <a:ext cx="10881360" cy="4876800"/>
          </a:xfrm>
        </p:spPr>
        <p:txBody>
          <a:bodyPr/>
          <a:lstStyle/>
          <a:p>
            <a:r>
              <a:rPr lang="en-US" sz="2800" dirty="0"/>
              <a:t>File classification supports OCR of TIFF (faxes and scans)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Vendor solutions have more file support and OCR capabilities</a:t>
            </a:r>
          </a:p>
          <a:p>
            <a:r>
              <a:rPr lang="en-US" sz="2800" dirty="0"/>
              <a:t>Possible to live off the land with PowerShell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Find certain files such as JPG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OCR scan them looking for sensitive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sensitive content found add file property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 be integrated into automatic classification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F4FE0-167E-4CD0-B5DD-D83CF9E7F9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9280" y="2590800"/>
            <a:ext cx="2057400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53B51F-E0B2-44C7-B6FE-E83511B1F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5143629"/>
            <a:ext cx="7209524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1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Trust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D1CF6B-BF8B-4737-97B3-9F9E82F0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Forrester's John </a:t>
            </a:r>
            <a:r>
              <a:rPr lang="en-US" dirty="0" err="1"/>
              <a:t>Kindervag</a:t>
            </a:r>
            <a:r>
              <a:rPr lang="en-US" dirty="0"/>
              <a:t> in 2010</a:t>
            </a:r>
            <a:r>
              <a:rPr lang="en-US" baseline="30000" dirty="0"/>
              <a:t>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Data-centric focus</a:t>
            </a:r>
          </a:p>
          <a:p>
            <a:r>
              <a:rPr lang="en-US" b="1" dirty="0"/>
              <a:t>Basic principles of zero trust: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Network is always hostile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Internal and external threats are always present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Internal network is not sufficient to equal trusted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Every device, user, and network flow must be proven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 and inspect all traffic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7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Justin Henderson | @SecurityMapper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SEC555/SEC530/SEC455 Author &amp; Instructor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GIAC GSE # 108, Cyber Guardian Blue and 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60 industry certifications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Eric Conrad | @</a:t>
            </a:r>
            <a:r>
              <a:rPr lang="en-US" dirty="0" err="1"/>
              <a:t>eric_conrad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MGT414/SEC511/SEC530/SEC542 Author &amp; Instructor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GIAC GSE  # 13, Cyber Guardian 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SANS Faculty Fellow</a:t>
            </a:r>
          </a:p>
        </p:txBody>
      </p:sp>
      <p:pic>
        <p:nvPicPr>
          <p:cNvPr id="7" name="Picture 2" descr="https://www.sans.org/images/instructor-headshots/eric-conrad.jpg">
            <a:extLst>
              <a:ext uri="{FF2B5EF4-FFF2-40B4-BE49-F238E27FC236}">
                <a16:creationId xmlns:a16="http://schemas.microsoft.com/office/drawing/2014/main" id="{F9B75A47-648F-4D37-91A4-781300720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263" y="3962400"/>
            <a:ext cx="95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www.sans.org/images/instructor-headshots/justin-henderson.jpg">
            <a:extLst>
              <a:ext uri="{FF2B5EF4-FFF2-40B4-BE49-F238E27FC236}">
                <a16:creationId xmlns:a16="http://schemas.microsoft.com/office/drawing/2014/main" id="{657BC2E6-AED3-42CF-81ED-92E672F26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430" y="1704975"/>
            <a:ext cx="969113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85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72238E-ECFF-415F-B88D-50D10D92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Domain Isolation</a:t>
            </a:r>
            <a:endParaRPr lang="en-US" baseline="30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F2AFE-0628-4165-9CBC-01AEF0FA6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natively supports IPSec for domain isolation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Blocks unauthorized non-domain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Authenticates all traffic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Mutually authenticated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Optionally encrypts traffic</a:t>
            </a:r>
          </a:p>
          <a:p>
            <a:r>
              <a:rPr lang="en-US" dirty="0"/>
              <a:t>Cannot attack the invisible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Mitigates man-in-the-middle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Lowers service exploitation risk</a:t>
            </a:r>
          </a:p>
        </p:txBody>
      </p:sp>
      <p:pic>
        <p:nvPicPr>
          <p:cNvPr id="1026" name="Picture 2" descr="isolated domain boundary zone">
            <a:extLst>
              <a:ext uri="{FF2B5EF4-FFF2-40B4-BE49-F238E27FC236}">
                <a16:creationId xmlns:a16="http://schemas.microsoft.com/office/drawing/2014/main" id="{439465BA-CE9A-49EA-82B1-964CD943D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514600"/>
            <a:ext cx="46291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039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ED2937-5572-4D02-9D18-6B2FD1A1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72FF7-5C24-4E00-85B4-89911721E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controlled by </a:t>
            </a:r>
            <a:r>
              <a:rPr lang="en-US" b="1" dirty="0"/>
              <a:t>variable trust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Similar to real-life credit scores</a:t>
            </a:r>
          </a:p>
          <a:p>
            <a:r>
              <a:rPr lang="en-US" sz="1200" dirty="0"/>
              <a:t> </a:t>
            </a:r>
            <a:endParaRPr lang="en-US" dirty="0"/>
          </a:p>
          <a:p>
            <a:r>
              <a:rPr lang="en-US" sz="2800" dirty="0"/>
              <a:t>User authentication with username/password		10 points</a:t>
            </a:r>
          </a:p>
          <a:p>
            <a:r>
              <a:rPr lang="en-US" sz="2800" dirty="0"/>
              <a:t>Device authentication						10 points</a:t>
            </a:r>
          </a:p>
          <a:p>
            <a:r>
              <a:rPr lang="en-US" sz="2800" dirty="0"/>
              <a:t>	Known device and location				10 points</a:t>
            </a:r>
          </a:p>
          <a:p>
            <a:r>
              <a:rPr lang="en-US" sz="2800" b="1" dirty="0"/>
              <a:t>Access to PCI database requires</a:t>
            </a:r>
            <a:r>
              <a:rPr lang="en-US" sz="2800" dirty="0"/>
              <a:t>			</a:t>
            </a:r>
            <a:r>
              <a:rPr lang="en-US" sz="2800" b="1" dirty="0"/>
              <a:t>40 points</a:t>
            </a:r>
          </a:p>
          <a:p>
            <a:r>
              <a:rPr lang="en-US" sz="2800" dirty="0"/>
              <a:t>Multifactor authentication with smart card		20 points</a:t>
            </a:r>
          </a:p>
          <a:p>
            <a:r>
              <a:rPr lang="en-US" sz="2800" b="1" dirty="0"/>
              <a:t>Access to PCI database	</a:t>
            </a:r>
            <a:r>
              <a:rPr lang="en-US" sz="2800" dirty="0"/>
              <a:t>				</a:t>
            </a:r>
            <a:r>
              <a:rPr lang="en-US" sz="2800" b="1" dirty="0">
                <a:solidFill>
                  <a:srgbClr val="0070C0"/>
                </a:solidFill>
              </a:rPr>
              <a:t>GRANTED</a:t>
            </a:r>
          </a:p>
        </p:txBody>
      </p:sp>
      <p:pic>
        <p:nvPicPr>
          <p:cNvPr id="1026" name="Picture 2" descr="Image result for credit score">
            <a:extLst>
              <a:ext uri="{FF2B5EF4-FFF2-40B4-BE49-F238E27FC236}">
                <a16:creationId xmlns:a16="http://schemas.microsoft.com/office/drawing/2014/main" id="{C3CB7593-7591-49B4-B7BA-7BFDE391A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219200"/>
            <a:ext cx="36576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88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Came 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Perimeter defense is "a sort of crunchy shell around a soft, chewy center."</a:t>
            </a:r>
            <a:r>
              <a:rPr lang="en-US" baseline="30000" dirty="0"/>
              <a:t>1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Bill Cheswick (1990), describing the first internet gateways (proxy firewalls)</a:t>
            </a:r>
          </a:p>
          <a:p>
            <a:pPr lvl="1"/>
            <a:r>
              <a:rPr lang="en-US" dirty="0"/>
              <a:t>This was a reasonable design in 1990 </a:t>
            </a:r>
          </a:p>
          <a:p>
            <a:pPr lvl="1"/>
            <a:r>
              <a:rPr lang="en-US" dirty="0"/>
              <a:t>We have come a long way since then, but many organizations still have this "candy bar" design</a:t>
            </a:r>
          </a:p>
          <a:p>
            <a:pPr lvl="2"/>
            <a:r>
              <a:rPr lang="en-US" dirty="0"/>
              <a:t>Hard on the outside, soft on the inside</a:t>
            </a:r>
          </a:p>
          <a:p>
            <a:pPr lvl="2"/>
            <a:r>
              <a:rPr lang="en-US" dirty="0"/>
              <a:t>Flat networks with little to no internal segmentation</a:t>
            </a:r>
          </a:p>
          <a:p>
            <a:pPr lvl="2"/>
            <a:r>
              <a:rPr lang="en-US" dirty="0"/>
              <a:t>A hardened perimeter, but many weaker/unpatched internal systems</a:t>
            </a:r>
          </a:p>
        </p:txBody>
      </p:sp>
    </p:spTree>
    <p:extLst>
      <p:ext uri="{BB962C8B-B14F-4D97-AF65-F5344CB8AC3E}">
        <p14:creationId xmlns:p14="http://schemas.microsoft.com/office/powerpoint/2010/main" val="30922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Defensible Security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9326880" cy="4751439"/>
          </a:xfrm>
        </p:spPr>
        <p:txBody>
          <a:bodyPr/>
          <a:lstStyle/>
          <a:p>
            <a:pPr lvl="1"/>
            <a:r>
              <a:rPr lang="en-US" dirty="0"/>
              <a:t>The term "Defensible Networks" was coined by Richard Bejtlich in </a:t>
            </a:r>
            <a:r>
              <a:rPr lang="en-US" i="1" dirty="0"/>
              <a:t>The Tao of Network Security Monitoring</a:t>
            </a:r>
            <a:endParaRPr lang="en-US" dirty="0"/>
          </a:p>
          <a:p>
            <a:pPr lvl="2"/>
            <a:r>
              <a:rPr lang="en-US" i="1" dirty="0"/>
              <a:t>I use the term defensible networks to describe enterprises that encourage, rather than frustrate, digital self-defense.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Bejtlich makes these points about defensible networks:</a:t>
            </a:r>
          </a:p>
          <a:p>
            <a:pPr lvl="2"/>
            <a:r>
              <a:rPr lang="en-US" i="1" dirty="0"/>
              <a:t>Defensible networks can be watched</a:t>
            </a:r>
          </a:p>
          <a:p>
            <a:pPr lvl="2"/>
            <a:r>
              <a:rPr lang="en-US" i="1" dirty="0"/>
              <a:t>Defensible networks limit an intruder’s freedom to maneuver</a:t>
            </a:r>
          </a:p>
          <a:p>
            <a:pPr lvl="2"/>
            <a:r>
              <a:rPr lang="en-US" i="1" dirty="0"/>
              <a:t>Defensible networks offer a minimum number of services</a:t>
            </a:r>
          </a:p>
          <a:p>
            <a:pPr lvl="2"/>
            <a:r>
              <a:rPr lang="en-US" i="1" dirty="0"/>
              <a:t>Defensible networks can be kept current</a:t>
            </a:r>
            <a:r>
              <a:rPr lang="en-US" baseline="30000" dirty="0"/>
              <a:t>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2438400"/>
            <a:ext cx="1752600" cy="231882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5793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4F81-75AA-FE45-8420-779C02D8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Defensible Network Architecture 2.0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424A3F-BA2B-3F43-9BD4-F4DA1FF3D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0" y="2667000"/>
            <a:ext cx="6126480" cy="3436223"/>
          </a:xfrm>
        </p:spPr>
        <p:txBody>
          <a:bodyPr/>
          <a:lstStyle/>
          <a:p>
            <a:pPr lvl="1"/>
            <a:r>
              <a:rPr lang="en-US" sz="2200" dirty="0"/>
              <a:t>Monitored</a:t>
            </a:r>
          </a:p>
          <a:p>
            <a:pPr lvl="2"/>
            <a:r>
              <a:rPr lang="en-US" sz="2200" dirty="0"/>
              <a:t>Deploy IDSes and IPSes</a:t>
            </a:r>
          </a:p>
          <a:p>
            <a:pPr lvl="1"/>
            <a:r>
              <a:rPr lang="en-US" sz="2200" dirty="0"/>
              <a:t>Inventoried</a:t>
            </a:r>
          </a:p>
          <a:p>
            <a:pPr lvl="2"/>
            <a:r>
              <a:rPr lang="en-US" sz="2200" dirty="0"/>
              <a:t>Know every host and application</a:t>
            </a:r>
          </a:p>
          <a:p>
            <a:pPr lvl="1"/>
            <a:r>
              <a:rPr lang="en-US" sz="2200" dirty="0"/>
              <a:t>Controlled</a:t>
            </a:r>
          </a:p>
          <a:p>
            <a:pPr lvl="2"/>
            <a:r>
              <a:rPr lang="en-US" sz="2200" dirty="0"/>
              <a:t>Ingress and egress filtering</a:t>
            </a:r>
          </a:p>
          <a:p>
            <a:pPr lvl="1"/>
            <a:r>
              <a:rPr lang="en-US" sz="2200" dirty="0"/>
              <a:t>Claimed</a:t>
            </a:r>
          </a:p>
          <a:p>
            <a:pPr lvl="2"/>
            <a:r>
              <a:rPr lang="en-US" sz="2200" dirty="0"/>
              <a:t>Identify owners of all systems</a:t>
            </a:r>
          </a:p>
          <a:p>
            <a:pPr lvl="1"/>
            <a:endParaRPr lang="en-US" sz="2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37858-C424-6949-B7B4-B99177DF7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4200" y="2667000"/>
            <a:ext cx="4602480" cy="3436223"/>
          </a:xfrm>
        </p:spPr>
        <p:txBody>
          <a:bodyPr/>
          <a:lstStyle/>
          <a:p>
            <a:pPr lvl="1"/>
            <a:r>
              <a:rPr lang="en-US" sz="2200" dirty="0"/>
              <a:t>Minimized</a:t>
            </a:r>
          </a:p>
          <a:p>
            <a:pPr lvl="2"/>
            <a:r>
              <a:rPr lang="en-US" sz="2200" dirty="0"/>
              <a:t>Reduce the attack surface</a:t>
            </a:r>
          </a:p>
          <a:p>
            <a:pPr lvl="1"/>
            <a:r>
              <a:rPr lang="en-US" sz="2200" dirty="0"/>
              <a:t>Assessed </a:t>
            </a:r>
          </a:p>
          <a:p>
            <a:pPr lvl="2"/>
            <a:r>
              <a:rPr lang="en-US" sz="2200" dirty="0"/>
              <a:t>Conduct vulnerability assessments</a:t>
            </a:r>
          </a:p>
          <a:p>
            <a:pPr lvl="1"/>
            <a:r>
              <a:rPr lang="en-US" sz="2200" dirty="0"/>
              <a:t>Current</a:t>
            </a:r>
          </a:p>
          <a:p>
            <a:pPr lvl="2"/>
            <a:r>
              <a:rPr lang="en-US" sz="2200" dirty="0"/>
              <a:t>Patched</a:t>
            </a:r>
            <a:r>
              <a:rPr lang="en-US" sz="2200" baseline="30000" dirty="0"/>
              <a:t>1</a:t>
            </a:r>
          </a:p>
          <a:p>
            <a:endParaRPr lang="en-US" sz="2200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6165497-58D7-D044-AE87-F4FAC64ACD33}"/>
              </a:ext>
            </a:extLst>
          </p:cNvPr>
          <p:cNvSpPr txBox="1">
            <a:spLocks/>
          </p:cNvSpPr>
          <p:nvPr/>
        </p:nvSpPr>
        <p:spPr>
          <a:xfrm>
            <a:off x="655320" y="1295401"/>
            <a:ext cx="10881360" cy="1219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778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charset="0"/>
              <a:buChar char="•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2475" indent="-2921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charset="0"/>
              <a:buChar char="o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563" indent="-2381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charset="0"/>
              <a:buChar char="o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Richard Bejtlich later refined the idea of Defensible Networks, using the term Defensible Network Architecture 2.0, which he described as having the following characteristics:</a:t>
            </a:r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0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NotPetya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NotPetya is part of a family of malware based on the leaked (alleged) NSA hacking tools, including ETERNALBLUE</a:t>
            </a:r>
          </a:p>
          <a:p>
            <a:pPr lvl="2"/>
            <a:r>
              <a:rPr lang="en-US" sz="2000" dirty="0"/>
              <a:t>This exploit targeted Windows Server Message Block (SMB, TCP port 445) and was patched by MS17-010</a:t>
            </a:r>
            <a:r>
              <a:rPr lang="en-US" sz="2000" baseline="30000" dirty="0"/>
              <a:t>1</a:t>
            </a:r>
          </a:p>
          <a:p>
            <a:pPr lvl="1"/>
            <a:r>
              <a:rPr lang="en-US" sz="2400" dirty="0"/>
              <a:t>This malware would typically enter an environment via SMB</a:t>
            </a:r>
            <a:endParaRPr lang="en-US" sz="2000" dirty="0"/>
          </a:p>
          <a:p>
            <a:pPr lvl="2"/>
            <a:r>
              <a:rPr lang="en-US" sz="2000" dirty="0"/>
              <a:t>It would then use Mimikatz to attempt to steal credentials and move laterally through a network via Microsoft PSExec and WMIC (Windows Management Instrumentation Console </a:t>
            </a:r>
          </a:p>
          <a:p>
            <a:pPr lvl="2"/>
            <a:r>
              <a:rPr lang="en-US" sz="2000" dirty="0"/>
              <a:t>Automated malware is now behaving like human penetration testers</a:t>
            </a:r>
          </a:p>
          <a:p>
            <a:pPr lvl="1"/>
            <a:r>
              <a:rPr lang="en-US" sz="2400" dirty="0"/>
              <a:t>If an organization had one unpatched system and 999 patched: all 1,000 could become compromised</a:t>
            </a:r>
          </a:p>
          <a:p>
            <a:pPr lvl="2"/>
            <a:r>
              <a:rPr lang="en-US" sz="2000" dirty="0"/>
              <a:t>This is dependent on internet network segmentation, trust models, etc.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955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D5DF4A-2E18-4467-8E67-E8FF347D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SEC530 Problem Solving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D996A-3827-4C48-9ACC-DAE7E500F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perimeter security is not the answer then…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need to buy next-gen security products		</a:t>
            </a:r>
            <a:r>
              <a:rPr lang="en-US" sz="2800" dirty="0">
                <a:solidFill>
                  <a:srgbClr val="FF0000"/>
                </a:solidFill>
              </a:rPr>
              <a:t>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need to use existing things in new ways		</a:t>
            </a:r>
            <a:r>
              <a:rPr lang="en-US" sz="2800" dirty="0">
                <a:solidFill>
                  <a:srgbClr val="FF0000"/>
                </a:solidFill>
              </a:rPr>
              <a:t>TRUE</a:t>
            </a:r>
          </a:p>
          <a:p>
            <a:r>
              <a:rPr lang="en-US" dirty="0"/>
              <a:t>Example wins with solutions you likely own: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Private VLANs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NetFlow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Darknet Routing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HSTS Preloading</a:t>
            </a:r>
          </a:p>
          <a:p>
            <a:r>
              <a:rPr lang="en-US" sz="2800" dirty="0"/>
              <a:t>Creates defense-in-depth and complimentary capabilities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49DE1-C488-46C1-A150-27A2765A7F69}"/>
              </a:ext>
            </a:extLst>
          </p:cNvPr>
          <p:cNvSpPr txBox="1"/>
          <p:nvPr/>
        </p:nvSpPr>
        <p:spPr>
          <a:xfrm>
            <a:off x="4876800" y="3581400"/>
            <a:ext cx="70104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Explicit Proxies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Sender Authentication and checks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File Classification w/controls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WAF central policies</a:t>
            </a:r>
          </a:p>
        </p:txBody>
      </p:sp>
    </p:spTree>
    <p:extLst>
      <p:ext uri="{BB962C8B-B14F-4D97-AF65-F5344CB8AC3E}">
        <p14:creationId xmlns:p14="http://schemas.microsoft.com/office/powerpoint/2010/main" val="284144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DE2322-B040-4931-9282-4DF34DE1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Sender Policy Framework (SPF)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8A62B-5E92-440A-9323-0DFFD158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record validates email sent from an authorized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Based on authorized IP addresses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Based on DNS domain information (A record, MX record)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specify no email comes from a specific sub-domain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D2DD4F-318B-43F7-9161-F93374CF9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45" y="4354478"/>
            <a:ext cx="11394309" cy="18177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404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A6F3D-5A73-4753-A58E-576227C2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dnstwist</a:t>
            </a:r>
            <a:r>
              <a:rPr lang="en-US" baseline="30000" dirty="0"/>
              <a:t>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8AD0D-3520-4C9C-BE97-6571B465E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/>
          <a:p>
            <a:r>
              <a:rPr lang="en-US" dirty="0"/>
              <a:t>Proxy can protect against cousin domains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sec53O.com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Possible to add all possible domains into proxy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Should configure to </a:t>
            </a:r>
            <a:r>
              <a:rPr lang="en-US" b="1" dirty="0"/>
              <a:t>block</a:t>
            </a:r>
            <a:r>
              <a:rPr lang="en-US" dirty="0"/>
              <a:t> or </a:t>
            </a:r>
            <a:r>
              <a:rPr lang="en-US" b="1" dirty="0"/>
              <a:t>quarantine and </a:t>
            </a:r>
            <a:r>
              <a:rPr lang="en-US" b="1" u="sng" dirty="0"/>
              <a:t>alert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Requires identifying all possible domain permutations</a:t>
            </a:r>
          </a:p>
          <a:p>
            <a:r>
              <a:rPr lang="en-US" b="1" dirty="0" err="1"/>
              <a:t>dnstwist</a:t>
            </a:r>
            <a:r>
              <a:rPr lang="en-US" dirty="0"/>
              <a:t> calculates permutations against a given domain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Also checks to see if any domains have been registered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And provides additional information about the domain</a:t>
            </a:r>
          </a:p>
          <a:p>
            <a:r>
              <a:rPr lang="en-US" dirty="0"/>
              <a:t>Use </a:t>
            </a:r>
            <a:r>
              <a:rPr lang="en-US" dirty="0" err="1"/>
              <a:t>dnstwist</a:t>
            </a:r>
            <a:r>
              <a:rPr lang="en-US" dirty="0"/>
              <a:t> with scripting to handle deal with evil cousins</a:t>
            </a:r>
          </a:p>
        </p:txBody>
      </p:sp>
    </p:spTree>
    <p:extLst>
      <p:ext uri="{BB962C8B-B14F-4D97-AF65-F5344CB8AC3E}">
        <p14:creationId xmlns:p14="http://schemas.microsoft.com/office/powerpoint/2010/main" val="300011197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BDCE8736-7128-F547-B11E-B4F9435B61AC}"/>
    </a:ext>
  </a:extLst>
</a:theme>
</file>

<file path=ppt/theme/theme2.xml><?xml version="1.0" encoding="utf-8"?>
<a:theme xmlns:a="http://schemas.openxmlformats.org/drawingml/2006/main" name="Basic Layout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2A238399-2CCD-054A-BB5C-6E712DDAAD9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Sec511_1_2014_0823.thmx</Template>
  <TotalTime>0</TotalTime>
  <Words>1229</Words>
  <Application>Microsoft Office PowerPoint</Application>
  <PresentationFormat>Widescreen</PresentationFormat>
  <Paragraphs>226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Courier New</vt:lpstr>
      <vt:lpstr>Georgia</vt:lpstr>
      <vt:lpstr>Gill Sans MT</vt:lpstr>
      <vt:lpstr>Tahoma</vt:lpstr>
      <vt:lpstr>Times New Roman</vt:lpstr>
      <vt:lpstr>Title Page</vt:lpstr>
      <vt:lpstr>Basic Layout Pages</vt:lpstr>
      <vt:lpstr>SEC530</vt:lpstr>
      <vt:lpstr>About Us</vt:lpstr>
      <vt:lpstr>Where We Came From</vt:lpstr>
      <vt:lpstr>Defensible Security Architecture</vt:lpstr>
      <vt:lpstr>Defensible Network Architecture 2.0</vt:lpstr>
      <vt:lpstr>Case Study: NotPetya</vt:lpstr>
      <vt:lpstr>SEC530 Problem Solving</vt:lpstr>
      <vt:lpstr>Sender Policy Framework (SPF)</vt:lpstr>
      <vt:lpstr>dnstwist1</vt:lpstr>
      <vt:lpstr>Know Thy Organization</vt:lpstr>
      <vt:lpstr>Suricata</vt:lpstr>
      <vt:lpstr>Bro</vt:lpstr>
      <vt:lpstr>Power of Network Metadata</vt:lpstr>
      <vt:lpstr>SSL Inspection</vt:lpstr>
      <vt:lpstr>SSL Decrypt Mirror Port</vt:lpstr>
      <vt:lpstr>Finding Sensitive Data</vt:lpstr>
      <vt:lpstr>Content Discovery Script Example</vt:lpstr>
      <vt:lpstr>Optical Character Recognition (OCR) Integration</vt:lpstr>
      <vt:lpstr>Zero Trust Architecture</vt:lpstr>
      <vt:lpstr>Windows Domain Isolation</vt:lpstr>
      <vt:lpstr>Variable Trust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SEC555 - The Industry's First SIEM Neutral Training Course</dc:title>
  <dc:subject/>
  <dc:creator/>
  <cp:keywords>555</cp:keywords>
  <dc:description/>
  <cp:lastModifiedBy/>
  <cp:revision>1</cp:revision>
  <dcterms:created xsi:type="dcterms:W3CDTF">2016-12-19T16:03:23Z</dcterms:created>
  <dcterms:modified xsi:type="dcterms:W3CDTF">2018-07-26T04:01:23Z</dcterms:modified>
  <cp:category>Security</cp:category>
</cp:coreProperties>
</file>