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Lst>
  <p:notesMasterIdLst>
    <p:notesMasterId r:id="rId19"/>
  </p:notesMasterIdLst>
  <p:sldIdLst>
    <p:sldId id="256" r:id="rId5"/>
    <p:sldId id="257" r:id="rId6"/>
    <p:sldId id="267" r:id="rId7"/>
    <p:sldId id="269" r:id="rId8"/>
    <p:sldId id="266" r:id="rId9"/>
    <p:sldId id="258" r:id="rId10"/>
    <p:sldId id="271" r:id="rId11"/>
    <p:sldId id="272" r:id="rId12"/>
    <p:sldId id="259" r:id="rId13"/>
    <p:sldId id="264" r:id="rId14"/>
    <p:sldId id="268" r:id="rId15"/>
    <p:sldId id="262" r:id="rId16"/>
    <p:sldId id="263" r:id="rId17"/>
    <p:sldId id="270" r:id="rId18"/>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86">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74" autoAdjust="0"/>
    <p:restoredTop sz="94660"/>
  </p:normalViewPr>
  <p:slideViewPr>
    <p:cSldViewPr snapToGrid="0">
      <p:cViewPr varScale="1">
        <p:scale>
          <a:sx n="126" d="100"/>
          <a:sy n="126" d="100"/>
        </p:scale>
        <p:origin x="552" y="72"/>
      </p:cViewPr>
      <p:guideLst>
        <p:guide orient="horz" pos="1786"/>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image" Target="../media/image14.png"/><Relationship Id="rId5" Type="http://schemas.openxmlformats.org/officeDocument/2006/relationships/image" Target="../media/image18.svg"/><Relationship Id="rId4" Type="http://schemas.openxmlformats.org/officeDocument/2006/relationships/image" Target="../media/image17.png"/></Relationships>
</file>

<file path=ppt/diagrams/_rels/data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image" Target="../media/image14.png"/><Relationship Id="rId5" Type="http://schemas.openxmlformats.org/officeDocument/2006/relationships/image" Target="../media/image18.svg"/><Relationship Id="rId4" Type="http://schemas.openxmlformats.org/officeDocument/2006/relationships/image" Target="../media/image17.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E08A54-44A6-49EA-AD2D-3D126867B253}"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5BBE16A-0D02-4E67-8E0D-AA149DB52BCE}" type="pres">
      <dgm:prSet presAssocID="{55E08A54-44A6-49EA-AD2D-3D126867B253}" presName="root" presStyleCnt="0">
        <dgm:presLayoutVars>
          <dgm:dir/>
          <dgm:resizeHandles val="exact"/>
        </dgm:presLayoutVars>
      </dgm:prSet>
      <dgm:spPr/>
    </dgm:pt>
  </dgm:ptLst>
  <dgm:cxnLst>
    <dgm:cxn modelId="{666C78DD-1355-4662-85D0-4914BF43F6A6}" type="presOf" srcId="{55E08A54-44A6-49EA-AD2D-3D126867B253}" destId="{A5BBE16A-0D02-4E67-8E0D-AA149DB52BCE}" srcOrd="0"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DAB0C5-3F3D-4EAF-A420-4CFFC96E2EC7}"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9B7852DE-CBDD-490C-A3BD-7C935AE21B5C}">
      <dgm:prSet/>
      <dgm:spPr/>
      <dgm:t>
        <a:bodyPr/>
        <a:lstStyle/>
        <a:p>
          <a:pPr>
            <a:defRPr b="1"/>
          </a:pPr>
          <a:r>
            <a:rPr lang="en-US" b="1"/>
            <a:t>Dual Dataset Support</a:t>
          </a:r>
          <a:r>
            <a:rPr lang="en-US"/>
            <a:t>:</a:t>
          </a:r>
        </a:p>
      </dgm:t>
    </dgm:pt>
    <dgm:pt modelId="{0EBFF95A-0C94-41BF-ADE5-CEAE5C15569B}" type="parTrans" cxnId="{D8B57A56-A971-4A38-BF74-46C73FCA789C}">
      <dgm:prSet/>
      <dgm:spPr/>
      <dgm:t>
        <a:bodyPr/>
        <a:lstStyle/>
        <a:p>
          <a:endParaRPr lang="en-US"/>
        </a:p>
      </dgm:t>
    </dgm:pt>
    <dgm:pt modelId="{4B1CD227-6BFA-4115-84DD-7D6B05B7680A}" type="sibTrans" cxnId="{D8B57A56-A971-4A38-BF74-46C73FCA789C}">
      <dgm:prSet/>
      <dgm:spPr/>
      <dgm:t>
        <a:bodyPr/>
        <a:lstStyle/>
        <a:p>
          <a:endParaRPr lang="en-US"/>
        </a:p>
      </dgm:t>
    </dgm:pt>
    <dgm:pt modelId="{F5BF4C1B-BC08-4E19-94C8-3F98741EDF89}">
      <dgm:prSet/>
      <dgm:spPr/>
      <dgm:t>
        <a:bodyPr/>
        <a:lstStyle/>
        <a:p>
          <a:r>
            <a:rPr lang="en-US"/>
            <a:t>The app works with two separate datasets:</a:t>
          </a:r>
        </a:p>
      </dgm:t>
    </dgm:pt>
    <dgm:pt modelId="{B99E5FDB-B740-43D1-A12E-F9D36D2DA77B}" type="parTrans" cxnId="{89CFCC87-B68C-4BE8-A1E2-B6AA083FBF70}">
      <dgm:prSet/>
      <dgm:spPr/>
      <dgm:t>
        <a:bodyPr/>
        <a:lstStyle/>
        <a:p>
          <a:endParaRPr lang="en-US"/>
        </a:p>
      </dgm:t>
    </dgm:pt>
    <dgm:pt modelId="{06D824F6-4C3A-42D5-A7F6-5F1730D21180}" type="sibTrans" cxnId="{89CFCC87-B68C-4BE8-A1E2-B6AA083FBF70}">
      <dgm:prSet/>
      <dgm:spPr/>
      <dgm:t>
        <a:bodyPr/>
        <a:lstStyle/>
        <a:p>
          <a:endParaRPr lang="en-US"/>
        </a:p>
      </dgm:t>
    </dgm:pt>
    <dgm:pt modelId="{D415AEE1-FFA0-47C4-B078-6A4A32617790}">
      <dgm:prSet/>
      <dgm:spPr/>
      <dgm:t>
        <a:bodyPr/>
        <a:lstStyle/>
        <a:p>
          <a:r>
            <a:rPr lang="en-US"/>
            <a:t>Dataset 1: Focused on general electricity consumption trends.</a:t>
          </a:r>
        </a:p>
      </dgm:t>
    </dgm:pt>
    <dgm:pt modelId="{234AEA8E-79CD-4EBF-816C-99CCF502A716}" type="parTrans" cxnId="{8C298042-883A-4072-8948-128F0AB0D5A4}">
      <dgm:prSet/>
      <dgm:spPr/>
      <dgm:t>
        <a:bodyPr/>
        <a:lstStyle/>
        <a:p>
          <a:endParaRPr lang="en-US"/>
        </a:p>
      </dgm:t>
    </dgm:pt>
    <dgm:pt modelId="{E5D3201C-0222-4C49-A514-E9F0DBAB92A9}" type="sibTrans" cxnId="{8C298042-883A-4072-8948-128F0AB0D5A4}">
      <dgm:prSet/>
      <dgm:spPr/>
      <dgm:t>
        <a:bodyPr/>
        <a:lstStyle/>
        <a:p>
          <a:endParaRPr lang="en-US"/>
        </a:p>
      </dgm:t>
    </dgm:pt>
    <dgm:pt modelId="{1240AFC0-35B9-4B8D-8FE4-FA127C677A59}">
      <dgm:prSet/>
      <dgm:spPr/>
      <dgm:t>
        <a:bodyPr/>
        <a:lstStyle/>
        <a:p>
          <a:r>
            <a:rPr lang="en-US"/>
            <a:t>Dataset 2: Enriched with additional features such as environmental conditions and population data.</a:t>
          </a:r>
        </a:p>
      </dgm:t>
    </dgm:pt>
    <dgm:pt modelId="{2922831E-169D-4386-9A2D-2144AE133656}" type="parTrans" cxnId="{AE580711-AA13-436D-AC27-A47903F6B05E}">
      <dgm:prSet/>
      <dgm:spPr/>
      <dgm:t>
        <a:bodyPr/>
        <a:lstStyle/>
        <a:p>
          <a:endParaRPr lang="en-US"/>
        </a:p>
      </dgm:t>
    </dgm:pt>
    <dgm:pt modelId="{1B35E8F5-6A4C-42FA-A1C3-ED3689C016DA}" type="sibTrans" cxnId="{AE580711-AA13-436D-AC27-A47903F6B05E}">
      <dgm:prSet/>
      <dgm:spPr/>
      <dgm:t>
        <a:bodyPr/>
        <a:lstStyle/>
        <a:p>
          <a:endParaRPr lang="en-US"/>
        </a:p>
      </dgm:t>
    </dgm:pt>
    <dgm:pt modelId="{032BA1B8-47BE-45E4-89BD-5C109A4D842E}">
      <dgm:prSet/>
      <dgm:spPr/>
      <dgm:t>
        <a:bodyPr/>
        <a:lstStyle/>
        <a:p>
          <a:pPr>
            <a:defRPr b="1"/>
          </a:pPr>
          <a:r>
            <a:rPr lang="en-US" b="1"/>
            <a:t>Model Training Visualization</a:t>
          </a:r>
          <a:r>
            <a:rPr lang="en-US"/>
            <a:t>:</a:t>
          </a:r>
        </a:p>
      </dgm:t>
    </dgm:pt>
    <dgm:pt modelId="{A07A8D4F-C3E9-4D04-848E-BEC83BF006DB}" type="parTrans" cxnId="{0B98E188-26A2-4DAD-9D5A-70D5C7DCC4A4}">
      <dgm:prSet/>
      <dgm:spPr/>
      <dgm:t>
        <a:bodyPr/>
        <a:lstStyle/>
        <a:p>
          <a:endParaRPr lang="en-US"/>
        </a:p>
      </dgm:t>
    </dgm:pt>
    <dgm:pt modelId="{FCEC6CAA-BD3F-4C67-A9D0-38A87A197CFA}" type="sibTrans" cxnId="{0B98E188-26A2-4DAD-9D5A-70D5C7DCC4A4}">
      <dgm:prSet/>
      <dgm:spPr/>
      <dgm:t>
        <a:bodyPr/>
        <a:lstStyle/>
        <a:p>
          <a:endParaRPr lang="en-US"/>
        </a:p>
      </dgm:t>
    </dgm:pt>
    <dgm:pt modelId="{7BFF5FD7-EB79-4600-959F-2F8B45127253}">
      <dgm:prSet/>
      <dgm:spPr/>
      <dgm:t>
        <a:bodyPr/>
        <a:lstStyle/>
        <a:p>
          <a:r>
            <a:rPr lang="en-US" b="1"/>
            <a:t>RNN Model</a:t>
          </a:r>
          <a:r>
            <a:rPr lang="en-US"/>
            <a:t>: One part of the application is dedicated to showing how a Recurrent Neural Network (RNN) model is trained using the first dataset.</a:t>
          </a:r>
        </a:p>
      </dgm:t>
    </dgm:pt>
    <dgm:pt modelId="{2FF4C6EA-51A3-4702-ABF0-186FC747DD35}" type="parTrans" cxnId="{82750FAD-3AE5-4359-8111-C047918B6B10}">
      <dgm:prSet/>
      <dgm:spPr/>
      <dgm:t>
        <a:bodyPr/>
        <a:lstStyle/>
        <a:p>
          <a:endParaRPr lang="en-US"/>
        </a:p>
      </dgm:t>
    </dgm:pt>
    <dgm:pt modelId="{094FAF17-1D42-439E-91A1-36D5B0501F5F}" type="sibTrans" cxnId="{82750FAD-3AE5-4359-8111-C047918B6B10}">
      <dgm:prSet/>
      <dgm:spPr/>
      <dgm:t>
        <a:bodyPr/>
        <a:lstStyle/>
        <a:p>
          <a:endParaRPr lang="en-US"/>
        </a:p>
      </dgm:t>
    </dgm:pt>
    <dgm:pt modelId="{BE3B5704-8B19-48C0-BB27-A0FFB7A03E47}">
      <dgm:prSet/>
      <dgm:spPr/>
      <dgm:t>
        <a:bodyPr/>
        <a:lstStyle/>
        <a:p>
          <a:r>
            <a:rPr lang="en-US" b="1" dirty="0"/>
            <a:t>LSTM Model</a:t>
          </a:r>
          <a:r>
            <a:rPr lang="en-US" dirty="0"/>
            <a:t>: Another section visualizes the training of a Long Short-Term Memory (LSTM) model on the second dataset, which includes temporal dependencies and additional environmental and demographic factors.</a:t>
          </a:r>
        </a:p>
      </dgm:t>
    </dgm:pt>
    <dgm:pt modelId="{3A60D22E-431D-48AB-8A2D-19F9DD6D29AF}" type="parTrans" cxnId="{9B5CB8F1-3DEA-42CA-8A5D-EB738657A644}">
      <dgm:prSet/>
      <dgm:spPr/>
      <dgm:t>
        <a:bodyPr/>
        <a:lstStyle/>
        <a:p>
          <a:endParaRPr lang="en-US"/>
        </a:p>
      </dgm:t>
    </dgm:pt>
    <dgm:pt modelId="{ABBB885E-A4FE-412C-9EAE-F3E29CB2FE6A}" type="sibTrans" cxnId="{9B5CB8F1-3DEA-42CA-8A5D-EB738657A644}">
      <dgm:prSet/>
      <dgm:spPr/>
      <dgm:t>
        <a:bodyPr/>
        <a:lstStyle/>
        <a:p>
          <a:endParaRPr lang="en-US"/>
        </a:p>
      </dgm:t>
    </dgm:pt>
    <dgm:pt modelId="{968ED404-4934-4706-9363-65893D6EE872}">
      <dgm:prSet/>
      <dgm:spPr/>
      <dgm:t>
        <a:bodyPr/>
        <a:lstStyle/>
        <a:p>
          <a:pPr>
            <a:defRPr b="1"/>
          </a:pPr>
          <a:r>
            <a:rPr lang="en-US" b="1"/>
            <a:t>Training Data Visualization</a:t>
          </a:r>
          <a:r>
            <a:rPr lang="en-US"/>
            <a:t>:</a:t>
          </a:r>
        </a:p>
      </dgm:t>
    </dgm:pt>
    <dgm:pt modelId="{E7E01B61-5BAA-4696-B65F-893B3751A3E8}" type="parTrans" cxnId="{57F7A46C-67FD-4F19-98A8-7E9459C98F62}">
      <dgm:prSet/>
      <dgm:spPr/>
      <dgm:t>
        <a:bodyPr/>
        <a:lstStyle/>
        <a:p>
          <a:endParaRPr lang="en-US"/>
        </a:p>
      </dgm:t>
    </dgm:pt>
    <dgm:pt modelId="{1102B153-59A0-4F0D-824F-201845FE1912}" type="sibTrans" cxnId="{57F7A46C-67FD-4F19-98A8-7E9459C98F62}">
      <dgm:prSet/>
      <dgm:spPr/>
      <dgm:t>
        <a:bodyPr/>
        <a:lstStyle/>
        <a:p>
          <a:endParaRPr lang="en-US"/>
        </a:p>
      </dgm:t>
    </dgm:pt>
    <dgm:pt modelId="{197C0ECB-A985-4F93-A8C9-07EACDA78DED}">
      <dgm:prSet/>
      <dgm:spPr/>
      <dgm:t>
        <a:bodyPr/>
        <a:lstStyle/>
        <a:p>
          <a:r>
            <a:rPr lang="en-US"/>
            <a:t>Users can explore the training data used for both models. Interactive charts and graphs show data distribution, trends over time, and relationships between variables.</a:t>
          </a:r>
        </a:p>
      </dgm:t>
    </dgm:pt>
    <dgm:pt modelId="{599F7A63-2DA8-4A3B-B9C4-99FA5B910394}" type="parTrans" cxnId="{AD589612-C8D7-4D80-8ACD-6180F077EE20}">
      <dgm:prSet/>
      <dgm:spPr/>
      <dgm:t>
        <a:bodyPr/>
        <a:lstStyle/>
        <a:p>
          <a:endParaRPr lang="en-US"/>
        </a:p>
      </dgm:t>
    </dgm:pt>
    <dgm:pt modelId="{7EA26895-A440-4253-AD1B-AB6044A65776}" type="sibTrans" cxnId="{AD589612-C8D7-4D80-8ACD-6180F077EE20}">
      <dgm:prSet/>
      <dgm:spPr/>
      <dgm:t>
        <a:bodyPr/>
        <a:lstStyle/>
        <a:p>
          <a:endParaRPr lang="en-US"/>
        </a:p>
      </dgm:t>
    </dgm:pt>
    <dgm:pt modelId="{B97E67E1-FC46-4258-8E90-F3FABD83E053}">
      <dgm:prSet/>
      <dgm:spPr/>
      <dgm:t>
        <a:bodyPr/>
        <a:lstStyle/>
        <a:p>
          <a:pPr>
            <a:defRPr b="1"/>
          </a:pPr>
          <a:r>
            <a:rPr lang="en-US" b="1"/>
            <a:t>Model Accuracy</a:t>
          </a:r>
          <a:r>
            <a:rPr lang="en-US"/>
            <a:t>:</a:t>
          </a:r>
        </a:p>
      </dgm:t>
    </dgm:pt>
    <dgm:pt modelId="{4DFFACBF-5AD8-4BB4-866D-C9B481CE187D}" type="parTrans" cxnId="{538D56E6-C29C-4A56-B105-828F787DA344}">
      <dgm:prSet/>
      <dgm:spPr/>
      <dgm:t>
        <a:bodyPr/>
        <a:lstStyle/>
        <a:p>
          <a:endParaRPr lang="en-US"/>
        </a:p>
      </dgm:t>
    </dgm:pt>
    <dgm:pt modelId="{3C65536F-6175-4717-A48B-27F38B6D8C9F}" type="sibTrans" cxnId="{538D56E6-C29C-4A56-B105-828F787DA344}">
      <dgm:prSet/>
      <dgm:spPr/>
      <dgm:t>
        <a:bodyPr/>
        <a:lstStyle/>
        <a:p>
          <a:endParaRPr lang="en-US"/>
        </a:p>
      </dgm:t>
    </dgm:pt>
    <dgm:pt modelId="{A668D938-1303-46F4-9590-B531D2B3F0D6}">
      <dgm:prSet/>
      <dgm:spPr/>
      <dgm:t>
        <a:bodyPr/>
        <a:lstStyle/>
        <a:p>
          <a:r>
            <a:rPr lang="en-US"/>
            <a:t>The app provides a comparison of the performance of both models. Accuracy metrics, such as Mean Absolute Error (MAE) or Root Mean Square Error (RMSE), are displayed for both the RNN and LSTM models.</a:t>
          </a:r>
        </a:p>
      </dgm:t>
    </dgm:pt>
    <dgm:pt modelId="{58BCE05C-4D2A-450B-B7EB-FF13BDBC9862}" type="parTrans" cxnId="{791EE722-25D6-4C0F-9396-8D9B7355FFD2}">
      <dgm:prSet/>
      <dgm:spPr/>
      <dgm:t>
        <a:bodyPr/>
        <a:lstStyle/>
        <a:p>
          <a:endParaRPr lang="en-US"/>
        </a:p>
      </dgm:t>
    </dgm:pt>
    <dgm:pt modelId="{3BABF1E5-74C7-47C5-B317-DD32EDC8C77B}" type="sibTrans" cxnId="{791EE722-25D6-4C0F-9396-8D9B7355FFD2}">
      <dgm:prSet/>
      <dgm:spPr/>
      <dgm:t>
        <a:bodyPr/>
        <a:lstStyle/>
        <a:p>
          <a:endParaRPr lang="en-US"/>
        </a:p>
      </dgm:t>
    </dgm:pt>
    <dgm:pt modelId="{9F80F309-78A7-4427-A2E2-A7184691102F}">
      <dgm:prSet/>
      <dgm:spPr/>
      <dgm:t>
        <a:bodyPr/>
        <a:lstStyle/>
        <a:p>
          <a:r>
            <a:rPr lang="en-US"/>
            <a:t>Users can visualize how each model's accuracy evolves during the training process using graphs such as loss curves and accuracy metrics.</a:t>
          </a:r>
        </a:p>
      </dgm:t>
    </dgm:pt>
    <dgm:pt modelId="{07F6C947-4D34-42F2-8F49-EF75A2E222E5}" type="parTrans" cxnId="{F92DA2C4-A1E6-46D0-A109-84AD113B0686}">
      <dgm:prSet/>
      <dgm:spPr/>
      <dgm:t>
        <a:bodyPr/>
        <a:lstStyle/>
        <a:p>
          <a:endParaRPr lang="en-US"/>
        </a:p>
      </dgm:t>
    </dgm:pt>
    <dgm:pt modelId="{299F24C0-3505-4E4E-81D9-6AA46250CFC9}" type="sibTrans" cxnId="{F92DA2C4-A1E6-46D0-A109-84AD113B0686}">
      <dgm:prSet/>
      <dgm:spPr/>
      <dgm:t>
        <a:bodyPr/>
        <a:lstStyle/>
        <a:p>
          <a:endParaRPr lang="en-US"/>
        </a:p>
      </dgm:t>
    </dgm:pt>
    <dgm:pt modelId="{9199C294-E6E4-400F-A76A-D5D31467F5D5}">
      <dgm:prSet/>
      <dgm:spPr/>
      <dgm:t>
        <a:bodyPr/>
        <a:lstStyle/>
        <a:p>
          <a:pPr>
            <a:defRPr b="1"/>
          </a:pPr>
          <a:r>
            <a:rPr lang="en-US" b="1"/>
            <a:t>Predicted Output Visualization</a:t>
          </a:r>
          <a:r>
            <a:rPr lang="en-US"/>
            <a:t>:</a:t>
          </a:r>
        </a:p>
      </dgm:t>
    </dgm:pt>
    <dgm:pt modelId="{19B88512-7787-4AC8-8340-CD108398B6FB}" type="parTrans" cxnId="{5DB29741-1116-49B6-B4C9-0610B125144A}">
      <dgm:prSet/>
      <dgm:spPr/>
      <dgm:t>
        <a:bodyPr/>
        <a:lstStyle/>
        <a:p>
          <a:endParaRPr lang="en-US"/>
        </a:p>
      </dgm:t>
    </dgm:pt>
    <dgm:pt modelId="{BE53B190-C8B8-4898-8F30-3AFCFFDF749B}" type="sibTrans" cxnId="{5DB29741-1116-49B6-B4C9-0610B125144A}">
      <dgm:prSet/>
      <dgm:spPr/>
      <dgm:t>
        <a:bodyPr/>
        <a:lstStyle/>
        <a:p>
          <a:endParaRPr lang="en-US"/>
        </a:p>
      </dgm:t>
    </dgm:pt>
    <dgm:pt modelId="{040D05B7-48B3-4458-8C85-21F4AA65F56E}">
      <dgm:prSet/>
      <dgm:spPr/>
      <dgm:t>
        <a:bodyPr/>
        <a:lstStyle/>
        <a:p>
          <a:r>
            <a:rPr lang="en-US"/>
            <a:t>The predicted electricity usage output from both models is displayed in graph form. Users can toggle between actual vs. predicted results to see how well each model performs in different scenarios.</a:t>
          </a:r>
        </a:p>
      </dgm:t>
    </dgm:pt>
    <dgm:pt modelId="{83C9CE4E-237F-481C-97B4-9985FB831364}" type="parTrans" cxnId="{89855196-084B-45D8-8693-80B3D204B62B}">
      <dgm:prSet/>
      <dgm:spPr/>
      <dgm:t>
        <a:bodyPr/>
        <a:lstStyle/>
        <a:p>
          <a:endParaRPr lang="en-US"/>
        </a:p>
      </dgm:t>
    </dgm:pt>
    <dgm:pt modelId="{3406E653-214F-45D0-8738-EE17D4C49706}" type="sibTrans" cxnId="{89855196-084B-45D8-8693-80B3D204B62B}">
      <dgm:prSet/>
      <dgm:spPr/>
      <dgm:t>
        <a:bodyPr/>
        <a:lstStyle/>
        <a:p>
          <a:endParaRPr lang="en-US"/>
        </a:p>
      </dgm:t>
    </dgm:pt>
    <dgm:pt modelId="{AE0251CF-1F66-4464-A29E-1DD55EA4151C}">
      <dgm:prSet/>
      <dgm:spPr/>
      <dgm:t>
        <a:bodyPr/>
        <a:lstStyle/>
        <a:p>
          <a:r>
            <a:rPr lang="en-US"/>
            <a:t>A range of visualizations, including time series plots, bar charts, and scatter plots, are provided to analyze predictions over various time periods (daily, monthly, yearly).</a:t>
          </a:r>
        </a:p>
      </dgm:t>
    </dgm:pt>
    <dgm:pt modelId="{AC378CC8-560D-433E-BB16-F9D881DA1DE9}" type="parTrans" cxnId="{66F08D00-7FF7-43FA-93EE-1EBEC123E1A5}">
      <dgm:prSet/>
      <dgm:spPr/>
      <dgm:t>
        <a:bodyPr/>
        <a:lstStyle/>
        <a:p>
          <a:endParaRPr lang="en-US"/>
        </a:p>
      </dgm:t>
    </dgm:pt>
    <dgm:pt modelId="{B8183BDC-18BE-46B8-8484-559DBFC5D746}" type="sibTrans" cxnId="{66F08D00-7FF7-43FA-93EE-1EBEC123E1A5}">
      <dgm:prSet/>
      <dgm:spPr/>
      <dgm:t>
        <a:bodyPr/>
        <a:lstStyle/>
        <a:p>
          <a:endParaRPr lang="en-US"/>
        </a:p>
      </dgm:t>
    </dgm:pt>
    <dgm:pt modelId="{16EEB2F7-49D4-4A4E-B77C-E9378C7E88BB}" type="pres">
      <dgm:prSet presAssocID="{AEDAB0C5-3F3D-4EAF-A420-4CFFC96E2EC7}" presName="Name0" presStyleCnt="0">
        <dgm:presLayoutVars>
          <dgm:dir/>
          <dgm:resizeHandles val="exact"/>
        </dgm:presLayoutVars>
      </dgm:prSet>
      <dgm:spPr/>
    </dgm:pt>
    <dgm:pt modelId="{3BD15B68-7E39-46DB-9CE0-25EEF965AC76}" type="pres">
      <dgm:prSet presAssocID="{9B7852DE-CBDD-490C-A3BD-7C935AE21B5C}" presName="node" presStyleLbl="node1" presStyleIdx="0" presStyleCnt="5">
        <dgm:presLayoutVars>
          <dgm:bulletEnabled val="1"/>
        </dgm:presLayoutVars>
      </dgm:prSet>
      <dgm:spPr/>
    </dgm:pt>
    <dgm:pt modelId="{C8163B7E-99EE-4BFE-8825-C9D37AF968C5}" type="pres">
      <dgm:prSet presAssocID="{4B1CD227-6BFA-4115-84DD-7D6B05B7680A}" presName="sibTrans" presStyleLbl="sibTrans1D1" presStyleIdx="0" presStyleCnt="4"/>
      <dgm:spPr/>
    </dgm:pt>
    <dgm:pt modelId="{D236E3D0-81A7-4270-B279-C3E1A3C2720F}" type="pres">
      <dgm:prSet presAssocID="{4B1CD227-6BFA-4115-84DD-7D6B05B7680A}" presName="connectorText" presStyleLbl="sibTrans1D1" presStyleIdx="0" presStyleCnt="4"/>
      <dgm:spPr/>
    </dgm:pt>
    <dgm:pt modelId="{AEE97B2A-2756-4234-AEC2-454B1936D103}" type="pres">
      <dgm:prSet presAssocID="{032BA1B8-47BE-45E4-89BD-5C109A4D842E}" presName="node" presStyleLbl="node1" presStyleIdx="1" presStyleCnt="5">
        <dgm:presLayoutVars>
          <dgm:bulletEnabled val="1"/>
        </dgm:presLayoutVars>
      </dgm:prSet>
      <dgm:spPr/>
    </dgm:pt>
    <dgm:pt modelId="{ABF9601C-BEFE-40A9-948F-671987414A89}" type="pres">
      <dgm:prSet presAssocID="{FCEC6CAA-BD3F-4C67-A9D0-38A87A197CFA}" presName="sibTrans" presStyleLbl="sibTrans1D1" presStyleIdx="1" presStyleCnt="4"/>
      <dgm:spPr/>
    </dgm:pt>
    <dgm:pt modelId="{7EFB581B-1457-4B7C-BEC7-996810546A4F}" type="pres">
      <dgm:prSet presAssocID="{FCEC6CAA-BD3F-4C67-A9D0-38A87A197CFA}" presName="connectorText" presStyleLbl="sibTrans1D1" presStyleIdx="1" presStyleCnt="4"/>
      <dgm:spPr/>
    </dgm:pt>
    <dgm:pt modelId="{AA295F65-8E92-4CD1-A9A9-33C5FFC906E2}" type="pres">
      <dgm:prSet presAssocID="{968ED404-4934-4706-9363-65893D6EE872}" presName="node" presStyleLbl="node1" presStyleIdx="2" presStyleCnt="5">
        <dgm:presLayoutVars>
          <dgm:bulletEnabled val="1"/>
        </dgm:presLayoutVars>
      </dgm:prSet>
      <dgm:spPr/>
    </dgm:pt>
    <dgm:pt modelId="{F84C48BA-A060-4204-9432-8C168A3A5E3E}" type="pres">
      <dgm:prSet presAssocID="{1102B153-59A0-4F0D-824F-201845FE1912}" presName="sibTrans" presStyleLbl="sibTrans1D1" presStyleIdx="2" presStyleCnt="4"/>
      <dgm:spPr/>
    </dgm:pt>
    <dgm:pt modelId="{05D56D72-347B-4E86-BD9D-615A546A0F39}" type="pres">
      <dgm:prSet presAssocID="{1102B153-59A0-4F0D-824F-201845FE1912}" presName="connectorText" presStyleLbl="sibTrans1D1" presStyleIdx="2" presStyleCnt="4"/>
      <dgm:spPr/>
    </dgm:pt>
    <dgm:pt modelId="{0780C14E-514E-421F-9505-1BAC2F16F369}" type="pres">
      <dgm:prSet presAssocID="{B97E67E1-FC46-4258-8E90-F3FABD83E053}" presName="node" presStyleLbl="node1" presStyleIdx="3" presStyleCnt="5">
        <dgm:presLayoutVars>
          <dgm:bulletEnabled val="1"/>
        </dgm:presLayoutVars>
      </dgm:prSet>
      <dgm:spPr/>
    </dgm:pt>
    <dgm:pt modelId="{5F1013BC-000C-4DDD-AD5A-1B91DAA1B2D3}" type="pres">
      <dgm:prSet presAssocID="{3C65536F-6175-4717-A48B-27F38B6D8C9F}" presName="sibTrans" presStyleLbl="sibTrans1D1" presStyleIdx="3" presStyleCnt="4"/>
      <dgm:spPr/>
    </dgm:pt>
    <dgm:pt modelId="{2594CC28-EA6B-4654-B408-2CCB033B60C4}" type="pres">
      <dgm:prSet presAssocID="{3C65536F-6175-4717-A48B-27F38B6D8C9F}" presName="connectorText" presStyleLbl="sibTrans1D1" presStyleIdx="3" presStyleCnt="4"/>
      <dgm:spPr/>
    </dgm:pt>
    <dgm:pt modelId="{466AC3B8-9E89-4CA4-A12A-64F3C5BB1A60}" type="pres">
      <dgm:prSet presAssocID="{9199C294-E6E4-400F-A76A-D5D31467F5D5}" presName="node" presStyleLbl="node1" presStyleIdx="4" presStyleCnt="5">
        <dgm:presLayoutVars>
          <dgm:bulletEnabled val="1"/>
        </dgm:presLayoutVars>
      </dgm:prSet>
      <dgm:spPr/>
    </dgm:pt>
  </dgm:ptLst>
  <dgm:cxnLst>
    <dgm:cxn modelId="{66F08D00-7FF7-43FA-93EE-1EBEC123E1A5}" srcId="{9199C294-E6E4-400F-A76A-D5D31467F5D5}" destId="{AE0251CF-1F66-4464-A29E-1DD55EA4151C}" srcOrd="1" destOrd="0" parTransId="{AC378CC8-560D-433E-BB16-F9D881DA1DE9}" sibTransId="{B8183BDC-18BE-46B8-8484-559DBFC5D746}"/>
    <dgm:cxn modelId="{66D0B00A-AC30-4100-9C06-AF4288FA1628}" type="presOf" srcId="{3C65536F-6175-4717-A48B-27F38B6D8C9F}" destId="{5F1013BC-000C-4DDD-AD5A-1B91DAA1B2D3}" srcOrd="0" destOrd="0" presId="urn:microsoft.com/office/officeart/2016/7/layout/RepeatingBendingProcessNew"/>
    <dgm:cxn modelId="{0B3B410C-B21B-432A-8972-B87F67548520}" type="presOf" srcId="{040D05B7-48B3-4458-8C85-21F4AA65F56E}" destId="{466AC3B8-9E89-4CA4-A12A-64F3C5BB1A60}" srcOrd="0" destOrd="1" presId="urn:microsoft.com/office/officeart/2016/7/layout/RepeatingBendingProcessNew"/>
    <dgm:cxn modelId="{AE580711-AA13-436D-AC27-A47903F6B05E}" srcId="{F5BF4C1B-BC08-4E19-94C8-3F98741EDF89}" destId="{1240AFC0-35B9-4B8D-8FE4-FA127C677A59}" srcOrd="1" destOrd="0" parTransId="{2922831E-169D-4386-9A2D-2144AE133656}" sibTransId="{1B35E8F5-6A4C-42FA-A1C3-ED3689C016DA}"/>
    <dgm:cxn modelId="{AD589612-C8D7-4D80-8ACD-6180F077EE20}" srcId="{968ED404-4934-4706-9363-65893D6EE872}" destId="{197C0ECB-A985-4F93-A8C9-07EACDA78DED}" srcOrd="0" destOrd="0" parTransId="{599F7A63-2DA8-4A3B-B9C4-99FA5B910394}" sibTransId="{7EA26895-A440-4253-AD1B-AB6044A65776}"/>
    <dgm:cxn modelId="{B74AFB13-C792-4C9F-970F-78D26F7DE8D7}" type="presOf" srcId="{AE0251CF-1F66-4464-A29E-1DD55EA4151C}" destId="{466AC3B8-9E89-4CA4-A12A-64F3C5BB1A60}" srcOrd="0" destOrd="2" presId="urn:microsoft.com/office/officeart/2016/7/layout/RepeatingBendingProcessNew"/>
    <dgm:cxn modelId="{8574B21F-A603-41A8-A4EC-64B002A5F536}" type="presOf" srcId="{968ED404-4934-4706-9363-65893D6EE872}" destId="{AA295F65-8E92-4CD1-A9A9-33C5FFC906E2}" srcOrd="0" destOrd="0" presId="urn:microsoft.com/office/officeart/2016/7/layout/RepeatingBendingProcessNew"/>
    <dgm:cxn modelId="{791EE722-25D6-4C0F-9396-8D9B7355FFD2}" srcId="{B97E67E1-FC46-4258-8E90-F3FABD83E053}" destId="{A668D938-1303-46F4-9590-B531D2B3F0D6}" srcOrd="0" destOrd="0" parTransId="{58BCE05C-4D2A-450B-B7EB-FF13BDBC9862}" sibTransId="{3BABF1E5-74C7-47C5-B317-DD32EDC8C77B}"/>
    <dgm:cxn modelId="{2CFF1827-7982-455F-A6F5-98CC58F91A96}" type="presOf" srcId="{1102B153-59A0-4F0D-824F-201845FE1912}" destId="{05D56D72-347B-4E86-BD9D-615A546A0F39}" srcOrd="1" destOrd="0" presId="urn:microsoft.com/office/officeart/2016/7/layout/RepeatingBendingProcessNew"/>
    <dgm:cxn modelId="{CAD66136-D718-4F04-BECD-BD4A749F983A}" type="presOf" srcId="{B97E67E1-FC46-4258-8E90-F3FABD83E053}" destId="{0780C14E-514E-421F-9505-1BAC2F16F369}" srcOrd="0" destOrd="0" presId="urn:microsoft.com/office/officeart/2016/7/layout/RepeatingBendingProcessNew"/>
    <dgm:cxn modelId="{479EBE36-B1F8-42D1-B955-0E45864233DE}" type="presOf" srcId="{1102B153-59A0-4F0D-824F-201845FE1912}" destId="{F84C48BA-A060-4204-9432-8C168A3A5E3E}" srcOrd="0" destOrd="0" presId="urn:microsoft.com/office/officeart/2016/7/layout/RepeatingBendingProcessNew"/>
    <dgm:cxn modelId="{C601D15B-264B-40FB-B396-49B49D0444BF}" type="presOf" srcId="{BE3B5704-8B19-48C0-BB27-A0FFB7A03E47}" destId="{AEE97B2A-2756-4234-AEC2-454B1936D103}" srcOrd="0" destOrd="2" presId="urn:microsoft.com/office/officeart/2016/7/layout/RepeatingBendingProcessNew"/>
    <dgm:cxn modelId="{0489535F-3D50-407A-92CA-90A40378A1A0}" type="presOf" srcId="{032BA1B8-47BE-45E4-89BD-5C109A4D842E}" destId="{AEE97B2A-2756-4234-AEC2-454B1936D103}" srcOrd="0" destOrd="0" presId="urn:microsoft.com/office/officeart/2016/7/layout/RepeatingBendingProcessNew"/>
    <dgm:cxn modelId="{5DB29741-1116-49B6-B4C9-0610B125144A}" srcId="{AEDAB0C5-3F3D-4EAF-A420-4CFFC96E2EC7}" destId="{9199C294-E6E4-400F-A76A-D5D31467F5D5}" srcOrd="4" destOrd="0" parTransId="{19B88512-7787-4AC8-8340-CD108398B6FB}" sibTransId="{BE53B190-C8B8-4898-8F30-3AFCFFDF749B}"/>
    <dgm:cxn modelId="{8C298042-883A-4072-8948-128F0AB0D5A4}" srcId="{F5BF4C1B-BC08-4E19-94C8-3F98741EDF89}" destId="{D415AEE1-FFA0-47C4-B078-6A4A32617790}" srcOrd="0" destOrd="0" parTransId="{234AEA8E-79CD-4EBF-816C-99CCF502A716}" sibTransId="{E5D3201C-0222-4C49-A514-E9F0DBAB92A9}"/>
    <dgm:cxn modelId="{6D815844-3817-45EE-80FA-4C22B9FCB21F}" type="presOf" srcId="{A668D938-1303-46F4-9590-B531D2B3F0D6}" destId="{0780C14E-514E-421F-9505-1BAC2F16F369}" srcOrd="0" destOrd="1" presId="urn:microsoft.com/office/officeart/2016/7/layout/RepeatingBendingProcessNew"/>
    <dgm:cxn modelId="{2C89BA64-8758-4B6A-B6E0-3002E955E1F9}" type="presOf" srcId="{9199C294-E6E4-400F-A76A-D5D31467F5D5}" destId="{466AC3B8-9E89-4CA4-A12A-64F3C5BB1A60}" srcOrd="0" destOrd="0" presId="urn:microsoft.com/office/officeart/2016/7/layout/RepeatingBendingProcessNew"/>
    <dgm:cxn modelId="{57F7A46C-67FD-4F19-98A8-7E9459C98F62}" srcId="{AEDAB0C5-3F3D-4EAF-A420-4CFFC96E2EC7}" destId="{968ED404-4934-4706-9363-65893D6EE872}" srcOrd="2" destOrd="0" parTransId="{E7E01B61-5BAA-4696-B65F-893B3751A3E8}" sibTransId="{1102B153-59A0-4F0D-824F-201845FE1912}"/>
    <dgm:cxn modelId="{38359A6E-27C9-4CCF-A848-54F7395F2704}" type="presOf" srcId="{FCEC6CAA-BD3F-4C67-A9D0-38A87A197CFA}" destId="{ABF9601C-BEFE-40A9-948F-671987414A89}" srcOrd="0" destOrd="0" presId="urn:microsoft.com/office/officeart/2016/7/layout/RepeatingBendingProcessNew"/>
    <dgm:cxn modelId="{D8B57A56-A971-4A38-BF74-46C73FCA789C}" srcId="{AEDAB0C5-3F3D-4EAF-A420-4CFFC96E2EC7}" destId="{9B7852DE-CBDD-490C-A3BD-7C935AE21B5C}" srcOrd="0" destOrd="0" parTransId="{0EBFF95A-0C94-41BF-ADE5-CEAE5C15569B}" sibTransId="{4B1CD227-6BFA-4115-84DD-7D6B05B7680A}"/>
    <dgm:cxn modelId="{31C21C57-72A6-474D-BCFB-26B3A0C3DB39}" type="presOf" srcId="{7BFF5FD7-EB79-4600-959F-2F8B45127253}" destId="{AEE97B2A-2756-4234-AEC2-454B1936D103}" srcOrd="0" destOrd="1" presId="urn:microsoft.com/office/officeart/2016/7/layout/RepeatingBendingProcessNew"/>
    <dgm:cxn modelId="{114D7A79-E1A5-4F25-A9D3-BD0E939E6F18}" type="presOf" srcId="{9F80F309-78A7-4427-A2E2-A7184691102F}" destId="{0780C14E-514E-421F-9505-1BAC2F16F369}" srcOrd="0" destOrd="2" presId="urn:microsoft.com/office/officeart/2016/7/layout/RepeatingBendingProcessNew"/>
    <dgm:cxn modelId="{89CFCC87-B68C-4BE8-A1E2-B6AA083FBF70}" srcId="{9B7852DE-CBDD-490C-A3BD-7C935AE21B5C}" destId="{F5BF4C1B-BC08-4E19-94C8-3F98741EDF89}" srcOrd="0" destOrd="0" parTransId="{B99E5FDB-B740-43D1-A12E-F9D36D2DA77B}" sibTransId="{06D824F6-4C3A-42D5-A7F6-5F1730D21180}"/>
    <dgm:cxn modelId="{0B98E188-26A2-4DAD-9D5A-70D5C7DCC4A4}" srcId="{AEDAB0C5-3F3D-4EAF-A420-4CFFC96E2EC7}" destId="{032BA1B8-47BE-45E4-89BD-5C109A4D842E}" srcOrd="1" destOrd="0" parTransId="{A07A8D4F-C3E9-4D04-848E-BEC83BF006DB}" sibTransId="{FCEC6CAA-BD3F-4C67-A9D0-38A87A197CFA}"/>
    <dgm:cxn modelId="{3204648A-9FFB-4EAC-B71E-29F9956114C0}" type="presOf" srcId="{197C0ECB-A985-4F93-A8C9-07EACDA78DED}" destId="{AA295F65-8E92-4CD1-A9A9-33C5FFC906E2}" srcOrd="0" destOrd="1" presId="urn:microsoft.com/office/officeart/2016/7/layout/RepeatingBendingProcessNew"/>
    <dgm:cxn modelId="{89855196-084B-45D8-8693-80B3D204B62B}" srcId="{9199C294-E6E4-400F-A76A-D5D31467F5D5}" destId="{040D05B7-48B3-4458-8C85-21F4AA65F56E}" srcOrd="0" destOrd="0" parTransId="{83C9CE4E-237F-481C-97B4-9985FB831364}" sibTransId="{3406E653-214F-45D0-8738-EE17D4C49706}"/>
    <dgm:cxn modelId="{D805C6A0-95AF-4F7F-B971-C01F206343F2}" type="presOf" srcId="{F5BF4C1B-BC08-4E19-94C8-3F98741EDF89}" destId="{3BD15B68-7E39-46DB-9CE0-25EEF965AC76}" srcOrd="0" destOrd="1" presId="urn:microsoft.com/office/officeart/2016/7/layout/RepeatingBendingProcessNew"/>
    <dgm:cxn modelId="{3FD8E3AB-F9DD-47A0-A60F-C0F7AFBD58AF}" type="presOf" srcId="{AEDAB0C5-3F3D-4EAF-A420-4CFFC96E2EC7}" destId="{16EEB2F7-49D4-4A4E-B77C-E9378C7E88BB}" srcOrd="0" destOrd="0" presId="urn:microsoft.com/office/officeart/2016/7/layout/RepeatingBendingProcessNew"/>
    <dgm:cxn modelId="{82750FAD-3AE5-4359-8111-C047918B6B10}" srcId="{032BA1B8-47BE-45E4-89BD-5C109A4D842E}" destId="{7BFF5FD7-EB79-4600-959F-2F8B45127253}" srcOrd="0" destOrd="0" parTransId="{2FF4C6EA-51A3-4702-ABF0-186FC747DD35}" sibTransId="{094FAF17-1D42-439E-91A1-36D5B0501F5F}"/>
    <dgm:cxn modelId="{35F104C2-EDBA-4677-8B81-B9E0A512A2E3}" type="presOf" srcId="{3C65536F-6175-4717-A48B-27F38B6D8C9F}" destId="{2594CC28-EA6B-4654-B408-2CCB033B60C4}" srcOrd="1" destOrd="0" presId="urn:microsoft.com/office/officeart/2016/7/layout/RepeatingBendingProcessNew"/>
    <dgm:cxn modelId="{F92DA2C4-A1E6-46D0-A109-84AD113B0686}" srcId="{B97E67E1-FC46-4258-8E90-F3FABD83E053}" destId="{9F80F309-78A7-4427-A2E2-A7184691102F}" srcOrd="1" destOrd="0" parTransId="{07F6C947-4D34-42F2-8F49-EF75A2E222E5}" sibTransId="{299F24C0-3505-4E4E-81D9-6AA46250CFC9}"/>
    <dgm:cxn modelId="{C1BD4ACA-7436-4494-BCB0-C1A73D26E028}" type="presOf" srcId="{9B7852DE-CBDD-490C-A3BD-7C935AE21B5C}" destId="{3BD15B68-7E39-46DB-9CE0-25EEF965AC76}" srcOrd="0" destOrd="0" presId="urn:microsoft.com/office/officeart/2016/7/layout/RepeatingBendingProcessNew"/>
    <dgm:cxn modelId="{B1E831E1-258F-44C4-AF0A-EACA511B9B69}" type="presOf" srcId="{4B1CD227-6BFA-4115-84DD-7D6B05B7680A}" destId="{D236E3D0-81A7-4270-B279-C3E1A3C2720F}" srcOrd="1" destOrd="0" presId="urn:microsoft.com/office/officeart/2016/7/layout/RepeatingBendingProcessNew"/>
    <dgm:cxn modelId="{204C43E5-3C1C-4D3A-8B8F-0C2BE1440FE1}" type="presOf" srcId="{FCEC6CAA-BD3F-4C67-A9D0-38A87A197CFA}" destId="{7EFB581B-1457-4B7C-BEC7-996810546A4F}" srcOrd="1" destOrd="0" presId="urn:microsoft.com/office/officeart/2016/7/layout/RepeatingBendingProcessNew"/>
    <dgm:cxn modelId="{538D56E6-C29C-4A56-B105-828F787DA344}" srcId="{AEDAB0C5-3F3D-4EAF-A420-4CFFC96E2EC7}" destId="{B97E67E1-FC46-4258-8E90-F3FABD83E053}" srcOrd="3" destOrd="0" parTransId="{4DFFACBF-5AD8-4BB4-866D-C9B481CE187D}" sibTransId="{3C65536F-6175-4717-A48B-27F38B6D8C9F}"/>
    <dgm:cxn modelId="{9B5CB8F1-3DEA-42CA-8A5D-EB738657A644}" srcId="{032BA1B8-47BE-45E4-89BD-5C109A4D842E}" destId="{BE3B5704-8B19-48C0-BB27-A0FFB7A03E47}" srcOrd="1" destOrd="0" parTransId="{3A60D22E-431D-48AB-8A2D-19F9DD6D29AF}" sibTransId="{ABBB885E-A4FE-412C-9EAE-F3E29CB2FE6A}"/>
    <dgm:cxn modelId="{9EDAFAF1-1D22-47AE-BC2F-6B057A4CB738}" type="presOf" srcId="{4B1CD227-6BFA-4115-84DD-7D6B05B7680A}" destId="{C8163B7E-99EE-4BFE-8825-C9D37AF968C5}" srcOrd="0" destOrd="0" presId="urn:microsoft.com/office/officeart/2016/7/layout/RepeatingBendingProcessNew"/>
    <dgm:cxn modelId="{295556F9-D509-4A33-81B5-6FB4C8FD8B62}" type="presOf" srcId="{1240AFC0-35B9-4B8D-8FE4-FA127C677A59}" destId="{3BD15B68-7E39-46DB-9CE0-25EEF965AC76}" srcOrd="0" destOrd="3" presId="urn:microsoft.com/office/officeart/2016/7/layout/RepeatingBendingProcessNew"/>
    <dgm:cxn modelId="{13BE7BFB-F858-46B6-873B-8C9334F01676}" type="presOf" srcId="{D415AEE1-FFA0-47C4-B078-6A4A32617790}" destId="{3BD15B68-7E39-46DB-9CE0-25EEF965AC76}" srcOrd="0" destOrd="2" presId="urn:microsoft.com/office/officeart/2016/7/layout/RepeatingBendingProcessNew"/>
    <dgm:cxn modelId="{BA6D4330-B27F-4E94-9DF0-A04488EF2F14}" type="presParOf" srcId="{16EEB2F7-49D4-4A4E-B77C-E9378C7E88BB}" destId="{3BD15B68-7E39-46DB-9CE0-25EEF965AC76}" srcOrd="0" destOrd="0" presId="urn:microsoft.com/office/officeart/2016/7/layout/RepeatingBendingProcessNew"/>
    <dgm:cxn modelId="{BC936EE8-EF67-400C-8CA3-38EF0F809178}" type="presParOf" srcId="{16EEB2F7-49D4-4A4E-B77C-E9378C7E88BB}" destId="{C8163B7E-99EE-4BFE-8825-C9D37AF968C5}" srcOrd="1" destOrd="0" presId="urn:microsoft.com/office/officeart/2016/7/layout/RepeatingBendingProcessNew"/>
    <dgm:cxn modelId="{D7585668-C35F-4B35-A085-DD40D5970D32}" type="presParOf" srcId="{C8163B7E-99EE-4BFE-8825-C9D37AF968C5}" destId="{D236E3D0-81A7-4270-B279-C3E1A3C2720F}" srcOrd="0" destOrd="0" presId="urn:microsoft.com/office/officeart/2016/7/layout/RepeatingBendingProcessNew"/>
    <dgm:cxn modelId="{3D5F63D1-92DB-409F-AD77-7368223CA7BB}" type="presParOf" srcId="{16EEB2F7-49D4-4A4E-B77C-E9378C7E88BB}" destId="{AEE97B2A-2756-4234-AEC2-454B1936D103}" srcOrd="2" destOrd="0" presId="urn:microsoft.com/office/officeart/2016/7/layout/RepeatingBendingProcessNew"/>
    <dgm:cxn modelId="{8C903DCB-206A-4EF4-AB2D-35B8443E5EF7}" type="presParOf" srcId="{16EEB2F7-49D4-4A4E-B77C-E9378C7E88BB}" destId="{ABF9601C-BEFE-40A9-948F-671987414A89}" srcOrd="3" destOrd="0" presId="urn:microsoft.com/office/officeart/2016/7/layout/RepeatingBendingProcessNew"/>
    <dgm:cxn modelId="{73015952-28D1-4912-A27A-9F7511D3FF44}" type="presParOf" srcId="{ABF9601C-BEFE-40A9-948F-671987414A89}" destId="{7EFB581B-1457-4B7C-BEC7-996810546A4F}" srcOrd="0" destOrd="0" presId="urn:microsoft.com/office/officeart/2016/7/layout/RepeatingBendingProcessNew"/>
    <dgm:cxn modelId="{911D5F8E-4E8E-40B6-BF09-31B9E61A6169}" type="presParOf" srcId="{16EEB2F7-49D4-4A4E-B77C-E9378C7E88BB}" destId="{AA295F65-8E92-4CD1-A9A9-33C5FFC906E2}" srcOrd="4" destOrd="0" presId="urn:microsoft.com/office/officeart/2016/7/layout/RepeatingBendingProcessNew"/>
    <dgm:cxn modelId="{27FDA08C-391A-46A0-A216-B1E978DB1E7C}" type="presParOf" srcId="{16EEB2F7-49D4-4A4E-B77C-E9378C7E88BB}" destId="{F84C48BA-A060-4204-9432-8C168A3A5E3E}" srcOrd="5" destOrd="0" presId="urn:microsoft.com/office/officeart/2016/7/layout/RepeatingBendingProcessNew"/>
    <dgm:cxn modelId="{022A94AD-FE4F-4572-97D8-F41E6F94466F}" type="presParOf" srcId="{F84C48BA-A060-4204-9432-8C168A3A5E3E}" destId="{05D56D72-347B-4E86-BD9D-615A546A0F39}" srcOrd="0" destOrd="0" presId="urn:microsoft.com/office/officeart/2016/7/layout/RepeatingBendingProcessNew"/>
    <dgm:cxn modelId="{1A1C32CC-5E28-40D8-8795-636D5C6BB1BC}" type="presParOf" srcId="{16EEB2F7-49D4-4A4E-B77C-E9378C7E88BB}" destId="{0780C14E-514E-421F-9505-1BAC2F16F369}" srcOrd="6" destOrd="0" presId="urn:microsoft.com/office/officeart/2016/7/layout/RepeatingBendingProcessNew"/>
    <dgm:cxn modelId="{86ADD362-877A-499D-B9A5-55EBCF46BD30}" type="presParOf" srcId="{16EEB2F7-49D4-4A4E-B77C-E9378C7E88BB}" destId="{5F1013BC-000C-4DDD-AD5A-1B91DAA1B2D3}" srcOrd="7" destOrd="0" presId="urn:microsoft.com/office/officeart/2016/7/layout/RepeatingBendingProcessNew"/>
    <dgm:cxn modelId="{189B5B50-2AE5-4FFB-8D54-C84397CA72D8}" type="presParOf" srcId="{5F1013BC-000C-4DDD-AD5A-1B91DAA1B2D3}" destId="{2594CC28-EA6B-4654-B408-2CCB033B60C4}" srcOrd="0" destOrd="0" presId="urn:microsoft.com/office/officeart/2016/7/layout/RepeatingBendingProcessNew"/>
    <dgm:cxn modelId="{6542574E-A546-4D71-B7E3-7754996BD5DE}" type="presParOf" srcId="{16EEB2F7-49D4-4A4E-B77C-E9378C7E88BB}" destId="{466AC3B8-9E89-4CA4-A12A-64F3C5BB1A60}" srcOrd="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E08A54-44A6-49EA-AD2D-3D126867B253}"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9F1CC58-26F4-48E6-8889-05A78D761A2E}">
      <dgm:prSet/>
      <dgm:spPr/>
      <dgm:t>
        <a:bodyPr/>
        <a:lstStyle/>
        <a:p>
          <a:pPr>
            <a:defRPr b="1"/>
          </a:pPr>
          <a:r>
            <a:rPr lang="en-US" dirty="0">
              <a:latin typeface="Times New Roman" pitchFamily="18" charset="0"/>
              <a:cs typeface="Times New Roman" pitchFamily="18" charset="0"/>
            </a:rPr>
            <a:t>Promotion</a:t>
          </a:r>
          <a:r>
            <a:rPr lang="en-US" baseline="0" dirty="0">
              <a:latin typeface="Times New Roman" pitchFamily="18" charset="0"/>
              <a:cs typeface="Times New Roman" pitchFamily="18" charset="0"/>
            </a:rPr>
            <a:t> of Green Energy</a:t>
          </a:r>
          <a:endParaRPr lang="en-US" dirty="0">
            <a:latin typeface="Times New Roman" pitchFamily="18" charset="0"/>
            <a:cs typeface="Times New Roman" pitchFamily="18" charset="0"/>
          </a:endParaRPr>
        </a:p>
      </dgm:t>
    </dgm:pt>
    <dgm:pt modelId="{70BE8C8C-E5B8-4DA3-AB14-C4E2197F6576}" type="parTrans" cxnId="{3E49FCB6-7DA0-4222-8474-22310DC25C41}">
      <dgm:prSet/>
      <dgm:spPr/>
      <dgm:t>
        <a:bodyPr/>
        <a:lstStyle/>
        <a:p>
          <a:endParaRPr lang="en-US"/>
        </a:p>
      </dgm:t>
    </dgm:pt>
    <dgm:pt modelId="{3B89E0B0-BF86-4FE4-844E-B70DE4224772}" type="sibTrans" cxnId="{3E49FCB6-7DA0-4222-8474-22310DC25C41}">
      <dgm:prSet/>
      <dgm:spPr/>
      <dgm:t>
        <a:bodyPr/>
        <a:lstStyle/>
        <a:p>
          <a:endParaRPr lang="en-US"/>
        </a:p>
      </dgm:t>
    </dgm:pt>
    <dgm:pt modelId="{4B39E9E6-2213-4341-908E-90AA8A4ED45B}">
      <dgm:prSet custT="1"/>
      <dgm:spPr/>
      <dgm:t>
        <a:bodyPr/>
        <a:lstStyle/>
        <a:p>
          <a:pPr algn="ctr"/>
          <a:endParaRPr lang="en-US" sz="1400" dirty="0"/>
        </a:p>
      </dgm:t>
    </dgm:pt>
    <dgm:pt modelId="{14BCDD75-3C68-425D-BE55-BADE681476B3}" type="parTrans" cxnId="{A8D777DB-9BC8-4B6D-8C59-DFAAEAE37378}">
      <dgm:prSet/>
      <dgm:spPr/>
      <dgm:t>
        <a:bodyPr/>
        <a:lstStyle/>
        <a:p>
          <a:endParaRPr lang="en-US"/>
        </a:p>
      </dgm:t>
    </dgm:pt>
    <dgm:pt modelId="{C62AEE98-5819-4DFE-B139-7F84ED356074}" type="sibTrans" cxnId="{A8D777DB-9BC8-4B6D-8C59-DFAAEAE37378}">
      <dgm:prSet/>
      <dgm:spPr/>
      <dgm:t>
        <a:bodyPr/>
        <a:lstStyle/>
        <a:p>
          <a:endParaRPr lang="en-US"/>
        </a:p>
      </dgm:t>
    </dgm:pt>
    <dgm:pt modelId="{F4BFF32E-AD91-4A22-B9EB-01D1E1A3D815}">
      <dgm:prSet/>
      <dgm:spPr/>
      <dgm:t>
        <a:bodyPr/>
        <a:lstStyle/>
        <a:p>
          <a:pPr algn="ctr">
            <a:defRPr b="1"/>
          </a:pPr>
          <a:r>
            <a:rPr lang="en-US" b="1" dirty="0">
              <a:latin typeface="Times New Roman" pitchFamily="18" charset="0"/>
              <a:cs typeface="Times New Roman" pitchFamily="18" charset="0"/>
            </a:rPr>
            <a:t>Environmental Impact</a:t>
          </a:r>
          <a:endParaRPr lang="en-US" dirty="0">
            <a:latin typeface="Times New Roman" pitchFamily="18" charset="0"/>
            <a:cs typeface="Times New Roman" pitchFamily="18" charset="0"/>
          </a:endParaRPr>
        </a:p>
      </dgm:t>
    </dgm:pt>
    <dgm:pt modelId="{BC36CF35-99A1-4AF5-A9FC-1E439383164C}" type="parTrans" cxnId="{1320A573-8DEE-40EB-BEE7-14EDA9ADE96D}">
      <dgm:prSet/>
      <dgm:spPr/>
      <dgm:t>
        <a:bodyPr/>
        <a:lstStyle/>
        <a:p>
          <a:endParaRPr lang="en-US"/>
        </a:p>
      </dgm:t>
    </dgm:pt>
    <dgm:pt modelId="{E9928BFC-8E17-4104-A86B-AAAFB38442B9}" type="sibTrans" cxnId="{1320A573-8DEE-40EB-BEE7-14EDA9ADE96D}">
      <dgm:prSet/>
      <dgm:spPr/>
      <dgm:t>
        <a:bodyPr/>
        <a:lstStyle/>
        <a:p>
          <a:endParaRPr lang="en-US"/>
        </a:p>
      </dgm:t>
    </dgm:pt>
    <dgm:pt modelId="{841F86B8-8788-4E9E-BD6B-99C7B40316A5}">
      <dgm:prSet custT="1"/>
      <dgm:spPr/>
      <dgm:t>
        <a:bodyPr/>
        <a:lstStyle/>
        <a:p>
          <a:pPr algn="ctr">
            <a:lnSpc>
              <a:spcPct val="100000"/>
            </a:lnSpc>
          </a:pPr>
          <a:r>
            <a:rPr lang="en-US" sz="1400" b="1" dirty="0">
              <a:latin typeface="Times New Roman" pitchFamily="18" charset="0"/>
              <a:cs typeface="Times New Roman" pitchFamily="18" charset="0"/>
            </a:rPr>
            <a:t>Resource Conservation</a:t>
          </a:r>
          <a:r>
            <a:rPr lang="en-US" sz="1400" dirty="0">
              <a:latin typeface="Times New Roman" pitchFamily="18" charset="0"/>
              <a:cs typeface="Times New Roman" pitchFamily="18" charset="0"/>
            </a:rPr>
            <a:t>: By optimizing energy use and promoting green energy, the model contributes to conserving natural resources and reducing environmental degradation.</a:t>
          </a:r>
        </a:p>
      </dgm:t>
    </dgm:pt>
    <dgm:pt modelId="{90226E29-C40D-47BF-A7D4-0DEFA1BC1EE1}" type="parTrans" cxnId="{DD8DBE15-195D-4026-B497-0773D5347A1C}">
      <dgm:prSet/>
      <dgm:spPr/>
      <dgm:t>
        <a:bodyPr/>
        <a:lstStyle/>
        <a:p>
          <a:endParaRPr lang="en-US"/>
        </a:p>
      </dgm:t>
    </dgm:pt>
    <dgm:pt modelId="{8274AA44-991B-4757-BD83-8E78C216A897}" type="sibTrans" cxnId="{DD8DBE15-195D-4026-B497-0773D5347A1C}">
      <dgm:prSet/>
      <dgm:spPr/>
      <dgm:t>
        <a:bodyPr/>
        <a:lstStyle/>
        <a:p>
          <a:endParaRPr lang="en-US"/>
        </a:p>
      </dgm:t>
    </dgm:pt>
    <dgm:pt modelId="{B2265A61-81F9-461B-AC36-CCED8F01D16A}">
      <dgm:prSet custT="1"/>
      <dgm:spPr/>
      <dgm:t>
        <a:bodyPr/>
        <a:lstStyle/>
        <a:p>
          <a:pPr algn="ctr">
            <a:lnSpc>
              <a:spcPct val="100000"/>
            </a:lnSpc>
          </a:pPr>
          <a:r>
            <a:rPr lang="en-US" sz="1400" b="1" dirty="0">
              <a:latin typeface="Times New Roman" pitchFamily="18" charset="0"/>
              <a:cs typeface="Times New Roman" pitchFamily="18" charset="0"/>
            </a:rPr>
            <a:t>Sustainability Goals</a:t>
          </a:r>
          <a:r>
            <a:rPr lang="en-US" sz="1400" dirty="0">
              <a:latin typeface="Times New Roman" pitchFamily="18" charset="0"/>
              <a:cs typeface="Times New Roman" pitchFamily="18" charset="0"/>
            </a:rPr>
            <a:t>: The model supports global sustainability goals by encouraging the use of renewable energy and reducing carbon emissions.</a:t>
          </a:r>
        </a:p>
      </dgm:t>
    </dgm:pt>
    <dgm:pt modelId="{32422079-1C1C-4B00-837C-4A07D4CEC08D}" type="parTrans" cxnId="{F5759650-B3A1-4A89-8535-DB25434BC6C9}">
      <dgm:prSet/>
      <dgm:spPr/>
      <dgm:t>
        <a:bodyPr/>
        <a:lstStyle/>
        <a:p>
          <a:endParaRPr lang="en-US"/>
        </a:p>
      </dgm:t>
    </dgm:pt>
    <dgm:pt modelId="{64402E27-3F69-4821-A7F3-68C10452B4E5}" type="sibTrans" cxnId="{F5759650-B3A1-4A89-8535-DB25434BC6C9}">
      <dgm:prSet/>
      <dgm:spPr/>
      <dgm:t>
        <a:bodyPr/>
        <a:lstStyle/>
        <a:p>
          <a:endParaRPr lang="en-US"/>
        </a:p>
      </dgm:t>
    </dgm:pt>
    <dgm:pt modelId="{AF00DBCA-55AA-4A20-9E3C-F171CBEFD947}">
      <dgm:prSet/>
      <dgm:spPr/>
      <dgm:t>
        <a:bodyPr/>
        <a:lstStyle/>
        <a:p>
          <a:pPr algn="ctr">
            <a:defRPr b="1"/>
          </a:pPr>
          <a:r>
            <a:rPr lang="en-US" dirty="0">
              <a:latin typeface="Times New Roman" pitchFamily="18" charset="0"/>
              <a:cs typeface="Times New Roman" pitchFamily="18" charset="0"/>
            </a:rPr>
            <a:t>Area-Specific Insights</a:t>
          </a:r>
        </a:p>
      </dgm:t>
    </dgm:pt>
    <dgm:pt modelId="{7B343947-1E37-4D64-9E3D-68A272C3D18D}" type="sibTrans" cxnId="{3BFF5CAA-FFC0-47A3-A024-6C85EDA0F9C3}">
      <dgm:prSet/>
      <dgm:spPr/>
      <dgm:t>
        <a:bodyPr/>
        <a:lstStyle/>
        <a:p>
          <a:endParaRPr lang="en-US"/>
        </a:p>
      </dgm:t>
    </dgm:pt>
    <dgm:pt modelId="{EDB13743-2492-4BE3-8D93-482470086C3E}" type="parTrans" cxnId="{3BFF5CAA-FFC0-47A3-A024-6C85EDA0F9C3}">
      <dgm:prSet/>
      <dgm:spPr/>
      <dgm:t>
        <a:bodyPr/>
        <a:lstStyle/>
        <a:p>
          <a:endParaRPr lang="en-US"/>
        </a:p>
      </dgm:t>
    </dgm:pt>
    <dgm:pt modelId="{38731676-90EC-4755-96C8-D4B12D648486}">
      <dgm:prSet custT="1"/>
      <dgm:spPr/>
      <dgm:t>
        <a:bodyPr/>
        <a:lstStyle/>
        <a:p>
          <a:pPr algn="ctr">
            <a:lnSpc>
              <a:spcPct val="100000"/>
            </a:lnSpc>
          </a:pPr>
          <a:r>
            <a:rPr lang="en-US" sz="1400" b="1" dirty="0">
              <a:latin typeface="Times New Roman" pitchFamily="18" charset="0"/>
              <a:cs typeface="Times New Roman" pitchFamily="18" charset="0"/>
            </a:rPr>
            <a:t>Tailored Energy Solutions</a:t>
          </a:r>
          <a:r>
            <a:rPr lang="en-US" sz="1400" dirty="0">
              <a:latin typeface="Times New Roman" pitchFamily="18" charset="0"/>
              <a:cs typeface="Times New Roman" pitchFamily="18" charset="0"/>
            </a:rPr>
            <a:t>: Area-wise data allows for the creation of localized energy solutions, addressing specific needs and challenges of different regions.</a:t>
          </a:r>
        </a:p>
      </dgm:t>
    </dgm:pt>
    <dgm:pt modelId="{3CC16909-974A-4637-BF43-D5E8454AB122}" type="sibTrans" cxnId="{5BDCA3CF-471F-49D7-B3BA-919D0A30E76C}">
      <dgm:prSet/>
      <dgm:spPr/>
      <dgm:t>
        <a:bodyPr/>
        <a:lstStyle/>
        <a:p>
          <a:endParaRPr lang="en-US"/>
        </a:p>
      </dgm:t>
    </dgm:pt>
    <dgm:pt modelId="{CFD83AC4-E50D-44B6-92DD-26B19D6D6884}" type="parTrans" cxnId="{5BDCA3CF-471F-49D7-B3BA-919D0A30E76C}">
      <dgm:prSet/>
      <dgm:spPr/>
      <dgm:t>
        <a:bodyPr/>
        <a:lstStyle/>
        <a:p>
          <a:endParaRPr lang="en-US"/>
        </a:p>
      </dgm:t>
    </dgm:pt>
    <dgm:pt modelId="{6C65ECE9-E294-436C-950F-E646D5DBDEF9}">
      <dgm:prSet custT="1"/>
      <dgm:spPr/>
      <dgm:t>
        <a:bodyPr/>
        <a:lstStyle/>
        <a:p>
          <a:pPr algn="ctr">
            <a:lnSpc>
              <a:spcPct val="100000"/>
            </a:lnSpc>
          </a:pPr>
          <a:r>
            <a:rPr lang="en-US" sz="1400" b="1" dirty="0">
              <a:latin typeface="Times New Roman" pitchFamily="18" charset="0"/>
              <a:cs typeface="Times New Roman" pitchFamily="18" charset="0"/>
            </a:rPr>
            <a:t>Community Empowerment</a:t>
          </a:r>
          <a:r>
            <a:rPr lang="en-US" sz="1400" dirty="0">
              <a:latin typeface="Times New Roman" pitchFamily="18" charset="0"/>
              <a:cs typeface="Times New Roman" pitchFamily="18" charset="0"/>
            </a:rPr>
            <a:t>: Local governments and communities can use the insights to promote local green energy initiatives, enhancing energy independence and sustainability.</a:t>
          </a:r>
        </a:p>
      </dgm:t>
    </dgm:pt>
    <dgm:pt modelId="{8525EAEF-AD32-4F75-92E6-F7BF33B15C33}" type="parTrans" cxnId="{2FE92E57-8AA8-4E17-8D3B-4D205AF05127}">
      <dgm:prSet/>
      <dgm:spPr/>
      <dgm:t>
        <a:bodyPr/>
        <a:lstStyle/>
        <a:p>
          <a:endParaRPr lang="en-US"/>
        </a:p>
      </dgm:t>
    </dgm:pt>
    <dgm:pt modelId="{57A50EDE-0AAB-444C-AD6A-66FDB1F06BEF}" type="sibTrans" cxnId="{2FE92E57-8AA8-4E17-8D3B-4D205AF05127}">
      <dgm:prSet/>
      <dgm:spPr/>
      <dgm:t>
        <a:bodyPr/>
        <a:lstStyle/>
        <a:p>
          <a:endParaRPr lang="en-US"/>
        </a:p>
      </dgm:t>
    </dgm:pt>
    <dgm:pt modelId="{A5BBE16A-0D02-4E67-8E0D-AA149DB52BCE}" type="pres">
      <dgm:prSet presAssocID="{55E08A54-44A6-49EA-AD2D-3D126867B253}" presName="root" presStyleCnt="0">
        <dgm:presLayoutVars>
          <dgm:dir/>
          <dgm:resizeHandles val="exact"/>
        </dgm:presLayoutVars>
      </dgm:prSet>
      <dgm:spPr/>
    </dgm:pt>
    <dgm:pt modelId="{92F7A82A-DC68-47D9-A840-5EAD1940CA24}" type="pres">
      <dgm:prSet presAssocID="{AF00DBCA-55AA-4A20-9E3C-F171CBEFD947}" presName="compNode" presStyleCnt="0"/>
      <dgm:spPr/>
    </dgm:pt>
    <dgm:pt modelId="{B50E0A5A-7EF5-4015-999C-30398CC115AD}" type="pres">
      <dgm:prSet presAssocID="{AF00DBCA-55AA-4A20-9E3C-F171CBEFD947}" presName="iconRect" presStyleLbl="node1" presStyleIdx="0" presStyleCnt="3" custScaleX="81027" custScaleY="37488" custLinFactX="200000" custLinFactNeighborX="254513" custLinFactNeighborY="-28185"/>
      <dgm:spPr>
        <a:blipFill rotWithShape="1">
          <a:blip xmlns:r="http://schemas.openxmlformats.org/officeDocument/2006/relationships" r:embed="rId1"/>
          <a:stretch>
            <a:fillRect/>
          </a:stretch>
        </a:blipFill>
        <a:ln>
          <a:noFill/>
        </a:ln>
      </dgm:spPr>
    </dgm:pt>
    <dgm:pt modelId="{517B8436-654B-49B8-8BAC-23CB972D1A3A}" type="pres">
      <dgm:prSet presAssocID="{AF00DBCA-55AA-4A20-9E3C-F171CBEFD947}" presName="iconSpace" presStyleCnt="0"/>
      <dgm:spPr/>
    </dgm:pt>
    <dgm:pt modelId="{7677DDFA-E5AC-4323-B738-EB98FB96FAFE}" type="pres">
      <dgm:prSet presAssocID="{AF00DBCA-55AA-4A20-9E3C-F171CBEFD947}" presName="parTx" presStyleLbl="revTx" presStyleIdx="0" presStyleCnt="6" custLinFactY="-87629" custLinFactNeighborX="8687" custLinFactNeighborY="-100000">
        <dgm:presLayoutVars>
          <dgm:chMax val="0"/>
          <dgm:chPref val="0"/>
        </dgm:presLayoutVars>
      </dgm:prSet>
      <dgm:spPr/>
    </dgm:pt>
    <dgm:pt modelId="{73370850-D45F-4234-B9EE-0E3B722FD654}" type="pres">
      <dgm:prSet presAssocID="{AF00DBCA-55AA-4A20-9E3C-F171CBEFD947}" presName="txSpace" presStyleCnt="0"/>
      <dgm:spPr/>
    </dgm:pt>
    <dgm:pt modelId="{264520B9-4736-422C-8B68-2F6EFADB0C75}" type="pres">
      <dgm:prSet presAssocID="{AF00DBCA-55AA-4A20-9E3C-F171CBEFD947}" presName="desTx" presStyleLbl="revTx" presStyleIdx="1" presStyleCnt="6" custScaleY="348045" custLinFactNeighborX="9228" custLinFactNeighborY="66477">
        <dgm:presLayoutVars/>
      </dgm:prSet>
      <dgm:spPr/>
    </dgm:pt>
    <dgm:pt modelId="{CA05074C-05B6-4A95-9506-786E7869C02B}" type="pres">
      <dgm:prSet presAssocID="{7B343947-1E37-4D64-9E3D-68A272C3D18D}" presName="sibTrans" presStyleCnt="0"/>
      <dgm:spPr/>
    </dgm:pt>
    <dgm:pt modelId="{B2439D1C-9AFC-4905-8849-9E605AA31E23}" type="pres">
      <dgm:prSet presAssocID="{69F1CC58-26F4-48E6-8889-05A78D761A2E}" presName="compNode" presStyleCnt="0"/>
      <dgm:spPr/>
    </dgm:pt>
    <dgm:pt modelId="{0B134DEE-CBFD-4199-A2BF-3803D0B9AB51}" type="pres">
      <dgm:prSet presAssocID="{69F1CC58-26F4-48E6-8889-05A78D761A2E}" presName="iconRect" presStyleLbl="node1" presStyleIdx="1" presStyleCnt="3" custScaleX="68599" custScaleY="50557" custLinFactX="-100000" custLinFactNeighborX="-128013" custLinFactNeighborY="-75290"/>
      <dgm:spPr>
        <a:blipFill>
          <a:blip xmlns:r="http://schemas.openxmlformats.org/officeDocument/2006/relationships"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Lightbulb"/>
        </a:ext>
      </dgm:extLst>
    </dgm:pt>
    <dgm:pt modelId="{2B78617E-D704-425A-868E-59073E700FC5}" type="pres">
      <dgm:prSet presAssocID="{69F1CC58-26F4-48E6-8889-05A78D761A2E}" presName="iconSpace" presStyleCnt="0"/>
      <dgm:spPr/>
    </dgm:pt>
    <dgm:pt modelId="{FB42CAFE-426E-428D-9DD8-D835ACAF0DCA}" type="pres">
      <dgm:prSet presAssocID="{69F1CC58-26F4-48E6-8889-05A78D761A2E}" presName="parTx" presStyleLbl="revTx" presStyleIdx="2" presStyleCnt="6" custLinFactY="-100000" custLinFactNeighborX="5759" custLinFactNeighborY="-137583">
        <dgm:presLayoutVars>
          <dgm:chMax val="0"/>
          <dgm:chPref val="0"/>
        </dgm:presLayoutVars>
      </dgm:prSet>
      <dgm:spPr/>
    </dgm:pt>
    <dgm:pt modelId="{6B6FB745-E457-4685-9D96-4A612259FE89}" type="pres">
      <dgm:prSet presAssocID="{69F1CC58-26F4-48E6-8889-05A78D761A2E}" presName="txSpace" presStyleCnt="0"/>
      <dgm:spPr/>
    </dgm:pt>
    <dgm:pt modelId="{9C0341A9-6847-4C9E-A5FB-A2B7469E712E}" type="pres">
      <dgm:prSet presAssocID="{69F1CC58-26F4-48E6-8889-05A78D761A2E}" presName="desTx" presStyleLbl="revTx" presStyleIdx="3" presStyleCnt="6" custScaleX="70719" custScaleY="622068" custLinFactNeighborX="7488" custLinFactNeighborY="79893">
        <dgm:presLayoutVars/>
      </dgm:prSet>
      <dgm:spPr/>
    </dgm:pt>
    <dgm:pt modelId="{764C9839-3539-4D11-BD26-2C03006F0F32}" type="pres">
      <dgm:prSet presAssocID="{3B89E0B0-BF86-4FE4-844E-B70DE4224772}" presName="sibTrans" presStyleCnt="0"/>
      <dgm:spPr/>
    </dgm:pt>
    <dgm:pt modelId="{E1851B03-59C1-4A5A-9899-B35E1B83D04D}" type="pres">
      <dgm:prSet presAssocID="{F4BFF32E-AD91-4A22-B9EB-01D1E1A3D815}" presName="compNode" presStyleCnt="0"/>
      <dgm:spPr/>
    </dgm:pt>
    <dgm:pt modelId="{6A20256D-D29F-4909-8F5F-222FB927CFDA}" type="pres">
      <dgm:prSet presAssocID="{F4BFF32E-AD91-4A22-B9EB-01D1E1A3D815}" presName="iconRect" presStyleLbl="node1" presStyleIdx="2" presStyleCnt="3" custScaleX="67681" custScaleY="56810" custLinFactNeighborX="90859" custLinFactNeighborY="-34065"/>
      <dgm:spPr>
        <a:blipFill>
          <a:blip xmlns:r="http://schemas.openxmlformats.org/officeDocument/2006/relationships"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Sustainability"/>
        </a:ext>
      </dgm:extLst>
    </dgm:pt>
    <dgm:pt modelId="{A9B80C0F-1C9E-4803-91EE-ED1E1BA4D4ED}" type="pres">
      <dgm:prSet presAssocID="{F4BFF32E-AD91-4A22-B9EB-01D1E1A3D815}" presName="iconSpace" presStyleCnt="0"/>
      <dgm:spPr/>
    </dgm:pt>
    <dgm:pt modelId="{7AB349F7-7F6A-449C-A2CB-1420D821DE3C}" type="pres">
      <dgm:prSet presAssocID="{F4BFF32E-AD91-4A22-B9EB-01D1E1A3D815}" presName="parTx" presStyleLbl="revTx" presStyleIdx="4" presStyleCnt="6" custLinFactY="-83411" custLinFactNeighborX="-4793" custLinFactNeighborY="-100000">
        <dgm:presLayoutVars>
          <dgm:chMax val="0"/>
          <dgm:chPref val="0"/>
        </dgm:presLayoutVars>
      </dgm:prSet>
      <dgm:spPr/>
    </dgm:pt>
    <dgm:pt modelId="{3FBD206C-7E24-4422-80DE-F1CFC5C86AEF}" type="pres">
      <dgm:prSet presAssocID="{F4BFF32E-AD91-4A22-B9EB-01D1E1A3D815}" presName="txSpace" presStyleCnt="0"/>
      <dgm:spPr/>
    </dgm:pt>
    <dgm:pt modelId="{82A647A0-0234-451B-BE3D-AE34C8C1EFC4}" type="pres">
      <dgm:prSet presAssocID="{F4BFF32E-AD91-4A22-B9EB-01D1E1A3D815}" presName="desTx" presStyleLbl="revTx" presStyleIdx="5" presStyleCnt="6" custScaleY="357664" custLinFactNeighborX="-4973" custLinFactNeighborY="56086">
        <dgm:presLayoutVars/>
      </dgm:prSet>
      <dgm:spPr/>
    </dgm:pt>
  </dgm:ptLst>
  <dgm:cxnLst>
    <dgm:cxn modelId="{DD8DBE15-195D-4026-B497-0773D5347A1C}" srcId="{F4BFF32E-AD91-4A22-B9EB-01D1E1A3D815}" destId="{841F86B8-8788-4E9E-BD6B-99C7B40316A5}" srcOrd="0" destOrd="0" parTransId="{90226E29-C40D-47BF-A7D4-0DEFA1BC1EE1}" sibTransId="{8274AA44-991B-4757-BD83-8E78C216A897}"/>
    <dgm:cxn modelId="{BFAFCA2E-0A47-4B45-BE85-B0CD445BF6B9}" type="presOf" srcId="{38731676-90EC-4755-96C8-D4B12D648486}" destId="{264520B9-4736-422C-8B68-2F6EFADB0C75}" srcOrd="0" destOrd="0" presId="urn:microsoft.com/office/officeart/2018/2/layout/IconLabelDescriptionList"/>
    <dgm:cxn modelId="{7D9C3E40-4760-4160-81DB-10DD1B6E8976}" type="presOf" srcId="{6C65ECE9-E294-436C-950F-E646D5DBDEF9}" destId="{264520B9-4736-422C-8B68-2F6EFADB0C75}" srcOrd="0" destOrd="1" presId="urn:microsoft.com/office/officeart/2018/2/layout/IconLabelDescriptionList"/>
    <dgm:cxn modelId="{0473AD5D-B53A-421B-A3B4-03B04898AEE1}" type="presOf" srcId="{55E08A54-44A6-49EA-AD2D-3D126867B253}" destId="{A5BBE16A-0D02-4E67-8E0D-AA149DB52BCE}" srcOrd="0" destOrd="0" presId="urn:microsoft.com/office/officeart/2018/2/layout/IconLabelDescriptionList"/>
    <dgm:cxn modelId="{551A3062-AA71-4063-B709-B58924457D47}" type="presOf" srcId="{69F1CC58-26F4-48E6-8889-05A78D761A2E}" destId="{FB42CAFE-426E-428D-9DD8-D835ACAF0DCA}" srcOrd="0" destOrd="0" presId="urn:microsoft.com/office/officeart/2018/2/layout/IconLabelDescriptionList"/>
    <dgm:cxn modelId="{2C3F2468-2933-46E8-A7E1-E6892AA9BA5E}" type="presOf" srcId="{F4BFF32E-AD91-4A22-B9EB-01D1E1A3D815}" destId="{7AB349F7-7F6A-449C-A2CB-1420D821DE3C}" srcOrd="0" destOrd="0" presId="urn:microsoft.com/office/officeart/2018/2/layout/IconLabelDescriptionList"/>
    <dgm:cxn modelId="{F5759650-B3A1-4A89-8535-DB25434BC6C9}" srcId="{F4BFF32E-AD91-4A22-B9EB-01D1E1A3D815}" destId="{B2265A61-81F9-461B-AC36-CCED8F01D16A}" srcOrd="1" destOrd="0" parTransId="{32422079-1C1C-4B00-837C-4A07D4CEC08D}" sibTransId="{64402E27-3F69-4821-A7F3-68C10452B4E5}"/>
    <dgm:cxn modelId="{1320A573-8DEE-40EB-BEE7-14EDA9ADE96D}" srcId="{55E08A54-44A6-49EA-AD2D-3D126867B253}" destId="{F4BFF32E-AD91-4A22-B9EB-01D1E1A3D815}" srcOrd="2" destOrd="0" parTransId="{BC36CF35-99A1-4AF5-A9FC-1E439383164C}" sibTransId="{E9928BFC-8E17-4104-A86B-AAAFB38442B9}"/>
    <dgm:cxn modelId="{2FE92E57-8AA8-4E17-8D3B-4D205AF05127}" srcId="{AF00DBCA-55AA-4A20-9E3C-F171CBEFD947}" destId="{6C65ECE9-E294-436C-950F-E646D5DBDEF9}" srcOrd="1" destOrd="0" parTransId="{8525EAEF-AD32-4F75-92E6-F7BF33B15C33}" sibTransId="{57A50EDE-0AAB-444C-AD6A-66FDB1F06BEF}"/>
    <dgm:cxn modelId="{87C60683-88AE-434B-8197-1B99FBE6DE05}" type="presOf" srcId="{4B39E9E6-2213-4341-908E-90AA8A4ED45B}" destId="{9C0341A9-6847-4C9E-A5FB-A2B7469E712E}" srcOrd="0" destOrd="0" presId="urn:microsoft.com/office/officeart/2018/2/layout/IconLabelDescriptionList"/>
    <dgm:cxn modelId="{3BFF5CAA-FFC0-47A3-A024-6C85EDA0F9C3}" srcId="{55E08A54-44A6-49EA-AD2D-3D126867B253}" destId="{AF00DBCA-55AA-4A20-9E3C-F171CBEFD947}" srcOrd="0" destOrd="0" parTransId="{EDB13743-2492-4BE3-8D93-482470086C3E}" sibTransId="{7B343947-1E37-4D64-9E3D-68A272C3D18D}"/>
    <dgm:cxn modelId="{3E49FCB6-7DA0-4222-8474-22310DC25C41}" srcId="{55E08A54-44A6-49EA-AD2D-3D126867B253}" destId="{69F1CC58-26F4-48E6-8889-05A78D761A2E}" srcOrd="1" destOrd="0" parTransId="{70BE8C8C-E5B8-4DA3-AB14-C4E2197F6576}" sibTransId="{3B89E0B0-BF86-4FE4-844E-B70DE4224772}"/>
    <dgm:cxn modelId="{5BDCA3CF-471F-49D7-B3BA-919D0A30E76C}" srcId="{AF00DBCA-55AA-4A20-9E3C-F171CBEFD947}" destId="{38731676-90EC-4755-96C8-D4B12D648486}" srcOrd="0" destOrd="0" parTransId="{CFD83AC4-E50D-44B6-92DD-26B19D6D6884}" sibTransId="{3CC16909-974A-4637-BF43-D5E8454AB122}"/>
    <dgm:cxn modelId="{95BF54D1-CC34-444E-A0AC-B3B11CE9A685}" type="presOf" srcId="{841F86B8-8788-4E9E-BD6B-99C7B40316A5}" destId="{82A647A0-0234-451B-BE3D-AE34C8C1EFC4}" srcOrd="0" destOrd="0" presId="urn:microsoft.com/office/officeart/2018/2/layout/IconLabelDescriptionList"/>
    <dgm:cxn modelId="{01BB1DDB-2D2C-4AEC-8D7D-2397C3872C07}" type="presOf" srcId="{B2265A61-81F9-461B-AC36-CCED8F01D16A}" destId="{82A647A0-0234-451B-BE3D-AE34C8C1EFC4}" srcOrd="0" destOrd="1" presId="urn:microsoft.com/office/officeart/2018/2/layout/IconLabelDescriptionList"/>
    <dgm:cxn modelId="{A8D777DB-9BC8-4B6D-8C59-DFAAEAE37378}" srcId="{69F1CC58-26F4-48E6-8889-05A78D761A2E}" destId="{4B39E9E6-2213-4341-908E-90AA8A4ED45B}" srcOrd="0" destOrd="0" parTransId="{14BCDD75-3C68-425D-BE55-BADE681476B3}" sibTransId="{C62AEE98-5819-4DFE-B139-7F84ED356074}"/>
    <dgm:cxn modelId="{6943BADB-C270-4D0C-B581-EE2B3329F897}" type="presOf" srcId="{AF00DBCA-55AA-4A20-9E3C-F171CBEFD947}" destId="{7677DDFA-E5AC-4323-B738-EB98FB96FAFE}" srcOrd="0" destOrd="0" presId="urn:microsoft.com/office/officeart/2018/2/layout/IconLabelDescriptionList"/>
    <dgm:cxn modelId="{0F7CC492-543C-4273-9232-87A2BFA75CB5}" type="presParOf" srcId="{A5BBE16A-0D02-4E67-8E0D-AA149DB52BCE}" destId="{92F7A82A-DC68-47D9-A840-5EAD1940CA24}" srcOrd="0" destOrd="0" presId="urn:microsoft.com/office/officeart/2018/2/layout/IconLabelDescriptionList"/>
    <dgm:cxn modelId="{39C0D0F1-EAE9-401A-A571-3D431DB2EF02}" type="presParOf" srcId="{92F7A82A-DC68-47D9-A840-5EAD1940CA24}" destId="{B50E0A5A-7EF5-4015-999C-30398CC115AD}" srcOrd="0" destOrd="0" presId="urn:microsoft.com/office/officeart/2018/2/layout/IconLabelDescriptionList"/>
    <dgm:cxn modelId="{B2A4093D-46BB-4580-989A-43E7B62668A8}" type="presParOf" srcId="{92F7A82A-DC68-47D9-A840-5EAD1940CA24}" destId="{517B8436-654B-49B8-8BAC-23CB972D1A3A}" srcOrd="1" destOrd="0" presId="urn:microsoft.com/office/officeart/2018/2/layout/IconLabelDescriptionList"/>
    <dgm:cxn modelId="{5C60E23F-552F-469E-AD0B-AF90ADB1614B}" type="presParOf" srcId="{92F7A82A-DC68-47D9-A840-5EAD1940CA24}" destId="{7677DDFA-E5AC-4323-B738-EB98FB96FAFE}" srcOrd="2" destOrd="0" presId="urn:microsoft.com/office/officeart/2018/2/layout/IconLabelDescriptionList"/>
    <dgm:cxn modelId="{B798D5D8-B42A-49B8-B937-5B49595331F3}" type="presParOf" srcId="{92F7A82A-DC68-47D9-A840-5EAD1940CA24}" destId="{73370850-D45F-4234-B9EE-0E3B722FD654}" srcOrd="3" destOrd="0" presId="urn:microsoft.com/office/officeart/2018/2/layout/IconLabelDescriptionList"/>
    <dgm:cxn modelId="{96FFBD24-50C7-49F3-8948-A891820F27A9}" type="presParOf" srcId="{92F7A82A-DC68-47D9-A840-5EAD1940CA24}" destId="{264520B9-4736-422C-8B68-2F6EFADB0C75}" srcOrd="4" destOrd="0" presId="urn:microsoft.com/office/officeart/2018/2/layout/IconLabelDescriptionList"/>
    <dgm:cxn modelId="{4D62D325-19AE-458B-879F-A1F775DE68CC}" type="presParOf" srcId="{A5BBE16A-0D02-4E67-8E0D-AA149DB52BCE}" destId="{CA05074C-05B6-4A95-9506-786E7869C02B}" srcOrd="1" destOrd="0" presId="urn:microsoft.com/office/officeart/2018/2/layout/IconLabelDescriptionList"/>
    <dgm:cxn modelId="{C82C951D-64D1-49DA-8807-598144A6B6CA}" type="presParOf" srcId="{A5BBE16A-0D02-4E67-8E0D-AA149DB52BCE}" destId="{B2439D1C-9AFC-4905-8849-9E605AA31E23}" srcOrd="2" destOrd="0" presId="urn:microsoft.com/office/officeart/2018/2/layout/IconLabelDescriptionList"/>
    <dgm:cxn modelId="{40926E45-54C4-45E7-85EE-748EA2FAA769}" type="presParOf" srcId="{B2439D1C-9AFC-4905-8849-9E605AA31E23}" destId="{0B134DEE-CBFD-4199-A2BF-3803D0B9AB51}" srcOrd="0" destOrd="0" presId="urn:microsoft.com/office/officeart/2018/2/layout/IconLabelDescriptionList"/>
    <dgm:cxn modelId="{0F4307A2-DF87-47FA-A8B3-FD2B6240DF40}" type="presParOf" srcId="{B2439D1C-9AFC-4905-8849-9E605AA31E23}" destId="{2B78617E-D704-425A-868E-59073E700FC5}" srcOrd="1" destOrd="0" presId="urn:microsoft.com/office/officeart/2018/2/layout/IconLabelDescriptionList"/>
    <dgm:cxn modelId="{082D5016-B4B8-4661-9548-C65954F9EB63}" type="presParOf" srcId="{B2439D1C-9AFC-4905-8849-9E605AA31E23}" destId="{FB42CAFE-426E-428D-9DD8-D835ACAF0DCA}" srcOrd="2" destOrd="0" presId="urn:microsoft.com/office/officeart/2018/2/layout/IconLabelDescriptionList"/>
    <dgm:cxn modelId="{3AE23B4C-0DB1-4820-93BC-02B0EAEAFE62}" type="presParOf" srcId="{B2439D1C-9AFC-4905-8849-9E605AA31E23}" destId="{6B6FB745-E457-4685-9D96-4A612259FE89}" srcOrd="3" destOrd="0" presId="urn:microsoft.com/office/officeart/2018/2/layout/IconLabelDescriptionList"/>
    <dgm:cxn modelId="{511BF00D-5963-449D-A622-150060C141A7}" type="presParOf" srcId="{B2439D1C-9AFC-4905-8849-9E605AA31E23}" destId="{9C0341A9-6847-4C9E-A5FB-A2B7469E712E}" srcOrd="4" destOrd="0" presId="urn:microsoft.com/office/officeart/2018/2/layout/IconLabelDescriptionList"/>
    <dgm:cxn modelId="{92ECB8DC-DF41-4330-9D72-66689FD76F15}" type="presParOf" srcId="{A5BBE16A-0D02-4E67-8E0D-AA149DB52BCE}" destId="{764C9839-3539-4D11-BD26-2C03006F0F32}" srcOrd="3" destOrd="0" presId="urn:microsoft.com/office/officeart/2018/2/layout/IconLabelDescriptionList"/>
    <dgm:cxn modelId="{C16DE402-503A-4A9D-9E72-135623E8C685}" type="presParOf" srcId="{A5BBE16A-0D02-4E67-8E0D-AA149DB52BCE}" destId="{E1851B03-59C1-4A5A-9899-B35E1B83D04D}" srcOrd="4" destOrd="0" presId="urn:microsoft.com/office/officeart/2018/2/layout/IconLabelDescriptionList"/>
    <dgm:cxn modelId="{B98B66BE-5FEF-41AD-923F-796D0A7A483D}" type="presParOf" srcId="{E1851B03-59C1-4A5A-9899-B35E1B83D04D}" destId="{6A20256D-D29F-4909-8F5F-222FB927CFDA}" srcOrd="0" destOrd="0" presId="urn:microsoft.com/office/officeart/2018/2/layout/IconLabelDescriptionList"/>
    <dgm:cxn modelId="{CB88FE81-CD87-4237-BBAD-5351B3B33ADD}" type="presParOf" srcId="{E1851B03-59C1-4A5A-9899-B35E1B83D04D}" destId="{A9B80C0F-1C9E-4803-91EE-ED1E1BA4D4ED}" srcOrd="1" destOrd="0" presId="urn:microsoft.com/office/officeart/2018/2/layout/IconLabelDescriptionList"/>
    <dgm:cxn modelId="{26076786-BBEA-4D00-9D0E-ADEECF0817C9}" type="presParOf" srcId="{E1851B03-59C1-4A5A-9899-B35E1B83D04D}" destId="{7AB349F7-7F6A-449C-A2CB-1420D821DE3C}" srcOrd="2" destOrd="0" presId="urn:microsoft.com/office/officeart/2018/2/layout/IconLabelDescriptionList"/>
    <dgm:cxn modelId="{18DFF6D8-C13F-4E59-B3BB-5AA3AA56E62B}" type="presParOf" srcId="{E1851B03-59C1-4A5A-9899-B35E1B83D04D}" destId="{3FBD206C-7E24-4422-80DE-F1CFC5C86AEF}" srcOrd="3" destOrd="0" presId="urn:microsoft.com/office/officeart/2018/2/layout/IconLabelDescriptionList"/>
    <dgm:cxn modelId="{102A1AE1-705B-48D0-875A-8335CE999D85}" type="presParOf" srcId="{E1851B03-59C1-4A5A-9899-B35E1B83D04D}" destId="{82A647A0-0234-451B-BE3D-AE34C8C1EFC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E08A54-44A6-49EA-AD2D-3D126867B253}"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F00DBCA-55AA-4A20-9E3C-F171CBEFD947}">
      <dgm:prSet custT="1"/>
      <dgm:spPr/>
      <dgm:t>
        <a:bodyPr/>
        <a:lstStyle/>
        <a:p>
          <a:pPr algn="ctr">
            <a:defRPr b="1"/>
          </a:pPr>
          <a:r>
            <a:rPr lang="en-US" sz="1800" b="1" dirty="0">
              <a:latin typeface="Times New Roman" pitchFamily="18" charset="0"/>
              <a:cs typeface="Times New Roman" pitchFamily="18" charset="0"/>
            </a:rPr>
            <a:t>Enhanced Energy Management</a:t>
          </a:r>
          <a:endParaRPr lang="en-US" sz="1800" dirty="0">
            <a:latin typeface="Times New Roman" pitchFamily="18" charset="0"/>
            <a:cs typeface="Times New Roman" pitchFamily="18" charset="0"/>
          </a:endParaRPr>
        </a:p>
      </dgm:t>
    </dgm:pt>
    <dgm:pt modelId="{EDB13743-2492-4BE3-8D93-482470086C3E}" type="parTrans" cxnId="{3BFF5CAA-FFC0-47A3-A024-6C85EDA0F9C3}">
      <dgm:prSet/>
      <dgm:spPr/>
      <dgm:t>
        <a:bodyPr/>
        <a:lstStyle/>
        <a:p>
          <a:endParaRPr lang="en-US"/>
        </a:p>
      </dgm:t>
    </dgm:pt>
    <dgm:pt modelId="{7B343947-1E37-4D64-9E3D-68A272C3D18D}" type="sibTrans" cxnId="{3BFF5CAA-FFC0-47A3-A024-6C85EDA0F9C3}">
      <dgm:prSet/>
      <dgm:spPr/>
      <dgm:t>
        <a:bodyPr/>
        <a:lstStyle/>
        <a:p>
          <a:endParaRPr lang="en-US"/>
        </a:p>
      </dgm:t>
    </dgm:pt>
    <dgm:pt modelId="{38731676-90EC-4755-96C8-D4B12D648486}">
      <dgm:prSet custT="1"/>
      <dgm:spPr/>
      <dgm:t>
        <a:bodyPr/>
        <a:lstStyle/>
        <a:p>
          <a:pPr algn="ctr">
            <a:lnSpc>
              <a:spcPct val="100000"/>
            </a:lnSpc>
          </a:pPr>
          <a:r>
            <a:rPr lang="en-US" sz="1400" b="1" dirty="0">
              <a:latin typeface="Times New Roman" pitchFamily="18" charset="0"/>
              <a:cs typeface="Times New Roman" pitchFamily="18" charset="0"/>
            </a:rPr>
            <a:t>Demand Forecasting</a:t>
          </a:r>
          <a:r>
            <a:rPr lang="en-US" sz="1400" dirty="0">
              <a:latin typeface="Times New Roman" pitchFamily="18" charset="0"/>
              <a:cs typeface="Times New Roman" pitchFamily="18" charset="0"/>
            </a:rPr>
            <a:t>: Accurate predictions of electricity usage allow utility companies to manage supply and demand more effectively, preventing blackouts or wastage of resources.</a:t>
          </a:r>
        </a:p>
      </dgm:t>
    </dgm:pt>
    <dgm:pt modelId="{CFD83AC4-E50D-44B6-92DD-26B19D6D6884}" type="parTrans" cxnId="{5BDCA3CF-471F-49D7-B3BA-919D0A30E76C}">
      <dgm:prSet/>
      <dgm:spPr/>
      <dgm:t>
        <a:bodyPr/>
        <a:lstStyle/>
        <a:p>
          <a:endParaRPr lang="en-US"/>
        </a:p>
      </dgm:t>
    </dgm:pt>
    <dgm:pt modelId="{3CC16909-974A-4637-BF43-D5E8454AB122}" type="sibTrans" cxnId="{5BDCA3CF-471F-49D7-B3BA-919D0A30E76C}">
      <dgm:prSet/>
      <dgm:spPr/>
      <dgm:t>
        <a:bodyPr/>
        <a:lstStyle/>
        <a:p>
          <a:endParaRPr lang="en-US"/>
        </a:p>
      </dgm:t>
    </dgm:pt>
    <dgm:pt modelId="{A3BCD969-B9B9-4457-9BC9-DFE0D357C295}">
      <dgm:prSet custT="1"/>
      <dgm:spPr/>
      <dgm:t>
        <a:bodyPr/>
        <a:lstStyle/>
        <a:p>
          <a:pPr algn="ctr">
            <a:lnSpc>
              <a:spcPct val="100000"/>
            </a:lnSpc>
          </a:pPr>
          <a:r>
            <a:rPr lang="en-US" sz="1400" b="1" dirty="0">
              <a:latin typeface="Times New Roman" pitchFamily="18" charset="0"/>
              <a:cs typeface="Times New Roman" pitchFamily="18" charset="0"/>
            </a:rPr>
            <a:t>Grid Stability</a:t>
          </a:r>
          <a:r>
            <a:rPr lang="en-US" sz="1400" dirty="0">
              <a:latin typeface="Times New Roman" pitchFamily="18" charset="0"/>
              <a:cs typeface="Times New Roman" pitchFamily="18" charset="0"/>
            </a:rPr>
            <a:t>: By predicting consumption patterns, the model can help maintain grid stability, reducing the likelihood of grid failures or overloads.</a:t>
          </a:r>
        </a:p>
      </dgm:t>
    </dgm:pt>
    <dgm:pt modelId="{91CA7B16-4F01-45A3-8ABE-2011274AA38F}" type="parTrans" cxnId="{A33EE8F9-33F4-4A6F-AFB6-4636CE33CCA1}">
      <dgm:prSet/>
      <dgm:spPr/>
      <dgm:t>
        <a:bodyPr/>
        <a:lstStyle/>
        <a:p>
          <a:endParaRPr lang="en-US"/>
        </a:p>
      </dgm:t>
    </dgm:pt>
    <dgm:pt modelId="{5FE35615-F6BD-4840-BAB5-B2D70993D6CC}" type="sibTrans" cxnId="{A33EE8F9-33F4-4A6F-AFB6-4636CE33CCA1}">
      <dgm:prSet/>
      <dgm:spPr/>
      <dgm:t>
        <a:bodyPr/>
        <a:lstStyle/>
        <a:p>
          <a:endParaRPr lang="en-US"/>
        </a:p>
      </dgm:t>
    </dgm:pt>
    <dgm:pt modelId="{E6D381E2-5F51-4C42-9C1D-8478CA1C2E5D}">
      <dgm:prSet custT="1"/>
      <dgm:spPr/>
      <dgm:t>
        <a:bodyPr/>
        <a:lstStyle/>
        <a:p>
          <a:pPr algn="ctr">
            <a:defRPr b="1"/>
          </a:pPr>
          <a:r>
            <a:rPr lang="en-US" sz="1800" dirty="0">
              <a:latin typeface="Times New Roman" pitchFamily="18" charset="0"/>
              <a:cs typeface="Times New Roman" pitchFamily="18" charset="0"/>
            </a:rPr>
            <a:t>Weather Effects</a:t>
          </a:r>
        </a:p>
      </dgm:t>
    </dgm:pt>
    <dgm:pt modelId="{F39267FA-1A1F-49B2-85E4-FFCA4F391190}" type="parTrans" cxnId="{B497BC7B-B39C-4F67-A0C7-877761F23786}">
      <dgm:prSet/>
      <dgm:spPr/>
      <dgm:t>
        <a:bodyPr/>
        <a:lstStyle/>
        <a:p>
          <a:endParaRPr lang="en-US"/>
        </a:p>
      </dgm:t>
    </dgm:pt>
    <dgm:pt modelId="{A29E0F4A-D01A-478E-A38D-2959FBCA29A4}" type="sibTrans" cxnId="{B497BC7B-B39C-4F67-A0C7-877761F23786}">
      <dgm:prSet/>
      <dgm:spPr/>
      <dgm:t>
        <a:bodyPr/>
        <a:lstStyle/>
        <a:p>
          <a:endParaRPr lang="en-US"/>
        </a:p>
      </dgm:t>
    </dgm:pt>
    <dgm:pt modelId="{5252BC81-AD26-41E5-A25B-CA93D2434640}">
      <dgm:prSet custT="1"/>
      <dgm:spPr/>
      <dgm:t>
        <a:bodyPr/>
        <a:lstStyle/>
        <a:p>
          <a:pPr algn="ctr">
            <a:lnSpc>
              <a:spcPct val="100000"/>
            </a:lnSpc>
          </a:pPr>
          <a:r>
            <a:rPr lang="en-US" sz="1400" b="1" dirty="0">
              <a:latin typeface="Times New Roman" pitchFamily="18" charset="0"/>
              <a:cs typeface="Times New Roman" pitchFamily="18" charset="0"/>
            </a:rPr>
            <a:t>Weather Condition Demand Forecasting</a:t>
          </a:r>
          <a:r>
            <a:rPr lang="en-US" sz="1400" b="0" dirty="0">
              <a:latin typeface="Times New Roman" pitchFamily="18" charset="0"/>
              <a:cs typeface="Times New Roman" pitchFamily="18" charset="0"/>
            </a:rPr>
            <a:t>: By using integration of Renewable Weather and climate data, including temperature, humidity, rainfall, wind speed, and seasonal variations will help in accurately predicting the correct electricity demand and will thus ensure smooth power supply.</a:t>
          </a:r>
        </a:p>
      </dgm:t>
    </dgm:pt>
    <dgm:pt modelId="{A0D55BE0-3FF0-41AD-8926-EE72AE4F1252}" type="parTrans" cxnId="{07217FF8-426C-4733-8EE3-3705A84E37A2}">
      <dgm:prSet/>
      <dgm:spPr/>
      <dgm:t>
        <a:bodyPr/>
        <a:lstStyle/>
        <a:p>
          <a:endParaRPr lang="en-US"/>
        </a:p>
      </dgm:t>
    </dgm:pt>
    <dgm:pt modelId="{B29430E6-A555-4121-B0B8-A9C5BEAAB88E}" type="sibTrans" cxnId="{07217FF8-426C-4733-8EE3-3705A84E37A2}">
      <dgm:prSet/>
      <dgm:spPr/>
      <dgm:t>
        <a:bodyPr/>
        <a:lstStyle/>
        <a:p>
          <a:endParaRPr lang="en-US"/>
        </a:p>
      </dgm:t>
    </dgm:pt>
    <dgm:pt modelId="{EF806904-5159-4D20-BFA8-2EB8D94D807A}">
      <dgm:prSet custT="1"/>
      <dgm:spPr/>
      <dgm:t>
        <a:bodyPr/>
        <a:lstStyle/>
        <a:p>
          <a:pPr algn="ctr">
            <a:defRPr b="1"/>
          </a:pPr>
          <a:r>
            <a:rPr lang="en-US" sz="1800" b="1" dirty="0">
              <a:latin typeface="Times New Roman" pitchFamily="18" charset="0"/>
              <a:cs typeface="Times New Roman" pitchFamily="18" charset="0"/>
            </a:rPr>
            <a:t>Economic Efficiency</a:t>
          </a:r>
          <a:endParaRPr lang="en-US" sz="1800" dirty="0">
            <a:latin typeface="Times New Roman" pitchFamily="18" charset="0"/>
            <a:cs typeface="Times New Roman" pitchFamily="18" charset="0"/>
          </a:endParaRPr>
        </a:p>
      </dgm:t>
    </dgm:pt>
    <dgm:pt modelId="{A723CA8C-5059-4115-B506-3DE33C3544C3}" type="parTrans" cxnId="{93B85ACA-4108-4F89-B0C7-08EA254F47B4}">
      <dgm:prSet/>
      <dgm:spPr/>
      <dgm:t>
        <a:bodyPr/>
        <a:lstStyle/>
        <a:p>
          <a:endParaRPr lang="en-US"/>
        </a:p>
      </dgm:t>
    </dgm:pt>
    <dgm:pt modelId="{A77A14FC-0C3D-49F9-A47C-C8384A0E27DD}" type="sibTrans" cxnId="{93B85ACA-4108-4F89-B0C7-08EA254F47B4}">
      <dgm:prSet/>
      <dgm:spPr/>
      <dgm:t>
        <a:bodyPr/>
        <a:lstStyle/>
        <a:p>
          <a:endParaRPr lang="en-US"/>
        </a:p>
      </dgm:t>
    </dgm:pt>
    <dgm:pt modelId="{7C2ADBAE-EF5A-41BD-8ED8-FEDBBA7CB964}">
      <dgm:prSet custT="1"/>
      <dgm:spPr/>
      <dgm:t>
        <a:bodyPr/>
        <a:lstStyle/>
        <a:p>
          <a:pPr algn="ctr">
            <a:lnSpc>
              <a:spcPct val="100000"/>
            </a:lnSpc>
          </a:pPr>
          <a:r>
            <a:rPr lang="en-US" sz="1400" b="1" dirty="0">
              <a:latin typeface="Times New Roman" pitchFamily="18" charset="0"/>
              <a:cs typeface="Times New Roman" pitchFamily="18" charset="0"/>
            </a:rPr>
            <a:t>Cost Savings for Consumers</a:t>
          </a:r>
          <a:r>
            <a:rPr lang="en-US" sz="1400" dirty="0">
              <a:latin typeface="Times New Roman" pitchFamily="18" charset="0"/>
              <a:cs typeface="Times New Roman" pitchFamily="18" charset="0"/>
            </a:rPr>
            <a:t>: With accurate predictions, consumers can be advised on when to use electricity to minimize costs, leading to more efficient energy consumption.</a:t>
          </a:r>
        </a:p>
      </dgm:t>
    </dgm:pt>
    <dgm:pt modelId="{8CF646C1-27CF-4BFB-8B40-EB4781C8D844}" type="parTrans" cxnId="{DECED0F9-3D78-484F-B907-31FAA8FCB6BC}">
      <dgm:prSet/>
      <dgm:spPr/>
      <dgm:t>
        <a:bodyPr/>
        <a:lstStyle/>
        <a:p>
          <a:endParaRPr lang="en-US"/>
        </a:p>
      </dgm:t>
    </dgm:pt>
    <dgm:pt modelId="{8A2C58F2-1D88-4E63-8D43-283E02A58476}" type="sibTrans" cxnId="{DECED0F9-3D78-484F-B907-31FAA8FCB6BC}">
      <dgm:prSet/>
      <dgm:spPr/>
      <dgm:t>
        <a:bodyPr/>
        <a:lstStyle/>
        <a:p>
          <a:endParaRPr lang="en-US"/>
        </a:p>
      </dgm:t>
    </dgm:pt>
    <dgm:pt modelId="{B7D06ADB-AA04-4300-8F09-F4E895E8B93E}">
      <dgm:prSet custT="1"/>
      <dgm:spPr/>
      <dgm:t>
        <a:bodyPr/>
        <a:lstStyle/>
        <a:p>
          <a:pPr algn="ctr">
            <a:lnSpc>
              <a:spcPct val="100000"/>
            </a:lnSpc>
          </a:pPr>
          <a:r>
            <a:rPr lang="en-US" sz="1400" b="1" dirty="0">
              <a:latin typeface="Times New Roman" pitchFamily="18" charset="0"/>
              <a:cs typeface="Times New Roman" pitchFamily="18" charset="0"/>
            </a:rPr>
            <a:t>Operational Cost Reduction</a:t>
          </a:r>
          <a:r>
            <a:rPr lang="en-US" sz="1400" dirty="0">
              <a:latin typeface="Times New Roman" pitchFamily="18" charset="0"/>
              <a:cs typeface="Times New Roman" pitchFamily="18" charset="0"/>
            </a:rPr>
            <a:t>: Energy providers can reduce operational costs by optimizing the generation and distribution of electricity based on precise demand forecasts.</a:t>
          </a:r>
        </a:p>
      </dgm:t>
    </dgm:pt>
    <dgm:pt modelId="{21EEC1E1-A3B9-4CF1-AC64-71396756FB40}" type="parTrans" cxnId="{FF451777-C2DB-4B16-B54A-22BBA7DC0156}">
      <dgm:prSet/>
      <dgm:spPr/>
      <dgm:t>
        <a:bodyPr/>
        <a:lstStyle/>
        <a:p>
          <a:endParaRPr lang="en-US"/>
        </a:p>
      </dgm:t>
    </dgm:pt>
    <dgm:pt modelId="{862F12EF-75FB-4519-A594-A3B4F8E88E9A}" type="sibTrans" cxnId="{FF451777-C2DB-4B16-B54A-22BBA7DC0156}">
      <dgm:prSet/>
      <dgm:spPr/>
      <dgm:t>
        <a:bodyPr/>
        <a:lstStyle/>
        <a:p>
          <a:endParaRPr lang="en-US"/>
        </a:p>
      </dgm:t>
    </dgm:pt>
    <dgm:pt modelId="{A5BBE16A-0D02-4E67-8E0D-AA149DB52BCE}" type="pres">
      <dgm:prSet presAssocID="{55E08A54-44A6-49EA-AD2D-3D126867B253}" presName="root" presStyleCnt="0">
        <dgm:presLayoutVars>
          <dgm:dir/>
          <dgm:resizeHandles val="exact"/>
        </dgm:presLayoutVars>
      </dgm:prSet>
      <dgm:spPr/>
    </dgm:pt>
    <dgm:pt modelId="{92F7A82A-DC68-47D9-A840-5EAD1940CA24}" type="pres">
      <dgm:prSet presAssocID="{AF00DBCA-55AA-4A20-9E3C-F171CBEFD947}" presName="compNode" presStyleCnt="0"/>
      <dgm:spPr/>
    </dgm:pt>
    <dgm:pt modelId="{B50E0A5A-7EF5-4015-999C-30398CC115AD}" type="pres">
      <dgm:prSet presAssocID="{AF00DBCA-55AA-4A20-9E3C-F171CBEFD947}" presName="iconRect" presStyleLbl="node1" presStyleIdx="0" presStyleCnt="3" custScaleX="108952" custScaleY="123274" custLinFactX="72121" custLinFactY="-37961" custLinFactNeighborX="100000" custLinFactNeighborY="-100000"/>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ning"/>
        </a:ext>
      </dgm:extLst>
    </dgm:pt>
    <dgm:pt modelId="{517B8436-654B-49B8-8BAC-23CB972D1A3A}" type="pres">
      <dgm:prSet presAssocID="{AF00DBCA-55AA-4A20-9E3C-F171CBEFD947}" presName="iconSpace" presStyleCnt="0"/>
      <dgm:spPr/>
    </dgm:pt>
    <dgm:pt modelId="{7677DDFA-E5AC-4323-B738-EB98FB96FAFE}" type="pres">
      <dgm:prSet presAssocID="{AF00DBCA-55AA-4A20-9E3C-F171CBEFD947}" presName="parTx" presStyleLbl="revTx" presStyleIdx="0" presStyleCnt="6" custLinFactY="-66910" custLinFactNeighborX="3983" custLinFactNeighborY="-100000">
        <dgm:presLayoutVars>
          <dgm:chMax val="0"/>
          <dgm:chPref val="0"/>
        </dgm:presLayoutVars>
      </dgm:prSet>
      <dgm:spPr/>
    </dgm:pt>
    <dgm:pt modelId="{73370850-D45F-4234-B9EE-0E3B722FD654}" type="pres">
      <dgm:prSet presAssocID="{AF00DBCA-55AA-4A20-9E3C-F171CBEFD947}" presName="txSpace" presStyleCnt="0"/>
      <dgm:spPr/>
    </dgm:pt>
    <dgm:pt modelId="{264520B9-4736-422C-8B68-2F6EFADB0C75}" type="pres">
      <dgm:prSet presAssocID="{AF00DBCA-55AA-4A20-9E3C-F171CBEFD947}" presName="desTx" presStyleLbl="revTx" presStyleIdx="1" presStyleCnt="6" custScaleY="217184" custLinFactNeighborX="7748" custLinFactNeighborY="-25524">
        <dgm:presLayoutVars/>
      </dgm:prSet>
      <dgm:spPr/>
    </dgm:pt>
    <dgm:pt modelId="{CA05074C-05B6-4A95-9506-786E7869C02B}" type="pres">
      <dgm:prSet presAssocID="{7B343947-1E37-4D64-9E3D-68A272C3D18D}" presName="sibTrans" presStyleCnt="0"/>
      <dgm:spPr/>
    </dgm:pt>
    <dgm:pt modelId="{EA180D91-FF12-4C0D-B2E7-5EB30485C357}" type="pres">
      <dgm:prSet presAssocID="{E6D381E2-5F51-4C42-9C1D-8478CA1C2E5D}" presName="compNode" presStyleCnt="0"/>
      <dgm:spPr/>
    </dgm:pt>
    <dgm:pt modelId="{6D1AC208-C5CA-43CF-BF71-170CC2DC0AA6}" type="pres">
      <dgm:prSet presAssocID="{E6D381E2-5F51-4C42-9C1D-8478CA1C2E5D}" presName="iconRect" presStyleLbl="node1" presStyleIdx="1" presStyleCnt="3" custScaleX="99301" custScaleY="84004" custLinFactX="73900" custLinFactNeighborX="100000" custLinFactNeighborY="-8145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7CBBA4D4-EECB-4C0C-8525-F9801B507E93}" type="pres">
      <dgm:prSet presAssocID="{E6D381E2-5F51-4C42-9C1D-8478CA1C2E5D}" presName="iconSpace" presStyleCnt="0"/>
      <dgm:spPr/>
    </dgm:pt>
    <dgm:pt modelId="{17B98337-3149-4637-A52C-F4CF4FB11F1B}" type="pres">
      <dgm:prSet presAssocID="{E6D381E2-5F51-4C42-9C1D-8478CA1C2E5D}" presName="parTx" presStyleLbl="revTx" presStyleIdx="2" presStyleCnt="6" custLinFactY="-2746" custLinFactNeighborX="-495" custLinFactNeighborY="-100000">
        <dgm:presLayoutVars>
          <dgm:chMax val="0"/>
          <dgm:chPref val="0"/>
        </dgm:presLayoutVars>
      </dgm:prSet>
      <dgm:spPr/>
    </dgm:pt>
    <dgm:pt modelId="{318EBE8E-9289-4D2E-80E0-9DD2F47A0963}" type="pres">
      <dgm:prSet presAssocID="{E6D381E2-5F51-4C42-9C1D-8478CA1C2E5D}" presName="txSpace" presStyleCnt="0"/>
      <dgm:spPr/>
    </dgm:pt>
    <dgm:pt modelId="{DF973294-569F-4E51-909E-20C1555D4BD6}" type="pres">
      <dgm:prSet presAssocID="{E6D381E2-5F51-4C42-9C1D-8478CA1C2E5D}" presName="desTx" presStyleLbl="revTx" presStyleIdx="3" presStyleCnt="6" custScaleY="309487" custLinFactNeighborX="-495" custLinFactNeighborY="36572">
        <dgm:presLayoutVars/>
      </dgm:prSet>
      <dgm:spPr/>
    </dgm:pt>
    <dgm:pt modelId="{E1953D3F-744D-492E-B9A2-D9F2B9B8887F}" type="pres">
      <dgm:prSet presAssocID="{A29E0F4A-D01A-478E-A38D-2959FBCA29A4}" presName="sibTrans" presStyleCnt="0"/>
      <dgm:spPr/>
    </dgm:pt>
    <dgm:pt modelId="{886092E8-AE31-401D-A4A3-1F27768EEDAF}" type="pres">
      <dgm:prSet presAssocID="{EF806904-5159-4D20-BFA8-2EB8D94D807A}" presName="compNode" presStyleCnt="0"/>
      <dgm:spPr/>
    </dgm:pt>
    <dgm:pt modelId="{2D697332-9F54-4784-B3E4-926CA060F566}" type="pres">
      <dgm:prSet presAssocID="{EF806904-5159-4D20-BFA8-2EB8D94D807A}" presName="iconRect" presStyleLbl="node1" presStyleIdx="2" presStyleCnt="3" custScaleX="63111" custScaleY="65053" custLinFactX="36931" custLinFactNeighborX="100000" custLinFactNeighborY="-92980"/>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uro"/>
        </a:ext>
      </dgm:extLst>
    </dgm:pt>
    <dgm:pt modelId="{ACABAC7E-089C-493C-BB17-82F3BACA7E1B}" type="pres">
      <dgm:prSet presAssocID="{EF806904-5159-4D20-BFA8-2EB8D94D807A}" presName="iconSpace" presStyleCnt="0"/>
      <dgm:spPr/>
    </dgm:pt>
    <dgm:pt modelId="{747513D2-3334-47DE-95CE-752F896B808D}" type="pres">
      <dgm:prSet presAssocID="{EF806904-5159-4D20-BFA8-2EB8D94D807A}" presName="parTx" presStyleLbl="revTx" presStyleIdx="4" presStyleCnt="6" custLinFactY="-30751" custLinFactNeighborX="-7249" custLinFactNeighborY="-100000">
        <dgm:presLayoutVars>
          <dgm:chMax val="0"/>
          <dgm:chPref val="0"/>
        </dgm:presLayoutVars>
      </dgm:prSet>
      <dgm:spPr/>
    </dgm:pt>
    <dgm:pt modelId="{25DF0112-5845-4316-9DD9-D1F2394A82B7}" type="pres">
      <dgm:prSet presAssocID="{EF806904-5159-4D20-BFA8-2EB8D94D807A}" presName="txSpace" presStyleCnt="0"/>
      <dgm:spPr/>
    </dgm:pt>
    <dgm:pt modelId="{218E5642-28C8-4872-AB4D-F456E4B6529E}" type="pres">
      <dgm:prSet presAssocID="{EF806904-5159-4D20-BFA8-2EB8D94D807A}" presName="desTx" presStyleLbl="revTx" presStyleIdx="5" presStyleCnt="6" custScaleY="259413" custLinFactNeighborX="-3637" custLinFactNeighborY="-1457">
        <dgm:presLayoutVars/>
      </dgm:prSet>
      <dgm:spPr/>
    </dgm:pt>
  </dgm:ptLst>
  <dgm:cxnLst>
    <dgm:cxn modelId="{B2649F40-BCBF-452D-AC46-46FB2BAE1406}" type="presOf" srcId="{EF806904-5159-4D20-BFA8-2EB8D94D807A}" destId="{747513D2-3334-47DE-95CE-752F896B808D}" srcOrd="0" destOrd="0" presId="urn:microsoft.com/office/officeart/2018/2/layout/IconLabelDescriptionList"/>
    <dgm:cxn modelId="{02F0DE69-DA7B-4FFA-9A5A-EC619A7A5082}" type="presOf" srcId="{AF00DBCA-55AA-4A20-9E3C-F171CBEFD947}" destId="{7677DDFA-E5AC-4323-B738-EB98FB96FAFE}" srcOrd="0" destOrd="0" presId="urn:microsoft.com/office/officeart/2018/2/layout/IconLabelDescriptionList"/>
    <dgm:cxn modelId="{73EFC54B-655E-4F84-8700-8675C8EDB261}" type="presOf" srcId="{55E08A54-44A6-49EA-AD2D-3D126867B253}" destId="{A5BBE16A-0D02-4E67-8E0D-AA149DB52BCE}" srcOrd="0" destOrd="0" presId="urn:microsoft.com/office/officeart/2018/2/layout/IconLabelDescriptionList"/>
    <dgm:cxn modelId="{2EC0E871-4C34-425D-A3DC-7065C97A6417}" type="presOf" srcId="{7C2ADBAE-EF5A-41BD-8ED8-FEDBBA7CB964}" destId="{218E5642-28C8-4872-AB4D-F456E4B6529E}" srcOrd="0" destOrd="0" presId="urn:microsoft.com/office/officeart/2018/2/layout/IconLabelDescriptionList"/>
    <dgm:cxn modelId="{1C1ECC74-D981-465E-BBDA-6E8FFD292812}" type="presOf" srcId="{5252BC81-AD26-41E5-A25B-CA93D2434640}" destId="{DF973294-569F-4E51-909E-20C1555D4BD6}" srcOrd="0" destOrd="0" presId="urn:microsoft.com/office/officeart/2018/2/layout/IconLabelDescriptionList"/>
    <dgm:cxn modelId="{FF451777-C2DB-4B16-B54A-22BBA7DC0156}" srcId="{EF806904-5159-4D20-BFA8-2EB8D94D807A}" destId="{B7D06ADB-AA04-4300-8F09-F4E895E8B93E}" srcOrd="1" destOrd="0" parTransId="{21EEC1E1-A3B9-4CF1-AC64-71396756FB40}" sibTransId="{862F12EF-75FB-4519-A594-A3B4F8E88E9A}"/>
    <dgm:cxn modelId="{7F1F4A77-8C79-4D78-981F-F70340C94A6E}" type="presOf" srcId="{B7D06ADB-AA04-4300-8F09-F4E895E8B93E}" destId="{218E5642-28C8-4872-AB4D-F456E4B6529E}" srcOrd="0" destOrd="1" presId="urn:microsoft.com/office/officeart/2018/2/layout/IconLabelDescriptionList"/>
    <dgm:cxn modelId="{B497BC7B-B39C-4F67-A0C7-877761F23786}" srcId="{55E08A54-44A6-49EA-AD2D-3D126867B253}" destId="{E6D381E2-5F51-4C42-9C1D-8478CA1C2E5D}" srcOrd="1" destOrd="0" parTransId="{F39267FA-1A1F-49B2-85E4-FFCA4F391190}" sibTransId="{A29E0F4A-D01A-478E-A38D-2959FBCA29A4}"/>
    <dgm:cxn modelId="{0166CD93-D8EE-4821-841B-9B33914B2ABF}" type="presOf" srcId="{A3BCD969-B9B9-4457-9BC9-DFE0D357C295}" destId="{264520B9-4736-422C-8B68-2F6EFADB0C75}" srcOrd="0" destOrd="1" presId="urn:microsoft.com/office/officeart/2018/2/layout/IconLabelDescriptionList"/>
    <dgm:cxn modelId="{3BFF5CAA-FFC0-47A3-A024-6C85EDA0F9C3}" srcId="{55E08A54-44A6-49EA-AD2D-3D126867B253}" destId="{AF00DBCA-55AA-4A20-9E3C-F171CBEFD947}" srcOrd="0" destOrd="0" parTransId="{EDB13743-2492-4BE3-8D93-482470086C3E}" sibTransId="{7B343947-1E37-4D64-9E3D-68A272C3D18D}"/>
    <dgm:cxn modelId="{93B85ACA-4108-4F89-B0C7-08EA254F47B4}" srcId="{55E08A54-44A6-49EA-AD2D-3D126867B253}" destId="{EF806904-5159-4D20-BFA8-2EB8D94D807A}" srcOrd="2" destOrd="0" parTransId="{A723CA8C-5059-4115-B506-3DE33C3544C3}" sibTransId="{A77A14FC-0C3D-49F9-A47C-C8384A0E27DD}"/>
    <dgm:cxn modelId="{5BDCA3CF-471F-49D7-B3BA-919D0A30E76C}" srcId="{AF00DBCA-55AA-4A20-9E3C-F171CBEFD947}" destId="{38731676-90EC-4755-96C8-D4B12D648486}" srcOrd="0" destOrd="0" parTransId="{CFD83AC4-E50D-44B6-92DD-26B19D6D6884}" sibTransId="{3CC16909-974A-4637-BF43-D5E8454AB122}"/>
    <dgm:cxn modelId="{FA348FD4-8A69-4A41-BA28-070A077CBD08}" type="presOf" srcId="{E6D381E2-5F51-4C42-9C1D-8478CA1C2E5D}" destId="{17B98337-3149-4637-A52C-F4CF4FB11F1B}" srcOrd="0" destOrd="0" presId="urn:microsoft.com/office/officeart/2018/2/layout/IconLabelDescriptionList"/>
    <dgm:cxn modelId="{32CF7FF5-EAE8-4D47-860C-F488EE4F636F}" type="presOf" srcId="{38731676-90EC-4755-96C8-D4B12D648486}" destId="{264520B9-4736-422C-8B68-2F6EFADB0C75}" srcOrd="0" destOrd="0" presId="urn:microsoft.com/office/officeart/2018/2/layout/IconLabelDescriptionList"/>
    <dgm:cxn modelId="{07217FF8-426C-4733-8EE3-3705A84E37A2}" srcId="{E6D381E2-5F51-4C42-9C1D-8478CA1C2E5D}" destId="{5252BC81-AD26-41E5-A25B-CA93D2434640}" srcOrd="0" destOrd="0" parTransId="{A0D55BE0-3FF0-41AD-8926-EE72AE4F1252}" sibTransId="{B29430E6-A555-4121-B0B8-A9C5BEAAB88E}"/>
    <dgm:cxn modelId="{DECED0F9-3D78-484F-B907-31FAA8FCB6BC}" srcId="{EF806904-5159-4D20-BFA8-2EB8D94D807A}" destId="{7C2ADBAE-EF5A-41BD-8ED8-FEDBBA7CB964}" srcOrd="0" destOrd="0" parTransId="{8CF646C1-27CF-4BFB-8B40-EB4781C8D844}" sibTransId="{8A2C58F2-1D88-4E63-8D43-283E02A58476}"/>
    <dgm:cxn modelId="{A33EE8F9-33F4-4A6F-AFB6-4636CE33CCA1}" srcId="{AF00DBCA-55AA-4A20-9E3C-F171CBEFD947}" destId="{A3BCD969-B9B9-4457-9BC9-DFE0D357C295}" srcOrd="1" destOrd="0" parTransId="{91CA7B16-4F01-45A3-8ABE-2011274AA38F}" sibTransId="{5FE35615-F6BD-4840-BAB5-B2D70993D6CC}"/>
    <dgm:cxn modelId="{37FE28A1-FE21-4326-83C0-BFC76612BF1B}" type="presParOf" srcId="{A5BBE16A-0D02-4E67-8E0D-AA149DB52BCE}" destId="{92F7A82A-DC68-47D9-A840-5EAD1940CA24}" srcOrd="0" destOrd="0" presId="urn:microsoft.com/office/officeart/2018/2/layout/IconLabelDescriptionList"/>
    <dgm:cxn modelId="{1F4817E2-712C-47E9-B65A-422CA44D3036}" type="presParOf" srcId="{92F7A82A-DC68-47D9-A840-5EAD1940CA24}" destId="{B50E0A5A-7EF5-4015-999C-30398CC115AD}" srcOrd="0" destOrd="0" presId="urn:microsoft.com/office/officeart/2018/2/layout/IconLabelDescriptionList"/>
    <dgm:cxn modelId="{8237F883-C27A-4114-B225-3F5C09FF3C9B}" type="presParOf" srcId="{92F7A82A-DC68-47D9-A840-5EAD1940CA24}" destId="{517B8436-654B-49B8-8BAC-23CB972D1A3A}" srcOrd="1" destOrd="0" presId="urn:microsoft.com/office/officeart/2018/2/layout/IconLabelDescriptionList"/>
    <dgm:cxn modelId="{E85BD10A-9094-49DA-9BF9-377E2E67B5C6}" type="presParOf" srcId="{92F7A82A-DC68-47D9-A840-5EAD1940CA24}" destId="{7677DDFA-E5AC-4323-B738-EB98FB96FAFE}" srcOrd="2" destOrd="0" presId="urn:microsoft.com/office/officeart/2018/2/layout/IconLabelDescriptionList"/>
    <dgm:cxn modelId="{E8E92E5F-4232-4E54-B728-EBAEF0B2C4EA}" type="presParOf" srcId="{92F7A82A-DC68-47D9-A840-5EAD1940CA24}" destId="{73370850-D45F-4234-B9EE-0E3B722FD654}" srcOrd="3" destOrd="0" presId="urn:microsoft.com/office/officeart/2018/2/layout/IconLabelDescriptionList"/>
    <dgm:cxn modelId="{50360371-1E52-40CD-AED4-A632E320B6C3}" type="presParOf" srcId="{92F7A82A-DC68-47D9-A840-5EAD1940CA24}" destId="{264520B9-4736-422C-8B68-2F6EFADB0C75}" srcOrd="4" destOrd="0" presId="urn:microsoft.com/office/officeart/2018/2/layout/IconLabelDescriptionList"/>
    <dgm:cxn modelId="{042B9EA8-9479-4B8F-8883-FC2F77E95674}" type="presParOf" srcId="{A5BBE16A-0D02-4E67-8E0D-AA149DB52BCE}" destId="{CA05074C-05B6-4A95-9506-786E7869C02B}" srcOrd="1" destOrd="0" presId="urn:microsoft.com/office/officeart/2018/2/layout/IconLabelDescriptionList"/>
    <dgm:cxn modelId="{7790A3D9-6FEF-4853-AF3C-CB307BB3E1C1}" type="presParOf" srcId="{A5BBE16A-0D02-4E67-8E0D-AA149DB52BCE}" destId="{EA180D91-FF12-4C0D-B2E7-5EB30485C357}" srcOrd="2" destOrd="0" presId="urn:microsoft.com/office/officeart/2018/2/layout/IconLabelDescriptionList"/>
    <dgm:cxn modelId="{D5FE1554-7C5A-4FFB-B8A9-A1E942354460}" type="presParOf" srcId="{EA180D91-FF12-4C0D-B2E7-5EB30485C357}" destId="{6D1AC208-C5CA-43CF-BF71-170CC2DC0AA6}" srcOrd="0" destOrd="0" presId="urn:microsoft.com/office/officeart/2018/2/layout/IconLabelDescriptionList"/>
    <dgm:cxn modelId="{62C80037-5C8E-441C-B8AD-7616A2269F90}" type="presParOf" srcId="{EA180D91-FF12-4C0D-B2E7-5EB30485C357}" destId="{7CBBA4D4-EECB-4C0C-8525-F9801B507E93}" srcOrd="1" destOrd="0" presId="urn:microsoft.com/office/officeart/2018/2/layout/IconLabelDescriptionList"/>
    <dgm:cxn modelId="{40861414-4432-468B-95C7-DD551315BD11}" type="presParOf" srcId="{EA180D91-FF12-4C0D-B2E7-5EB30485C357}" destId="{17B98337-3149-4637-A52C-F4CF4FB11F1B}" srcOrd="2" destOrd="0" presId="urn:microsoft.com/office/officeart/2018/2/layout/IconLabelDescriptionList"/>
    <dgm:cxn modelId="{A93B8725-D308-410C-94AC-BB36B91AA42E}" type="presParOf" srcId="{EA180D91-FF12-4C0D-B2E7-5EB30485C357}" destId="{318EBE8E-9289-4D2E-80E0-9DD2F47A0963}" srcOrd="3" destOrd="0" presId="urn:microsoft.com/office/officeart/2018/2/layout/IconLabelDescriptionList"/>
    <dgm:cxn modelId="{F824F4F3-645D-4416-91C7-651092D96939}" type="presParOf" srcId="{EA180D91-FF12-4C0D-B2E7-5EB30485C357}" destId="{DF973294-569F-4E51-909E-20C1555D4BD6}" srcOrd="4" destOrd="0" presId="urn:microsoft.com/office/officeart/2018/2/layout/IconLabelDescriptionList"/>
    <dgm:cxn modelId="{4DB5C500-90BC-41C4-A1DC-20A2FDA0B38D}" type="presParOf" srcId="{A5BBE16A-0D02-4E67-8E0D-AA149DB52BCE}" destId="{E1953D3F-744D-492E-B9A2-D9F2B9B8887F}" srcOrd="3" destOrd="0" presId="urn:microsoft.com/office/officeart/2018/2/layout/IconLabelDescriptionList"/>
    <dgm:cxn modelId="{76C7EAC8-AFC2-4D30-ABAD-36F33973E704}" type="presParOf" srcId="{A5BBE16A-0D02-4E67-8E0D-AA149DB52BCE}" destId="{886092E8-AE31-401D-A4A3-1F27768EEDAF}" srcOrd="4" destOrd="0" presId="urn:microsoft.com/office/officeart/2018/2/layout/IconLabelDescriptionList"/>
    <dgm:cxn modelId="{0B2A2531-661A-47CE-B972-365BAB444749}" type="presParOf" srcId="{886092E8-AE31-401D-A4A3-1F27768EEDAF}" destId="{2D697332-9F54-4784-B3E4-926CA060F566}" srcOrd="0" destOrd="0" presId="urn:microsoft.com/office/officeart/2018/2/layout/IconLabelDescriptionList"/>
    <dgm:cxn modelId="{D4665B86-CF99-44AD-A100-5285F6ACB9D1}" type="presParOf" srcId="{886092E8-AE31-401D-A4A3-1F27768EEDAF}" destId="{ACABAC7E-089C-493C-BB17-82F3BACA7E1B}" srcOrd="1" destOrd="0" presId="urn:microsoft.com/office/officeart/2018/2/layout/IconLabelDescriptionList"/>
    <dgm:cxn modelId="{947B72A8-5A32-4B88-9CD3-890D452E95CF}" type="presParOf" srcId="{886092E8-AE31-401D-A4A3-1F27768EEDAF}" destId="{747513D2-3334-47DE-95CE-752F896B808D}" srcOrd="2" destOrd="0" presId="urn:microsoft.com/office/officeart/2018/2/layout/IconLabelDescriptionList"/>
    <dgm:cxn modelId="{DDDEC876-42F4-4E1E-AD9A-6576E30BAD13}" type="presParOf" srcId="{886092E8-AE31-401D-A4A3-1F27768EEDAF}" destId="{25DF0112-5845-4316-9DD9-D1F2394A82B7}" srcOrd="3" destOrd="0" presId="urn:microsoft.com/office/officeart/2018/2/layout/IconLabelDescriptionList"/>
    <dgm:cxn modelId="{57F2C960-2037-4B5E-AE9A-1CD657018ABD}" type="presParOf" srcId="{886092E8-AE31-401D-A4A3-1F27768EEDAF}" destId="{218E5642-28C8-4872-AB4D-F456E4B6529E}"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63B7E-99EE-4BFE-8825-C9D37AF968C5}">
      <dsp:nvSpPr>
        <dsp:cNvPr id="0" name=""/>
        <dsp:cNvSpPr/>
      </dsp:nvSpPr>
      <dsp:spPr>
        <a:xfrm>
          <a:off x="2568070" y="953540"/>
          <a:ext cx="557910" cy="91440"/>
        </a:xfrm>
        <a:custGeom>
          <a:avLst/>
          <a:gdLst/>
          <a:ahLst/>
          <a:cxnLst/>
          <a:rect l="0" t="0" r="0" b="0"/>
          <a:pathLst>
            <a:path>
              <a:moveTo>
                <a:pt x="0" y="45720"/>
              </a:moveTo>
              <a:lnTo>
                <a:pt x="557910" y="45720"/>
              </a:lnTo>
            </a:path>
          </a:pathLst>
        </a:custGeom>
        <a:noFill/>
        <a:ln w="6350" cap="flat" cmpd="sng" algn="ctr">
          <a:prstDash val="solid"/>
          <a:miter/>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32313" y="996315"/>
        <a:ext cx="29425" cy="5890"/>
      </dsp:txXfrm>
    </dsp:sp>
    <dsp:sp modelId="{3BD15B68-7E39-46DB-9CE0-25EEF965AC76}">
      <dsp:nvSpPr>
        <dsp:cNvPr id="0" name=""/>
        <dsp:cNvSpPr/>
      </dsp:nvSpPr>
      <dsp:spPr>
        <a:xfrm>
          <a:off x="11131" y="231639"/>
          <a:ext cx="2558739" cy="1535243"/>
        </a:xfrm>
        <a:prstGeom prst="rect">
          <a:avLst/>
        </a:prstGeom>
        <a:solidFill>
          <a:schemeClr val="accent2">
            <a:hueOff val="0"/>
            <a:satOff val="0"/>
            <a:lumOff val="0"/>
            <a:alphaOff val="0"/>
          </a:schemeClr>
        </a:solidFill>
        <a:ln w="6350" cap="flat" cmpd="sng" algn="ctr">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25380" tIns="131609" rIns="125380" bIns="131609" numCol="1" spcCol="1270" anchor="t" anchorCtr="0">
          <a:noAutofit/>
        </a:bodyPr>
        <a:lstStyle/>
        <a:p>
          <a:pPr marL="0" lvl="0" indent="0" algn="l" defTabSz="533400">
            <a:lnSpc>
              <a:spcPct val="90000"/>
            </a:lnSpc>
            <a:spcBef>
              <a:spcPct val="0"/>
            </a:spcBef>
            <a:spcAft>
              <a:spcPct val="35000"/>
            </a:spcAft>
            <a:buNone/>
            <a:defRPr b="1"/>
          </a:pPr>
          <a:r>
            <a:rPr lang="en-US" sz="1200" b="1" kern="1200"/>
            <a:t>Dual Dataset Support</a:t>
          </a:r>
          <a:r>
            <a:rPr lang="en-US" sz="1200" kern="1200"/>
            <a:t>:</a:t>
          </a:r>
        </a:p>
        <a:p>
          <a:pPr marL="57150" lvl="1" indent="-57150" algn="l" defTabSz="400050">
            <a:lnSpc>
              <a:spcPct val="90000"/>
            </a:lnSpc>
            <a:spcBef>
              <a:spcPct val="0"/>
            </a:spcBef>
            <a:spcAft>
              <a:spcPct val="15000"/>
            </a:spcAft>
            <a:buChar char="•"/>
          </a:pPr>
          <a:r>
            <a:rPr lang="en-US" sz="900" kern="1200"/>
            <a:t>The app works with two separate datasets:</a:t>
          </a:r>
        </a:p>
        <a:p>
          <a:pPr marL="114300" lvl="2" indent="-57150" algn="l" defTabSz="400050">
            <a:lnSpc>
              <a:spcPct val="90000"/>
            </a:lnSpc>
            <a:spcBef>
              <a:spcPct val="0"/>
            </a:spcBef>
            <a:spcAft>
              <a:spcPct val="15000"/>
            </a:spcAft>
            <a:buChar char="•"/>
          </a:pPr>
          <a:r>
            <a:rPr lang="en-US" sz="900" kern="1200"/>
            <a:t>Dataset 1: Focused on general electricity consumption trends.</a:t>
          </a:r>
        </a:p>
        <a:p>
          <a:pPr marL="114300" lvl="2" indent="-57150" algn="l" defTabSz="400050">
            <a:lnSpc>
              <a:spcPct val="90000"/>
            </a:lnSpc>
            <a:spcBef>
              <a:spcPct val="0"/>
            </a:spcBef>
            <a:spcAft>
              <a:spcPct val="15000"/>
            </a:spcAft>
            <a:buChar char="•"/>
          </a:pPr>
          <a:r>
            <a:rPr lang="en-US" sz="900" kern="1200"/>
            <a:t>Dataset 2: Enriched with additional features such as environmental conditions and population data.</a:t>
          </a:r>
        </a:p>
      </dsp:txBody>
      <dsp:txXfrm>
        <a:off x="11131" y="231639"/>
        <a:ext cx="2558739" cy="1535243"/>
      </dsp:txXfrm>
    </dsp:sp>
    <dsp:sp modelId="{ABF9601C-BEFE-40A9-948F-671987414A89}">
      <dsp:nvSpPr>
        <dsp:cNvPr id="0" name=""/>
        <dsp:cNvSpPr/>
      </dsp:nvSpPr>
      <dsp:spPr>
        <a:xfrm>
          <a:off x="5715320" y="953540"/>
          <a:ext cx="557910" cy="91440"/>
        </a:xfrm>
        <a:custGeom>
          <a:avLst/>
          <a:gdLst/>
          <a:ahLst/>
          <a:cxnLst/>
          <a:rect l="0" t="0" r="0" b="0"/>
          <a:pathLst>
            <a:path>
              <a:moveTo>
                <a:pt x="0" y="45720"/>
              </a:moveTo>
              <a:lnTo>
                <a:pt x="557910" y="45720"/>
              </a:lnTo>
            </a:path>
          </a:pathLst>
        </a:custGeom>
        <a:noFill/>
        <a:ln w="6350" cap="flat" cmpd="sng" algn="ctr">
          <a:prstDash val="solid"/>
          <a:miter/>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979563" y="996315"/>
        <a:ext cx="29425" cy="5890"/>
      </dsp:txXfrm>
    </dsp:sp>
    <dsp:sp modelId="{AEE97B2A-2756-4234-AEC2-454B1936D103}">
      <dsp:nvSpPr>
        <dsp:cNvPr id="0" name=""/>
        <dsp:cNvSpPr/>
      </dsp:nvSpPr>
      <dsp:spPr>
        <a:xfrm>
          <a:off x="3158381" y="231639"/>
          <a:ext cx="2558739" cy="1535243"/>
        </a:xfrm>
        <a:prstGeom prst="rect">
          <a:avLst/>
        </a:prstGeom>
        <a:solidFill>
          <a:schemeClr val="accent2">
            <a:hueOff val="-2694375"/>
            <a:satOff val="0"/>
            <a:lumOff val="0"/>
            <a:alphaOff val="0"/>
          </a:schemeClr>
        </a:solidFill>
        <a:ln w="6350" cap="flat" cmpd="sng" algn="ctr">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25380" tIns="131609" rIns="125380" bIns="131609" numCol="1" spcCol="1270" anchor="t" anchorCtr="0">
          <a:noAutofit/>
        </a:bodyPr>
        <a:lstStyle/>
        <a:p>
          <a:pPr marL="0" lvl="0" indent="0" algn="l" defTabSz="533400">
            <a:lnSpc>
              <a:spcPct val="90000"/>
            </a:lnSpc>
            <a:spcBef>
              <a:spcPct val="0"/>
            </a:spcBef>
            <a:spcAft>
              <a:spcPct val="35000"/>
            </a:spcAft>
            <a:buNone/>
            <a:defRPr b="1"/>
          </a:pPr>
          <a:r>
            <a:rPr lang="en-US" sz="1200" b="1" kern="1200"/>
            <a:t>Model Training Visualization</a:t>
          </a:r>
          <a:r>
            <a:rPr lang="en-US" sz="1200" kern="1200"/>
            <a:t>:</a:t>
          </a:r>
        </a:p>
        <a:p>
          <a:pPr marL="57150" lvl="1" indent="-57150" algn="l" defTabSz="400050">
            <a:lnSpc>
              <a:spcPct val="90000"/>
            </a:lnSpc>
            <a:spcBef>
              <a:spcPct val="0"/>
            </a:spcBef>
            <a:spcAft>
              <a:spcPct val="15000"/>
            </a:spcAft>
            <a:buChar char="•"/>
          </a:pPr>
          <a:r>
            <a:rPr lang="en-US" sz="900" b="1" kern="1200"/>
            <a:t>RNN Model</a:t>
          </a:r>
          <a:r>
            <a:rPr lang="en-US" sz="900" kern="1200"/>
            <a:t>: One part of the application is dedicated to showing how a Recurrent Neural Network (RNN) model is trained using the first dataset.</a:t>
          </a:r>
        </a:p>
        <a:p>
          <a:pPr marL="57150" lvl="1" indent="-57150" algn="l" defTabSz="400050">
            <a:lnSpc>
              <a:spcPct val="90000"/>
            </a:lnSpc>
            <a:spcBef>
              <a:spcPct val="0"/>
            </a:spcBef>
            <a:spcAft>
              <a:spcPct val="15000"/>
            </a:spcAft>
            <a:buChar char="•"/>
          </a:pPr>
          <a:r>
            <a:rPr lang="en-US" sz="900" b="1" kern="1200" dirty="0"/>
            <a:t>LSTM Model</a:t>
          </a:r>
          <a:r>
            <a:rPr lang="en-US" sz="900" kern="1200" dirty="0"/>
            <a:t>: Another section visualizes the training of a Long Short-Term Memory (LSTM) model on the second dataset, which includes temporal dependencies and additional environmental and demographic factors.</a:t>
          </a:r>
        </a:p>
      </dsp:txBody>
      <dsp:txXfrm>
        <a:off x="3158381" y="231639"/>
        <a:ext cx="2558739" cy="1535243"/>
      </dsp:txXfrm>
    </dsp:sp>
    <dsp:sp modelId="{F84C48BA-A060-4204-9432-8C168A3A5E3E}">
      <dsp:nvSpPr>
        <dsp:cNvPr id="0" name=""/>
        <dsp:cNvSpPr/>
      </dsp:nvSpPr>
      <dsp:spPr>
        <a:xfrm>
          <a:off x="1290500" y="1765082"/>
          <a:ext cx="6294500" cy="557910"/>
        </a:xfrm>
        <a:custGeom>
          <a:avLst/>
          <a:gdLst/>
          <a:ahLst/>
          <a:cxnLst/>
          <a:rect l="0" t="0" r="0" b="0"/>
          <a:pathLst>
            <a:path>
              <a:moveTo>
                <a:pt x="6294500" y="0"/>
              </a:moveTo>
              <a:lnTo>
                <a:pt x="6294500" y="296055"/>
              </a:lnTo>
              <a:lnTo>
                <a:pt x="0" y="296055"/>
              </a:lnTo>
              <a:lnTo>
                <a:pt x="0" y="557910"/>
              </a:lnTo>
            </a:path>
          </a:pathLst>
        </a:custGeom>
        <a:noFill/>
        <a:ln w="6350" cap="flat" cmpd="sng" algn="ctr">
          <a:prstDash val="solid"/>
          <a:miter/>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9702" y="2041092"/>
        <a:ext cx="316097" cy="5890"/>
      </dsp:txXfrm>
    </dsp:sp>
    <dsp:sp modelId="{AA295F65-8E92-4CD1-A9A9-33C5FFC906E2}">
      <dsp:nvSpPr>
        <dsp:cNvPr id="0" name=""/>
        <dsp:cNvSpPr/>
      </dsp:nvSpPr>
      <dsp:spPr>
        <a:xfrm>
          <a:off x="6305631" y="231639"/>
          <a:ext cx="2558739" cy="1535243"/>
        </a:xfrm>
        <a:prstGeom prst="rect">
          <a:avLst/>
        </a:prstGeom>
        <a:solidFill>
          <a:schemeClr val="accent2">
            <a:hueOff val="-5388749"/>
            <a:satOff val="0"/>
            <a:lumOff val="0"/>
            <a:alphaOff val="0"/>
          </a:schemeClr>
        </a:solidFill>
        <a:ln w="6350" cap="flat" cmpd="sng" algn="ctr">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25380" tIns="131609" rIns="125380" bIns="131609" numCol="1" spcCol="1270" anchor="t" anchorCtr="0">
          <a:noAutofit/>
        </a:bodyPr>
        <a:lstStyle/>
        <a:p>
          <a:pPr marL="0" lvl="0" indent="0" algn="l" defTabSz="533400">
            <a:lnSpc>
              <a:spcPct val="90000"/>
            </a:lnSpc>
            <a:spcBef>
              <a:spcPct val="0"/>
            </a:spcBef>
            <a:spcAft>
              <a:spcPct val="35000"/>
            </a:spcAft>
            <a:buNone/>
            <a:defRPr b="1"/>
          </a:pPr>
          <a:r>
            <a:rPr lang="en-US" sz="1200" b="1" kern="1200"/>
            <a:t>Training Data Visualization</a:t>
          </a:r>
          <a:r>
            <a:rPr lang="en-US" sz="1200" kern="1200"/>
            <a:t>:</a:t>
          </a:r>
        </a:p>
        <a:p>
          <a:pPr marL="57150" lvl="1" indent="-57150" algn="l" defTabSz="400050">
            <a:lnSpc>
              <a:spcPct val="90000"/>
            </a:lnSpc>
            <a:spcBef>
              <a:spcPct val="0"/>
            </a:spcBef>
            <a:spcAft>
              <a:spcPct val="15000"/>
            </a:spcAft>
            <a:buChar char="•"/>
          </a:pPr>
          <a:r>
            <a:rPr lang="en-US" sz="900" kern="1200"/>
            <a:t>Users can explore the training data used for both models. Interactive charts and graphs show data distribution, trends over time, and relationships between variables.</a:t>
          </a:r>
        </a:p>
      </dsp:txBody>
      <dsp:txXfrm>
        <a:off x="6305631" y="231639"/>
        <a:ext cx="2558739" cy="1535243"/>
      </dsp:txXfrm>
    </dsp:sp>
    <dsp:sp modelId="{5F1013BC-000C-4DDD-AD5A-1B91DAA1B2D3}">
      <dsp:nvSpPr>
        <dsp:cNvPr id="0" name=""/>
        <dsp:cNvSpPr/>
      </dsp:nvSpPr>
      <dsp:spPr>
        <a:xfrm>
          <a:off x="2568070" y="3077295"/>
          <a:ext cx="557910" cy="91440"/>
        </a:xfrm>
        <a:custGeom>
          <a:avLst/>
          <a:gdLst/>
          <a:ahLst/>
          <a:cxnLst/>
          <a:rect l="0" t="0" r="0" b="0"/>
          <a:pathLst>
            <a:path>
              <a:moveTo>
                <a:pt x="0" y="45720"/>
              </a:moveTo>
              <a:lnTo>
                <a:pt x="557910" y="45720"/>
              </a:lnTo>
            </a:path>
          </a:pathLst>
        </a:custGeom>
        <a:noFill/>
        <a:ln w="6350" cap="flat" cmpd="sng" algn="ctr">
          <a:prstDash val="solid"/>
          <a:miter/>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32313" y="3120069"/>
        <a:ext cx="29425" cy="5890"/>
      </dsp:txXfrm>
    </dsp:sp>
    <dsp:sp modelId="{0780C14E-514E-421F-9505-1BAC2F16F369}">
      <dsp:nvSpPr>
        <dsp:cNvPr id="0" name=""/>
        <dsp:cNvSpPr/>
      </dsp:nvSpPr>
      <dsp:spPr>
        <a:xfrm>
          <a:off x="11131" y="2355393"/>
          <a:ext cx="2558739" cy="1535243"/>
        </a:xfrm>
        <a:prstGeom prst="rect">
          <a:avLst/>
        </a:prstGeom>
        <a:solidFill>
          <a:schemeClr val="accent2">
            <a:hueOff val="-8083123"/>
            <a:satOff val="0"/>
            <a:lumOff val="0"/>
            <a:alphaOff val="0"/>
          </a:schemeClr>
        </a:solidFill>
        <a:ln w="6350" cap="flat" cmpd="sng" algn="ctr">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25380" tIns="131609" rIns="125380" bIns="131609" numCol="1" spcCol="1270" anchor="t" anchorCtr="0">
          <a:noAutofit/>
        </a:bodyPr>
        <a:lstStyle/>
        <a:p>
          <a:pPr marL="0" lvl="0" indent="0" algn="l" defTabSz="533400">
            <a:lnSpc>
              <a:spcPct val="90000"/>
            </a:lnSpc>
            <a:spcBef>
              <a:spcPct val="0"/>
            </a:spcBef>
            <a:spcAft>
              <a:spcPct val="35000"/>
            </a:spcAft>
            <a:buNone/>
            <a:defRPr b="1"/>
          </a:pPr>
          <a:r>
            <a:rPr lang="en-US" sz="1200" b="1" kern="1200"/>
            <a:t>Model Accuracy</a:t>
          </a:r>
          <a:r>
            <a:rPr lang="en-US" sz="1200" kern="1200"/>
            <a:t>:</a:t>
          </a:r>
        </a:p>
        <a:p>
          <a:pPr marL="57150" lvl="1" indent="-57150" algn="l" defTabSz="400050">
            <a:lnSpc>
              <a:spcPct val="90000"/>
            </a:lnSpc>
            <a:spcBef>
              <a:spcPct val="0"/>
            </a:spcBef>
            <a:spcAft>
              <a:spcPct val="15000"/>
            </a:spcAft>
            <a:buChar char="•"/>
          </a:pPr>
          <a:r>
            <a:rPr lang="en-US" sz="900" kern="1200"/>
            <a:t>The app provides a comparison of the performance of both models. Accuracy metrics, such as Mean Absolute Error (MAE) or Root Mean Square Error (RMSE), are displayed for both the RNN and LSTM models.</a:t>
          </a:r>
        </a:p>
        <a:p>
          <a:pPr marL="57150" lvl="1" indent="-57150" algn="l" defTabSz="400050">
            <a:lnSpc>
              <a:spcPct val="90000"/>
            </a:lnSpc>
            <a:spcBef>
              <a:spcPct val="0"/>
            </a:spcBef>
            <a:spcAft>
              <a:spcPct val="15000"/>
            </a:spcAft>
            <a:buChar char="•"/>
          </a:pPr>
          <a:r>
            <a:rPr lang="en-US" sz="900" kern="1200"/>
            <a:t>Users can visualize how each model's accuracy evolves during the training process using graphs such as loss curves and accuracy metrics.</a:t>
          </a:r>
        </a:p>
      </dsp:txBody>
      <dsp:txXfrm>
        <a:off x="11131" y="2355393"/>
        <a:ext cx="2558739" cy="1535243"/>
      </dsp:txXfrm>
    </dsp:sp>
    <dsp:sp modelId="{466AC3B8-9E89-4CA4-A12A-64F3C5BB1A60}">
      <dsp:nvSpPr>
        <dsp:cNvPr id="0" name=""/>
        <dsp:cNvSpPr/>
      </dsp:nvSpPr>
      <dsp:spPr>
        <a:xfrm>
          <a:off x="3158381" y="2355393"/>
          <a:ext cx="2558739" cy="1535243"/>
        </a:xfrm>
        <a:prstGeom prst="rect">
          <a:avLst/>
        </a:prstGeom>
        <a:solidFill>
          <a:schemeClr val="accent2">
            <a:hueOff val="-10777498"/>
            <a:satOff val="0"/>
            <a:lumOff val="0"/>
            <a:alphaOff val="0"/>
          </a:schemeClr>
        </a:solidFill>
        <a:ln w="6350" cap="flat" cmpd="sng" algn="ctr">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25380" tIns="131609" rIns="125380" bIns="131609" numCol="1" spcCol="1270" anchor="t" anchorCtr="0">
          <a:noAutofit/>
        </a:bodyPr>
        <a:lstStyle/>
        <a:p>
          <a:pPr marL="0" lvl="0" indent="0" algn="l" defTabSz="533400">
            <a:lnSpc>
              <a:spcPct val="90000"/>
            </a:lnSpc>
            <a:spcBef>
              <a:spcPct val="0"/>
            </a:spcBef>
            <a:spcAft>
              <a:spcPct val="35000"/>
            </a:spcAft>
            <a:buNone/>
            <a:defRPr b="1"/>
          </a:pPr>
          <a:r>
            <a:rPr lang="en-US" sz="1200" b="1" kern="1200"/>
            <a:t>Predicted Output Visualization</a:t>
          </a:r>
          <a:r>
            <a:rPr lang="en-US" sz="1200" kern="1200"/>
            <a:t>:</a:t>
          </a:r>
        </a:p>
        <a:p>
          <a:pPr marL="57150" lvl="1" indent="-57150" algn="l" defTabSz="400050">
            <a:lnSpc>
              <a:spcPct val="90000"/>
            </a:lnSpc>
            <a:spcBef>
              <a:spcPct val="0"/>
            </a:spcBef>
            <a:spcAft>
              <a:spcPct val="15000"/>
            </a:spcAft>
            <a:buChar char="•"/>
          </a:pPr>
          <a:r>
            <a:rPr lang="en-US" sz="900" kern="1200"/>
            <a:t>The predicted electricity usage output from both models is displayed in graph form. Users can toggle between actual vs. predicted results to see how well each model performs in different scenarios.</a:t>
          </a:r>
        </a:p>
        <a:p>
          <a:pPr marL="57150" lvl="1" indent="-57150" algn="l" defTabSz="400050">
            <a:lnSpc>
              <a:spcPct val="90000"/>
            </a:lnSpc>
            <a:spcBef>
              <a:spcPct val="0"/>
            </a:spcBef>
            <a:spcAft>
              <a:spcPct val="15000"/>
            </a:spcAft>
            <a:buChar char="•"/>
          </a:pPr>
          <a:r>
            <a:rPr lang="en-US" sz="900" kern="1200"/>
            <a:t>A range of visualizations, including time series plots, bar charts, and scatter plots, are provided to analyze predictions over various time periods (daily, monthly, yearly).</a:t>
          </a:r>
        </a:p>
      </dsp:txBody>
      <dsp:txXfrm>
        <a:off x="3158381" y="2355393"/>
        <a:ext cx="2558739" cy="15352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E0A5A-7EF5-4015-999C-30398CC115AD}">
      <dsp:nvSpPr>
        <dsp:cNvPr id="0" name=""/>
        <dsp:cNvSpPr/>
      </dsp:nvSpPr>
      <dsp:spPr>
        <a:xfrm>
          <a:off x="4510935" y="177800"/>
          <a:ext cx="803205" cy="371611"/>
        </a:xfrm>
        <a:prstGeom prst="rect">
          <a:avLst/>
        </a:prstGeom>
        <a:blipFill rotWithShape="1">
          <a:blip xmlns:r="http://schemas.openxmlformats.org/officeDocument/2006/relationships" r:embed="rId1"/>
          <a:stretch>
            <a:fillRect/>
          </a:stretch>
        </a:blipFill>
        <a:ln w="6350" cap="flat" cmpd="sng" algn="ctr">
          <a:noFill/>
          <a:prstDash val="solid"/>
          <a:miter/>
        </a:ln>
        <a:effectLst/>
      </dsp:spPr>
      <dsp:style>
        <a:lnRef idx="2">
          <a:scrgbClr r="0" g="0" b="0"/>
        </a:lnRef>
        <a:fillRef idx="1">
          <a:scrgbClr r="0" g="0" b="0"/>
        </a:fillRef>
        <a:effectRef idx="0">
          <a:scrgbClr r="0" g="0" b="0"/>
        </a:effectRef>
        <a:fontRef idx="minor">
          <a:schemeClr val="lt1"/>
        </a:fontRef>
      </dsp:style>
    </dsp:sp>
    <dsp:sp modelId="{7677DDFA-E5AC-4323-B738-EB98FB96FAFE}">
      <dsp:nvSpPr>
        <dsp:cNvPr id="0" name=""/>
        <dsp:cNvSpPr/>
      </dsp:nvSpPr>
      <dsp:spPr>
        <a:xfrm>
          <a:off x="251470" y="725600"/>
          <a:ext cx="2832231" cy="424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kern="1200" dirty="0">
              <a:latin typeface="Times New Roman" pitchFamily="18" charset="0"/>
              <a:cs typeface="Times New Roman" pitchFamily="18" charset="0"/>
            </a:rPr>
            <a:t>Area-Specific Insights</a:t>
          </a:r>
        </a:p>
      </dsp:txBody>
      <dsp:txXfrm>
        <a:off x="251470" y="725600"/>
        <a:ext cx="2832231" cy="424834"/>
      </dsp:txXfrm>
    </dsp:sp>
    <dsp:sp modelId="{264520B9-4736-422C-8B68-2F6EFADB0C75}">
      <dsp:nvSpPr>
        <dsp:cNvPr id="0" name=""/>
        <dsp:cNvSpPr/>
      </dsp:nvSpPr>
      <dsp:spPr>
        <a:xfrm>
          <a:off x="266792" y="1243501"/>
          <a:ext cx="2832231" cy="2593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kern="1200" dirty="0">
              <a:latin typeface="Times New Roman" pitchFamily="18" charset="0"/>
              <a:cs typeface="Times New Roman" pitchFamily="18" charset="0"/>
            </a:rPr>
            <a:t>Tailored Energy Solutions</a:t>
          </a:r>
          <a:r>
            <a:rPr lang="en-US" sz="1400" kern="1200" dirty="0">
              <a:latin typeface="Times New Roman" pitchFamily="18" charset="0"/>
              <a:cs typeface="Times New Roman" pitchFamily="18" charset="0"/>
            </a:rPr>
            <a:t>: Area-wise data allows for the creation of localized energy solutions, addressing specific needs and challenges of different regions.</a:t>
          </a:r>
        </a:p>
        <a:p>
          <a:pPr marL="0" lvl="0" indent="0" algn="ctr" defTabSz="622300">
            <a:lnSpc>
              <a:spcPct val="100000"/>
            </a:lnSpc>
            <a:spcBef>
              <a:spcPct val="0"/>
            </a:spcBef>
            <a:spcAft>
              <a:spcPct val="35000"/>
            </a:spcAft>
            <a:buNone/>
          </a:pPr>
          <a:r>
            <a:rPr lang="en-US" sz="1400" b="1" kern="1200" dirty="0">
              <a:latin typeface="Times New Roman" pitchFamily="18" charset="0"/>
              <a:cs typeface="Times New Roman" pitchFamily="18" charset="0"/>
            </a:rPr>
            <a:t>Community Empowerment</a:t>
          </a:r>
          <a:r>
            <a:rPr lang="en-US" sz="1400" kern="1200" dirty="0">
              <a:latin typeface="Times New Roman" pitchFamily="18" charset="0"/>
              <a:cs typeface="Times New Roman" pitchFamily="18" charset="0"/>
            </a:rPr>
            <a:t>: Local governments and communities can use the insights to promote local green energy initiatives, enhancing energy independence and sustainability.</a:t>
          </a:r>
        </a:p>
      </dsp:txBody>
      <dsp:txXfrm>
        <a:off x="266792" y="1243501"/>
        <a:ext cx="2832231" cy="2593146"/>
      </dsp:txXfrm>
    </dsp:sp>
    <dsp:sp modelId="{0B134DEE-CBFD-4199-A2BF-3803D0B9AB51}">
      <dsp:nvSpPr>
        <dsp:cNvPr id="0" name=""/>
        <dsp:cNvSpPr/>
      </dsp:nvSpPr>
      <dsp:spPr>
        <a:xfrm>
          <a:off x="1228692" y="168141"/>
          <a:ext cx="680008" cy="501161"/>
        </a:xfrm>
        <a:prstGeom prst="rect">
          <a:avLst/>
        </a:prstGeom>
        <a:blipFill>
          <a:blip xmlns:r="http://schemas.openxmlformats.org/officeDocument/2006/relationships"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w="6350" cap="flat" cmpd="sng" algn="ctr">
          <a:noFill/>
          <a:prstDash val="solid"/>
          <a:miter/>
        </a:ln>
        <a:effectLst/>
      </dsp:spPr>
      <dsp:style>
        <a:lnRef idx="2">
          <a:scrgbClr r="0" g="0" b="0"/>
        </a:lnRef>
        <a:fillRef idx="1">
          <a:scrgbClr r="0" g="0" b="0"/>
        </a:fillRef>
        <a:effectRef idx="0">
          <a:scrgbClr r="0" g="0" b="0"/>
        </a:effectRef>
        <a:fontRef idx="minor">
          <a:schemeClr val="lt1"/>
        </a:fontRef>
      </dsp:style>
    </dsp:sp>
    <dsp:sp modelId="{FB42CAFE-426E-428D-9DD8-D835ACAF0DCA}">
      <dsp:nvSpPr>
        <dsp:cNvPr id="0" name=""/>
        <dsp:cNvSpPr/>
      </dsp:nvSpPr>
      <dsp:spPr>
        <a:xfrm>
          <a:off x="3496414" y="725602"/>
          <a:ext cx="2832231" cy="424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defRPr b="1"/>
          </a:pPr>
          <a:r>
            <a:rPr lang="en-US" sz="1800" kern="1200" dirty="0">
              <a:latin typeface="Times New Roman" pitchFamily="18" charset="0"/>
              <a:cs typeface="Times New Roman" pitchFamily="18" charset="0"/>
            </a:rPr>
            <a:t>Promotion</a:t>
          </a:r>
          <a:r>
            <a:rPr lang="en-US" sz="1800" kern="1200" baseline="0" dirty="0">
              <a:latin typeface="Times New Roman" pitchFamily="18" charset="0"/>
              <a:cs typeface="Times New Roman" pitchFamily="18" charset="0"/>
            </a:rPr>
            <a:t> of Green Energy</a:t>
          </a:r>
          <a:endParaRPr lang="en-US" sz="1800" kern="1200" dirty="0">
            <a:latin typeface="Times New Roman" pitchFamily="18" charset="0"/>
            <a:cs typeface="Times New Roman" pitchFamily="18" charset="0"/>
          </a:endParaRPr>
        </a:p>
      </dsp:txBody>
      <dsp:txXfrm>
        <a:off x="3496414" y="725602"/>
        <a:ext cx="2832231" cy="424834"/>
      </dsp:txXfrm>
    </dsp:sp>
    <dsp:sp modelId="{9C0341A9-6847-4C9E-A5FB-A2B7469E712E}">
      <dsp:nvSpPr>
        <dsp:cNvPr id="0" name=""/>
        <dsp:cNvSpPr/>
      </dsp:nvSpPr>
      <dsp:spPr>
        <a:xfrm>
          <a:off x="3960036" y="1829109"/>
          <a:ext cx="2002925" cy="1254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endParaRPr lang="en-US" sz="1400" kern="1200" dirty="0"/>
        </a:p>
      </dsp:txBody>
      <dsp:txXfrm>
        <a:off x="3960036" y="1829109"/>
        <a:ext cx="2002925" cy="1254132"/>
      </dsp:txXfrm>
    </dsp:sp>
    <dsp:sp modelId="{6A20256D-D29F-4909-8F5F-222FB927CFDA}">
      <dsp:nvSpPr>
        <dsp:cNvPr id="0" name=""/>
        <dsp:cNvSpPr/>
      </dsp:nvSpPr>
      <dsp:spPr>
        <a:xfrm>
          <a:off x="7561846" y="101596"/>
          <a:ext cx="670908" cy="563146"/>
        </a:xfrm>
        <a:prstGeom prst="rect">
          <a:avLst/>
        </a:prstGeom>
        <a:blipFill>
          <a:blip xmlns:r="http://schemas.openxmlformats.org/officeDocument/2006/relationships"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6350" cap="flat" cmpd="sng" algn="ctr">
          <a:noFill/>
          <a:prstDash val="solid"/>
          <a:miter/>
        </a:ln>
        <a:effectLst/>
      </dsp:spPr>
      <dsp:style>
        <a:lnRef idx="2">
          <a:scrgbClr r="0" g="0" b="0"/>
        </a:lnRef>
        <a:fillRef idx="1">
          <a:scrgbClr r="0" g="0" b="0"/>
        </a:fillRef>
        <a:effectRef idx="0">
          <a:scrgbClr r="0" g="0" b="0"/>
        </a:effectRef>
        <a:fontRef idx="minor">
          <a:schemeClr val="lt1"/>
        </a:fontRef>
      </dsp:style>
    </dsp:sp>
    <dsp:sp modelId="{7AB349F7-7F6A-449C-A2CB-1420D821DE3C}">
      <dsp:nvSpPr>
        <dsp:cNvPr id="0" name=""/>
        <dsp:cNvSpPr/>
      </dsp:nvSpPr>
      <dsp:spPr>
        <a:xfrm>
          <a:off x="6525429" y="725603"/>
          <a:ext cx="2832231" cy="424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b="1" kern="1200" dirty="0">
              <a:latin typeface="Times New Roman" pitchFamily="18" charset="0"/>
              <a:cs typeface="Times New Roman" pitchFamily="18" charset="0"/>
            </a:rPr>
            <a:t>Environmental Impact</a:t>
          </a:r>
          <a:endParaRPr lang="en-US" sz="1800" kern="1200" dirty="0">
            <a:latin typeface="Times New Roman" pitchFamily="18" charset="0"/>
            <a:cs typeface="Times New Roman" pitchFamily="18" charset="0"/>
          </a:endParaRPr>
        </a:p>
      </dsp:txBody>
      <dsp:txXfrm>
        <a:off x="6525429" y="725603"/>
        <a:ext cx="2832231" cy="424834"/>
      </dsp:txXfrm>
    </dsp:sp>
    <dsp:sp modelId="{82A647A0-0234-451B-BE3D-AE34C8C1EFC4}">
      <dsp:nvSpPr>
        <dsp:cNvPr id="0" name=""/>
        <dsp:cNvSpPr/>
      </dsp:nvSpPr>
      <dsp:spPr>
        <a:xfrm>
          <a:off x="6520331" y="1150432"/>
          <a:ext cx="2832231" cy="2664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kern="1200" dirty="0">
              <a:latin typeface="Times New Roman" pitchFamily="18" charset="0"/>
              <a:cs typeface="Times New Roman" pitchFamily="18" charset="0"/>
            </a:rPr>
            <a:t>Resource Conservation</a:t>
          </a:r>
          <a:r>
            <a:rPr lang="en-US" sz="1400" kern="1200" dirty="0">
              <a:latin typeface="Times New Roman" pitchFamily="18" charset="0"/>
              <a:cs typeface="Times New Roman" pitchFamily="18" charset="0"/>
            </a:rPr>
            <a:t>: By optimizing energy use and promoting green energy, the model contributes to conserving natural resources and reducing environmental degradation.</a:t>
          </a:r>
        </a:p>
        <a:p>
          <a:pPr marL="0" lvl="0" indent="0" algn="ctr" defTabSz="622300">
            <a:lnSpc>
              <a:spcPct val="100000"/>
            </a:lnSpc>
            <a:spcBef>
              <a:spcPct val="0"/>
            </a:spcBef>
            <a:spcAft>
              <a:spcPct val="35000"/>
            </a:spcAft>
            <a:buNone/>
          </a:pPr>
          <a:r>
            <a:rPr lang="en-US" sz="1400" b="1" kern="1200" dirty="0">
              <a:latin typeface="Times New Roman" pitchFamily="18" charset="0"/>
              <a:cs typeface="Times New Roman" pitchFamily="18" charset="0"/>
            </a:rPr>
            <a:t>Sustainability Goals</a:t>
          </a:r>
          <a:r>
            <a:rPr lang="en-US" sz="1400" kern="1200" dirty="0">
              <a:latin typeface="Times New Roman" pitchFamily="18" charset="0"/>
              <a:cs typeface="Times New Roman" pitchFamily="18" charset="0"/>
            </a:rPr>
            <a:t>: The model supports global sustainability goals by encouraging the use of renewable energy and reducing carbon emissions.</a:t>
          </a:r>
        </a:p>
      </dsp:txBody>
      <dsp:txXfrm>
        <a:off x="6520331" y="1150432"/>
        <a:ext cx="2832231" cy="26648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E0A5A-7EF5-4015-999C-30398CC115AD}">
      <dsp:nvSpPr>
        <dsp:cNvPr id="0" name=""/>
        <dsp:cNvSpPr/>
      </dsp:nvSpPr>
      <dsp:spPr>
        <a:xfrm>
          <a:off x="1094751" y="0"/>
          <a:ext cx="677554" cy="79021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6350" cap="flat" cmpd="sng" algn="ctr">
          <a:noFill/>
          <a:prstDash val="solid"/>
          <a:miter/>
        </a:ln>
        <a:effectLst/>
      </dsp:spPr>
      <dsp:style>
        <a:lnRef idx="2">
          <a:scrgbClr r="0" g="0" b="0"/>
        </a:lnRef>
        <a:fillRef idx="1">
          <a:scrgbClr r="0" g="0" b="0"/>
        </a:fillRef>
        <a:effectRef idx="0">
          <a:scrgbClr r="0" g="0" b="0"/>
        </a:effectRef>
        <a:fontRef idx="minor">
          <a:schemeClr val="lt1"/>
        </a:fontRef>
      </dsp:style>
    </dsp:sp>
    <dsp:sp modelId="{7677DDFA-E5AC-4323-B738-EB98FB96FAFE}">
      <dsp:nvSpPr>
        <dsp:cNvPr id="0" name=""/>
        <dsp:cNvSpPr/>
      </dsp:nvSpPr>
      <dsp:spPr>
        <a:xfrm>
          <a:off x="164222" y="759856"/>
          <a:ext cx="2812623" cy="475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b="1" kern="1200" dirty="0">
              <a:latin typeface="Times New Roman" pitchFamily="18" charset="0"/>
              <a:cs typeface="Times New Roman" pitchFamily="18" charset="0"/>
            </a:rPr>
            <a:t>Enhanced Energy Management</a:t>
          </a:r>
          <a:endParaRPr lang="en-US" sz="1800" kern="1200" dirty="0">
            <a:latin typeface="Times New Roman" pitchFamily="18" charset="0"/>
            <a:cs typeface="Times New Roman" pitchFamily="18" charset="0"/>
          </a:endParaRPr>
        </a:p>
      </dsp:txBody>
      <dsp:txXfrm>
        <a:off x="164222" y="759856"/>
        <a:ext cx="2812623" cy="475094"/>
      </dsp:txXfrm>
    </dsp:sp>
    <dsp:sp modelId="{264520B9-4736-422C-8B68-2F6EFADB0C75}">
      <dsp:nvSpPr>
        <dsp:cNvPr id="0" name=""/>
        <dsp:cNvSpPr/>
      </dsp:nvSpPr>
      <dsp:spPr>
        <a:xfrm>
          <a:off x="270117" y="1374134"/>
          <a:ext cx="2812623" cy="1520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kern="1200" dirty="0">
              <a:latin typeface="Times New Roman" pitchFamily="18" charset="0"/>
              <a:cs typeface="Times New Roman" pitchFamily="18" charset="0"/>
            </a:rPr>
            <a:t>Demand Forecasting</a:t>
          </a:r>
          <a:r>
            <a:rPr lang="en-US" sz="1400" kern="1200" dirty="0">
              <a:latin typeface="Times New Roman" pitchFamily="18" charset="0"/>
              <a:cs typeface="Times New Roman" pitchFamily="18" charset="0"/>
            </a:rPr>
            <a:t>: Accurate predictions of electricity usage allow utility companies to manage supply and demand more effectively, preventing blackouts or wastage of resources.</a:t>
          </a:r>
        </a:p>
        <a:p>
          <a:pPr marL="0" lvl="0" indent="0" algn="ctr" defTabSz="622300">
            <a:lnSpc>
              <a:spcPct val="100000"/>
            </a:lnSpc>
            <a:spcBef>
              <a:spcPct val="0"/>
            </a:spcBef>
            <a:spcAft>
              <a:spcPct val="35000"/>
            </a:spcAft>
            <a:buNone/>
          </a:pPr>
          <a:r>
            <a:rPr lang="en-US" sz="1400" b="1" kern="1200" dirty="0">
              <a:latin typeface="Times New Roman" pitchFamily="18" charset="0"/>
              <a:cs typeface="Times New Roman" pitchFamily="18" charset="0"/>
            </a:rPr>
            <a:t>Grid Stability</a:t>
          </a:r>
          <a:r>
            <a:rPr lang="en-US" sz="1400" kern="1200" dirty="0">
              <a:latin typeface="Times New Roman" pitchFamily="18" charset="0"/>
              <a:cs typeface="Times New Roman" pitchFamily="18" charset="0"/>
            </a:rPr>
            <a:t>: By predicting consumption patterns, the model can help maintain grid stability, reducing the likelihood of grid failures or overloads.</a:t>
          </a:r>
        </a:p>
      </dsp:txBody>
      <dsp:txXfrm>
        <a:off x="270117" y="1374134"/>
        <a:ext cx="2812623" cy="1520803"/>
      </dsp:txXfrm>
    </dsp:sp>
    <dsp:sp modelId="{6D1AC208-C5CA-43CF-BF71-170CC2DC0AA6}">
      <dsp:nvSpPr>
        <dsp:cNvPr id="0" name=""/>
        <dsp:cNvSpPr/>
      </dsp:nvSpPr>
      <dsp:spPr>
        <a:xfrm>
          <a:off x="4440656" y="142199"/>
          <a:ext cx="617536" cy="538482"/>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6350" cap="flat" cmpd="sng" algn="ctr">
          <a:noFill/>
          <a:prstDash val="solid"/>
          <a:miter/>
        </a:ln>
        <a:effectLst/>
      </dsp:spPr>
      <dsp:style>
        <a:lnRef idx="2">
          <a:scrgbClr r="0" g="0" b="0"/>
        </a:lnRef>
        <a:fillRef idx="1">
          <a:scrgbClr r="0" g="0" b="0"/>
        </a:fillRef>
        <a:effectRef idx="0">
          <a:scrgbClr r="0" g="0" b="0"/>
        </a:effectRef>
        <a:fontRef idx="minor">
          <a:schemeClr val="lt1"/>
        </a:fontRef>
      </dsp:style>
    </dsp:sp>
    <dsp:sp modelId="{17B98337-3149-4637-A52C-F4CF4FB11F1B}">
      <dsp:nvSpPr>
        <dsp:cNvPr id="0" name=""/>
        <dsp:cNvSpPr/>
      </dsp:nvSpPr>
      <dsp:spPr>
        <a:xfrm>
          <a:off x="3343105" y="840178"/>
          <a:ext cx="2812623" cy="475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kern="1200" dirty="0">
              <a:latin typeface="Times New Roman" pitchFamily="18" charset="0"/>
              <a:cs typeface="Times New Roman" pitchFamily="18" charset="0"/>
            </a:rPr>
            <a:t>Weather Effects</a:t>
          </a:r>
        </a:p>
      </dsp:txBody>
      <dsp:txXfrm>
        <a:off x="3343105" y="840178"/>
        <a:ext cx="2812623" cy="475094"/>
      </dsp:txXfrm>
    </dsp:sp>
    <dsp:sp modelId="{DF973294-569F-4E51-909E-20C1555D4BD6}">
      <dsp:nvSpPr>
        <dsp:cNvPr id="0" name=""/>
        <dsp:cNvSpPr/>
      </dsp:nvSpPr>
      <dsp:spPr>
        <a:xfrm>
          <a:off x="3343105" y="1261266"/>
          <a:ext cx="2812623" cy="2167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kern="1200" dirty="0">
              <a:latin typeface="Times New Roman" pitchFamily="18" charset="0"/>
              <a:cs typeface="Times New Roman" pitchFamily="18" charset="0"/>
            </a:rPr>
            <a:t>Weather Condition Demand Forecasting</a:t>
          </a:r>
          <a:r>
            <a:rPr lang="en-US" sz="1400" b="0" kern="1200" dirty="0">
              <a:latin typeface="Times New Roman" pitchFamily="18" charset="0"/>
              <a:cs typeface="Times New Roman" pitchFamily="18" charset="0"/>
            </a:rPr>
            <a:t>: By using integration of Renewable Weather and climate data, including temperature, humidity, rainfall, wind speed, and seasonal variations will help in accurately predicting the correct electricity demand and will thus ensure smooth power supply.</a:t>
          </a:r>
        </a:p>
      </dsp:txBody>
      <dsp:txXfrm>
        <a:off x="3343105" y="1261266"/>
        <a:ext cx="2812623" cy="2167143"/>
      </dsp:txXfrm>
    </dsp:sp>
    <dsp:sp modelId="{2D697332-9F54-4784-B3E4-926CA060F566}">
      <dsp:nvSpPr>
        <dsp:cNvPr id="0" name=""/>
        <dsp:cNvSpPr/>
      </dsp:nvSpPr>
      <dsp:spPr>
        <a:xfrm>
          <a:off x="7628115" y="186338"/>
          <a:ext cx="392476" cy="417002"/>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6350" cap="flat" cmpd="sng" algn="ctr">
          <a:noFill/>
          <a:prstDash val="solid"/>
          <a:miter/>
        </a:ln>
        <a:effectLst/>
      </dsp:spPr>
      <dsp:style>
        <a:lnRef idx="2">
          <a:scrgbClr r="0" g="0" b="0"/>
        </a:lnRef>
        <a:fillRef idx="1">
          <a:scrgbClr r="0" g="0" b="0"/>
        </a:fillRef>
        <a:effectRef idx="0">
          <a:scrgbClr r="0" g="0" b="0"/>
        </a:effectRef>
        <a:fontRef idx="minor">
          <a:schemeClr val="lt1"/>
        </a:fontRef>
      </dsp:style>
    </dsp:sp>
    <dsp:sp modelId="{747513D2-3334-47DE-95CE-752F896B808D}">
      <dsp:nvSpPr>
        <dsp:cNvPr id="0" name=""/>
        <dsp:cNvSpPr/>
      </dsp:nvSpPr>
      <dsp:spPr>
        <a:xfrm>
          <a:off x="6457973" y="764417"/>
          <a:ext cx="2812623" cy="475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b="1" kern="1200" dirty="0">
              <a:latin typeface="Times New Roman" pitchFamily="18" charset="0"/>
              <a:cs typeface="Times New Roman" pitchFamily="18" charset="0"/>
            </a:rPr>
            <a:t>Economic Efficiency</a:t>
          </a:r>
          <a:endParaRPr lang="en-US" sz="1800" kern="1200" dirty="0">
            <a:latin typeface="Times New Roman" pitchFamily="18" charset="0"/>
            <a:cs typeface="Times New Roman" pitchFamily="18" charset="0"/>
          </a:endParaRPr>
        </a:p>
      </dsp:txBody>
      <dsp:txXfrm>
        <a:off x="6457973" y="764417"/>
        <a:ext cx="2812623" cy="475094"/>
      </dsp:txXfrm>
    </dsp:sp>
    <dsp:sp modelId="{218E5642-28C8-4872-AB4D-F456E4B6529E}">
      <dsp:nvSpPr>
        <dsp:cNvPr id="0" name=""/>
        <dsp:cNvSpPr/>
      </dsp:nvSpPr>
      <dsp:spPr>
        <a:xfrm>
          <a:off x="6559565" y="1227581"/>
          <a:ext cx="2812623" cy="1816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kern="1200" dirty="0">
              <a:latin typeface="Times New Roman" pitchFamily="18" charset="0"/>
              <a:cs typeface="Times New Roman" pitchFamily="18" charset="0"/>
            </a:rPr>
            <a:t>Cost Savings for Consumers</a:t>
          </a:r>
          <a:r>
            <a:rPr lang="en-US" sz="1400" kern="1200" dirty="0">
              <a:latin typeface="Times New Roman" pitchFamily="18" charset="0"/>
              <a:cs typeface="Times New Roman" pitchFamily="18" charset="0"/>
            </a:rPr>
            <a:t>: With accurate predictions, consumers can be advised on when to use electricity to minimize costs, leading to more efficient energy consumption.</a:t>
          </a:r>
        </a:p>
        <a:p>
          <a:pPr marL="0" lvl="0" indent="0" algn="ctr" defTabSz="622300">
            <a:lnSpc>
              <a:spcPct val="100000"/>
            </a:lnSpc>
            <a:spcBef>
              <a:spcPct val="0"/>
            </a:spcBef>
            <a:spcAft>
              <a:spcPct val="35000"/>
            </a:spcAft>
            <a:buNone/>
          </a:pPr>
          <a:r>
            <a:rPr lang="en-US" sz="1400" b="1" kern="1200" dirty="0">
              <a:latin typeface="Times New Roman" pitchFamily="18" charset="0"/>
              <a:cs typeface="Times New Roman" pitchFamily="18" charset="0"/>
            </a:rPr>
            <a:t>Operational Cost Reduction</a:t>
          </a:r>
          <a:r>
            <a:rPr lang="en-US" sz="1400" kern="1200" dirty="0">
              <a:latin typeface="Times New Roman" pitchFamily="18" charset="0"/>
              <a:cs typeface="Times New Roman" pitchFamily="18" charset="0"/>
            </a:rPr>
            <a:t>: Energy providers can reduce operational costs by optimizing the generation and distribution of electricity based on precise demand forecasts.</a:t>
          </a:r>
        </a:p>
      </dsp:txBody>
      <dsp:txXfrm>
        <a:off x="6559565" y="1227581"/>
        <a:ext cx="2812623" cy="181650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754BD305-D4A6-4882-9F3B-F68ABE0DA925}" type="datetimeFigureOut">
              <a:rPr lang="en-IN" smtClean="0"/>
              <a:t>15-09-2024</a:t>
            </a:fld>
            <a:endParaRPr lang="en-IN"/>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0ED433AA-18A0-4737-A2D7-F61C07568B68}" type="slidenum">
              <a:rPr lang="en-IN" smtClean="0"/>
              <a:t>‹#›</a:t>
            </a:fld>
            <a:endParaRPr lang="en-IN"/>
          </a:p>
        </p:txBody>
      </p:sp>
    </p:spTree>
    <p:extLst>
      <p:ext uri="{BB962C8B-B14F-4D97-AF65-F5344CB8AC3E}">
        <p14:creationId xmlns:p14="http://schemas.microsoft.com/office/powerpoint/2010/main" val="3243054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D433AA-18A0-4737-A2D7-F61C07568B68}" type="slidenum">
              <a:rPr lang="en-IN" smtClean="0"/>
              <a:t>4</a:t>
            </a:fld>
            <a:endParaRPr lang="en-IN"/>
          </a:p>
        </p:txBody>
      </p:sp>
    </p:spTree>
    <p:extLst>
      <p:ext uri="{BB962C8B-B14F-4D97-AF65-F5344CB8AC3E}">
        <p14:creationId xmlns:p14="http://schemas.microsoft.com/office/powerpoint/2010/main" val="719825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D433AA-18A0-4737-A2D7-F61C07568B68}" type="slidenum">
              <a:rPr lang="en-IN" smtClean="0"/>
              <a:t>11</a:t>
            </a:fld>
            <a:endParaRPr lang="en-IN"/>
          </a:p>
        </p:txBody>
      </p:sp>
    </p:spTree>
    <p:extLst>
      <p:ext uri="{BB962C8B-B14F-4D97-AF65-F5344CB8AC3E}">
        <p14:creationId xmlns:p14="http://schemas.microsoft.com/office/powerpoint/2010/main" val="719825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D433AA-18A0-4737-A2D7-F61C07568B68}" type="slidenum">
              <a:rPr lang="en-IN" smtClean="0"/>
              <a:t>12</a:t>
            </a:fld>
            <a:endParaRPr lang="en-IN"/>
          </a:p>
        </p:txBody>
      </p:sp>
    </p:spTree>
    <p:extLst>
      <p:ext uri="{BB962C8B-B14F-4D97-AF65-F5344CB8AC3E}">
        <p14:creationId xmlns:p14="http://schemas.microsoft.com/office/powerpoint/2010/main" val="719825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efault">
    <p:spTree>
      <p:nvGrpSpPr>
        <p:cNvPr id="1" name=""/>
        <p:cNvGrpSpPr/>
        <p:nvPr/>
      </p:nvGrpSpPr>
      <p:grpSpPr>
        <a:xfrm>
          <a:off x="0" y="0"/>
          <a:ext cx="0" cy="0"/>
          <a:chOff x="0" y="0"/>
          <a:chExt cx="0" cy="0"/>
        </a:xfrm>
      </p:grpSpPr>
      <p:sp>
        <p:nvSpPr>
          <p:cNvPr id="4" name="PlaceHolder 1"/>
          <p:cNvSpPr>
            <a:spLocks noGrp="1"/>
          </p:cNvSpPr>
          <p:nvPr>
            <p:ph type="title"/>
          </p:nvPr>
        </p:nvSpPr>
        <p:spPr>
          <a:xfrm>
            <a:off x="144000" y="3888000"/>
            <a:ext cx="8998920" cy="65736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 name="PlaceHolder 2"/>
          <p:cNvSpPr>
            <a:spLocks noGrp="1"/>
          </p:cNvSpPr>
          <p:nvPr>
            <p:ph type="subTitle"/>
          </p:nvPr>
        </p:nvSpPr>
        <p:spPr>
          <a:xfrm>
            <a:off x="504000" y="1326600"/>
            <a:ext cx="9071640" cy="328824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2" name="PlaceHolder 3"/>
          <p:cNvSpPr>
            <a:spLocks noGrp="1"/>
          </p:cNvSpPr>
          <p:nvPr>
            <p:ph type="ftr" idx="1"/>
          </p:nvPr>
        </p:nvSpPr>
        <p:spPr/>
        <p:txBody>
          <a:bodyPr/>
          <a:lstStyle/>
          <a:p>
            <a:r>
              <a:t>Footer</a:t>
            </a:r>
          </a:p>
        </p:txBody>
      </p:sp>
      <p:sp>
        <p:nvSpPr>
          <p:cNvPr id="3" name="PlaceHolder 4"/>
          <p:cNvSpPr>
            <a:spLocks noGrp="1"/>
          </p:cNvSpPr>
          <p:nvPr>
            <p:ph type="sldNum" idx="2"/>
          </p:nvPr>
        </p:nvSpPr>
        <p:spPr/>
        <p:txBody>
          <a:bodyPr/>
          <a:lstStyle/>
          <a:p>
            <a:fld id="{C6231C74-D254-4914-B7FC-79CC427DA91A}"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Default 1">
    <p:spTree>
      <p:nvGrpSpPr>
        <p:cNvPr id="1" name=""/>
        <p:cNvGrpSpPr/>
        <p:nvPr/>
      </p:nvGrpSpPr>
      <p:grpSpPr>
        <a:xfrm>
          <a:off x="0" y="0"/>
          <a:ext cx="0" cy="0"/>
          <a:chOff x="0" y="0"/>
          <a:chExt cx="0" cy="0"/>
        </a:xfrm>
      </p:grpSpPr>
      <p:sp>
        <p:nvSpPr>
          <p:cNvPr id="11" name="PlaceHolder 1"/>
          <p:cNvSpPr>
            <a:spLocks noGrp="1"/>
          </p:cNvSpPr>
          <p:nvPr>
            <p:ph type="title"/>
          </p:nvPr>
        </p:nvSpPr>
        <p:spPr>
          <a:xfrm>
            <a:off x="144000" y="3888000"/>
            <a:ext cx="8998920" cy="65736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2" name="PlaceHolder 2"/>
          <p:cNvSpPr>
            <a:spLocks noGrp="1"/>
          </p:cNvSpPr>
          <p:nvPr>
            <p:ph/>
          </p:nvPr>
        </p:nvSpPr>
        <p:spPr>
          <a:xfrm>
            <a:off x="504000" y="1326600"/>
            <a:ext cx="9071640" cy="32882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FD9F28FE-1ED5-4E80-88CB-E0EB0F44E8D2}"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Default 2">
    <p:spTree>
      <p:nvGrpSpPr>
        <p:cNvPr id="1" name=""/>
        <p:cNvGrpSpPr/>
        <p:nvPr/>
      </p:nvGrpSpPr>
      <p:grpSpPr>
        <a:xfrm>
          <a:off x="0" y="0"/>
          <a:ext cx="0" cy="0"/>
          <a:chOff x="0" y="0"/>
          <a:chExt cx="0" cy="0"/>
        </a:xfrm>
      </p:grpSpPr>
      <p:sp>
        <p:nvSpPr>
          <p:cNvPr id="18" name="PlaceHolder 1"/>
          <p:cNvSpPr>
            <a:spLocks noGrp="1"/>
          </p:cNvSpPr>
          <p:nvPr>
            <p:ph type="title"/>
          </p:nvPr>
        </p:nvSpPr>
        <p:spPr>
          <a:xfrm>
            <a:off x="144000" y="3888000"/>
            <a:ext cx="8998920" cy="65736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9" name="PlaceHolder 2"/>
          <p:cNvSpPr>
            <a:spLocks noGrp="1"/>
          </p:cNvSpPr>
          <p:nvPr>
            <p:ph/>
          </p:nvPr>
        </p:nvSpPr>
        <p:spPr>
          <a:xfrm>
            <a:off x="504000" y="1326600"/>
            <a:ext cx="9071640" cy="32882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568847C5-6A08-4D64-810B-1DD4D042AF09}"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Portfolio">
    <p:spTree>
      <p:nvGrpSpPr>
        <p:cNvPr id="1" name=""/>
        <p:cNvGrpSpPr/>
        <p:nvPr/>
      </p:nvGrpSpPr>
      <p:grpSpPr>
        <a:xfrm>
          <a:off x="0" y="0"/>
          <a:ext cx="0" cy="0"/>
          <a:chOff x="0" y="0"/>
          <a:chExt cx="0" cy="0"/>
        </a:xfrm>
      </p:grpSpPr>
      <p:sp>
        <p:nvSpPr>
          <p:cNvPr id="26" name="PlaceHolder 1"/>
          <p:cNvSpPr>
            <a:spLocks noGrp="1"/>
          </p:cNvSpPr>
          <p:nvPr>
            <p:ph type="title"/>
          </p:nvPr>
        </p:nvSpPr>
        <p:spPr>
          <a:xfrm>
            <a:off x="144000" y="3888000"/>
            <a:ext cx="8998920" cy="65736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27" name="PlaceHolder 2"/>
          <p:cNvSpPr>
            <a:spLocks noGrp="1"/>
          </p:cNvSpPr>
          <p:nvPr>
            <p:ph/>
          </p:nvPr>
        </p:nvSpPr>
        <p:spPr>
          <a:xfrm>
            <a:off x="504000" y="1326600"/>
            <a:ext cx="9071640" cy="32882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PlaceHolder 1"/>
          <p:cNvSpPr>
            <a:spLocks noGrp="1"/>
          </p:cNvSpPr>
          <p:nvPr>
            <p:ph type="title"/>
          </p:nvPr>
        </p:nvSpPr>
        <p:spPr>
          <a:xfrm>
            <a:off x="144000" y="3888000"/>
            <a:ext cx="8998920" cy="65736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5" name="PlaceHolder 2"/>
          <p:cNvSpPr>
            <a:spLocks noGrp="1"/>
          </p:cNvSpPr>
          <p:nvPr>
            <p:ph type="ftr" idx="1"/>
          </p:nvPr>
        </p:nvSpPr>
        <p:spPr>
          <a:xfrm>
            <a:off x="3447360" y="5165280"/>
            <a:ext cx="3193920" cy="389520"/>
          </a:xfrm>
          <a:prstGeom prst="rect">
            <a:avLst/>
          </a:prstGeom>
          <a:noFill/>
          <a:ln w="0">
            <a:noFill/>
          </a:ln>
        </p:spPr>
        <p:txBody>
          <a:bodyPr lIns="0" tIns="0" rIns="0" bIns="0" anchor="t">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2" name="PlaceHolder 3"/>
          <p:cNvSpPr>
            <a:spLocks noGrp="1"/>
          </p:cNvSpPr>
          <p:nvPr>
            <p:ph type="sldNum" idx="2"/>
          </p:nvPr>
        </p:nvSpPr>
        <p:spPr>
          <a:xfrm>
            <a:off x="7227360" y="5165280"/>
            <a:ext cx="2347200" cy="389520"/>
          </a:xfrm>
          <a:prstGeom prst="rect">
            <a:avLst/>
          </a:prstGeom>
          <a:noFill/>
          <a:ln w="0">
            <a:noFill/>
          </a:ln>
        </p:spPr>
        <p:txBody>
          <a:bodyPr lIns="0" tIns="0" rIns="0" bIns="0" anchor="t">
            <a:noAutofit/>
          </a:bodyPr>
          <a:lstStyle>
            <a:lvl1pPr indent="0" algn="r">
              <a:lnSpc>
                <a:spcPct val="100000"/>
              </a:lnSpc>
              <a:buNone/>
              <a:tabLst>
                <a:tab pos="0" algn="l"/>
              </a:tabLst>
              <a:defRPr lang="en-US" sz="1400" b="0" strike="noStrike" spc="-1">
                <a:solidFill>
                  <a:srgbClr val="000000"/>
                </a:solidFill>
                <a:latin typeface="Times New Roman"/>
              </a:defRPr>
            </a:lvl1pPr>
          </a:lstStyle>
          <a:p>
            <a:pPr indent="0" algn="r">
              <a:lnSpc>
                <a:spcPct val="100000"/>
              </a:lnSpc>
              <a:buNone/>
              <a:tabLst>
                <a:tab pos="0" algn="l"/>
              </a:tabLst>
            </a:pPr>
            <a:fld id="{540EDE65-8D89-49D5-A80E-BD3CB1305228}"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
        <p:nvSpPr>
          <p:cNvPr id="3" name="PlaceHolder 4"/>
          <p:cNvSpPr>
            <a:spLocks noGrp="1"/>
          </p:cNvSpPr>
          <p:nvPr>
            <p:ph type="dt" idx="3"/>
          </p:nvPr>
        </p:nvSpPr>
        <p:spPr>
          <a:xfrm>
            <a:off x="504000" y="5165280"/>
            <a:ext cx="2347200" cy="389520"/>
          </a:xfrm>
          <a:prstGeom prst="rect">
            <a:avLst/>
          </a:prstGeom>
          <a:noFill/>
          <a:ln w="0">
            <a:noFill/>
          </a:ln>
        </p:spPr>
        <p:txBody>
          <a:bodyPr lIns="0" tIns="0" rIns="0" bIns="0" anchor="t">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PlaceHolder 1"/>
          <p:cNvSpPr>
            <a:spLocks noGrp="1"/>
          </p:cNvSpPr>
          <p:nvPr>
            <p:ph type="title"/>
          </p:nvPr>
        </p:nvSpPr>
        <p:spPr>
          <a:xfrm>
            <a:off x="144000" y="3888000"/>
            <a:ext cx="8998920" cy="65736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7" name="PlaceHolder 2"/>
          <p:cNvSpPr>
            <a:spLocks noGrp="1"/>
          </p:cNvSpPr>
          <p:nvPr>
            <p:ph type="body"/>
          </p:nvPr>
        </p:nvSpPr>
        <p:spPr>
          <a:xfrm>
            <a:off x="504000" y="1326600"/>
            <a:ext cx="9071640" cy="32882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8" name="PlaceHolder 3"/>
          <p:cNvSpPr>
            <a:spLocks noGrp="1"/>
          </p:cNvSpPr>
          <p:nvPr>
            <p:ph type="ftr" idx="4"/>
          </p:nvPr>
        </p:nvSpPr>
        <p:spPr>
          <a:xfrm>
            <a:off x="3447360" y="5165280"/>
            <a:ext cx="3193920" cy="389520"/>
          </a:xfrm>
          <a:prstGeom prst="rect">
            <a:avLst/>
          </a:prstGeom>
          <a:noFill/>
          <a:ln w="0">
            <a:noFill/>
          </a:ln>
        </p:spPr>
        <p:txBody>
          <a:bodyPr lIns="0" tIns="0" rIns="0" bIns="0" anchor="t">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9" name="PlaceHolder 4"/>
          <p:cNvSpPr>
            <a:spLocks noGrp="1"/>
          </p:cNvSpPr>
          <p:nvPr>
            <p:ph type="sldNum" idx="5"/>
          </p:nvPr>
        </p:nvSpPr>
        <p:spPr>
          <a:xfrm>
            <a:off x="7227360" y="5165280"/>
            <a:ext cx="2347200" cy="389520"/>
          </a:xfrm>
          <a:prstGeom prst="rect">
            <a:avLst/>
          </a:prstGeom>
          <a:noFill/>
          <a:ln w="0">
            <a:noFill/>
          </a:ln>
        </p:spPr>
        <p:txBody>
          <a:bodyPr lIns="0" tIns="0" rIns="0" bIns="0" anchor="t">
            <a:noAutofit/>
          </a:bodyPr>
          <a:lstStyle>
            <a:lvl1pPr indent="0" algn="r">
              <a:lnSpc>
                <a:spcPct val="100000"/>
              </a:lnSpc>
              <a:buNone/>
              <a:tabLst>
                <a:tab pos="0" algn="l"/>
              </a:tabLst>
              <a:defRPr lang="en-US" sz="1400" b="0" strike="noStrike" spc="-1">
                <a:solidFill>
                  <a:srgbClr val="000000"/>
                </a:solidFill>
                <a:latin typeface="Times New Roman"/>
              </a:defRPr>
            </a:lvl1pPr>
          </a:lstStyle>
          <a:p>
            <a:pPr indent="0" algn="r">
              <a:lnSpc>
                <a:spcPct val="100000"/>
              </a:lnSpc>
              <a:buNone/>
              <a:tabLst>
                <a:tab pos="0" algn="l"/>
              </a:tabLst>
            </a:pPr>
            <a:fld id="{683D2E9F-EC61-4AD5-B3C1-5A5920E5BC52}"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
        <p:nvSpPr>
          <p:cNvPr id="10" name="PlaceHolder 5"/>
          <p:cNvSpPr>
            <a:spLocks noGrp="1"/>
          </p:cNvSpPr>
          <p:nvPr>
            <p:ph type="dt" idx="6"/>
          </p:nvPr>
        </p:nvSpPr>
        <p:spPr>
          <a:xfrm>
            <a:off x="504000" y="5165280"/>
            <a:ext cx="2347200" cy="389520"/>
          </a:xfrm>
          <a:prstGeom prst="rect">
            <a:avLst/>
          </a:prstGeom>
          <a:noFill/>
          <a:ln w="0">
            <a:noFill/>
          </a:ln>
        </p:spPr>
        <p:txBody>
          <a:bodyPr lIns="0" tIns="0" rIns="0" bIns="0" anchor="t">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PlaceHolder 1"/>
          <p:cNvSpPr>
            <a:spLocks noGrp="1"/>
          </p:cNvSpPr>
          <p:nvPr>
            <p:ph type="title"/>
          </p:nvPr>
        </p:nvSpPr>
        <p:spPr>
          <a:xfrm>
            <a:off x="144000" y="3888000"/>
            <a:ext cx="8998920" cy="65736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14" name="PlaceHolder 2"/>
          <p:cNvSpPr>
            <a:spLocks noGrp="1"/>
          </p:cNvSpPr>
          <p:nvPr>
            <p:ph type="body"/>
          </p:nvPr>
        </p:nvSpPr>
        <p:spPr>
          <a:xfrm>
            <a:off x="504000" y="1326600"/>
            <a:ext cx="9071640" cy="32882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5" name="PlaceHolder 3"/>
          <p:cNvSpPr>
            <a:spLocks noGrp="1"/>
          </p:cNvSpPr>
          <p:nvPr>
            <p:ph type="ftr" idx="7"/>
          </p:nvPr>
        </p:nvSpPr>
        <p:spPr>
          <a:xfrm>
            <a:off x="3447360" y="5165280"/>
            <a:ext cx="3193920" cy="389520"/>
          </a:xfrm>
          <a:prstGeom prst="rect">
            <a:avLst/>
          </a:prstGeom>
          <a:noFill/>
          <a:ln w="0">
            <a:noFill/>
          </a:ln>
        </p:spPr>
        <p:txBody>
          <a:bodyPr lIns="0" tIns="0" rIns="0" bIns="0" anchor="t">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16" name="PlaceHolder 4"/>
          <p:cNvSpPr>
            <a:spLocks noGrp="1"/>
          </p:cNvSpPr>
          <p:nvPr>
            <p:ph type="sldNum" idx="8"/>
          </p:nvPr>
        </p:nvSpPr>
        <p:spPr>
          <a:xfrm>
            <a:off x="7227360" y="5165280"/>
            <a:ext cx="2347200" cy="389520"/>
          </a:xfrm>
          <a:prstGeom prst="rect">
            <a:avLst/>
          </a:prstGeom>
          <a:noFill/>
          <a:ln w="0">
            <a:noFill/>
          </a:ln>
        </p:spPr>
        <p:txBody>
          <a:bodyPr lIns="0" tIns="0" rIns="0" bIns="0" anchor="t">
            <a:noAutofit/>
          </a:bodyPr>
          <a:lstStyle>
            <a:lvl1pPr indent="0" algn="r">
              <a:lnSpc>
                <a:spcPct val="100000"/>
              </a:lnSpc>
              <a:buNone/>
              <a:tabLst>
                <a:tab pos="0" algn="l"/>
              </a:tabLst>
              <a:defRPr lang="en-US" sz="1400" b="0" strike="noStrike" spc="-1">
                <a:solidFill>
                  <a:srgbClr val="000000"/>
                </a:solidFill>
                <a:latin typeface="Times New Roman"/>
              </a:defRPr>
            </a:lvl1pPr>
          </a:lstStyle>
          <a:p>
            <a:pPr indent="0" algn="r">
              <a:lnSpc>
                <a:spcPct val="100000"/>
              </a:lnSpc>
              <a:buNone/>
              <a:tabLst>
                <a:tab pos="0" algn="l"/>
              </a:tabLst>
            </a:pPr>
            <a:fld id="{D4C9F180-3B25-4831-83C6-735718107DD8}"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
        <p:nvSpPr>
          <p:cNvPr id="17" name="PlaceHolder 5"/>
          <p:cNvSpPr>
            <a:spLocks noGrp="1"/>
          </p:cNvSpPr>
          <p:nvPr>
            <p:ph type="dt" idx="9"/>
          </p:nvPr>
        </p:nvSpPr>
        <p:spPr>
          <a:xfrm>
            <a:off x="504000" y="5165280"/>
            <a:ext cx="2347200" cy="389520"/>
          </a:xfrm>
          <a:prstGeom prst="rect">
            <a:avLst/>
          </a:prstGeom>
          <a:noFill/>
          <a:ln w="0">
            <a:noFill/>
          </a:ln>
        </p:spPr>
        <p:txBody>
          <a:bodyPr lIns="0" tIns="0" rIns="0" bIns="0" anchor="t">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0" name="Rectangle 19"/>
          <p:cNvSpPr/>
          <p:nvPr/>
        </p:nvSpPr>
        <p:spPr>
          <a:xfrm>
            <a:off x="4104000" y="4896000"/>
            <a:ext cx="4390920" cy="345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fld id="{9F76A079-00BC-48FA-B75F-52B087E7FC8B}" type="author">
              <a:rPr lang="en-US" sz="1800" b="0" strike="noStrike" spc="-1">
                <a:solidFill>
                  <a:srgbClr val="FFFFFF"/>
                </a:solidFill>
                <a:latin typeface="Arial"/>
                <a:ea typeface="DejaVu Sans"/>
              </a:rPr>
              <a:t> </a:t>
            </a:fld>
            <a:endParaRPr lang="en-US" sz="1800" b="0" strike="noStrike" spc="-1">
              <a:solidFill>
                <a:srgbClr val="FFFFFF"/>
              </a:solidFill>
              <a:latin typeface="Arial"/>
            </a:endParaRPr>
          </a:p>
        </p:txBody>
      </p:sp>
      <p:sp>
        <p:nvSpPr>
          <p:cNvPr id="21" name="Rectangle: Rounded Corners 20"/>
          <p:cNvSpPr/>
          <p:nvPr/>
        </p:nvSpPr>
        <p:spPr>
          <a:xfrm>
            <a:off x="25920" y="4628880"/>
            <a:ext cx="6118920" cy="16920"/>
          </a:xfrm>
          <a:prstGeom prst="roundRect">
            <a:avLst>
              <a:gd name="adj" fmla="val 50000"/>
            </a:avLst>
          </a:prstGeom>
          <a:gradFill rotWithShape="0">
            <a:gsLst>
              <a:gs pos="0">
                <a:srgbClr val="CCCCCC">
                  <a:alpha val="0"/>
                </a:srgbClr>
              </a:gs>
              <a:gs pos="100000">
                <a:srgbClr val="333333">
                  <a:alpha val="0"/>
                </a:srgbClr>
              </a:gs>
            </a:gsLst>
            <a:lin ang="0"/>
          </a:gradFill>
          <a:ln w="0">
            <a:noFill/>
          </a:ln>
        </p:spPr>
        <p:style>
          <a:lnRef idx="0">
            <a:scrgbClr r="0" g="0" b="0"/>
          </a:lnRef>
          <a:fillRef idx="0">
            <a:scrgbClr r="0" g="0" b="0"/>
          </a:fillRef>
          <a:effectRef idx="0">
            <a:scrgbClr r="0" g="0" b="0"/>
          </a:effectRef>
          <a:fontRef idx="minor"/>
        </p:style>
        <p:txBody>
          <a:bodyPr lIns="90000" tIns="-32040" rIns="90000" bIns="-32040" anchor="ctr">
            <a:noAutofit/>
          </a:bodyPr>
          <a:lstStyle/>
          <a:p>
            <a:pPr>
              <a:lnSpc>
                <a:spcPct val="100000"/>
              </a:lnSpc>
            </a:pPr>
            <a:endParaRPr lang="en-US" sz="1800" b="0" strike="noStrike" spc="-1">
              <a:solidFill>
                <a:srgbClr val="000000"/>
              </a:solidFill>
              <a:latin typeface="Arial"/>
              <a:ea typeface="DejaVu Sans"/>
            </a:endParaRPr>
          </a:p>
        </p:txBody>
      </p:sp>
      <p:sp>
        <p:nvSpPr>
          <p:cNvPr id="22" name="Rectangle: Rounded Corners 21"/>
          <p:cNvSpPr/>
          <p:nvPr/>
        </p:nvSpPr>
        <p:spPr>
          <a:xfrm>
            <a:off x="3859200" y="5324400"/>
            <a:ext cx="6239160" cy="6120"/>
          </a:xfrm>
          <a:prstGeom prst="roundRect">
            <a:avLst>
              <a:gd name="adj" fmla="val 50000"/>
            </a:avLst>
          </a:prstGeom>
          <a:gradFill rotWithShape="0">
            <a:gsLst>
              <a:gs pos="0">
                <a:srgbClr val="CCCCCC">
                  <a:alpha val="0"/>
                </a:srgbClr>
              </a:gs>
              <a:gs pos="100000">
                <a:srgbClr val="333333">
                  <a:alpha val="0"/>
                </a:srgbClr>
              </a:gs>
            </a:gsLst>
            <a:lin ang="0"/>
          </a:gradFill>
          <a:ln w="0">
            <a:noFill/>
          </a:ln>
        </p:spPr>
        <p:style>
          <a:lnRef idx="0">
            <a:scrgbClr r="0" g="0" b="0"/>
          </a:lnRef>
          <a:fillRef idx="0">
            <a:scrgbClr r="0" g="0" b="0"/>
          </a:fillRef>
          <a:effectRef idx="0">
            <a:scrgbClr r="0" g="0" b="0"/>
          </a:effectRef>
          <a:fontRef idx="minor"/>
        </p:style>
        <p:txBody>
          <a:bodyPr lIns="90000" tIns="-39960" rIns="90000" bIns="-39960" anchor="ctr">
            <a:noAutofit/>
          </a:bodyPr>
          <a:lstStyle/>
          <a:p>
            <a:pPr>
              <a:lnSpc>
                <a:spcPct val="100000"/>
              </a:lnSpc>
            </a:pPr>
            <a:endParaRPr lang="en-US" sz="1800" b="0" strike="noStrike" spc="-1">
              <a:solidFill>
                <a:srgbClr val="000000"/>
              </a:solidFill>
              <a:latin typeface="Arial"/>
              <a:ea typeface="DejaVu Sans"/>
            </a:endParaRPr>
          </a:p>
        </p:txBody>
      </p:sp>
      <p:sp>
        <p:nvSpPr>
          <p:cNvPr id="23" name="Freeform: Shape 22"/>
          <p:cNvSpPr/>
          <p:nvPr/>
        </p:nvSpPr>
        <p:spPr>
          <a:xfrm>
            <a:off x="4044960" y="4944960"/>
            <a:ext cx="6120" cy="486360"/>
          </a:xfrm>
          <a:custGeom>
            <a:avLst/>
            <a:gdLst>
              <a:gd name="textAreaLeft" fmla="*/ 1080 w 6120"/>
              <a:gd name="textAreaRight" fmla="*/ 6120 w 6120"/>
              <a:gd name="textAreaTop" fmla="*/ 1080 h 486360"/>
              <a:gd name="textAreaBottom" fmla="*/ 486360 h 486360"/>
            </a:gdLst>
            <a:ahLst/>
            <a:cxnLst/>
            <a:rect l="textAreaLeft" t="textAreaTop" r="textAreaRight" b="textAreaBottom"/>
            <a:pathLst>
              <a:path w="21600" h="1393714">
                <a:moveTo>
                  <a:pt x="10800" y="0"/>
                </a:moveTo>
                <a:arcTo wR="10800" hR="10800" stAng="16200000" swAng="-5400000"/>
                <a:lnTo>
                  <a:pt x="0" y="1382914"/>
                </a:lnTo>
                <a:arcTo wR="10800" hR="10800" stAng="10800000" swAng="-5400000"/>
                <a:lnTo>
                  <a:pt x="10800" y="1393714"/>
                </a:lnTo>
                <a:arcTo wR="10800" hR="10800" stAng="5400000" swAng="-5400000"/>
                <a:lnTo>
                  <a:pt x="21600" y="10800"/>
                </a:lnTo>
                <a:arcTo wR="10800" hR="10800" stAng="0" swAng="-5400000"/>
                <a:close/>
              </a:path>
            </a:pathLst>
          </a:cu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24" name="PlaceHolder 1"/>
          <p:cNvSpPr>
            <a:spLocks noGrp="1"/>
          </p:cNvSpPr>
          <p:nvPr>
            <p:ph type="title"/>
          </p:nvPr>
        </p:nvSpPr>
        <p:spPr>
          <a:xfrm>
            <a:off x="144000" y="3888000"/>
            <a:ext cx="8998920" cy="657360"/>
          </a:xfrm>
          <a:prstGeom prst="rect">
            <a:avLst/>
          </a:prstGeom>
          <a:noFill/>
          <a:ln w="0">
            <a:noFill/>
          </a:ln>
        </p:spPr>
        <p:txBody>
          <a:bodyPr lIns="0" tIns="0" rIns="0" bIns="0" anchor="ctr">
            <a:noAutofit/>
          </a:bodyPr>
          <a:lstStyle/>
          <a:p>
            <a:pPr indent="0">
              <a:buNone/>
            </a:pPr>
            <a:r>
              <a:rPr lang="en-US" sz="1800" b="0" strike="noStrike" spc="-1">
                <a:solidFill>
                  <a:srgbClr val="FFFFFF"/>
                </a:solidFill>
                <a:latin typeface="Arial"/>
              </a:rPr>
              <a:t>Click to edit the title text format</a:t>
            </a:r>
          </a:p>
        </p:txBody>
      </p:sp>
      <p:sp>
        <p:nvSpPr>
          <p:cNvPr id="25" name="PlaceHolder 2"/>
          <p:cNvSpPr>
            <a:spLocks noGrp="1"/>
          </p:cNvSpPr>
          <p:nvPr>
            <p:ph type="body"/>
          </p:nvPr>
        </p:nvSpPr>
        <p:spPr>
          <a:xfrm>
            <a:off x="504000" y="1326600"/>
            <a:ext cx="9071640" cy="328824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US" sz="1800" b="0" strike="noStrike" spc="-1">
                <a:solidFill>
                  <a:srgbClr val="FFFFFF"/>
                </a:solidFill>
                <a:latin typeface="Arial"/>
              </a:rPr>
              <a:t>Click to edit the outline text format</a:t>
            </a:r>
          </a:p>
          <a:p>
            <a:pPr marL="864000" lvl="1" indent="-324000">
              <a:spcBef>
                <a:spcPts val="1134"/>
              </a:spcBef>
              <a:buClr>
                <a:srgbClr val="FFFFFF"/>
              </a:buClr>
              <a:buSzPct val="75000"/>
              <a:buFont typeface="Symbol" charset="2"/>
              <a:buChar char=""/>
            </a:pPr>
            <a:r>
              <a:rPr lang="en-US" sz="1800" b="0" strike="noStrike" spc="-1">
                <a:solidFill>
                  <a:srgbClr val="FFFFFF"/>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FFFFFF"/>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FFFFFF"/>
                </a:solidFill>
                <a:latin typeface="Arial"/>
              </a:rPr>
              <a:t>Fourth Outline Level</a:t>
            </a:r>
          </a:p>
          <a:p>
            <a:pPr marL="2160000" lvl="4" indent="-216000">
              <a:spcBef>
                <a:spcPts val="283"/>
              </a:spcBef>
              <a:buClr>
                <a:srgbClr val="FFFFFF"/>
              </a:buClr>
              <a:buSzPct val="45000"/>
              <a:buFont typeface="Wingdings" charset="2"/>
              <a:buChar char=""/>
            </a:pPr>
            <a:r>
              <a:rPr lang="en-US" sz="1800" b="0" strike="noStrike" spc="-1">
                <a:solidFill>
                  <a:srgbClr val="FFFFFF"/>
                </a:solidFill>
                <a:latin typeface="Arial"/>
              </a:rPr>
              <a:t>Fifth Outline Level</a:t>
            </a:r>
          </a:p>
          <a:p>
            <a:pPr marL="2592000" lvl="5" indent="-216000">
              <a:spcBef>
                <a:spcPts val="283"/>
              </a:spcBef>
              <a:buClr>
                <a:srgbClr val="FFFFFF"/>
              </a:buClr>
              <a:buSzPct val="45000"/>
              <a:buFont typeface="Wingdings" charset="2"/>
              <a:buChar char=""/>
            </a:pPr>
            <a:r>
              <a:rPr lang="en-US" sz="1800" b="0" strike="noStrike" spc="-1">
                <a:solidFill>
                  <a:srgbClr val="FFFFFF"/>
                </a:solidFill>
                <a:latin typeface="Arial"/>
              </a:rPr>
              <a:t>Sixth Outline Level</a:t>
            </a:r>
          </a:p>
          <a:p>
            <a:pPr marL="3024000" lvl="6" indent="-216000">
              <a:spcBef>
                <a:spcPts val="283"/>
              </a:spcBef>
              <a:buClr>
                <a:srgbClr val="FFFFFF"/>
              </a:buClr>
              <a:buSzPct val="45000"/>
              <a:buFont typeface="Wingdings" charset="2"/>
              <a:buChar char=""/>
            </a:pPr>
            <a:r>
              <a:rPr lang="en-US" sz="1800" b="0" strike="noStrike" spc="-1">
                <a:solidFill>
                  <a:srgbClr val="FFFFFF"/>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hyperlink" Target="https://drive.google.com/drive/u/0/folders/1Stge6mbg8twoLG3-Uk6P_xWlCZcoAHqU"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raghavpershad.wixstudio.io/my-site-1"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HATAKEkakshi/Electro-AI.git"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78104" cy="567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PlaceHolder 1"/>
          <p:cNvSpPr>
            <a:spLocks noGrp="1"/>
          </p:cNvSpPr>
          <p:nvPr>
            <p:ph type="title"/>
          </p:nvPr>
        </p:nvSpPr>
        <p:spPr>
          <a:xfrm>
            <a:off x="529232" y="269031"/>
            <a:ext cx="3612061" cy="1618018"/>
          </a:xfrm>
          <a:prstGeom prst="rect">
            <a:avLst/>
          </a:prstGeom>
        </p:spPr>
        <p:txBody>
          <a:bodyPr vert="horz" lIns="91440" tIns="45720" rIns="91440" bIns="45720" rtlCol="0" anchor="b">
            <a:normAutofit/>
          </a:bodyPr>
          <a:lstStyle/>
          <a:p>
            <a:pPr indent="0">
              <a:tabLst>
                <a:tab pos="0" algn="l"/>
              </a:tabLst>
            </a:pPr>
            <a:r>
              <a:rPr lang="en-US" sz="4800" b="0" strike="noStrike" spc="-1" dirty="0">
                <a:latin typeface="Agency FB" panose="020B0503020202020204" pitchFamily="34" charset="0"/>
              </a:rPr>
              <a:t>SMART INDIA HACKATHON 2024</a:t>
            </a:r>
          </a:p>
        </p:txBody>
      </p:sp>
      <p:sp>
        <p:nvSpPr>
          <p:cNvPr id="3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2" y="2139060"/>
            <a:ext cx="2872978" cy="15122"/>
          </a:xfrm>
          <a:custGeom>
            <a:avLst/>
            <a:gdLst>
              <a:gd name="connsiteX0" fmla="*/ 0 w 2872978"/>
              <a:gd name="connsiteY0" fmla="*/ 0 h 15122"/>
              <a:gd name="connsiteX1" fmla="*/ 574596 w 2872978"/>
              <a:gd name="connsiteY1" fmla="*/ 0 h 15122"/>
              <a:gd name="connsiteX2" fmla="*/ 1120461 w 2872978"/>
              <a:gd name="connsiteY2" fmla="*/ 0 h 15122"/>
              <a:gd name="connsiteX3" fmla="*/ 1666327 w 2872978"/>
              <a:gd name="connsiteY3" fmla="*/ 0 h 15122"/>
              <a:gd name="connsiteX4" fmla="*/ 2298382 w 2872978"/>
              <a:gd name="connsiteY4" fmla="*/ 0 h 15122"/>
              <a:gd name="connsiteX5" fmla="*/ 2872978 w 2872978"/>
              <a:gd name="connsiteY5" fmla="*/ 0 h 15122"/>
              <a:gd name="connsiteX6" fmla="*/ 2872978 w 2872978"/>
              <a:gd name="connsiteY6" fmla="*/ 15122 h 15122"/>
              <a:gd name="connsiteX7" fmla="*/ 2298382 w 2872978"/>
              <a:gd name="connsiteY7" fmla="*/ 15122 h 15122"/>
              <a:gd name="connsiteX8" fmla="*/ 1809976 w 2872978"/>
              <a:gd name="connsiteY8" fmla="*/ 15122 h 15122"/>
              <a:gd name="connsiteX9" fmla="*/ 1264110 w 2872978"/>
              <a:gd name="connsiteY9" fmla="*/ 15122 h 15122"/>
              <a:gd name="connsiteX10" fmla="*/ 718245 w 2872978"/>
              <a:gd name="connsiteY10" fmla="*/ 15122 h 15122"/>
              <a:gd name="connsiteX11" fmla="*/ 0 w 2872978"/>
              <a:gd name="connsiteY11" fmla="*/ 15122 h 15122"/>
              <a:gd name="connsiteX12" fmla="*/ 0 w 2872978"/>
              <a:gd name="connsiteY12" fmla="*/ 0 h 15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72978" h="15122" fill="none" extrusionOk="0">
                <a:moveTo>
                  <a:pt x="0" y="0"/>
                </a:moveTo>
                <a:cubicBezTo>
                  <a:pt x="172719" y="24730"/>
                  <a:pt x="453930" y="-2711"/>
                  <a:pt x="574596" y="0"/>
                </a:cubicBezTo>
                <a:cubicBezTo>
                  <a:pt x="695262" y="2711"/>
                  <a:pt x="865623" y="-7967"/>
                  <a:pt x="1120461" y="0"/>
                </a:cubicBezTo>
                <a:cubicBezTo>
                  <a:pt x="1375299" y="7967"/>
                  <a:pt x="1550624" y="18063"/>
                  <a:pt x="1666327" y="0"/>
                </a:cubicBezTo>
                <a:cubicBezTo>
                  <a:pt x="1782030" y="-18063"/>
                  <a:pt x="2095408" y="-11159"/>
                  <a:pt x="2298382" y="0"/>
                </a:cubicBezTo>
                <a:cubicBezTo>
                  <a:pt x="2501357" y="11159"/>
                  <a:pt x="2725122" y="-5565"/>
                  <a:pt x="2872978" y="0"/>
                </a:cubicBezTo>
                <a:cubicBezTo>
                  <a:pt x="2873303" y="3899"/>
                  <a:pt x="2873522" y="8667"/>
                  <a:pt x="2872978" y="15122"/>
                </a:cubicBezTo>
                <a:cubicBezTo>
                  <a:pt x="2601857" y="-3645"/>
                  <a:pt x="2424161" y="-10278"/>
                  <a:pt x="2298382" y="15122"/>
                </a:cubicBezTo>
                <a:cubicBezTo>
                  <a:pt x="2172603" y="40522"/>
                  <a:pt x="1996400" y="38185"/>
                  <a:pt x="1809976" y="15122"/>
                </a:cubicBezTo>
                <a:cubicBezTo>
                  <a:pt x="1623552" y="-7941"/>
                  <a:pt x="1525733" y="8992"/>
                  <a:pt x="1264110" y="15122"/>
                </a:cubicBezTo>
                <a:cubicBezTo>
                  <a:pt x="1002487" y="21252"/>
                  <a:pt x="908261" y="27721"/>
                  <a:pt x="718245" y="15122"/>
                </a:cubicBezTo>
                <a:cubicBezTo>
                  <a:pt x="528229" y="2523"/>
                  <a:pt x="176399" y="47852"/>
                  <a:pt x="0" y="15122"/>
                </a:cubicBezTo>
                <a:cubicBezTo>
                  <a:pt x="684" y="10247"/>
                  <a:pt x="701" y="5846"/>
                  <a:pt x="0" y="0"/>
                </a:cubicBezTo>
                <a:close/>
              </a:path>
              <a:path w="2872978" h="15122" stroke="0" extrusionOk="0">
                <a:moveTo>
                  <a:pt x="0" y="0"/>
                </a:moveTo>
                <a:cubicBezTo>
                  <a:pt x="246331" y="2114"/>
                  <a:pt x="364990" y="-5865"/>
                  <a:pt x="517136" y="0"/>
                </a:cubicBezTo>
                <a:cubicBezTo>
                  <a:pt x="669282" y="5865"/>
                  <a:pt x="842769" y="11362"/>
                  <a:pt x="1149191" y="0"/>
                </a:cubicBezTo>
                <a:cubicBezTo>
                  <a:pt x="1455613" y="-11362"/>
                  <a:pt x="1529783" y="19802"/>
                  <a:pt x="1637597" y="0"/>
                </a:cubicBezTo>
                <a:cubicBezTo>
                  <a:pt x="1745411" y="-19802"/>
                  <a:pt x="1889711" y="-2153"/>
                  <a:pt x="2126004" y="0"/>
                </a:cubicBezTo>
                <a:cubicBezTo>
                  <a:pt x="2362297" y="2153"/>
                  <a:pt x="2713040" y="-27867"/>
                  <a:pt x="2872978" y="0"/>
                </a:cubicBezTo>
                <a:cubicBezTo>
                  <a:pt x="2873369" y="4515"/>
                  <a:pt x="2873005" y="9009"/>
                  <a:pt x="2872978" y="15122"/>
                </a:cubicBezTo>
                <a:cubicBezTo>
                  <a:pt x="2703040" y="37871"/>
                  <a:pt x="2574829" y="13353"/>
                  <a:pt x="2327112" y="15122"/>
                </a:cubicBezTo>
                <a:cubicBezTo>
                  <a:pt x="2079395" y="16891"/>
                  <a:pt x="2026258" y="-3474"/>
                  <a:pt x="1781246" y="15122"/>
                </a:cubicBezTo>
                <a:cubicBezTo>
                  <a:pt x="1536234" y="33718"/>
                  <a:pt x="1507455" y="17130"/>
                  <a:pt x="1235381" y="15122"/>
                </a:cubicBezTo>
                <a:cubicBezTo>
                  <a:pt x="963308" y="13114"/>
                  <a:pt x="884834" y="-13851"/>
                  <a:pt x="603325" y="15122"/>
                </a:cubicBezTo>
                <a:cubicBezTo>
                  <a:pt x="321816" y="44095"/>
                  <a:pt x="204416" y="6262"/>
                  <a:pt x="0" y="15122"/>
                </a:cubicBezTo>
                <a:cubicBezTo>
                  <a:pt x="402" y="9777"/>
                  <a:pt x="-270" y="6349"/>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laceHolder 2"/>
          <p:cNvSpPr>
            <a:spLocks noGrp="1"/>
          </p:cNvSpPr>
          <p:nvPr>
            <p:ph/>
          </p:nvPr>
        </p:nvSpPr>
        <p:spPr>
          <a:xfrm>
            <a:off x="211372" y="2539515"/>
            <a:ext cx="3508697" cy="2745701"/>
          </a:xfrm>
          <a:prstGeom prst="rect">
            <a:avLst/>
          </a:prstGeom>
        </p:spPr>
        <p:txBody>
          <a:bodyPr vert="horz" lIns="91440" tIns="45720" rIns="91440" bIns="45720" rtlCol="0">
            <a:noAutofit/>
          </a:bodyPr>
          <a:lstStyle/>
          <a:p>
            <a:pPr marL="432000" indent="-228600">
              <a:spcBef>
                <a:spcPts val="1417"/>
              </a:spcBef>
              <a:buClr>
                <a:srgbClr val="FFFFFF"/>
              </a:buClr>
              <a:buSzPct val="45000"/>
              <a:buFont typeface="Arial" panose="020B0604020202020204" pitchFamily="34" charset="0"/>
              <a:buChar char="•"/>
            </a:pPr>
            <a:r>
              <a:rPr lang="en-US" sz="2000" b="0" strike="noStrike" spc="-1" dirty="0">
                <a:latin typeface="Agency FB" panose="020B0503020202020204" pitchFamily="34" charset="0"/>
                <a:ea typeface="+mn-ea"/>
                <a:cs typeface="+mn-cs"/>
              </a:rPr>
              <a:t>Problem Statement ID – SIH1624</a:t>
            </a:r>
          </a:p>
          <a:p>
            <a:pPr marL="432000" indent="-228600">
              <a:spcBef>
                <a:spcPts val="1417"/>
              </a:spcBef>
              <a:buClr>
                <a:srgbClr val="FFFFFF"/>
              </a:buClr>
              <a:buSzPct val="45000"/>
              <a:buFont typeface="Arial" panose="020B0604020202020204" pitchFamily="34" charset="0"/>
              <a:buChar char="•"/>
            </a:pPr>
            <a:r>
              <a:rPr lang="en-US" sz="2000" b="0" strike="noStrike" spc="-1" dirty="0">
                <a:latin typeface="Agency FB" panose="020B0503020202020204" pitchFamily="34" charset="0"/>
                <a:ea typeface="+mn-ea"/>
                <a:cs typeface="+mn-cs"/>
              </a:rPr>
              <a:t>Problem Statement Title – To develop an AI based model for electricity demand projection</a:t>
            </a:r>
          </a:p>
          <a:p>
            <a:pPr marL="432000" indent="-228600">
              <a:spcBef>
                <a:spcPts val="1417"/>
              </a:spcBef>
              <a:buClr>
                <a:srgbClr val="FFFFFF"/>
              </a:buClr>
              <a:buSzPct val="45000"/>
              <a:buFont typeface="Arial" panose="020B0604020202020204" pitchFamily="34" charset="0"/>
              <a:buChar char="•"/>
            </a:pPr>
            <a:r>
              <a:rPr lang="en-US" sz="2000" b="0" strike="noStrike" spc="-1" dirty="0">
                <a:latin typeface="Agency FB" panose="020B0503020202020204" pitchFamily="34" charset="0"/>
                <a:ea typeface="+mn-ea"/>
                <a:cs typeface="+mn-cs"/>
              </a:rPr>
              <a:t>Theme – Smart Automation</a:t>
            </a:r>
          </a:p>
          <a:p>
            <a:pPr marL="432000" indent="-228600">
              <a:spcBef>
                <a:spcPts val="1417"/>
              </a:spcBef>
              <a:buClr>
                <a:srgbClr val="FFFFFF"/>
              </a:buClr>
              <a:buSzPct val="45000"/>
              <a:buFont typeface="Arial" panose="020B0604020202020204" pitchFamily="34" charset="0"/>
              <a:buChar char="•"/>
            </a:pPr>
            <a:r>
              <a:rPr lang="en-US" sz="2000" b="0" strike="noStrike" spc="-1" dirty="0">
                <a:latin typeface="Agency FB" panose="020B0503020202020204" pitchFamily="34" charset="0"/>
                <a:ea typeface="+mn-ea"/>
                <a:cs typeface="+mn-cs"/>
              </a:rPr>
              <a:t>PS Category – Software </a:t>
            </a:r>
          </a:p>
          <a:p>
            <a:pPr marL="432000" indent="-228600">
              <a:spcBef>
                <a:spcPts val="1417"/>
              </a:spcBef>
              <a:buClr>
                <a:srgbClr val="FFFFFF"/>
              </a:buClr>
              <a:buSzPct val="45000"/>
              <a:buFont typeface="Arial" panose="020B0604020202020204" pitchFamily="34" charset="0"/>
              <a:buChar char="•"/>
            </a:pPr>
            <a:r>
              <a:rPr lang="en-US" sz="2000" b="0" strike="noStrike" spc="-1" dirty="0">
                <a:latin typeface="Agency FB" panose="020B0503020202020204" pitchFamily="34" charset="0"/>
                <a:ea typeface="+mn-ea"/>
                <a:cs typeface="+mn-cs"/>
              </a:rPr>
              <a:t>Team ID - </a:t>
            </a:r>
          </a:p>
          <a:p>
            <a:pPr marL="432000" indent="-228600">
              <a:spcBef>
                <a:spcPts val="1417"/>
              </a:spcBef>
              <a:buClr>
                <a:srgbClr val="FFFFFF"/>
              </a:buClr>
              <a:buSzPct val="45000"/>
              <a:buFont typeface="Arial" panose="020B0604020202020204" pitchFamily="34" charset="0"/>
              <a:buChar char="•"/>
            </a:pPr>
            <a:r>
              <a:rPr lang="en-US" sz="2000" b="0" strike="noStrike" spc="-1" dirty="0">
                <a:latin typeface="Agency FB" panose="020B0503020202020204" pitchFamily="34" charset="0"/>
                <a:ea typeface="+mn-ea"/>
                <a:cs typeface="+mn-cs"/>
              </a:rPr>
              <a:t>Team Name - BROCODE</a:t>
            </a:r>
          </a:p>
        </p:txBody>
      </p:sp>
      <p:pic>
        <p:nvPicPr>
          <p:cNvPr id="30" name="Picture 29"/>
          <p:cNvPicPr/>
          <p:nvPr/>
        </p:nvPicPr>
        <p:blipFill>
          <a:blip r:embed="rId2"/>
          <a:srcRect l="12517" r="37334" b="1"/>
          <a:stretch/>
        </p:blipFill>
        <p:spPr>
          <a:xfrm>
            <a:off x="4391836" y="10"/>
            <a:ext cx="5687529" cy="567054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31" name="Rectangle 30"/>
          <p:cNvSpPr/>
          <p:nvPr/>
        </p:nvSpPr>
        <p:spPr>
          <a:xfrm>
            <a:off x="228600" y="228600"/>
            <a:ext cx="1370880" cy="456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FFFFFF"/>
              </a:solidFill>
              <a:latin typeface="Arial"/>
              <a:ea typeface="DejaVu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56320"/>
            <a:ext cx="8998920" cy="657360"/>
          </a:xfrm>
          <a:prstGeom prst="rect">
            <a:avLst/>
          </a:prstGeom>
          <a:noFill/>
          <a:ln w="0">
            <a:noFill/>
          </a:ln>
        </p:spPr>
        <p:txBody>
          <a:bodyPr lIns="0" tIns="0" rIns="0" bIns="0" anchor="ctr">
            <a:noAutofit/>
          </a:bodyPr>
          <a:lstStyle/>
          <a:p>
            <a:pPr indent="0" algn="ctr">
              <a:lnSpc>
                <a:spcPct val="100000"/>
              </a:lnSpc>
              <a:buNone/>
              <a:tabLst>
                <a:tab pos="0" algn="l"/>
              </a:tabLst>
            </a:pPr>
            <a:r>
              <a:rPr lang="en-US" sz="3200" b="0" strike="noStrike" spc="-1" dirty="0">
                <a:solidFill>
                  <a:srgbClr val="FFFFFF"/>
                </a:solidFill>
                <a:latin typeface="FreeSerif"/>
              </a:rPr>
              <a:t>TECHNICAL APPROACH</a:t>
            </a:r>
            <a:endParaRPr lang="en-US" sz="3200" b="0" strike="noStrike" spc="-1" dirty="0">
              <a:solidFill>
                <a:srgbClr val="FFFFFF"/>
              </a:solidFill>
              <a:latin typeface="Arial"/>
            </a:endParaRPr>
          </a:p>
        </p:txBody>
      </p:sp>
      <p:sp>
        <p:nvSpPr>
          <p:cNvPr id="51" name="Rectangle 50"/>
          <p:cNvSpPr/>
          <p:nvPr/>
        </p:nvSpPr>
        <p:spPr>
          <a:xfrm>
            <a:off x="228600" y="228600"/>
            <a:ext cx="1370880" cy="546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200" b="0" strike="noStrike" spc="-1">
                <a:solidFill>
                  <a:srgbClr val="FFFFFF"/>
                </a:solidFill>
                <a:latin typeface="C059"/>
                <a:ea typeface="DejaVu Sans"/>
              </a:rPr>
              <a:t>BROCODE</a:t>
            </a:r>
            <a:endParaRPr lang="en-US" sz="1200" b="0" strike="noStrike" spc="-1">
              <a:solidFill>
                <a:srgbClr val="FFFFFF"/>
              </a:solidFill>
              <a:latin typeface="Arial"/>
            </a:endParaRPr>
          </a:p>
        </p:txBody>
      </p:sp>
      <p:sp>
        <p:nvSpPr>
          <p:cNvPr id="13" name="TextBox 12">
            <a:extLst>
              <a:ext uri="{FF2B5EF4-FFF2-40B4-BE49-F238E27FC236}">
                <a16:creationId xmlns:a16="http://schemas.microsoft.com/office/drawing/2014/main" id="{FCCCFF12-CBAD-30D7-A87D-D4DE05334E83}"/>
              </a:ext>
            </a:extLst>
          </p:cNvPr>
          <p:cNvSpPr txBox="1"/>
          <p:nvPr/>
        </p:nvSpPr>
        <p:spPr>
          <a:xfrm>
            <a:off x="3449255" y="144946"/>
            <a:ext cx="5333034" cy="584775"/>
          </a:xfrm>
          <a:prstGeom prst="rect">
            <a:avLst/>
          </a:prstGeom>
          <a:noFill/>
        </p:spPr>
        <p:txBody>
          <a:bodyPr wrap="square">
            <a:spAutoFit/>
          </a:bodyPr>
          <a:lstStyle/>
          <a:p>
            <a:r>
              <a:rPr lang="en-US" sz="3200" b="0" strike="noStrike" spc="-1" dirty="0">
                <a:latin typeface="Agency FB" panose="020B0503020202020204" pitchFamily="34" charset="0"/>
              </a:rPr>
              <a:t>TECHNICAL APPROACH</a:t>
            </a:r>
            <a:endParaRPr lang="en-IN" sz="3200" dirty="0">
              <a:latin typeface="Agency FB" panose="020B0503020202020204" pitchFamily="34" charset="0"/>
            </a:endParaRPr>
          </a:p>
        </p:txBody>
      </p:sp>
      <p:sp>
        <p:nvSpPr>
          <p:cNvPr id="15" name="Rectangle: Rounded Corners 14">
            <a:extLst>
              <a:ext uri="{FF2B5EF4-FFF2-40B4-BE49-F238E27FC236}">
                <a16:creationId xmlns:a16="http://schemas.microsoft.com/office/drawing/2014/main" id="{EA25FA5A-EE12-7CA6-B3B6-F87667511465}"/>
              </a:ext>
            </a:extLst>
          </p:cNvPr>
          <p:cNvSpPr/>
          <p:nvPr/>
        </p:nvSpPr>
        <p:spPr>
          <a:xfrm>
            <a:off x="3408744" y="1031093"/>
            <a:ext cx="3278526" cy="4410857"/>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3E002FDF-0B22-232F-1EE5-77B6D9D84EE5}"/>
              </a:ext>
            </a:extLst>
          </p:cNvPr>
          <p:cNvSpPr txBox="1"/>
          <p:nvPr/>
        </p:nvSpPr>
        <p:spPr>
          <a:xfrm>
            <a:off x="3545225" y="1267848"/>
            <a:ext cx="3142045" cy="3781997"/>
          </a:xfrm>
          <a:prstGeom prst="rect">
            <a:avLst/>
          </a:prstGeom>
          <a:noFill/>
        </p:spPr>
        <p:txBody>
          <a:bodyPr wrap="square">
            <a:spAutoFit/>
          </a:bodyPr>
          <a:lstStyle/>
          <a:p>
            <a:pPr>
              <a:lnSpc>
                <a:spcPct val="107000"/>
              </a:lnSpc>
              <a:spcAft>
                <a:spcPts val="800"/>
              </a:spcAft>
            </a:pPr>
            <a:r>
              <a:rPr lang="en-IN" sz="1300" kern="100" dirty="0">
                <a:effectLst/>
                <a:latin typeface="Times New Roman" pitchFamily="18" charset="0"/>
                <a:ea typeface="Aptos" panose="020B0004020202020204" pitchFamily="34" charset="0"/>
                <a:cs typeface="Times New Roman" pitchFamily="18" charset="0"/>
              </a:rPr>
              <a:t>4. Model Training and Evaluation</a:t>
            </a:r>
          </a:p>
          <a:p>
            <a:pPr>
              <a:lnSpc>
                <a:spcPct val="107000"/>
              </a:lnSpc>
              <a:spcAft>
                <a:spcPts val="800"/>
              </a:spcAft>
            </a:pPr>
            <a:r>
              <a:rPr lang="en-IN" sz="1300" kern="100" dirty="0">
                <a:solidFill>
                  <a:schemeClr val="bg1">
                    <a:lumMod val="50000"/>
                  </a:schemeClr>
                </a:solidFill>
                <a:effectLst/>
                <a:latin typeface="Times New Roman" pitchFamily="18" charset="0"/>
                <a:ea typeface="Aptos" panose="020B0004020202020204" pitchFamily="34" charset="0"/>
                <a:cs typeface="Times New Roman" pitchFamily="18" charset="0"/>
              </a:rPr>
              <a:t>   - **Model Training**:</a:t>
            </a:r>
          </a:p>
          <a:p>
            <a:pPr>
              <a:lnSpc>
                <a:spcPct val="107000"/>
              </a:lnSpc>
              <a:spcAft>
                <a:spcPts val="800"/>
              </a:spcAft>
            </a:pPr>
            <a:r>
              <a:rPr lang="en-IN" sz="1300" kern="100" dirty="0">
                <a:solidFill>
                  <a:schemeClr val="bg1">
                    <a:lumMod val="50000"/>
                  </a:schemeClr>
                </a:solidFill>
                <a:effectLst/>
                <a:latin typeface="Times New Roman" pitchFamily="18" charset="0"/>
                <a:ea typeface="Aptos" panose="020B0004020202020204" pitchFamily="34" charset="0"/>
                <a:cs typeface="Times New Roman" pitchFamily="18" charset="0"/>
              </a:rPr>
              <a:t>   - **Evaluation Metrics**:</a:t>
            </a:r>
          </a:p>
          <a:p>
            <a:pPr>
              <a:lnSpc>
                <a:spcPct val="107000"/>
              </a:lnSpc>
              <a:spcAft>
                <a:spcPts val="800"/>
              </a:spcAft>
            </a:pPr>
            <a:r>
              <a:rPr lang="en-IN" sz="1300" kern="100" dirty="0">
                <a:solidFill>
                  <a:schemeClr val="bg1">
                    <a:lumMod val="50000"/>
                  </a:schemeClr>
                </a:solidFill>
                <a:effectLst/>
                <a:latin typeface="Times New Roman" pitchFamily="18" charset="0"/>
                <a:ea typeface="Aptos" panose="020B0004020202020204" pitchFamily="34" charset="0"/>
                <a:cs typeface="Times New Roman" pitchFamily="18" charset="0"/>
              </a:rPr>
              <a:t>   - **Iterative Refinement**:</a:t>
            </a:r>
          </a:p>
          <a:p>
            <a:pPr>
              <a:lnSpc>
                <a:spcPct val="107000"/>
              </a:lnSpc>
              <a:spcAft>
                <a:spcPts val="800"/>
              </a:spcAft>
            </a:pPr>
            <a:r>
              <a:rPr lang="en-IN" sz="1300" kern="100" dirty="0">
                <a:effectLst/>
                <a:latin typeface="Times New Roman" pitchFamily="18" charset="0"/>
                <a:ea typeface="Aptos" panose="020B0004020202020204" pitchFamily="34" charset="0"/>
                <a:cs typeface="Times New Roman" pitchFamily="18" charset="0"/>
              </a:rPr>
              <a:t>5. Deployment and Integration</a:t>
            </a:r>
          </a:p>
          <a:p>
            <a:pPr>
              <a:lnSpc>
                <a:spcPct val="107000"/>
              </a:lnSpc>
              <a:spcAft>
                <a:spcPts val="800"/>
              </a:spcAft>
            </a:pPr>
            <a:r>
              <a:rPr lang="en-IN" sz="1300" kern="100" dirty="0">
                <a:solidFill>
                  <a:schemeClr val="bg1">
                    <a:lumMod val="50000"/>
                  </a:schemeClr>
                </a:solidFill>
                <a:effectLst/>
                <a:latin typeface="Times New Roman" pitchFamily="18" charset="0"/>
                <a:ea typeface="Aptos" panose="020B0004020202020204" pitchFamily="34" charset="0"/>
                <a:cs typeface="Times New Roman" pitchFamily="18" charset="0"/>
              </a:rPr>
              <a:t>   - **Model Deployment**:</a:t>
            </a:r>
          </a:p>
          <a:p>
            <a:pPr>
              <a:lnSpc>
                <a:spcPct val="107000"/>
              </a:lnSpc>
              <a:spcAft>
                <a:spcPts val="800"/>
              </a:spcAft>
            </a:pPr>
            <a:r>
              <a:rPr lang="en-IN" sz="1300" kern="100" dirty="0">
                <a:solidFill>
                  <a:schemeClr val="bg1">
                    <a:lumMod val="50000"/>
                  </a:schemeClr>
                </a:solidFill>
                <a:effectLst/>
                <a:latin typeface="Times New Roman" pitchFamily="18" charset="0"/>
                <a:ea typeface="Aptos" panose="020B0004020202020204" pitchFamily="34" charset="0"/>
                <a:cs typeface="Times New Roman" pitchFamily="18" charset="0"/>
              </a:rPr>
              <a:t>   - **API Development**:</a:t>
            </a:r>
          </a:p>
          <a:p>
            <a:pPr>
              <a:lnSpc>
                <a:spcPct val="107000"/>
              </a:lnSpc>
              <a:spcAft>
                <a:spcPts val="800"/>
              </a:spcAft>
            </a:pPr>
            <a:r>
              <a:rPr lang="en-IN" sz="1300" kern="100" dirty="0">
                <a:solidFill>
                  <a:schemeClr val="bg1">
                    <a:lumMod val="50000"/>
                  </a:schemeClr>
                </a:solidFill>
                <a:effectLst/>
                <a:latin typeface="Times New Roman" pitchFamily="18" charset="0"/>
                <a:ea typeface="Aptos" panose="020B0004020202020204" pitchFamily="34" charset="0"/>
                <a:cs typeface="Times New Roman" pitchFamily="18" charset="0"/>
              </a:rPr>
              <a:t>   - **Integration with Existing Systems**:</a:t>
            </a:r>
          </a:p>
          <a:p>
            <a:pPr>
              <a:lnSpc>
                <a:spcPct val="107000"/>
              </a:lnSpc>
              <a:spcAft>
                <a:spcPts val="800"/>
              </a:spcAft>
            </a:pPr>
            <a:r>
              <a:rPr lang="en-IN" sz="1300" kern="100" dirty="0">
                <a:effectLst/>
                <a:latin typeface="Times New Roman" pitchFamily="18" charset="0"/>
                <a:ea typeface="Aptos" panose="020B0004020202020204" pitchFamily="34" charset="0"/>
                <a:cs typeface="Times New Roman" pitchFamily="18" charset="0"/>
              </a:rPr>
              <a:t>6. Monitoring and Optimization</a:t>
            </a:r>
          </a:p>
          <a:p>
            <a:pPr>
              <a:lnSpc>
                <a:spcPct val="107000"/>
              </a:lnSpc>
              <a:spcAft>
                <a:spcPts val="800"/>
              </a:spcAft>
            </a:pPr>
            <a:r>
              <a:rPr lang="en-IN" sz="1300" kern="100" dirty="0">
                <a:effectLst/>
                <a:latin typeface="Times New Roman" pitchFamily="18" charset="0"/>
                <a:ea typeface="Aptos" panose="020B0004020202020204" pitchFamily="34" charset="0"/>
                <a:cs typeface="Times New Roman" pitchFamily="18" charset="0"/>
              </a:rPr>
              <a:t>   </a:t>
            </a:r>
            <a:r>
              <a:rPr lang="en-IN" sz="1300" kern="100" dirty="0">
                <a:solidFill>
                  <a:schemeClr val="bg1">
                    <a:lumMod val="50000"/>
                  </a:schemeClr>
                </a:solidFill>
                <a:effectLst/>
                <a:latin typeface="Times New Roman" pitchFamily="18" charset="0"/>
                <a:ea typeface="Aptos" panose="020B0004020202020204" pitchFamily="34" charset="0"/>
                <a:cs typeface="Times New Roman" pitchFamily="18" charset="0"/>
              </a:rPr>
              <a:t>- **Continuous Monitoring**:</a:t>
            </a:r>
          </a:p>
          <a:p>
            <a:pPr>
              <a:lnSpc>
                <a:spcPct val="107000"/>
              </a:lnSpc>
              <a:spcAft>
                <a:spcPts val="800"/>
              </a:spcAft>
            </a:pPr>
            <a:r>
              <a:rPr lang="en-IN" sz="1300" kern="100" dirty="0">
                <a:solidFill>
                  <a:schemeClr val="bg1">
                    <a:lumMod val="50000"/>
                  </a:schemeClr>
                </a:solidFill>
                <a:effectLst/>
                <a:latin typeface="Times New Roman" pitchFamily="18" charset="0"/>
                <a:ea typeface="Aptos" panose="020B0004020202020204" pitchFamily="34" charset="0"/>
                <a:cs typeface="Times New Roman" pitchFamily="18" charset="0"/>
              </a:rPr>
              <a:t>   - **Model Retraining**:</a:t>
            </a:r>
          </a:p>
          <a:p>
            <a:pPr>
              <a:lnSpc>
                <a:spcPct val="107000"/>
              </a:lnSpc>
              <a:spcAft>
                <a:spcPts val="800"/>
              </a:spcAft>
            </a:pPr>
            <a:r>
              <a:rPr lang="en-IN" sz="1300" kern="100" dirty="0">
                <a:solidFill>
                  <a:schemeClr val="bg1">
                    <a:lumMod val="50000"/>
                  </a:schemeClr>
                </a:solidFill>
                <a:effectLst/>
                <a:latin typeface="Times New Roman" pitchFamily="18" charset="0"/>
                <a:ea typeface="Aptos" panose="020B0004020202020204" pitchFamily="34" charset="0"/>
                <a:cs typeface="Times New Roman" pitchFamily="18" charset="0"/>
              </a:rPr>
              <a:t>   - **Optimization for Green Energy**:</a:t>
            </a:r>
          </a:p>
        </p:txBody>
      </p:sp>
      <p:sp>
        <p:nvSpPr>
          <p:cNvPr id="16" name="Rectangle: Rounded Corners 15">
            <a:extLst>
              <a:ext uri="{FF2B5EF4-FFF2-40B4-BE49-F238E27FC236}">
                <a16:creationId xmlns:a16="http://schemas.microsoft.com/office/drawing/2014/main" id="{8FA8716B-2411-3B6B-A78A-B9619442EC3A}"/>
              </a:ext>
            </a:extLst>
          </p:cNvPr>
          <p:cNvSpPr/>
          <p:nvPr/>
        </p:nvSpPr>
        <p:spPr>
          <a:xfrm>
            <a:off x="153362" y="1031093"/>
            <a:ext cx="3143976" cy="4410857"/>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4D646B02-2E07-EAC1-DA58-02C928CC0C4A}"/>
              </a:ext>
            </a:extLst>
          </p:cNvPr>
          <p:cNvSpPr txBox="1"/>
          <p:nvPr/>
        </p:nvSpPr>
        <p:spPr>
          <a:xfrm>
            <a:off x="228600" y="1281624"/>
            <a:ext cx="3112140" cy="5435334"/>
          </a:xfrm>
          <a:prstGeom prst="rect">
            <a:avLst/>
          </a:prstGeom>
          <a:noFill/>
        </p:spPr>
        <p:txBody>
          <a:bodyPr wrap="square">
            <a:spAutoFit/>
          </a:bodyPr>
          <a:lstStyle/>
          <a:p>
            <a:pPr>
              <a:lnSpc>
                <a:spcPct val="107000"/>
              </a:lnSpc>
              <a:spcAft>
                <a:spcPts val="800"/>
              </a:spcAft>
            </a:pPr>
            <a:r>
              <a:rPr lang="en-IN" sz="1300" kern="100" dirty="0">
                <a:effectLst/>
                <a:latin typeface="Aptos" panose="020B0004020202020204" pitchFamily="34" charset="0"/>
                <a:ea typeface="Aptos" panose="020B0004020202020204" pitchFamily="34" charset="0"/>
                <a:cs typeface="Times New Roman" panose="02020603050405020304" pitchFamily="18" charset="0"/>
              </a:rPr>
              <a:t> </a:t>
            </a:r>
            <a:r>
              <a:rPr lang="en-IN" sz="1300" kern="100" dirty="0">
                <a:effectLst/>
                <a:latin typeface="Times New Roman" pitchFamily="18" charset="0"/>
                <a:ea typeface="Aptos" panose="020B0004020202020204" pitchFamily="34" charset="0"/>
                <a:cs typeface="Times New Roman" pitchFamily="18" charset="0"/>
              </a:rPr>
              <a:t>1. Problem Definition and Requirements Gathering</a:t>
            </a:r>
          </a:p>
          <a:p>
            <a:pPr>
              <a:lnSpc>
                <a:spcPct val="107000"/>
              </a:lnSpc>
              <a:spcAft>
                <a:spcPts val="800"/>
              </a:spcAft>
            </a:pPr>
            <a:r>
              <a:rPr lang="en-IN" sz="1300" kern="100" dirty="0">
                <a:effectLst/>
                <a:latin typeface="Times New Roman" pitchFamily="18" charset="0"/>
                <a:ea typeface="Aptos" panose="020B0004020202020204" pitchFamily="34" charset="0"/>
                <a:cs typeface="Times New Roman" pitchFamily="18" charset="0"/>
              </a:rPr>
              <a:t>   </a:t>
            </a:r>
            <a:r>
              <a:rPr lang="en-IN" sz="1300" kern="100" dirty="0">
                <a:solidFill>
                  <a:schemeClr val="bg1">
                    <a:lumMod val="50000"/>
                  </a:schemeClr>
                </a:solidFill>
                <a:effectLst/>
                <a:latin typeface="Times New Roman" pitchFamily="18" charset="0"/>
                <a:ea typeface="Aptos" panose="020B0004020202020204" pitchFamily="34" charset="0"/>
                <a:cs typeface="Times New Roman" pitchFamily="18" charset="0"/>
              </a:rPr>
              <a:t>- **Define Objectives**: </a:t>
            </a:r>
          </a:p>
          <a:p>
            <a:pPr>
              <a:lnSpc>
                <a:spcPct val="107000"/>
              </a:lnSpc>
              <a:spcAft>
                <a:spcPts val="800"/>
              </a:spcAft>
            </a:pPr>
            <a:r>
              <a:rPr lang="en-IN" sz="1300" kern="100" dirty="0">
                <a:solidFill>
                  <a:schemeClr val="bg1">
                    <a:lumMod val="50000"/>
                  </a:schemeClr>
                </a:solidFill>
                <a:effectLst/>
                <a:latin typeface="Times New Roman" pitchFamily="18" charset="0"/>
                <a:ea typeface="Aptos" panose="020B0004020202020204" pitchFamily="34" charset="0"/>
                <a:cs typeface="Times New Roman" pitchFamily="18" charset="0"/>
              </a:rPr>
              <a:t>   - **Identify Data Sources**: </a:t>
            </a:r>
          </a:p>
          <a:p>
            <a:pPr>
              <a:lnSpc>
                <a:spcPct val="107000"/>
              </a:lnSpc>
              <a:spcAft>
                <a:spcPts val="800"/>
              </a:spcAft>
            </a:pPr>
            <a:r>
              <a:rPr lang="en-IN" sz="1300" kern="100" dirty="0">
                <a:effectLst/>
                <a:latin typeface="Times New Roman" pitchFamily="18" charset="0"/>
                <a:ea typeface="Aptos" panose="020B0004020202020204" pitchFamily="34" charset="0"/>
                <a:cs typeface="Times New Roman" pitchFamily="18" charset="0"/>
              </a:rPr>
              <a:t>2. Data Collection and Preprocessing</a:t>
            </a:r>
          </a:p>
          <a:p>
            <a:pPr>
              <a:lnSpc>
                <a:spcPct val="107000"/>
              </a:lnSpc>
              <a:spcAft>
                <a:spcPts val="800"/>
              </a:spcAft>
            </a:pPr>
            <a:r>
              <a:rPr lang="en-IN" sz="1300" kern="100" dirty="0">
                <a:effectLst/>
                <a:latin typeface="Times New Roman" pitchFamily="18" charset="0"/>
                <a:ea typeface="Aptos" panose="020B0004020202020204" pitchFamily="34" charset="0"/>
                <a:cs typeface="Times New Roman" pitchFamily="18" charset="0"/>
              </a:rPr>
              <a:t>   </a:t>
            </a:r>
            <a:r>
              <a:rPr lang="en-IN" sz="1300" kern="100" dirty="0">
                <a:solidFill>
                  <a:schemeClr val="bg1">
                    <a:lumMod val="50000"/>
                  </a:schemeClr>
                </a:solidFill>
                <a:effectLst/>
                <a:latin typeface="Times New Roman" pitchFamily="18" charset="0"/>
                <a:ea typeface="Aptos" panose="020B0004020202020204" pitchFamily="34" charset="0"/>
                <a:cs typeface="Times New Roman" pitchFamily="18" charset="0"/>
              </a:rPr>
              <a:t>- **Data Acquisition**: </a:t>
            </a:r>
          </a:p>
          <a:p>
            <a:pPr>
              <a:lnSpc>
                <a:spcPct val="107000"/>
              </a:lnSpc>
              <a:spcAft>
                <a:spcPts val="800"/>
              </a:spcAft>
            </a:pPr>
            <a:r>
              <a:rPr lang="en-IN" sz="1300" kern="100" dirty="0">
                <a:solidFill>
                  <a:schemeClr val="bg1">
                    <a:lumMod val="50000"/>
                  </a:schemeClr>
                </a:solidFill>
                <a:effectLst/>
                <a:latin typeface="Times New Roman" pitchFamily="18" charset="0"/>
                <a:ea typeface="Aptos" panose="020B0004020202020204" pitchFamily="34" charset="0"/>
                <a:cs typeface="Times New Roman" pitchFamily="18" charset="0"/>
              </a:rPr>
              <a:t>   - **Data Cleaning**:</a:t>
            </a:r>
          </a:p>
          <a:p>
            <a:pPr>
              <a:lnSpc>
                <a:spcPct val="107000"/>
              </a:lnSpc>
              <a:spcAft>
                <a:spcPts val="800"/>
              </a:spcAft>
            </a:pPr>
            <a:r>
              <a:rPr lang="en-IN" sz="1300" kern="100" dirty="0">
                <a:solidFill>
                  <a:schemeClr val="bg1">
                    <a:lumMod val="50000"/>
                  </a:schemeClr>
                </a:solidFill>
                <a:effectLst/>
                <a:latin typeface="Times New Roman" pitchFamily="18" charset="0"/>
                <a:ea typeface="Aptos" panose="020B0004020202020204" pitchFamily="34" charset="0"/>
                <a:cs typeface="Times New Roman" pitchFamily="18" charset="0"/>
              </a:rPr>
              <a:t>   - **Feature Engineering**:</a:t>
            </a:r>
          </a:p>
          <a:p>
            <a:pPr>
              <a:lnSpc>
                <a:spcPct val="107000"/>
              </a:lnSpc>
              <a:spcAft>
                <a:spcPts val="800"/>
              </a:spcAft>
            </a:pPr>
            <a:r>
              <a:rPr lang="en-IN" sz="1300" kern="100" dirty="0">
                <a:effectLst/>
                <a:latin typeface="Times New Roman" pitchFamily="18" charset="0"/>
                <a:ea typeface="Aptos" panose="020B0004020202020204" pitchFamily="34" charset="0"/>
                <a:cs typeface="Times New Roman" pitchFamily="18" charset="0"/>
              </a:rPr>
              <a:t>   </a:t>
            </a:r>
            <a:r>
              <a:rPr lang="en-IN" sz="1300" kern="100" dirty="0">
                <a:solidFill>
                  <a:schemeClr val="bg1">
                    <a:lumMod val="50000"/>
                  </a:schemeClr>
                </a:solidFill>
                <a:effectLst/>
                <a:latin typeface="Times New Roman" pitchFamily="18" charset="0"/>
                <a:ea typeface="Aptos" panose="020B0004020202020204" pitchFamily="34" charset="0"/>
                <a:cs typeface="Times New Roman" pitchFamily="18" charset="0"/>
              </a:rPr>
              <a:t>- **Data Splitting**:</a:t>
            </a:r>
          </a:p>
          <a:p>
            <a:pPr>
              <a:lnSpc>
                <a:spcPct val="107000"/>
              </a:lnSpc>
              <a:spcAft>
                <a:spcPts val="800"/>
              </a:spcAft>
            </a:pPr>
            <a:r>
              <a:rPr lang="en-IN" sz="1300" kern="100" dirty="0">
                <a:effectLst/>
                <a:latin typeface="Times New Roman" pitchFamily="18" charset="0"/>
                <a:ea typeface="Aptos" panose="020B0004020202020204" pitchFamily="34" charset="0"/>
                <a:cs typeface="Times New Roman" pitchFamily="18" charset="0"/>
              </a:rPr>
              <a:t>3. Model Development</a:t>
            </a:r>
          </a:p>
          <a:p>
            <a:pPr>
              <a:lnSpc>
                <a:spcPct val="107000"/>
              </a:lnSpc>
              <a:spcAft>
                <a:spcPts val="800"/>
              </a:spcAft>
            </a:pPr>
            <a:r>
              <a:rPr lang="en-IN" sz="1300" kern="100" dirty="0">
                <a:solidFill>
                  <a:schemeClr val="bg1">
                    <a:lumMod val="50000"/>
                  </a:schemeClr>
                </a:solidFill>
                <a:effectLst/>
                <a:latin typeface="Times New Roman" pitchFamily="18" charset="0"/>
                <a:ea typeface="Aptos" panose="020B0004020202020204" pitchFamily="34" charset="0"/>
                <a:cs typeface="Times New Roman" pitchFamily="18" charset="0"/>
              </a:rPr>
              <a:t>   - **Model Selection**:</a:t>
            </a:r>
          </a:p>
          <a:p>
            <a:pPr>
              <a:lnSpc>
                <a:spcPct val="107000"/>
              </a:lnSpc>
              <a:spcAft>
                <a:spcPts val="800"/>
              </a:spcAft>
            </a:pPr>
            <a:r>
              <a:rPr lang="en-IN" sz="1300" kern="100" dirty="0">
                <a:solidFill>
                  <a:schemeClr val="bg1">
                    <a:lumMod val="50000"/>
                  </a:schemeClr>
                </a:solidFill>
                <a:effectLst/>
                <a:latin typeface="Times New Roman" pitchFamily="18" charset="0"/>
                <a:ea typeface="Aptos" panose="020B0004020202020204" pitchFamily="34" charset="0"/>
                <a:cs typeface="Times New Roman" pitchFamily="18" charset="0"/>
              </a:rPr>
              <a:t>   - **Incorporating Area-Wise Data**:</a:t>
            </a:r>
          </a:p>
          <a:p>
            <a:pPr>
              <a:lnSpc>
                <a:spcPct val="107000"/>
              </a:lnSpc>
              <a:spcAft>
                <a:spcPts val="800"/>
              </a:spcAft>
            </a:pPr>
            <a:r>
              <a:rPr lang="en-IN" sz="1300" kern="100" dirty="0">
                <a:solidFill>
                  <a:schemeClr val="bg1">
                    <a:lumMod val="50000"/>
                  </a:schemeClr>
                </a:solidFill>
                <a:effectLst/>
                <a:latin typeface="Times New Roman" pitchFamily="18" charset="0"/>
                <a:ea typeface="Aptos" panose="020B0004020202020204" pitchFamily="34" charset="0"/>
                <a:cs typeface="Times New Roman" pitchFamily="18" charset="0"/>
              </a:rPr>
              <a:t>   </a:t>
            </a:r>
            <a:r>
              <a:rPr lang="en-IN" sz="1300" kern="100" dirty="0">
                <a:solidFill>
                  <a:schemeClr val="bg1">
                    <a:lumMod val="50000"/>
                  </a:schemeClr>
                </a:solidFill>
                <a:latin typeface="Times New Roman" pitchFamily="18" charset="0"/>
                <a:ea typeface="Aptos" panose="020B0004020202020204" pitchFamily="34" charset="0"/>
                <a:cs typeface="Times New Roman" pitchFamily="18" charset="0"/>
              </a:rPr>
              <a:t>- </a:t>
            </a:r>
            <a:r>
              <a:rPr lang="en-IN" sz="1300" kern="100" dirty="0">
                <a:solidFill>
                  <a:schemeClr val="bg1">
                    <a:lumMod val="50000"/>
                  </a:schemeClr>
                </a:solidFill>
                <a:effectLst/>
                <a:latin typeface="Times New Roman" pitchFamily="18" charset="0"/>
                <a:ea typeface="Aptos" panose="020B0004020202020204" pitchFamily="34" charset="0"/>
                <a:cs typeface="Times New Roman" pitchFamily="18" charset="0"/>
              </a:rPr>
              <a:t>**Energy Mix Prediction**:</a:t>
            </a:r>
          </a:p>
          <a:p>
            <a:pPr>
              <a:lnSpc>
                <a:spcPct val="107000"/>
              </a:lnSpc>
              <a:spcAft>
                <a:spcPts val="800"/>
              </a:spcAft>
            </a:pPr>
            <a:r>
              <a:rPr lang="en-IN" sz="1300"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107000"/>
              </a:lnSpc>
              <a:spcAft>
                <a:spcPts val="800"/>
              </a:spcAft>
            </a:pPr>
            <a:endParaRPr lang="en-IN" sz="13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300" kern="100" dirty="0">
                <a:effectLst/>
                <a:latin typeface="Aptos" panose="020B0004020202020204" pitchFamily="34" charset="0"/>
                <a:ea typeface="Aptos" panose="020B0004020202020204" pitchFamily="34" charset="0"/>
                <a:cs typeface="Times New Roman" panose="02020603050405020304" pitchFamily="18" charset="0"/>
              </a:rPr>
              <a:t> </a:t>
            </a:r>
          </a:p>
          <a:p>
            <a:pPr indent="0">
              <a:spcBef>
                <a:spcPts val="1417"/>
              </a:spcBef>
              <a:buNone/>
            </a:pPr>
            <a:endParaRPr lang="en-US" sz="1300" b="0" strike="noStrike" spc="-1" dirty="0">
              <a:latin typeface="Arial"/>
            </a:endParaRPr>
          </a:p>
        </p:txBody>
      </p:sp>
      <p:sp>
        <p:nvSpPr>
          <p:cNvPr id="17" name="Rectangle: Rounded Corners 16">
            <a:extLst>
              <a:ext uri="{FF2B5EF4-FFF2-40B4-BE49-F238E27FC236}">
                <a16:creationId xmlns:a16="http://schemas.microsoft.com/office/drawing/2014/main" id="{5D59E17C-2B40-5B80-94C2-CD656B16E157}"/>
              </a:ext>
            </a:extLst>
          </p:cNvPr>
          <p:cNvSpPr/>
          <p:nvPr/>
        </p:nvSpPr>
        <p:spPr>
          <a:xfrm>
            <a:off x="6823276" y="1042625"/>
            <a:ext cx="3103986" cy="4387791"/>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CC3C07BB-4EF4-8270-F029-56B1FED5FCA2}"/>
              </a:ext>
            </a:extLst>
          </p:cNvPr>
          <p:cNvSpPr txBox="1"/>
          <p:nvPr/>
        </p:nvSpPr>
        <p:spPr>
          <a:xfrm>
            <a:off x="7051875" y="1281624"/>
            <a:ext cx="3028750" cy="2420150"/>
          </a:xfrm>
          <a:prstGeom prst="rect">
            <a:avLst/>
          </a:prstGeom>
          <a:noFill/>
        </p:spPr>
        <p:txBody>
          <a:bodyPr wrap="square">
            <a:spAutoFit/>
          </a:bodyPr>
          <a:lstStyle/>
          <a:p>
            <a:pPr>
              <a:lnSpc>
                <a:spcPct val="107000"/>
              </a:lnSpc>
              <a:spcAft>
                <a:spcPts val="800"/>
              </a:spcAft>
            </a:pPr>
            <a:r>
              <a:rPr lang="en-IN" sz="1300" kern="100" dirty="0">
                <a:effectLst/>
                <a:latin typeface="Times New Roman" pitchFamily="18" charset="0"/>
                <a:ea typeface="Aptos" panose="020B0004020202020204" pitchFamily="34" charset="0"/>
                <a:cs typeface="Times New Roman" pitchFamily="18" charset="0"/>
              </a:rPr>
              <a:t>7. User Interface and Reporting</a:t>
            </a:r>
          </a:p>
          <a:p>
            <a:pPr>
              <a:lnSpc>
                <a:spcPct val="107000"/>
              </a:lnSpc>
              <a:spcAft>
                <a:spcPts val="800"/>
              </a:spcAft>
            </a:pPr>
            <a:r>
              <a:rPr lang="en-IN" sz="1300" kern="100" dirty="0">
                <a:effectLst/>
                <a:latin typeface="Times New Roman" pitchFamily="18" charset="0"/>
                <a:ea typeface="Aptos" panose="020B0004020202020204" pitchFamily="34" charset="0"/>
                <a:cs typeface="Times New Roman" pitchFamily="18" charset="0"/>
              </a:rPr>
              <a:t>   </a:t>
            </a:r>
            <a:r>
              <a:rPr lang="en-IN" sz="1300" kern="100" dirty="0">
                <a:solidFill>
                  <a:schemeClr val="bg1">
                    <a:lumMod val="50000"/>
                  </a:schemeClr>
                </a:solidFill>
                <a:effectLst/>
                <a:latin typeface="Times New Roman" pitchFamily="18" charset="0"/>
                <a:ea typeface="Aptos" panose="020B0004020202020204" pitchFamily="34" charset="0"/>
                <a:cs typeface="Times New Roman" pitchFamily="18" charset="0"/>
              </a:rPr>
              <a:t>- **Dashboard Development**:</a:t>
            </a:r>
          </a:p>
          <a:p>
            <a:pPr>
              <a:lnSpc>
                <a:spcPct val="107000"/>
              </a:lnSpc>
              <a:spcAft>
                <a:spcPts val="800"/>
              </a:spcAft>
            </a:pPr>
            <a:r>
              <a:rPr lang="en-IN" sz="1300" kern="100" dirty="0">
                <a:solidFill>
                  <a:schemeClr val="bg1">
                    <a:lumMod val="50000"/>
                  </a:schemeClr>
                </a:solidFill>
                <a:effectLst/>
                <a:latin typeface="Times New Roman" pitchFamily="18" charset="0"/>
                <a:ea typeface="Aptos" panose="020B0004020202020204" pitchFamily="34" charset="0"/>
                <a:cs typeface="Times New Roman" pitchFamily="18" charset="0"/>
              </a:rPr>
              <a:t>   - **Reporting and Analytics**:</a:t>
            </a:r>
          </a:p>
          <a:p>
            <a:pPr>
              <a:lnSpc>
                <a:spcPct val="107000"/>
              </a:lnSpc>
              <a:spcAft>
                <a:spcPts val="800"/>
              </a:spcAft>
            </a:pPr>
            <a:r>
              <a:rPr lang="en-IN" sz="1300" kern="100" dirty="0">
                <a:effectLst/>
                <a:latin typeface="Times New Roman" pitchFamily="18" charset="0"/>
                <a:ea typeface="Aptos" panose="020B0004020202020204" pitchFamily="34" charset="0"/>
                <a:cs typeface="Times New Roman" pitchFamily="18" charset="0"/>
              </a:rPr>
              <a:t>8. Feedback Loop and Continuous Improvement</a:t>
            </a:r>
          </a:p>
          <a:p>
            <a:pPr>
              <a:lnSpc>
                <a:spcPct val="107000"/>
              </a:lnSpc>
              <a:spcAft>
                <a:spcPts val="800"/>
              </a:spcAft>
            </a:pPr>
            <a:r>
              <a:rPr lang="en-IN" sz="1300" kern="100" dirty="0">
                <a:effectLst/>
                <a:latin typeface="Times New Roman" pitchFamily="18" charset="0"/>
                <a:ea typeface="Aptos" panose="020B0004020202020204" pitchFamily="34" charset="0"/>
                <a:cs typeface="Times New Roman" pitchFamily="18" charset="0"/>
              </a:rPr>
              <a:t>   </a:t>
            </a:r>
            <a:r>
              <a:rPr lang="en-IN" sz="1300" kern="100" dirty="0">
                <a:solidFill>
                  <a:schemeClr val="bg1">
                    <a:lumMod val="50000"/>
                  </a:schemeClr>
                </a:solidFill>
                <a:effectLst/>
                <a:latin typeface="Times New Roman" pitchFamily="18" charset="0"/>
                <a:ea typeface="Aptos" panose="020B0004020202020204" pitchFamily="34" charset="0"/>
                <a:cs typeface="Times New Roman" pitchFamily="18" charset="0"/>
              </a:rPr>
              <a:t>- **User Feedback**:</a:t>
            </a:r>
          </a:p>
          <a:p>
            <a:pPr>
              <a:lnSpc>
                <a:spcPct val="107000"/>
              </a:lnSpc>
              <a:spcAft>
                <a:spcPts val="800"/>
              </a:spcAft>
            </a:pPr>
            <a:r>
              <a:rPr lang="en-IN" sz="1300" kern="100" dirty="0">
                <a:solidFill>
                  <a:schemeClr val="bg1">
                    <a:lumMod val="50000"/>
                  </a:schemeClr>
                </a:solidFill>
                <a:effectLst/>
                <a:latin typeface="Times New Roman" pitchFamily="18" charset="0"/>
                <a:ea typeface="Aptos" panose="020B0004020202020204" pitchFamily="34" charset="0"/>
                <a:cs typeface="Times New Roman" pitchFamily="18" charset="0"/>
              </a:rPr>
              <a:t>   - **Continuous Innovation**:</a:t>
            </a:r>
            <a:endParaRPr lang="en-IN" sz="1300" dirty="0">
              <a:solidFill>
                <a:schemeClr val="bg1">
                  <a:lumMod val="50000"/>
                </a:schemeClr>
              </a:solidFill>
              <a:latin typeface="Times New Roman" pitchFamily="18" charset="0"/>
              <a:cs typeface="Times New Roman" pitchFamily="18" charset="0"/>
            </a:endParaRPr>
          </a:p>
          <a:p>
            <a:pPr>
              <a:lnSpc>
                <a:spcPct val="107000"/>
              </a:lnSpc>
              <a:spcAft>
                <a:spcPts val="800"/>
              </a:spcAft>
            </a:pPr>
            <a:endParaRPr lang="en-IN" sz="1300" dirty="0"/>
          </a:p>
        </p:txBody>
      </p:sp>
      <p:sp>
        <p:nvSpPr>
          <p:cNvPr id="20" name="Rectangle: Rounded Corners 19">
            <a:extLst>
              <a:ext uri="{FF2B5EF4-FFF2-40B4-BE49-F238E27FC236}">
                <a16:creationId xmlns:a16="http://schemas.microsoft.com/office/drawing/2014/main" id="{8CD1D231-14D3-C654-86FB-1806D2F43F9E}"/>
              </a:ext>
            </a:extLst>
          </p:cNvPr>
          <p:cNvSpPr/>
          <p:nvPr/>
        </p:nvSpPr>
        <p:spPr>
          <a:xfrm>
            <a:off x="3188825" y="729721"/>
            <a:ext cx="3634451" cy="45719"/>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73304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567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PlaceHolder 1"/>
          <p:cNvSpPr>
            <a:spLocks noGrp="1"/>
          </p:cNvSpPr>
          <p:nvPr>
            <p:ph type="title"/>
          </p:nvPr>
        </p:nvSpPr>
        <p:spPr>
          <a:xfrm>
            <a:off x="695563" y="276701"/>
            <a:ext cx="8689498" cy="890448"/>
          </a:xfrm>
          <a:prstGeom prst="rect">
            <a:avLst/>
          </a:prstGeom>
        </p:spPr>
        <p:txBody>
          <a:bodyPr vert="horz" lIns="91440" tIns="45720" rIns="91440" bIns="45720" rtlCol="0" anchor="ctr">
            <a:normAutofit/>
          </a:bodyPr>
          <a:lstStyle/>
          <a:p>
            <a:pPr indent="0" algn="ctr">
              <a:tabLst>
                <a:tab pos="0" algn="l"/>
              </a:tabLst>
            </a:pPr>
            <a:r>
              <a:rPr lang="en-US" sz="4000" b="0" strike="noStrike" kern="1200" spc="-1" dirty="0">
                <a:solidFill>
                  <a:schemeClr val="tx1"/>
                </a:solidFill>
                <a:latin typeface="Agency FB" panose="020B0503020202020204" pitchFamily="34" charset="0"/>
              </a:rPr>
              <a:t>IMPACTS &amp; BENEFITS</a:t>
            </a:r>
          </a:p>
        </p:txBody>
      </p:sp>
      <p:sp>
        <p:nvSpPr>
          <p:cNvPr id="63" name="Rectangle 62">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6823" y="0"/>
            <a:ext cx="8686978" cy="1582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5" name="Rectangle 6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63" y="1251021"/>
            <a:ext cx="8686978" cy="15122"/>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54"/>
          <p:cNvSpPr/>
          <p:nvPr/>
        </p:nvSpPr>
        <p:spPr>
          <a:xfrm>
            <a:off x="228600" y="256320"/>
            <a:ext cx="1142640" cy="24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200" b="0" strike="noStrike" spc="-1" dirty="0">
              <a:solidFill>
                <a:srgbClr val="FFFFFF"/>
              </a:solidFill>
              <a:latin typeface="Arial"/>
            </a:endParaRPr>
          </a:p>
        </p:txBody>
      </p:sp>
      <p:sp>
        <p:nvSpPr>
          <p:cNvPr id="3" name="TextBox 2">
            <a:extLst>
              <a:ext uri="{FF2B5EF4-FFF2-40B4-BE49-F238E27FC236}">
                <a16:creationId xmlns:a16="http://schemas.microsoft.com/office/drawing/2014/main" id="{D52D5C1A-D864-1D87-AEE7-31885C22A72C}"/>
              </a:ext>
            </a:extLst>
          </p:cNvPr>
          <p:cNvSpPr txBox="1"/>
          <p:nvPr/>
        </p:nvSpPr>
        <p:spPr>
          <a:xfrm>
            <a:off x="60623" y="-3927383"/>
            <a:ext cx="9876530" cy="369332"/>
          </a:xfrm>
          <a:prstGeom prst="rect">
            <a:avLst/>
          </a:prstGeom>
          <a:noFill/>
        </p:spPr>
        <p:txBody>
          <a:bodyPr wrap="square">
            <a:spAutoFit/>
          </a:bodyPr>
          <a:lstStyle/>
          <a:p>
            <a:endParaRPr lang="en-US" dirty="0">
              <a:solidFill>
                <a:schemeClr val="bg1"/>
              </a:solidFill>
            </a:endParaRPr>
          </a:p>
        </p:txBody>
      </p:sp>
      <p:graphicFrame>
        <p:nvGraphicFramePr>
          <p:cNvPr id="57" name="TextBox 6">
            <a:extLst>
              <a:ext uri="{FF2B5EF4-FFF2-40B4-BE49-F238E27FC236}">
                <a16:creationId xmlns:a16="http://schemas.microsoft.com/office/drawing/2014/main" id="{264A176A-0BFB-05A5-485E-E634E93D1CDA}"/>
              </a:ext>
            </a:extLst>
          </p:cNvPr>
          <p:cNvGraphicFramePr/>
          <p:nvPr>
            <p:extLst>
              <p:ext uri="{D42A27DB-BD31-4B8C-83A1-F6EECF244321}">
                <p14:modId xmlns:p14="http://schemas.microsoft.com/office/powerpoint/2010/main" val="1011868515"/>
              </p:ext>
            </p:extLst>
          </p:nvPr>
        </p:nvGraphicFramePr>
        <p:xfrm>
          <a:off x="281764" y="1350015"/>
          <a:ext cx="9498844" cy="3836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3630612" y="2473595"/>
            <a:ext cx="3022600" cy="3170099"/>
          </a:xfrm>
          <a:prstGeom prst="rect">
            <a:avLst/>
          </a:prstGeom>
          <a:noFill/>
        </p:spPr>
        <p:txBody>
          <a:bodyPr wrap="square" rtlCol="0">
            <a:spAutoFit/>
          </a:bodyPr>
          <a:lstStyle/>
          <a:p>
            <a:pPr lvl="0" algn="ctr"/>
            <a:r>
              <a:rPr lang="en-US" sz="1400" b="1" dirty="0">
                <a:latin typeface="Times New Roman" pitchFamily="18" charset="0"/>
                <a:cs typeface="Times New Roman" pitchFamily="18" charset="0"/>
              </a:rPr>
              <a:t>Integration with Renewable Sources</a:t>
            </a:r>
            <a:r>
              <a:rPr lang="en-US" sz="1400" dirty="0">
                <a:latin typeface="Times New Roman" pitchFamily="18" charset="0"/>
                <a:cs typeface="Times New Roman" pitchFamily="18" charset="0"/>
              </a:rPr>
              <a:t>: The model can optimize the integration of renewable energy sources like solar and wind by predicting when and where energy will be needed most, allowing for better planning and storage.</a:t>
            </a:r>
          </a:p>
          <a:p>
            <a:pPr lvl="0" algn="ctr"/>
            <a:r>
              <a:rPr lang="en-US" sz="1400" b="1" dirty="0">
                <a:latin typeface="Times New Roman" pitchFamily="18" charset="0"/>
                <a:cs typeface="Times New Roman" pitchFamily="18" charset="0"/>
              </a:rPr>
              <a:t>Carbon Footprint Reduction</a:t>
            </a:r>
            <a:r>
              <a:rPr lang="en-US" sz="1400" dirty="0">
                <a:latin typeface="Times New Roman" pitchFamily="18" charset="0"/>
                <a:cs typeface="Times New Roman" pitchFamily="18" charset="0"/>
              </a:rPr>
              <a:t>: By promoting green energy usage through informed decision-making, the model can help reduce reliance on fossil fuels, leading to lower greenhouse gas emissions</a:t>
            </a:r>
            <a:r>
              <a:rPr lang="en-US" sz="1400" dirty="0"/>
              <a:t>.</a:t>
            </a:r>
          </a:p>
          <a:p>
            <a:endParaRPr lang="en-US" dirty="0"/>
          </a:p>
        </p:txBody>
      </p:sp>
    </p:spTree>
    <p:extLst>
      <p:ext uri="{BB962C8B-B14F-4D97-AF65-F5344CB8AC3E}">
        <p14:creationId xmlns:p14="http://schemas.microsoft.com/office/powerpoint/2010/main" val="181668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567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PlaceHolder 1"/>
          <p:cNvSpPr>
            <a:spLocks noGrp="1"/>
          </p:cNvSpPr>
          <p:nvPr>
            <p:ph type="title"/>
          </p:nvPr>
        </p:nvSpPr>
        <p:spPr>
          <a:xfrm>
            <a:off x="695563" y="276701"/>
            <a:ext cx="8689498" cy="890448"/>
          </a:xfrm>
          <a:prstGeom prst="rect">
            <a:avLst/>
          </a:prstGeom>
        </p:spPr>
        <p:txBody>
          <a:bodyPr vert="horz" lIns="91440" tIns="45720" rIns="91440" bIns="45720" rtlCol="0" anchor="ctr">
            <a:normAutofit/>
          </a:bodyPr>
          <a:lstStyle/>
          <a:p>
            <a:pPr indent="0" algn="ctr">
              <a:tabLst>
                <a:tab pos="0" algn="l"/>
              </a:tabLst>
            </a:pPr>
            <a:r>
              <a:rPr lang="en-US" sz="4000" b="0" strike="noStrike" kern="1200" spc="-1" dirty="0">
                <a:solidFill>
                  <a:schemeClr val="tx1"/>
                </a:solidFill>
                <a:latin typeface="Agency FB" panose="020B0503020202020204" pitchFamily="34" charset="0"/>
              </a:rPr>
              <a:t>IMPACTS &amp; BENEFITS</a:t>
            </a:r>
          </a:p>
        </p:txBody>
      </p:sp>
      <p:sp>
        <p:nvSpPr>
          <p:cNvPr id="63" name="Rectangle 62">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6823" y="0"/>
            <a:ext cx="8686978" cy="1582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5" name="Rectangle 6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63" y="1251021"/>
            <a:ext cx="8686978" cy="15122"/>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54"/>
          <p:cNvSpPr/>
          <p:nvPr/>
        </p:nvSpPr>
        <p:spPr>
          <a:xfrm>
            <a:off x="228600" y="256320"/>
            <a:ext cx="1142640" cy="24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200" b="0" strike="noStrike" spc="-1" dirty="0">
              <a:solidFill>
                <a:srgbClr val="FFFFFF"/>
              </a:solidFill>
              <a:latin typeface="Arial"/>
            </a:endParaRPr>
          </a:p>
        </p:txBody>
      </p:sp>
      <p:sp>
        <p:nvSpPr>
          <p:cNvPr id="3" name="TextBox 2">
            <a:extLst>
              <a:ext uri="{FF2B5EF4-FFF2-40B4-BE49-F238E27FC236}">
                <a16:creationId xmlns:a16="http://schemas.microsoft.com/office/drawing/2014/main" id="{D52D5C1A-D864-1D87-AEE7-31885C22A72C}"/>
              </a:ext>
            </a:extLst>
          </p:cNvPr>
          <p:cNvSpPr txBox="1"/>
          <p:nvPr/>
        </p:nvSpPr>
        <p:spPr>
          <a:xfrm>
            <a:off x="60623" y="-3927383"/>
            <a:ext cx="9876530" cy="369332"/>
          </a:xfrm>
          <a:prstGeom prst="rect">
            <a:avLst/>
          </a:prstGeom>
          <a:noFill/>
        </p:spPr>
        <p:txBody>
          <a:bodyPr wrap="square">
            <a:spAutoFit/>
          </a:bodyPr>
          <a:lstStyle/>
          <a:p>
            <a:endParaRPr lang="en-US" dirty="0">
              <a:solidFill>
                <a:schemeClr val="bg1"/>
              </a:solidFill>
            </a:endParaRPr>
          </a:p>
        </p:txBody>
      </p:sp>
      <p:graphicFrame>
        <p:nvGraphicFramePr>
          <p:cNvPr id="57" name="TextBox 6">
            <a:extLst>
              <a:ext uri="{FF2B5EF4-FFF2-40B4-BE49-F238E27FC236}">
                <a16:creationId xmlns:a16="http://schemas.microsoft.com/office/drawing/2014/main" id="{264A176A-0BFB-05A5-485E-E634E93D1CDA}"/>
              </a:ext>
            </a:extLst>
          </p:cNvPr>
          <p:cNvGraphicFramePr/>
          <p:nvPr>
            <p:extLst>
              <p:ext uri="{D42A27DB-BD31-4B8C-83A1-F6EECF244321}">
                <p14:modId xmlns:p14="http://schemas.microsoft.com/office/powerpoint/2010/main" val="445418764"/>
              </p:ext>
            </p:extLst>
          </p:nvPr>
        </p:nvGraphicFramePr>
        <p:xfrm>
          <a:off x="290890" y="1388115"/>
          <a:ext cx="9498844" cy="3836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567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2" y="0"/>
            <a:ext cx="10080373" cy="5670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PlaceHolder 1"/>
          <p:cNvSpPr>
            <a:spLocks noGrp="1"/>
          </p:cNvSpPr>
          <p:nvPr>
            <p:ph type="title"/>
          </p:nvPr>
        </p:nvSpPr>
        <p:spPr>
          <a:xfrm>
            <a:off x="498773" y="127751"/>
            <a:ext cx="5380668" cy="835020"/>
          </a:xfrm>
          <a:prstGeom prst="rect">
            <a:avLst/>
          </a:prstGeom>
        </p:spPr>
        <p:txBody>
          <a:bodyPr vert="horz" lIns="91440" tIns="45720" rIns="91440" bIns="45720" rtlCol="0" anchor="ctr">
            <a:noAutofit/>
          </a:bodyPr>
          <a:lstStyle/>
          <a:p>
            <a:pPr indent="0" algn="ctr">
              <a:tabLst>
                <a:tab pos="0" algn="l"/>
              </a:tabLst>
            </a:pPr>
            <a:r>
              <a:rPr lang="en-US" b="0" strike="noStrike" kern="1200" spc="-1" dirty="0">
                <a:solidFill>
                  <a:schemeClr val="tx2"/>
                </a:solidFill>
                <a:latin typeface="Agency FB" panose="020B0503020202020204" pitchFamily="34" charset="0"/>
              </a:rPr>
              <a:t>RESEARCH &amp; REFERENCES</a:t>
            </a:r>
          </a:p>
        </p:txBody>
      </p:sp>
      <p:sp>
        <p:nvSpPr>
          <p:cNvPr id="58" name="Rectangle 57"/>
          <p:cNvSpPr/>
          <p:nvPr/>
        </p:nvSpPr>
        <p:spPr>
          <a:xfrm>
            <a:off x="272005" y="1719581"/>
            <a:ext cx="4662041" cy="3540130"/>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endParaRPr lang="en-US" sz="1100" b="0" strike="noStrike" spc="-1" dirty="0">
              <a:solidFill>
                <a:schemeClr val="tx2"/>
              </a:solidFill>
            </a:endParaRPr>
          </a:p>
        </p:txBody>
      </p:sp>
      <p:grpSp>
        <p:nvGrpSpPr>
          <p:cNvPr id="78" name="Group 77">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66776" y="0"/>
            <a:ext cx="4813849" cy="5527725"/>
            <a:chOff x="6357228" y="0"/>
            <a:chExt cx="5822103" cy="6685267"/>
          </a:xfrm>
        </p:grpSpPr>
        <p:sp>
          <p:nvSpPr>
            <p:cNvPr id="79" name="Freeform: Shape 78">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Shape 81">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56"/>
          <p:cNvSpPr/>
          <p:nvPr/>
        </p:nvSpPr>
        <p:spPr>
          <a:xfrm>
            <a:off x="1734722" y="1436539"/>
            <a:ext cx="786812" cy="16683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defTabSz="621792">
              <a:spcAft>
                <a:spcPts val="600"/>
              </a:spcAft>
            </a:pPr>
            <a:endParaRPr lang="en-US" sz="1200" b="0" strike="noStrike" spc="-1" dirty="0">
              <a:solidFill>
                <a:srgbClr val="FFFFFF"/>
              </a:solidFill>
              <a:latin typeface="Arial"/>
            </a:endParaRPr>
          </a:p>
        </p:txBody>
      </p:sp>
      <p:pic>
        <p:nvPicPr>
          <p:cNvPr id="13" name="Graphic 70" descr="Books">
            <a:extLst>
              <a:ext uri="{FF2B5EF4-FFF2-40B4-BE49-F238E27FC236}">
                <a16:creationId xmlns:a16="http://schemas.microsoft.com/office/drawing/2014/main" id="{F4C45498-16D9-5589-3170-79AD18758B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88176" y="1187704"/>
            <a:ext cx="2993221" cy="2993221"/>
          </a:xfrm>
          <a:prstGeom prst="rect">
            <a:avLst/>
          </a:prstGeom>
        </p:spPr>
      </p:pic>
      <p:sp>
        <p:nvSpPr>
          <p:cNvPr id="2" name="TextBox 1">
            <a:extLst>
              <a:ext uri="{FF2B5EF4-FFF2-40B4-BE49-F238E27FC236}">
                <a16:creationId xmlns:a16="http://schemas.microsoft.com/office/drawing/2014/main" id="{8E0CDE9D-9B11-FA9D-D8DA-7CD471161F26}"/>
              </a:ext>
            </a:extLst>
          </p:cNvPr>
          <p:cNvSpPr txBox="1"/>
          <p:nvPr/>
        </p:nvSpPr>
        <p:spPr>
          <a:xfrm>
            <a:off x="204956" y="4864907"/>
            <a:ext cx="8892178" cy="646331"/>
          </a:xfrm>
          <a:prstGeom prst="rect">
            <a:avLst/>
          </a:prstGeom>
          <a:noFill/>
        </p:spPr>
        <p:txBody>
          <a:bodyPr wrap="none" rtlCol="0">
            <a:spAutoFit/>
          </a:bodyPr>
          <a:lstStyle/>
          <a:p>
            <a:r>
              <a:rPr lang="en-IN" dirty="0"/>
              <a:t>Drive link for the Database on which we will train the bot:</a:t>
            </a:r>
          </a:p>
          <a:p>
            <a:r>
              <a:rPr lang="en-IN" dirty="0">
                <a:hlinkClick r:id="rId4"/>
              </a:rPr>
              <a:t>https://drive.google.com/drive/u/0/folders/1Stge6mbg8twoLG3-Uk6P_xWlCZcoAHqU </a:t>
            </a:r>
            <a:endParaRPr lang="en-IN" dirty="0"/>
          </a:p>
        </p:txBody>
      </p:sp>
      <p:sp>
        <p:nvSpPr>
          <p:cNvPr id="4" name="TextBox 3">
            <a:extLst>
              <a:ext uri="{FF2B5EF4-FFF2-40B4-BE49-F238E27FC236}">
                <a16:creationId xmlns:a16="http://schemas.microsoft.com/office/drawing/2014/main" id="{7AABC828-A9B5-F821-AF2C-FD83DC0180AD}"/>
              </a:ext>
            </a:extLst>
          </p:cNvPr>
          <p:cNvSpPr txBox="1"/>
          <p:nvPr/>
        </p:nvSpPr>
        <p:spPr>
          <a:xfrm>
            <a:off x="362733" y="1009975"/>
            <a:ext cx="5040084" cy="3785652"/>
          </a:xfrm>
          <a:prstGeom prst="rect">
            <a:avLst/>
          </a:prstGeom>
          <a:noFill/>
        </p:spPr>
        <p:txBody>
          <a:bodyPr wrap="square">
            <a:spAutoFit/>
          </a:bodyPr>
          <a:lstStyle/>
          <a:p>
            <a:r>
              <a:rPr lang="en-IN" sz="1600" dirty="0"/>
              <a:t>For the ElectroAI bot, data was collected from multiple reliable sources to ensure a comprehensive understanding of electricity consumption patterns. We gathered historical power usage data from local electricity boards and government databases, which included both residential and commercial consumption. Additionally, we incorporated publicly available datasets on environmental factors like air quality (AQI), solar radiation, and weather conditions. Population density and industrial activity data were also sourced from municipal and census records. These diverse datasets were combined to create a robust foundation for training the AI models, enabling accurate and area-specific electricity usage predictions.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p:nvPr>
        </p:nvSpPr>
        <p:spPr>
          <a:xfrm>
            <a:off x="1625600" y="2603500"/>
            <a:ext cx="6781800" cy="2527300"/>
          </a:xfrm>
        </p:spPr>
        <p:txBody>
          <a:bodyPr/>
          <a:lstStyle/>
          <a:p>
            <a:pPr algn="ctr"/>
            <a:r>
              <a:rPr lang="en-US" sz="2000" dirty="0">
                <a:latin typeface="Times New Roman" pitchFamily="18" charset="0"/>
                <a:cs typeface="Times New Roman" pitchFamily="18" charset="0"/>
              </a:rPr>
              <a:t>Team Members:</a:t>
            </a:r>
          </a:p>
          <a:p>
            <a:pPr algn="ctr"/>
            <a:r>
              <a:rPr lang="en-US" sz="2000" dirty="0" err="1">
                <a:latin typeface="Times New Roman" pitchFamily="18" charset="0"/>
                <a:cs typeface="Times New Roman" pitchFamily="18" charset="0"/>
              </a:rPr>
              <a:t>Raghav</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Pershad</a:t>
            </a:r>
            <a:r>
              <a:rPr lang="en-US" sz="2000" dirty="0">
                <a:latin typeface="Times New Roman" pitchFamily="18" charset="0"/>
                <a:cs typeface="Times New Roman" pitchFamily="18" charset="0"/>
              </a:rPr>
              <a:t> (Team Lead)</a:t>
            </a:r>
          </a:p>
          <a:p>
            <a:pPr algn="ctr"/>
            <a:r>
              <a:rPr lang="en-US" sz="2000" dirty="0" err="1">
                <a:latin typeface="Times New Roman" pitchFamily="18" charset="0"/>
                <a:cs typeface="Times New Roman" pitchFamily="18" charset="0"/>
              </a:rPr>
              <a:t>Hemant</a:t>
            </a:r>
            <a:r>
              <a:rPr lang="en-US" sz="2000" dirty="0">
                <a:latin typeface="Times New Roman" pitchFamily="18" charset="0"/>
                <a:cs typeface="Times New Roman" pitchFamily="18" charset="0"/>
              </a:rPr>
              <a:t> Kumar</a:t>
            </a:r>
          </a:p>
          <a:p>
            <a:pPr algn="ctr"/>
            <a:r>
              <a:rPr lang="en-US" sz="2000" dirty="0" err="1">
                <a:latin typeface="Times New Roman" pitchFamily="18" charset="0"/>
                <a:cs typeface="Times New Roman" pitchFamily="18" charset="0"/>
              </a:rPr>
              <a:t>Nidhi</a:t>
            </a:r>
            <a:r>
              <a:rPr lang="en-US" sz="2000" dirty="0">
                <a:latin typeface="Times New Roman" pitchFamily="18" charset="0"/>
                <a:cs typeface="Times New Roman" pitchFamily="18" charset="0"/>
              </a:rPr>
              <a:t> Singh</a:t>
            </a:r>
          </a:p>
          <a:p>
            <a:pPr algn="ctr"/>
            <a:r>
              <a:rPr lang="en-US" sz="2000" dirty="0" err="1">
                <a:latin typeface="Times New Roman" pitchFamily="18" charset="0"/>
                <a:cs typeface="Times New Roman" pitchFamily="18" charset="0"/>
              </a:rPr>
              <a:t>Archit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Nirula</a:t>
            </a:r>
            <a:endParaRPr lang="en-US" sz="2000" dirty="0">
              <a:latin typeface="Times New Roman" pitchFamily="18" charset="0"/>
              <a:cs typeface="Times New Roman" pitchFamily="18" charset="0"/>
            </a:endParaRPr>
          </a:p>
          <a:p>
            <a:pPr algn="ctr"/>
            <a:r>
              <a:rPr lang="en-US" sz="2000" dirty="0" err="1">
                <a:latin typeface="Times New Roman" pitchFamily="18" charset="0"/>
                <a:cs typeface="Times New Roman" pitchFamily="18" charset="0"/>
              </a:rPr>
              <a:t>Jaskaranjeet</a:t>
            </a:r>
            <a:r>
              <a:rPr lang="en-US" sz="2000" dirty="0">
                <a:latin typeface="Times New Roman" pitchFamily="18" charset="0"/>
                <a:cs typeface="Times New Roman" pitchFamily="18" charset="0"/>
              </a:rPr>
              <a:t> Singh</a:t>
            </a:r>
          </a:p>
          <a:p>
            <a:pPr algn="ctr"/>
            <a:r>
              <a:rPr lang="en-US" sz="2000" dirty="0">
                <a:latin typeface="Times New Roman" pitchFamily="18" charset="0"/>
                <a:cs typeface="Times New Roman" pitchFamily="18" charset="0"/>
              </a:rPr>
              <a:t>Om </a:t>
            </a:r>
            <a:r>
              <a:rPr lang="en-US" sz="2000" dirty="0" err="1">
                <a:latin typeface="Times New Roman" pitchFamily="18" charset="0"/>
                <a:cs typeface="Times New Roman" pitchFamily="18" charset="0"/>
              </a:rPr>
              <a:t>Vinayak</a:t>
            </a:r>
            <a:r>
              <a:rPr lang="en-US" sz="2000" dirty="0">
                <a:latin typeface="Times New Roman" pitchFamily="18" charset="0"/>
                <a:cs typeface="Times New Roman" pitchFamily="18" charset="0"/>
              </a:rPr>
              <a:t>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a:p>
            <a:pPr algn="ctr"/>
            <a:r>
              <a:rPr lang="en-US" sz="2000" dirty="0">
                <a:latin typeface="Times New Roman" pitchFamily="18" charset="0"/>
                <a:cs typeface="Times New Roman" pitchFamily="18" charset="0"/>
              </a:rPr>
              <a:t>Students of Amity University, Noida</a:t>
            </a:r>
          </a:p>
          <a:p>
            <a:endParaRPr lang="en-US" dirty="0"/>
          </a:p>
        </p:txBody>
      </p:sp>
      <p:grpSp>
        <p:nvGrpSpPr>
          <p:cNvPr id="11" name="Group 10">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2025" y="-608262"/>
            <a:ext cx="14196711" cy="7907386"/>
            <a:chOff x="-2727184" y="-919949"/>
            <a:chExt cx="17170193" cy="9563244"/>
          </a:xfrm>
        </p:grpSpPr>
        <p:sp>
          <p:nvSpPr>
            <p:cNvPr id="12" name="Freeform: Shape 78">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914605">
              <a:off x="4406610" y="-1351749"/>
              <a:ext cx="5821899" cy="6685500"/>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79">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635265">
              <a:off x="1801559" y="2598392"/>
              <a:ext cx="5774132" cy="631567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80">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203860">
              <a:off x="-2727184" y="141683"/>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81">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47010" y="-506862"/>
              <a:ext cx="4895999" cy="5500999"/>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9037" y="750912"/>
            <a:ext cx="2571750" cy="104775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6048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0080623" cy="567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42" name="Rectangle 41">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46554" cy="1890182"/>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laceHolder 1"/>
          <p:cNvSpPr>
            <a:spLocks noGrp="1"/>
          </p:cNvSpPr>
          <p:nvPr>
            <p:ph type="title"/>
          </p:nvPr>
        </p:nvSpPr>
        <p:spPr>
          <a:xfrm>
            <a:off x="628649" y="346921"/>
            <a:ext cx="3795767" cy="1196339"/>
          </a:xfrm>
          <a:prstGeom prst="rect">
            <a:avLst/>
          </a:prstGeom>
        </p:spPr>
        <p:txBody>
          <a:bodyPr vert="horz" lIns="91440" tIns="45720" rIns="91440" bIns="45720" rtlCol="0" anchor="ctr">
            <a:normAutofit/>
          </a:bodyPr>
          <a:lstStyle/>
          <a:p>
            <a:pPr indent="0">
              <a:tabLst>
                <a:tab pos="0" algn="l"/>
              </a:tabLst>
            </a:pPr>
            <a:r>
              <a:rPr lang="en-US" sz="6000" b="0" strike="noStrike" spc="-1" dirty="0" err="1">
                <a:latin typeface="Agency FB" panose="020B0503020202020204" pitchFamily="34" charset="0"/>
              </a:rPr>
              <a:t>ElectroAI</a:t>
            </a:r>
            <a:endParaRPr lang="en-US" sz="6000" b="0" strike="noStrike" spc="-1" dirty="0">
              <a:latin typeface="Agency FB" panose="020B0503020202020204" pitchFamily="34" charset="0"/>
            </a:endParaRPr>
          </a:p>
        </p:txBody>
      </p:sp>
      <p:sp>
        <p:nvSpPr>
          <p:cNvPr id="33" name="PlaceHolder 2"/>
          <p:cNvSpPr>
            <a:spLocks noGrp="1"/>
          </p:cNvSpPr>
          <p:nvPr>
            <p:ph/>
          </p:nvPr>
        </p:nvSpPr>
        <p:spPr>
          <a:xfrm>
            <a:off x="-190500" y="1875364"/>
            <a:ext cx="5895974" cy="3894668"/>
          </a:xfrm>
          <a:prstGeom prst="rect">
            <a:avLst/>
          </a:prstGeom>
        </p:spPr>
        <p:txBody>
          <a:bodyPr vert="horz" lIns="91440" tIns="45720" rIns="91440" bIns="45720" rtlCol="0" anchor="ctr">
            <a:noAutofit/>
          </a:bodyPr>
          <a:lstStyle/>
          <a:p>
            <a:pPr marL="432000" indent="-228600">
              <a:spcBef>
                <a:spcPts val="1417"/>
              </a:spcBef>
              <a:buClr>
                <a:srgbClr val="FFFFFF"/>
              </a:buClr>
              <a:buSzPct val="45000"/>
              <a:buFont typeface="Arial" panose="020B0604020202020204" pitchFamily="34" charset="0"/>
              <a:buChar char="•"/>
            </a:pPr>
            <a:r>
              <a:rPr lang="en-US" sz="1600" b="1" strike="noStrike" spc="-1" dirty="0">
                <a:latin typeface="Times New Roman" pitchFamily="18" charset="0"/>
                <a:ea typeface="+mn-ea"/>
                <a:cs typeface="Times New Roman" pitchFamily="18" charset="0"/>
              </a:rPr>
              <a:t>Problem</a:t>
            </a:r>
            <a:r>
              <a:rPr lang="en-US" sz="1600" b="0" strike="noStrike" spc="-1" dirty="0">
                <a:latin typeface="Times New Roman" pitchFamily="18" charset="0"/>
                <a:ea typeface="+mn-ea"/>
                <a:cs typeface="Times New Roman" pitchFamily="18" charset="0"/>
              </a:rPr>
              <a:t>:  </a:t>
            </a:r>
            <a:r>
              <a:rPr lang="en-US" sz="1600" spc="-1" dirty="0">
                <a:latin typeface="Times New Roman" pitchFamily="18" charset="0"/>
                <a:ea typeface="+mn-ea"/>
                <a:cs typeface="Times New Roman" pitchFamily="18" charset="0"/>
              </a:rPr>
              <a:t>Delhi faces significant challenges related to electricity consumption  due to its rapid urbanization and growing population. </a:t>
            </a:r>
            <a:endParaRPr lang="en-US" sz="1600" b="0" strike="noStrike" spc="-1" dirty="0">
              <a:latin typeface="Times New Roman" pitchFamily="18" charset="0"/>
              <a:ea typeface="+mn-ea"/>
              <a:cs typeface="Times New Roman" pitchFamily="18" charset="0"/>
            </a:endParaRPr>
          </a:p>
          <a:p>
            <a:pPr marL="432000" indent="-228600">
              <a:spcBef>
                <a:spcPts val="1417"/>
              </a:spcBef>
              <a:buClr>
                <a:srgbClr val="FFFFFF"/>
              </a:buClr>
              <a:buSzPct val="45000"/>
              <a:buFont typeface="Arial" panose="020B0604020202020204" pitchFamily="34" charset="0"/>
              <a:buChar char="•"/>
            </a:pPr>
            <a:r>
              <a:rPr lang="en-US" sz="1600" b="1" strike="noStrike" spc="-1" dirty="0">
                <a:latin typeface="Times New Roman" pitchFamily="18" charset="0"/>
                <a:ea typeface="+mn-ea"/>
                <a:cs typeface="Times New Roman" pitchFamily="18" charset="0"/>
              </a:rPr>
              <a:t>Proposed Solution</a:t>
            </a:r>
            <a:r>
              <a:rPr lang="en-US" sz="1600" b="0" strike="noStrike" spc="-1" dirty="0">
                <a:latin typeface="Times New Roman" pitchFamily="18" charset="0"/>
                <a:ea typeface="+mn-ea"/>
                <a:cs typeface="Times New Roman" pitchFamily="18" charset="0"/>
              </a:rPr>
              <a:t>: </a:t>
            </a:r>
            <a:r>
              <a:rPr lang="en-US" sz="1600" spc="-1" dirty="0">
                <a:latin typeface="Times New Roman" pitchFamily="18" charset="0"/>
                <a:ea typeface="+mn-ea"/>
                <a:cs typeface="Times New Roman" pitchFamily="18" charset="0"/>
              </a:rPr>
              <a:t> In our project, we aim to develop an advanced machine learning model to predict future electricity bill trends and consumption patterns. By leveraging historical data sourced from internet databases, surveys, and comprehensive research on past trends, the model will analyze and identify patterns that influence electricity usage and costs. This approach enables the incorporation of various factors such as seasonal variations, energy consumption behaviors, and economic influences. Our model will help aid consumers and utility providers in making informed decisions regarding energy management and future cost projections</a:t>
            </a:r>
            <a:r>
              <a:rPr lang="en-US" sz="1800" spc="-1" dirty="0">
                <a:latin typeface="Times New Roman" pitchFamily="18" charset="0"/>
                <a:ea typeface="+mn-ea"/>
                <a:cs typeface="Times New Roman" pitchFamily="18" charset="0"/>
              </a:rPr>
              <a:t>.</a:t>
            </a:r>
            <a:br>
              <a:rPr lang="en-US" sz="1600" b="0" strike="noStrike" spc="-1" dirty="0">
                <a:latin typeface="Agency FB" panose="020B0503020202020204" pitchFamily="34" charset="0"/>
                <a:ea typeface="+mn-ea"/>
                <a:cs typeface="+mn-cs"/>
              </a:rPr>
            </a:br>
            <a:endParaRPr lang="en-US" sz="1600" b="0" strike="noStrike" spc="-1" dirty="0">
              <a:latin typeface="Agency FB" panose="020B0503020202020204" pitchFamily="34" charset="0"/>
              <a:ea typeface="+mn-ea"/>
              <a:cs typeface="+mn-cs"/>
            </a:endParaRPr>
          </a:p>
        </p:txBody>
      </p:sp>
      <p:pic>
        <p:nvPicPr>
          <p:cNvPr id="36" name="Picture 35" descr="Glowing circuit board">
            <a:extLst>
              <a:ext uri="{FF2B5EF4-FFF2-40B4-BE49-F238E27FC236}">
                <a16:creationId xmlns:a16="http://schemas.microsoft.com/office/drawing/2014/main" id="{91F4AF72-317A-1ADF-EFCA-4476B8EEDA17}"/>
              </a:ext>
            </a:extLst>
          </p:cNvPr>
          <p:cNvPicPr>
            <a:picLocks noChangeAspect="1"/>
          </p:cNvPicPr>
          <p:nvPr/>
        </p:nvPicPr>
        <p:blipFill>
          <a:blip r:embed="rId2"/>
          <a:srcRect l="31757" r="8845"/>
          <a:stretch/>
        </p:blipFill>
        <p:spPr>
          <a:xfrm>
            <a:off x="5781674" y="10"/>
            <a:ext cx="4304593" cy="5670540"/>
          </a:xfrm>
          <a:prstGeom prst="rect">
            <a:avLst/>
          </a:prstGeom>
        </p:spPr>
      </p:pic>
      <p:sp>
        <p:nvSpPr>
          <p:cNvPr id="34" name="Rectangle 33"/>
          <p:cNvSpPr/>
          <p:nvPr/>
        </p:nvSpPr>
        <p:spPr>
          <a:xfrm>
            <a:off x="247916" y="228600"/>
            <a:ext cx="1580164" cy="4065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Aft>
                <a:spcPts val="600"/>
              </a:spcAft>
            </a:pPr>
            <a:r>
              <a:rPr lang="en-US" sz="1200" b="0" strike="noStrike" spc="-1">
                <a:solidFill>
                  <a:srgbClr val="FFFFFF"/>
                </a:solidFill>
                <a:latin typeface="C059"/>
                <a:ea typeface="DejaVu Sans"/>
              </a:rPr>
              <a:t>BROCODE</a:t>
            </a:r>
            <a:endParaRPr lang="en-US" sz="1200" b="0" strike="noStrike" spc="-1">
              <a:solidFill>
                <a:srgbClr val="FFFFFF"/>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0080623" cy="567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42" name="Rectangle 41">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46554" cy="1890182"/>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laceHolder 1"/>
          <p:cNvSpPr>
            <a:spLocks noGrp="1"/>
          </p:cNvSpPr>
          <p:nvPr>
            <p:ph type="title"/>
          </p:nvPr>
        </p:nvSpPr>
        <p:spPr>
          <a:xfrm>
            <a:off x="656504" y="403303"/>
            <a:ext cx="3795767" cy="1196339"/>
          </a:xfrm>
          <a:prstGeom prst="rect">
            <a:avLst/>
          </a:prstGeom>
        </p:spPr>
        <p:txBody>
          <a:bodyPr vert="horz" lIns="91440" tIns="45720" rIns="91440" bIns="45720" rtlCol="0" anchor="ctr">
            <a:normAutofit/>
          </a:bodyPr>
          <a:lstStyle/>
          <a:p>
            <a:pPr indent="0">
              <a:tabLst>
                <a:tab pos="0" algn="l"/>
              </a:tabLst>
            </a:pPr>
            <a:r>
              <a:rPr lang="en-US" sz="6000" spc="-1" dirty="0" err="1">
                <a:latin typeface="Agency FB" panose="020B0503020202020204" pitchFamily="34" charset="0"/>
              </a:rPr>
              <a:t>ElectroAI</a:t>
            </a:r>
            <a:endParaRPr lang="en-US" sz="6000" b="0" strike="noStrike" spc="-1" dirty="0">
              <a:latin typeface="Agency FB" panose="020B0503020202020204" pitchFamily="34" charset="0"/>
            </a:endParaRPr>
          </a:p>
        </p:txBody>
      </p:sp>
      <p:sp>
        <p:nvSpPr>
          <p:cNvPr id="33" name="PlaceHolder 2"/>
          <p:cNvSpPr>
            <a:spLocks noGrp="1"/>
          </p:cNvSpPr>
          <p:nvPr>
            <p:ph/>
          </p:nvPr>
        </p:nvSpPr>
        <p:spPr>
          <a:xfrm>
            <a:off x="0" y="1890182"/>
            <a:ext cx="5749552" cy="3981450"/>
          </a:xfrm>
          <a:prstGeom prst="rect">
            <a:avLst/>
          </a:prstGeom>
        </p:spPr>
        <p:txBody>
          <a:bodyPr vert="horz" lIns="91440" tIns="45720" rIns="91440" bIns="45720" rtlCol="0" anchor="ctr">
            <a:noAutofit/>
          </a:bodyPr>
          <a:lstStyle/>
          <a:p>
            <a:pPr marL="203400">
              <a:spcBef>
                <a:spcPts val="1417"/>
              </a:spcBef>
              <a:buClr>
                <a:srgbClr val="FFFFFF"/>
              </a:buClr>
            </a:pPr>
            <a:r>
              <a:rPr lang="en-US" sz="1600" spc="-1" dirty="0">
                <a:latin typeface="Times New Roman" pitchFamily="18" charset="0"/>
                <a:cs typeface="Times New Roman" pitchFamily="18" charset="0"/>
              </a:rPr>
              <a:t>  Addressing the Problem:  </a:t>
            </a:r>
          </a:p>
          <a:p>
            <a:pPr marL="432000" indent="-228600">
              <a:spcBef>
                <a:spcPts val="1417"/>
              </a:spcBef>
              <a:buFont typeface="Arial" panose="020B0604020202020204" pitchFamily="34" charset="0"/>
              <a:buChar char="•"/>
              <a:tabLst>
                <a:tab pos="0" algn="l"/>
              </a:tabLst>
            </a:pPr>
            <a:r>
              <a:rPr lang="en-US" sz="1600" dirty="0">
                <a:latin typeface="Times New Roman" pitchFamily="18" charset="0"/>
                <a:cs typeface="Times New Roman" pitchFamily="18" charset="0"/>
              </a:rPr>
              <a:t>This model accurately predicts rising electricity prices and growing daily power consumption needs. </a:t>
            </a:r>
          </a:p>
          <a:p>
            <a:pPr marL="432000" indent="-228600">
              <a:spcBef>
                <a:spcPts val="1417"/>
              </a:spcBef>
              <a:buFont typeface="Arial" panose="020B0604020202020204" pitchFamily="34" charset="0"/>
              <a:buChar char="•"/>
              <a:tabLst>
                <a:tab pos="0" algn="l"/>
              </a:tabLst>
            </a:pPr>
            <a:r>
              <a:rPr lang="en-US" sz="1600" dirty="0">
                <a:latin typeface="Times New Roman" pitchFamily="18" charset="0"/>
                <a:cs typeface="Times New Roman" pitchFamily="18" charset="0"/>
              </a:rPr>
              <a:t>Since coal, a non-renewable resource, dominates power generation, transitioning to more sustainable alternatives and adopting green energy is essential.</a:t>
            </a:r>
          </a:p>
          <a:p>
            <a:pPr marL="432000" indent="-228600">
              <a:spcBef>
                <a:spcPts val="1417"/>
              </a:spcBef>
              <a:buFont typeface="Arial" panose="020B0604020202020204" pitchFamily="34" charset="0"/>
              <a:buChar char="•"/>
              <a:tabLst>
                <a:tab pos="0" algn="l"/>
              </a:tabLst>
            </a:pPr>
            <a:r>
              <a:rPr lang="en-US" sz="1600" dirty="0">
                <a:latin typeface="Times New Roman" pitchFamily="18" charset="0"/>
                <a:cs typeface="Times New Roman" pitchFamily="18" charset="0"/>
              </a:rPr>
              <a:t>This model can be used by industrial professionals, including technical and management personnel in the electricity field, to predict future power consumption trends and plan measures for sustainable development in the current context.</a:t>
            </a:r>
          </a:p>
          <a:p>
            <a:pPr marL="432000" indent="-228600">
              <a:spcBef>
                <a:spcPts val="1417"/>
              </a:spcBef>
              <a:buFont typeface="Arial" panose="020B0604020202020204" pitchFamily="34" charset="0"/>
              <a:buChar char="•"/>
              <a:tabLst>
                <a:tab pos="0" algn="l"/>
              </a:tabLst>
            </a:pPr>
            <a:r>
              <a:rPr lang="en-US" sz="1600" spc="-1" dirty="0">
                <a:latin typeface="Times New Roman" pitchFamily="18" charset="0"/>
                <a:cs typeface="Times New Roman" pitchFamily="18" charset="0"/>
              </a:rPr>
              <a:t>This model will help in preventing the electricity wastage on a large scale and will help save a lot of resources and will act as a remarkable step towards sustainable development. </a:t>
            </a:r>
          </a:p>
          <a:p>
            <a:pPr marL="432000" indent="-228600">
              <a:spcBef>
                <a:spcPts val="1417"/>
              </a:spcBef>
              <a:buClr>
                <a:srgbClr val="FFFFFF"/>
              </a:buClr>
              <a:buSzPct val="45000"/>
              <a:buFont typeface="Arial" panose="020B0604020202020204" pitchFamily="34" charset="0"/>
              <a:buChar char="•"/>
            </a:pPr>
            <a:endParaRPr lang="en-US" sz="1200" b="0" strike="noStrike" spc="-1" dirty="0">
              <a:latin typeface="Agency FB" panose="020B0503020202020204" pitchFamily="34" charset="0"/>
              <a:ea typeface="+mn-ea"/>
              <a:cs typeface="+mn-cs"/>
            </a:endParaRPr>
          </a:p>
        </p:txBody>
      </p:sp>
      <p:sp>
        <p:nvSpPr>
          <p:cNvPr id="34" name="Rectangle 33"/>
          <p:cNvSpPr/>
          <p:nvPr/>
        </p:nvSpPr>
        <p:spPr>
          <a:xfrm>
            <a:off x="304346" y="228599"/>
            <a:ext cx="1580164" cy="4065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Aft>
                <a:spcPts val="600"/>
              </a:spcAft>
            </a:pPr>
            <a:r>
              <a:rPr lang="en-US" sz="1200" b="0" strike="noStrike" spc="-1">
                <a:solidFill>
                  <a:srgbClr val="FFFFFF"/>
                </a:solidFill>
                <a:latin typeface="C059"/>
                <a:ea typeface="DejaVu Sans"/>
              </a:rPr>
              <a:t>BROCODE</a:t>
            </a:r>
            <a:endParaRPr lang="en-US" sz="1200" b="0" strike="noStrike" spc="-1">
              <a:solidFill>
                <a:srgbClr val="FFFFFF"/>
              </a:solidFill>
              <a:latin typeface="Arial"/>
            </a:endParaRPr>
          </a:p>
        </p:txBody>
      </p:sp>
      <p:pic>
        <p:nvPicPr>
          <p:cNvPr id="2052" name="Picture 4" descr="Electricity Demand Images - Free Download on Freepi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72" y="1470058"/>
            <a:ext cx="4098925" cy="273043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459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567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PlaceHolder 1"/>
          <p:cNvSpPr>
            <a:spLocks noGrp="1"/>
          </p:cNvSpPr>
          <p:nvPr>
            <p:ph type="title"/>
          </p:nvPr>
        </p:nvSpPr>
        <p:spPr>
          <a:xfrm>
            <a:off x="695563" y="276701"/>
            <a:ext cx="8689498" cy="890448"/>
          </a:xfrm>
          <a:prstGeom prst="rect">
            <a:avLst/>
          </a:prstGeom>
        </p:spPr>
        <p:txBody>
          <a:bodyPr vert="horz" lIns="91440" tIns="45720" rIns="91440" bIns="45720" rtlCol="0" anchor="ctr">
            <a:normAutofit/>
          </a:bodyPr>
          <a:lstStyle/>
          <a:p>
            <a:pPr indent="0" algn="ctr">
              <a:tabLst>
                <a:tab pos="0" algn="l"/>
              </a:tabLst>
            </a:pPr>
            <a:r>
              <a:rPr lang="en-US" sz="4000" spc="-1" dirty="0">
                <a:latin typeface="Agency FB" panose="020B0503020202020204" pitchFamily="34" charset="0"/>
              </a:rPr>
              <a:t>FLOWCHART</a:t>
            </a:r>
            <a:endParaRPr lang="en-US" sz="4000" b="0" strike="noStrike" kern="1200" spc="-1" dirty="0">
              <a:solidFill>
                <a:schemeClr val="tx1"/>
              </a:solidFill>
              <a:latin typeface="Agency FB" panose="020B0503020202020204" pitchFamily="34" charset="0"/>
            </a:endParaRPr>
          </a:p>
        </p:txBody>
      </p:sp>
      <p:sp>
        <p:nvSpPr>
          <p:cNvPr id="63" name="Rectangle 62">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6823" y="0"/>
            <a:ext cx="8686978" cy="1582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5" name="Rectangle 6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63" y="1251021"/>
            <a:ext cx="8686978" cy="15122"/>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54"/>
          <p:cNvSpPr/>
          <p:nvPr/>
        </p:nvSpPr>
        <p:spPr>
          <a:xfrm>
            <a:off x="228600" y="256320"/>
            <a:ext cx="1142640" cy="24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200" b="0" strike="noStrike" spc="-1" dirty="0">
              <a:solidFill>
                <a:srgbClr val="FFFFFF"/>
              </a:solidFill>
              <a:latin typeface="Arial"/>
            </a:endParaRPr>
          </a:p>
        </p:txBody>
      </p:sp>
      <p:sp>
        <p:nvSpPr>
          <p:cNvPr id="3" name="TextBox 2">
            <a:extLst>
              <a:ext uri="{FF2B5EF4-FFF2-40B4-BE49-F238E27FC236}">
                <a16:creationId xmlns:a16="http://schemas.microsoft.com/office/drawing/2014/main" id="{D52D5C1A-D864-1D87-AEE7-31885C22A72C}"/>
              </a:ext>
            </a:extLst>
          </p:cNvPr>
          <p:cNvSpPr txBox="1"/>
          <p:nvPr/>
        </p:nvSpPr>
        <p:spPr>
          <a:xfrm>
            <a:off x="60623" y="-3927383"/>
            <a:ext cx="9876530" cy="369332"/>
          </a:xfrm>
          <a:prstGeom prst="rect">
            <a:avLst/>
          </a:prstGeom>
          <a:noFill/>
        </p:spPr>
        <p:txBody>
          <a:bodyPr wrap="square">
            <a:spAutoFit/>
          </a:bodyPr>
          <a:lstStyle/>
          <a:p>
            <a:endParaRPr lang="en-US" dirty="0">
              <a:solidFill>
                <a:schemeClr val="bg1"/>
              </a:solidFill>
            </a:endParaRPr>
          </a:p>
        </p:txBody>
      </p:sp>
      <p:graphicFrame>
        <p:nvGraphicFramePr>
          <p:cNvPr id="57" name="TextBox 6">
            <a:extLst>
              <a:ext uri="{FF2B5EF4-FFF2-40B4-BE49-F238E27FC236}">
                <a16:creationId xmlns:a16="http://schemas.microsoft.com/office/drawing/2014/main" id="{264A176A-0BFB-05A5-485E-E634E93D1CDA}"/>
              </a:ext>
            </a:extLst>
          </p:cNvPr>
          <p:cNvGraphicFramePr/>
          <p:nvPr>
            <p:extLst>
              <p:ext uri="{D42A27DB-BD31-4B8C-83A1-F6EECF244321}">
                <p14:modId xmlns:p14="http://schemas.microsoft.com/office/powerpoint/2010/main" val="4185683117"/>
              </p:ext>
            </p:extLst>
          </p:nvPr>
        </p:nvGraphicFramePr>
        <p:xfrm>
          <a:off x="281764" y="1350015"/>
          <a:ext cx="9498844" cy="3836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2" descr="C:\Users\Administrator\Desktop\flowchart.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4764" y="951374"/>
            <a:ext cx="9002876" cy="4565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130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0080623" cy="567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PlaceHolder 1"/>
          <p:cNvSpPr>
            <a:spLocks noGrp="1"/>
          </p:cNvSpPr>
          <p:nvPr>
            <p:ph type="title"/>
          </p:nvPr>
        </p:nvSpPr>
        <p:spPr>
          <a:xfrm>
            <a:off x="614180" y="99275"/>
            <a:ext cx="7424920" cy="1062990"/>
          </a:xfrm>
          <a:prstGeom prst="rect">
            <a:avLst/>
          </a:prstGeom>
        </p:spPr>
        <p:txBody>
          <a:bodyPr vert="horz" lIns="91440" tIns="45720" rIns="91440" bIns="45720" rtlCol="0" anchor="ctr">
            <a:normAutofit/>
          </a:bodyPr>
          <a:lstStyle/>
          <a:p>
            <a:pPr indent="0">
              <a:tabLst>
                <a:tab pos="0" algn="l"/>
              </a:tabLst>
            </a:pPr>
            <a:r>
              <a:rPr lang="en-US" sz="5400" spc="-1" dirty="0">
                <a:latin typeface="Agency FB" panose="020B0503020202020204" pitchFamily="34" charset="0"/>
              </a:rPr>
              <a:t>FLOWCHART EXPLANATION</a:t>
            </a:r>
            <a:endParaRPr lang="en-US" sz="5400" b="0" strike="noStrike" spc="-1" dirty="0">
              <a:latin typeface="Agency FB" panose="020B0503020202020204" pitchFamily="34" charset="0"/>
            </a:endParaRPr>
          </a:p>
        </p:txBody>
      </p:sp>
      <p:sp>
        <p:nvSpPr>
          <p:cNvPr id="2" name="Rectangle 1"/>
          <p:cNvSpPr/>
          <p:nvPr/>
        </p:nvSpPr>
        <p:spPr>
          <a:xfrm>
            <a:off x="0" y="1094704"/>
            <a:ext cx="10080622" cy="4575846"/>
          </a:xfrm>
          <a:prstGeom prst="rect">
            <a:avLst/>
          </a:prstGeom>
          <a:gradFill>
            <a:gsLst>
              <a:gs pos="0">
                <a:schemeClr val="bg2">
                  <a:lumMod val="95000"/>
                </a:schemeClr>
              </a:gs>
              <a:gs pos="50000">
                <a:schemeClr val="bg2"/>
              </a:gs>
              <a:gs pos="97000">
                <a:schemeClr val="bg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laceHolder 2"/>
          <p:cNvSpPr>
            <a:spLocks noGrp="1"/>
          </p:cNvSpPr>
          <p:nvPr>
            <p:ph/>
          </p:nvPr>
        </p:nvSpPr>
        <p:spPr>
          <a:xfrm>
            <a:off x="378774" y="1651992"/>
            <a:ext cx="9551673" cy="3461270"/>
          </a:xfrm>
          <a:prstGeom prst="rect">
            <a:avLst/>
          </a:prstGeom>
        </p:spPr>
        <p:txBody>
          <a:bodyPr vert="horz" lIns="91440" tIns="45720" rIns="91440" bIns="45720" rtlCol="0" anchor="ctr">
            <a:noAutofit/>
          </a:bodyPr>
          <a:lstStyle/>
          <a:p>
            <a:pPr algn="just"/>
            <a:r>
              <a:rPr lang="en-US" sz="1600" b="1" dirty="0">
                <a:latin typeface="Times New Roman" pitchFamily="18" charset="0"/>
                <a:cs typeface="Times New Roman" pitchFamily="18" charset="0"/>
              </a:rPr>
              <a:t>User Interface</a:t>
            </a:r>
            <a:r>
              <a:rPr lang="en-US" sz="1600" dirty="0">
                <a:latin typeface="Times New Roman" pitchFamily="18" charset="0"/>
                <a:cs typeface="Times New Roman" pitchFamily="18" charset="0"/>
              </a:rPr>
              <a:t>:</a:t>
            </a:r>
          </a:p>
          <a:p>
            <a:pPr marL="285750" indent="-285750">
              <a:buFont typeface="Arial" pitchFamily="34" charset="0"/>
              <a:buChar char="•"/>
            </a:pPr>
            <a:r>
              <a:rPr lang="en-US" sz="1600" dirty="0">
                <a:latin typeface="Times New Roman" pitchFamily="18" charset="0"/>
                <a:cs typeface="Times New Roman" pitchFamily="18" charset="0"/>
              </a:rPr>
              <a:t>This is the starting point where the user interacts with the system.</a:t>
            </a:r>
          </a:p>
          <a:p>
            <a:pPr marL="285750" indent="-285750">
              <a:buFont typeface="Arial" pitchFamily="34" charset="0"/>
              <a:buChar char="•"/>
            </a:pPr>
            <a:r>
              <a:rPr lang="en-US" sz="1600" dirty="0">
                <a:latin typeface="Times New Roman" pitchFamily="18" charset="0"/>
                <a:cs typeface="Times New Roman" pitchFamily="18" charset="0"/>
              </a:rPr>
              <a:t>The user provides necessary input data to initiate the prediction process.</a:t>
            </a:r>
          </a:p>
          <a:p>
            <a:r>
              <a:rPr lang="en-US" sz="1600" b="1" dirty="0">
                <a:latin typeface="Times New Roman" pitchFamily="18" charset="0"/>
                <a:cs typeface="Times New Roman" pitchFamily="18" charset="0"/>
              </a:rPr>
              <a:t>Electricity Prediction Model:</a:t>
            </a:r>
          </a:p>
          <a:p>
            <a:pPr marL="285750" indent="-285750" algn="just">
              <a:buFont typeface="Arial" pitchFamily="34" charset="0"/>
              <a:buChar char="•"/>
            </a:pPr>
            <a:r>
              <a:rPr lang="en-US" sz="1600" dirty="0">
                <a:latin typeface="Times New Roman" pitchFamily="18" charset="0"/>
                <a:cs typeface="Times New Roman" pitchFamily="18" charset="0"/>
              </a:rPr>
              <a:t>This is the core component of the system.</a:t>
            </a:r>
          </a:p>
          <a:p>
            <a:pPr marL="285750" indent="-285750" algn="just">
              <a:buFont typeface="Arial" pitchFamily="34" charset="0"/>
              <a:buChar char="•"/>
            </a:pPr>
            <a:r>
              <a:rPr lang="en-US" sz="1600" dirty="0">
                <a:latin typeface="Times New Roman" pitchFamily="18" charset="0"/>
                <a:cs typeface="Times New Roman" pitchFamily="18" charset="0"/>
              </a:rPr>
              <a:t>It takes the user-provided input data and applies a prediction model to estimate future electricity consumption.</a:t>
            </a:r>
          </a:p>
          <a:p>
            <a:pPr marL="285750" indent="-285750" algn="just">
              <a:buFont typeface="Arial" pitchFamily="34" charset="0"/>
              <a:buChar char="•"/>
            </a:pPr>
            <a:r>
              <a:rPr lang="en-US" sz="1600" dirty="0">
                <a:latin typeface="Times New Roman" pitchFamily="18" charset="0"/>
                <a:cs typeface="Times New Roman" pitchFamily="18" charset="0"/>
              </a:rPr>
              <a:t>The model is based on four factors:</a:t>
            </a:r>
          </a:p>
          <a:p>
            <a:pPr marL="347663" indent="-347663" defTabSz="682625"/>
            <a:r>
              <a:rPr lang="en-US" sz="1600" dirty="0">
                <a:latin typeface="Times New Roman" pitchFamily="18" charset="0"/>
                <a:cs typeface="Times New Roman" pitchFamily="18" charset="0"/>
              </a:rPr>
              <a:t>    - Weather Effects Compensation: This considers how weather conditions (e.g., temperature, humidity) can influence electricity usage.</a:t>
            </a:r>
          </a:p>
          <a:p>
            <a:pPr lvl="1" algn="l"/>
            <a:r>
              <a:rPr lang="en-US" sz="1600" dirty="0">
                <a:latin typeface="Times New Roman" pitchFamily="18" charset="0"/>
                <a:cs typeface="Times New Roman" pitchFamily="18" charset="0"/>
              </a:rPr>
              <a:t>    - Public and Weekly Holidays: These events can lead to changes in electricity demand.</a:t>
            </a:r>
          </a:p>
          <a:p>
            <a:pPr lvl="1" algn="l"/>
            <a:r>
              <a:rPr lang="en-US" sz="1600" dirty="0">
                <a:latin typeface="Times New Roman" pitchFamily="18" charset="0"/>
                <a:cs typeface="Times New Roman" pitchFamily="18" charset="0"/>
              </a:rPr>
              <a:t>    - Natural Load Growth: This accounts for the overall increase in electricity consumption over time.</a:t>
            </a:r>
          </a:p>
          <a:p>
            <a:pPr lvl="1" algn="l"/>
            <a:r>
              <a:rPr lang="en-US" sz="1600" dirty="0">
                <a:latin typeface="Times New Roman" pitchFamily="18" charset="0"/>
                <a:cs typeface="Times New Roman" pitchFamily="18" charset="0"/>
              </a:rPr>
              <a:t>    - Real Estate Development: New construction or development can impact electricity demand.</a:t>
            </a:r>
          </a:p>
          <a:p>
            <a:pPr algn="just"/>
            <a:r>
              <a:rPr lang="en-US" sz="1600" b="1" dirty="0">
                <a:latin typeface="Times New Roman" pitchFamily="18" charset="0"/>
                <a:cs typeface="Times New Roman" pitchFamily="18" charset="0"/>
              </a:rPr>
              <a:t>Model API:</a:t>
            </a:r>
          </a:p>
          <a:p>
            <a:pPr marL="285750" indent="-285750" algn="just">
              <a:buFont typeface="Arial" pitchFamily="34" charset="0"/>
              <a:buChar char="•"/>
            </a:pPr>
            <a:r>
              <a:rPr lang="en-US" sz="1600" dirty="0">
                <a:latin typeface="Times New Roman" pitchFamily="18" charset="0"/>
                <a:cs typeface="Times New Roman" pitchFamily="18" charset="0"/>
              </a:rPr>
              <a:t>This is an interface that connects the user interface to the prediction model.</a:t>
            </a:r>
          </a:p>
          <a:p>
            <a:pPr marL="285750" indent="-285750" algn="just">
              <a:buFont typeface="Arial" pitchFamily="34" charset="0"/>
              <a:buChar char="•"/>
            </a:pPr>
            <a:r>
              <a:rPr lang="en-US" sz="1600" dirty="0">
                <a:latin typeface="Times New Roman" pitchFamily="18" charset="0"/>
                <a:cs typeface="Times New Roman" pitchFamily="18" charset="0"/>
              </a:rPr>
              <a:t>It handles the transmission of input data to the model and receives the predicted output.</a:t>
            </a:r>
          </a:p>
          <a:p>
            <a:pPr algn="just"/>
            <a:r>
              <a:rPr lang="en-US" sz="1600" b="1" dirty="0">
                <a:latin typeface="Times New Roman" pitchFamily="18" charset="0"/>
                <a:cs typeface="Times New Roman" pitchFamily="18" charset="0"/>
              </a:rPr>
              <a:t>Predicted Output:</a:t>
            </a:r>
          </a:p>
          <a:p>
            <a:pPr marL="285750" indent="-285750" algn="just">
              <a:buFont typeface="Arial" pitchFamily="34" charset="0"/>
              <a:buChar char="•"/>
            </a:pPr>
            <a:r>
              <a:rPr lang="en-US" sz="1600" dirty="0">
                <a:latin typeface="Times New Roman" pitchFamily="18" charset="0"/>
                <a:cs typeface="Times New Roman" pitchFamily="18" charset="0"/>
              </a:rPr>
              <a:t>This is the final result of the prediction process.</a:t>
            </a:r>
          </a:p>
          <a:p>
            <a:pPr marL="285750" indent="-285750" algn="just">
              <a:buFont typeface="Arial" pitchFamily="34" charset="0"/>
              <a:buChar char="•"/>
            </a:pPr>
            <a:r>
              <a:rPr lang="en-US" sz="1600" dirty="0">
                <a:latin typeface="Times New Roman" pitchFamily="18" charset="0"/>
                <a:cs typeface="Times New Roman" pitchFamily="18" charset="0"/>
              </a:rPr>
              <a:t>The system presents the predicted electricity consumption to the user.</a:t>
            </a:r>
          </a:p>
        </p:txBody>
      </p:sp>
      <p:sp>
        <p:nvSpPr>
          <p:cNvPr id="4" name="Rectangle 3"/>
          <p:cNvSpPr/>
          <p:nvPr/>
        </p:nvSpPr>
        <p:spPr>
          <a:xfrm>
            <a:off x="-2" y="1071844"/>
            <a:ext cx="10080625" cy="457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2738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481552" y="48347"/>
            <a:ext cx="9117520" cy="370663"/>
          </a:xfrm>
          <a:prstGeom prst="rect">
            <a:avLst/>
          </a:prstGeom>
          <a:noFill/>
          <a:ln w="0">
            <a:noFill/>
          </a:ln>
        </p:spPr>
        <p:txBody>
          <a:bodyPr lIns="0" tIns="0" rIns="0" bIns="0" anchor="ctr">
            <a:noAutofit/>
          </a:bodyPr>
          <a:lstStyle/>
          <a:p>
            <a:pPr indent="0" algn="ctr">
              <a:lnSpc>
                <a:spcPct val="100000"/>
              </a:lnSpc>
              <a:buNone/>
              <a:tabLst>
                <a:tab pos="0" algn="l"/>
              </a:tabLst>
            </a:pPr>
            <a:r>
              <a:rPr lang="en-US" sz="2400" b="0" strike="noStrike" spc="-1" dirty="0">
                <a:solidFill>
                  <a:srgbClr val="FFFFFF"/>
                </a:solidFill>
                <a:latin typeface="Eras Bold ITC" pitchFamily="34" charset="0"/>
              </a:rPr>
              <a:t>PROTOTYPE</a:t>
            </a:r>
          </a:p>
        </p:txBody>
      </p:sp>
      <p:pic>
        <p:nvPicPr>
          <p:cNvPr id="1026" name="Picture 2"/>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bwMode="auto">
          <a:xfrm>
            <a:off x="1228724" y="510535"/>
            <a:ext cx="7467600" cy="4527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283A3DB2-5C17-8106-218B-184874438EC9}"/>
              </a:ext>
            </a:extLst>
          </p:cNvPr>
          <p:cNvSpPr txBox="1"/>
          <p:nvPr/>
        </p:nvSpPr>
        <p:spPr>
          <a:xfrm>
            <a:off x="1591360" y="5125821"/>
            <a:ext cx="6986824" cy="369332"/>
          </a:xfrm>
          <a:prstGeom prst="rect">
            <a:avLst/>
          </a:prstGeom>
          <a:noFill/>
        </p:spPr>
        <p:txBody>
          <a:bodyPr wrap="square" rtlCol="0">
            <a:spAutoFit/>
          </a:bodyPr>
          <a:lstStyle/>
          <a:p>
            <a:r>
              <a:rPr lang="en-IN" dirty="0">
                <a:solidFill>
                  <a:schemeClr val="bg1"/>
                </a:solidFill>
              </a:rPr>
              <a:t>Link to the Website: </a:t>
            </a:r>
            <a:r>
              <a:rPr lang="en-IN" dirty="0">
                <a:solidFill>
                  <a:schemeClr val="bg1"/>
                </a:solidFill>
                <a:hlinkClick r:id="rId4">
                  <a:extLst>
                    <a:ext uri="{A12FA001-AC4F-418D-AE19-62706E023703}">
                      <ahyp:hlinkClr xmlns:ahyp="http://schemas.microsoft.com/office/drawing/2018/hyperlinkcolor" val="tx"/>
                    </a:ext>
                  </a:extLst>
                </a:hlinkClick>
              </a:rPr>
              <a:t>https://raghavpershad.wixstudio.io/my-site-1</a:t>
            </a:r>
            <a:endParaRPr lang="en-IN"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0080623" cy="567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0" name="Rectangle 19">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46554" cy="1890182"/>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862374-F198-1050-C270-74B55B7951F1}"/>
              </a:ext>
            </a:extLst>
          </p:cNvPr>
          <p:cNvSpPr>
            <a:spLocks noGrp="1"/>
          </p:cNvSpPr>
          <p:nvPr>
            <p:ph type="title"/>
          </p:nvPr>
        </p:nvSpPr>
        <p:spPr>
          <a:xfrm>
            <a:off x="629876" y="289560"/>
            <a:ext cx="3842166" cy="1343237"/>
          </a:xfrm>
        </p:spPr>
        <p:txBody>
          <a:bodyPr vert="horz" lIns="91440" tIns="45720" rIns="91440" bIns="45720" rtlCol="0" anchor="ctr">
            <a:normAutofit/>
          </a:bodyPr>
          <a:lstStyle/>
          <a:p>
            <a:r>
              <a:rPr lang="en-US" sz="3300"/>
              <a:t>Explaining the Prototype</a:t>
            </a:r>
          </a:p>
        </p:txBody>
      </p:sp>
      <p:sp>
        <p:nvSpPr>
          <p:cNvPr id="3" name="Content Placeholder 2">
            <a:extLst>
              <a:ext uri="{FF2B5EF4-FFF2-40B4-BE49-F238E27FC236}">
                <a16:creationId xmlns:a16="http://schemas.microsoft.com/office/drawing/2014/main" id="{47899237-443A-1EF3-0254-F0F6DF9B1C21}"/>
              </a:ext>
            </a:extLst>
          </p:cNvPr>
          <p:cNvSpPr>
            <a:spLocks noGrp="1"/>
          </p:cNvSpPr>
          <p:nvPr>
            <p:ph/>
          </p:nvPr>
        </p:nvSpPr>
        <p:spPr>
          <a:xfrm>
            <a:off x="515575" y="2179742"/>
            <a:ext cx="3842167" cy="2987538"/>
          </a:xfrm>
        </p:spPr>
        <p:txBody>
          <a:bodyPr vert="horz" lIns="91440" tIns="45720" rIns="91440" bIns="45720" rtlCol="0" anchor="ctr">
            <a:normAutofit lnSpcReduction="10000"/>
          </a:bodyPr>
          <a:lstStyle/>
          <a:p>
            <a:pPr marL="0" indent="0">
              <a:buNone/>
            </a:pPr>
            <a:r>
              <a:rPr lang="en-US" sz="1500" b="1" dirty="0" err="1">
                <a:latin typeface="+mn-lt"/>
                <a:ea typeface="+mn-ea"/>
                <a:cs typeface="+mn-cs"/>
              </a:rPr>
              <a:t>Streamlit</a:t>
            </a:r>
            <a:r>
              <a:rPr lang="en-US" sz="1500" b="1" dirty="0">
                <a:latin typeface="+mn-lt"/>
                <a:ea typeface="+mn-ea"/>
                <a:cs typeface="+mn-cs"/>
              </a:rPr>
              <a:t> Version of Electro-AI: Visualization Platform for Electricity Usage Prediction</a:t>
            </a:r>
            <a:endParaRPr lang="en-US" sz="1500" dirty="0">
              <a:latin typeface="+mn-lt"/>
              <a:ea typeface="+mn-ea"/>
              <a:cs typeface="+mn-cs"/>
            </a:endParaRPr>
          </a:p>
          <a:p>
            <a:pPr marL="0" indent="0">
              <a:buNone/>
            </a:pPr>
            <a:r>
              <a:rPr lang="en-US" sz="1500" dirty="0">
                <a:latin typeface="+mn-lt"/>
                <a:ea typeface="+mn-ea"/>
                <a:cs typeface="+mn-cs"/>
              </a:rPr>
              <a:t>This </a:t>
            </a:r>
            <a:r>
              <a:rPr lang="en-US" sz="1500" dirty="0" err="1">
                <a:latin typeface="+mn-lt"/>
                <a:ea typeface="+mn-ea"/>
                <a:cs typeface="+mn-cs"/>
              </a:rPr>
              <a:t>Streamlit</a:t>
            </a:r>
            <a:r>
              <a:rPr lang="en-US" sz="1500" dirty="0">
                <a:latin typeface="+mn-lt"/>
                <a:ea typeface="+mn-ea"/>
                <a:cs typeface="+mn-cs"/>
              </a:rPr>
              <a:t> app is designed to visualize the functionality and performance of the Electro-AI model, which aims to predict electricity consumption based on various factors such as population density, industrial activity, residential vs. commercial power usage ratio, air quality index (AQI), solar radiation, and more. The goal is to make the prediction process and results easily interpretable for users through interactive visualizations.</a:t>
            </a:r>
          </a:p>
          <a:p>
            <a:pPr marL="0" indent="-228600">
              <a:spcAft>
                <a:spcPts val="600"/>
              </a:spcAft>
              <a:buFont typeface="Arial" panose="020B0604020202020204" pitchFamily="34" charset="0"/>
              <a:buChar char="•"/>
            </a:pPr>
            <a:endParaRPr lang="en-US" sz="1500" dirty="0">
              <a:latin typeface="+mn-lt"/>
              <a:ea typeface="+mn-ea"/>
              <a:cs typeface="+mn-cs"/>
            </a:endParaRPr>
          </a:p>
        </p:txBody>
      </p:sp>
      <p:pic>
        <p:nvPicPr>
          <p:cNvPr id="7" name="Picture 6">
            <a:extLst>
              <a:ext uri="{FF2B5EF4-FFF2-40B4-BE49-F238E27FC236}">
                <a16:creationId xmlns:a16="http://schemas.microsoft.com/office/drawing/2014/main" id="{BC391603-E4B9-0959-7D19-334FA97C90E9}"/>
              </a:ext>
            </a:extLst>
          </p:cNvPr>
          <p:cNvPicPr>
            <a:picLocks noChangeAspect="1"/>
          </p:cNvPicPr>
          <p:nvPr/>
        </p:nvPicPr>
        <p:blipFill>
          <a:blip r:embed="rId2"/>
          <a:srcRect l="40695" r="3911" b="-1"/>
          <a:stretch/>
        </p:blipFill>
        <p:spPr>
          <a:xfrm>
            <a:off x="5040312" y="10"/>
            <a:ext cx="5045956" cy="5670540"/>
          </a:xfrm>
          <a:prstGeom prst="rect">
            <a:avLst/>
          </a:prstGeom>
        </p:spPr>
      </p:pic>
      <p:sp>
        <p:nvSpPr>
          <p:cNvPr id="6" name="TextBox 5">
            <a:extLst>
              <a:ext uri="{FF2B5EF4-FFF2-40B4-BE49-F238E27FC236}">
                <a16:creationId xmlns:a16="http://schemas.microsoft.com/office/drawing/2014/main" id="{36EC3343-AF4C-E2DC-A266-45664DD5DBCB}"/>
              </a:ext>
            </a:extLst>
          </p:cNvPr>
          <p:cNvSpPr txBox="1"/>
          <p:nvPr/>
        </p:nvSpPr>
        <p:spPr>
          <a:xfrm>
            <a:off x="575920" y="4995175"/>
            <a:ext cx="3781822" cy="461665"/>
          </a:xfrm>
          <a:prstGeom prst="rect">
            <a:avLst/>
          </a:prstGeom>
          <a:noFill/>
        </p:spPr>
        <p:txBody>
          <a:bodyPr wrap="square">
            <a:spAutoFit/>
          </a:bodyPr>
          <a:lstStyle/>
          <a:p>
            <a:pPr>
              <a:spcAft>
                <a:spcPts val="600"/>
              </a:spcAft>
            </a:pPr>
            <a:r>
              <a:rPr lang="en-IN" sz="1200" dirty="0"/>
              <a:t>GitHub Link for Repository: </a:t>
            </a:r>
            <a:r>
              <a:rPr lang="en-IN" sz="1200" dirty="0">
                <a:hlinkClick r:id="rId3"/>
              </a:rPr>
              <a:t>https://github.com/HATAKEkakshi/Electro-AI.git</a:t>
            </a:r>
            <a:endParaRPr lang="en-IN" sz="1200" dirty="0"/>
          </a:p>
        </p:txBody>
      </p:sp>
    </p:spTree>
    <p:extLst>
      <p:ext uri="{BB962C8B-B14F-4D97-AF65-F5344CB8AC3E}">
        <p14:creationId xmlns:p14="http://schemas.microsoft.com/office/powerpoint/2010/main" val="2494437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567055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39158398-A3F6-1CAE-6277-80AB073C42CA}"/>
              </a:ext>
            </a:extLst>
          </p:cNvPr>
          <p:cNvPicPr>
            <a:picLocks noChangeAspect="1"/>
          </p:cNvPicPr>
          <p:nvPr/>
        </p:nvPicPr>
        <p:blipFill>
          <a:blip r:embed="rId2">
            <a:alphaModFix amt="35000"/>
          </a:blip>
          <a:srcRect t="15727" r="2" b="2"/>
          <a:stretch/>
        </p:blipFill>
        <p:spPr>
          <a:xfrm>
            <a:off x="20" y="10"/>
            <a:ext cx="10080605" cy="5670540"/>
          </a:xfrm>
          <a:prstGeom prst="rect">
            <a:avLst/>
          </a:prstGeom>
        </p:spPr>
      </p:pic>
      <p:sp>
        <p:nvSpPr>
          <p:cNvPr id="7" name="TextBox 6">
            <a:extLst>
              <a:ext uri="{FF2B5EF4-FFF2-40B4-BE49-F238E27FC236}">
                <a16:creationId xmlns:a16="http://schemas.microsoft.com/office/drawing/2014/main" id="{036AB944-96B9-34E6-FE1F-2A2F4794A09F}"/>
              </a:ext>
            </a:extLst>
          </p:cNvPr>
          <p:cNvSpPr txBox="1"/>
          <p:nvPr/>
        </p:nvSpPr>
        <p:spPr>
          <a:xfrm>
            <a:off x="1716394" y="276626"/>
            <a:ext cx="6828892" cy="584775"/>
          </a:xfrm>
          <a:prstGeom prst="rect">
            <a:avLst/>
          </a:prstGeom>
          <a:noFill/>
        </p:spPr>
        <p:txBody>
          <a:bodyPr wrap="square">
            <a:spAutoFit/>
          </a:bodyPr>
          <a:lstStyle/>
          <a:p>
            <a:pPr>
              <a:spcAft>
                <a:spcPts val="600"/>
              </a:spcAft>
            </a:pPr>
            <a:r>
              <a:rPr lang="en-US" sz="3200" b="1" dirty="0"/>
              <a:t>Key Features for the Prototype:</a:t>
            </a:r>
          </a:p>
        </p:txBody>
      </p:sp>
      <p:graphicFrame>
        <p:nvGraphicFramePr>
          <p:cNvPr id="9" name="Content Placeholder 2">
            <a:extLst>
              <a:ext uri="{FF2B5EF4-FFF2-40B4-BE49-F238E27FC236}">
                <a16:creationId xmlns:a16="http://schemas.microsoft.com/office/drawing/2014/main" id="{EA62DFC6-B441-D8DB-6899-6CF66F184587}"/>
              </a:ext>
            </a:extLst>
          </p:cNvPr>
          <p:cNvGraphicFramePr>
            <a:graphicFrameLocks noGrp="1"/>
          </p:cNvGraphicFramePr>
          <p:nvPr>
            <p:ph/>
            <p:extLst>
              <p:ext uri="{D42A27DB-BD31-4B8C-83A1-F6EECF244321}">
                <p14:modId xmlns:p14="http://schemas.microsoft.com/office/powerpoint/2010/main" val="376836849"/>
              </p:ext>
            </p:extLst>
          </p:nvPr>
        </p:nvGraphicFramePr>
        <p:xfrm>
          <a:off x="693041" y="985157"/>
          <a:ext cx="8875502" cy="4122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590981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78104" cy="567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laceHolder 1"/>
          <p:cNvSpPr>
            <a:spLocks noGrp="1"/>
          </p:cNvSpPr>
          <p:nvPr>
            <p:ph type="title"/>
          </p:nvPr>
        </p:nvSpPr>
        <p:spPr>
          <a:xfrm>
            <a:off x="525032" y="529865"/>
            <a:ext cx="2826626" cy="754925"/>
          </a:xfrm>
          <a:prstGeom prst="rect">
            <a:avLst/>
          </a:prstGeom>
        </p:spPr>
        <p:txBody>
          <a:bodyPr vert="horz" lIns="91440" tIns="45720" rIns="91440" bIns="45720" rtlCol="0" anchor="ctr">
            <a:noAutofit/>
          </a:bodyPr>
          <a:lstStyle/>
          <a:p>
            <a:pPr indent="0">
              <a:tabLst>
                <a:tab pos="0" algn="l"/>
              </a:tabLst>
            </a:pPr>
            <a:r>
              <a:rPr lang="en-US" sz="4000" b="0" strike="noStrike" kern="1200" spc="-1" dirty="0">
                <a:solidFill>
                  <a:schemeClr val="tx1"/>
                </a:solidFill>
                <a:latin typeface="Agency FB" panose="020B0503020202020204" pitchFamily="34" charset="0"/>
              </a:rPr>
              <a:t>TECHNOLOGY STACK</a:t>
            </a:r>
          </a:p>
        </p:txBody>
      </p:sp>
      <p:sp>
        <p:nvSpPr>
          <p:cNvPr id="55"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5535" y="2863156"/>
            <a:ext cx="4473434" cy="15121"/>
          </a:xfrm>
          <a:custGeom>
            <a:avLst/>
            <a:gdLst>
              <a:gd name="connsiteX0" fmla="*/ 0 w 4473434"/>
              <a:gd name="connsiteY0" fmla="*/ 0 h 15121"/>
              <a:gd name="connsiteX1" fmla="*/ 594328 w 4473434"/>
              <a:gd name="connsiteY1" fmla="*/ 0 h 15121"/>
              <a:gd name="connsiteX2" fmla="*/ 1099187 w 4473434"/>
              <a:gd name="connsiteY2" fmla="*/ 0 h 15121"/>
              <a:gd name="connsiteX3" fmla="*/ 1648780 w 4473434"/>
              <a:gd name="connsiteY3" fmla="*/ 0 h 15121"/>
              <a:gd name="connsiteX4" fmla="*/ 2332576 w 4473434"/>
              <a:gd name="connsiteY4" fmla="*/ 0 h 15121"/>
              <a:gd name="connsiteX5" fmla="*/ 2926904 w 4473434"/>
              <a:gd name="connsiteY5" fmla="*/ 0 h 15121"/>
              <a:gd name="connsiteX6" fmla="*/ 3476497 w 4473434"/>
              <a:gd name="connsiteY6" fmla="*/ 0 h 15121"/>
              <a:gd name="connsiteX7" fmla="*/ 4473434 w 4473434"/>
              <a:gd name="connsiteY7" fmla="*/ 0 h 15121"/>
              <a:gd name="connsiteX8" fmla="*/ 4473434 w 4473434"/>
              <a:gd name="connsiteY8" fmla="*/ 15121 h 15121"/>
              <a:gd name="connsiteX9" fmla="*/ 3834372 w 4473434"/>
              <a:gd name="connsiteY9" fmla="*/ 15121 h 15121"/>
              <a:gd name="connsiteX10" fmla="*/ 3284779 w 4473434"/>
              <a:gd name="connsiteY10" fmla="*/ 15121 h 15121"/>
              <a:gd name="connsiteX11" fmla="*/ 2556248 w 4473434"/>
              <a:gd name="connsiteY11" fmla="*/ 15121 h 15121"/>
              <a:gd name="connsiteX12" fmla="*/ 1961920 w 4473434"/>
              <a:gd name="connsiteY12" fmla="*/ 15121 h 15121"/>
              <a:gd name="connsiteX13" fmla="*/ 1457061 w 4473434"/>
              <a:gd name="connsiteY13" fmla="*/ 15121 h 15121"/>
              <a:gd name="connsiteX14" fmla="*/ 773265 w 4473434"/>
              <a:gd name="connsiteY14" fmla="*/ 15121 h 15121"/>
              <a:gd name="connsiteX15" fmla="*/ 0 w 4473434"/>
              <a:gd name="connsiteY15" fmla="*/ 15121 h 15121"/>
              <a:gd name="connsiteX16" fmla="*/ 0 w 4473434"/>
              <a:gd name="connsiteY16" fmla="*/ 0 h 15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73434" h="15121" fill="none" extrusionOk="0">
                <a:moveTo>
                  <a:pt x="0" y="0"/>
                </a:moveTo>
                <a:cubicBezTo>
                  <a:pt x="121896" y="-27360"/>
                  <a:pt x="463807" y="-16743"/>
                  <a:pt x="594328" y="0"/>
                </a:cubicBezTo>
                <a:cubicBezTo>
                  <a:pt x="724849" y="16743"/>
                  <a:pt x="906017" y="-23474"/>
                  <a:pt x="1099187" y="0"/>
                </a:cubicBezTo>
                <a:cubicBezTo>
                  <a:pt x="1292357" y="23474"/>
                  <a:pt x="1519143" y="-25299"/>
                  <a:pt x="1648780" y="0"/>
                </a:cubicBezTo>
                <a:cubicBezTo>
                  <a:pt x="1778417" y="25299"/>
                  <a:pt x="2129987" y="33667"/>
                  <a:pt x="2332576" y="0"/>
                </a:cubicBezTo>
                <a:cubicBezTo>
                  <a:pt x="2535165" y="-33667"/>
                  <a:pt x="2661902" y="13648"/>
                  <a:pt x="2926904" y="0"/>
                </a:cubicBezTo>
                <a:cubicBezTo>
                  <a:pt x="3191906" y="-13648"/>
                  <a:pt x="3364903" y="-10599"/>
                  <a:pt x="3476497" y="0"/>
                </a:cubicBezTo>
                <a:cubicBezTo>
                  <a:pt x="3588091" y="10599"/>
                  <a:pt x="4205875" y="14875"/>
                  <a:pt x="4473434" y="0"/>
                </a:cubicBezTo>
                <a:cubicBezTo>
                  <a:pt x="4472714" y="4475"/>
                  <a:pt x="4473264" y="9200"/>
                  <a:pt x="4473434" y="15121"/>
                </a:cubicBezTo>
                <a:cubicBezTo>
                  <a:pt x="4173788" y="-8323"/>
                  <a:pt x="4137178" y="14191"/>
                  <a:pt x="3834372" y="15121"/>
                </a:cubicBezTo>
                <a:cubicBezTo>
                  <a:pt x="3531566" y="16051"/>
                  <a:pt x="3497936" y="40445"/>
                  <a:pt x="3284779" y="15121"/>
                </a:cubicBezTo>
                <a:cubicBezTo>
                  <a:pt x="3071622" y="-10203"/>
                  <a:pt x="2830977" y="48543"/>
                  <a:pt x="2556248" y="15121"/>
                </a:cubicBezTo>
                <a:cubicBezTo>
                  <a:pt x="2281519" y="-18301"/>
                  <a:pt x="2096461" y="7892"/>
                  <a:pt x="1961920" y="15121"/>
                </a:cubicBezTo>
                <a:cubicBezTo>
                  <a:pt x="1827379" y="22350"/>
                  <a:pt x="1560840" y="25579"/>
                  <a:pt x="1457061" y="15121"/>
                </a:cubicBezTo>
                <a:cubicBezTo>
                  <a:pt x="1353282" y="4663"/>
                  <a:pt x="1079207" y="35185"/>
                  <a:pt x="773265" y="15121"/>
                </a:cubicBezTo>
                <a:cubicBezTo>
                  <a:pt x="467323" y="-4943"/>
                  <a:pt x="343800" y="19687"/>
                  <a:pt x="0" y="15121"/>
                </a:cubicBezTo>
                <a:cubicBezTo>
                  <a:pt x="452" y="11678"/>
                  <a:pt x="459" y="6736"/>
                  <a:pt x="0" y="0"/>
                </a:cubicBezTo>
                <a:close/>
              </a:path>
              <a:path w="4473434" h="15121" stroke="0" extrusionOk="0">
                <a:moveTo>
                  <a:pt x="0" y="0"/>
                </a:moveTo>
                <a:cubicBezTo>
                  <a:pt x="128309" y="-26892"/>
                  <a:pt x="397822" y="-24811"/>
                  <a:pt x="594328" y="0"/>
                </a:cubicBezTo>
                <a:cubicBezTo>
                  <a:pt x="790834" y="24811"/>
                  <a:pt x="933593" y="20916"/>
                  <a:pt x="1099187" y="0"/>
                </a:cubicBezTo>
                <a:cubicBezTo>
                  <a:pt x="1264781" y="-20916"/>
                  <a:pt x="1603172" y="-25806"/>
                  <a:pt x="1827717" y="0"/>
                </a:cubicBezTo>
                <a:cubicBezTo>
                  <a:pt x="2052262" y="25806"/>
                  <a:pt x="2141113" y="21625"/>
                  <a:pt x="2422045" y="0"/>
                </a:cubicBezTo>
                <a:cubicBezTo>
                  <a:pt x="2702977" y="-21625"/>
                  <a:pt x="2797766" y="19292"/>
                  <a:pt x="3016373" y="0"/>
                </a:cubicBezTo>
                <a:cubicBezTo>
                  <a:pt x="3234980" y="-19292"/>
                  <a:pt x="3473846" y="-6188"/>
                  <a:pt x="3744903" y="0"/>
                </a:cubicBezTo>
                <a:cubicBezTo>
                  <a:pt x="4015960" y="6188"/>
                  <a:pt x="4199588" y="13837"/>
                  <a:pt x="4473434" y="0"/>
                </a:cubicBezTo>
                <a:cubicBezTo>
                  <a:pt x="4473760" y="4417"/>
                  <a:pt x="4473790" y="11363"/>
                  <a:pt x="4473434" y="15121"/>
                </a:cubicBezTo>
                <a:cubicBezTo>
                  <a:pt x="4276991" y="13014"/>
                  <a:pt x="4066242" y="14870"/>
                  <a:pt x="3923841" y="15121"/>
                </a:cubicBezTo>
                <a:cubicBezTo>
                  <a:pt x="3781440" y="15372"/>
                  <a:pt x="3589611" y="41921"/>
                  <a:pt x="3284779" y="15121"/>
                </a:cubicBezTo>
                <a:cubicBezTo>
                  <a:pt x="2979947" y="-11679"/>
                  <a:pt x="2939918" y="13362"/>
                  <a:pt x="2645717" y="15121"/>
                </a:cubicBezTo>
                <a:cubicBezTo>
                  <a:pt x="2351516" y="16880"/>
                  <a:pt x="2254794" y="8713"/>
                  <a:pt x="2051389" y="15121"/>
                </a:cubicBezTo>
                <a:cubicBezTo>
                  <a:pt x="1847984" y="21529"/>
                  <a:pt x="1679064" y="-972"/>
                  <a:pt x="1322858" y="15121"/>
                </a:cubicBezTo>
                <a:cubicBezTo>
                  <a:pt x="966652" y="31214"/>
                  <a:pt x="853494" y="31601"/>
                  <a:pt x="594328" y="15121"/>
                </a:cubicBezTo>
                <a:cubicBezTo>
                  <a:pt x="335162" y="-1359"/>
                  <a:pt x="262057" y="25712"/>
                  <a:pt x="0" y="15121"/>
                </a:cubicBezTo>
                <a:cubicBezTo>
                  <a:pt x="-633" y="7774"/>
                  <a:pt x="607" y="525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28600" y="228600"/>
            <a:ext cx="1370880" cy="470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200" b="0" strike="noStrike" spc="-1" dirty="0">
              <a:solidFill>
                <a:srgbClr val="FFFFFF"/>
              </a:solidFill>
              <a:latin typeface="Arial"/>
            </a:endParaRPr>
          </a:p>
        </p:txBody>
      </p:sp>
      <p:sp>
        <p:nvSpPr>
          <p:cNvPr id="40" name="PlaceHolder 2"/>
          <p:cNvSpPr>
            <a:spLocks/>
          </p:cNvSpPr>
          <p:nvPr/>
        </p:nvSpPr>
        <p:spPr>
          <a:xfrm>
            <a:off x="406187" y="1791834"/>
            <a:ext cx="2734249" cy="3110365"/>
          </a:xfrm>
          <a:prstGeom prst="rect">
            <a:avLst/>
          </a:prstGeom>
          <a:noFill/>
          <a:ln w="0">
            <a:noFill/>
          </a:ln>
        </p:spPr>
        <p:txBody>
          <a:bodyPr lIns="0" tIns="0" rIns="0" bIns="0" anchor="t">
            <a:noAutofit/>
          </a:bodyPr>
          <a:lstStyle/>
          <a:p>
            <a:pPr marL="352710" indent="-285750" defTabSz="566928">
              <a:spcBef>
                <a:spcPts val="879"/>
              </a:spcBef>
              <a:buClr>
                <a:srgbClr val="FFFFFF"/>
              </a:buClr>
              <a:buSzPct val="45000"/>
              <a:buFont typeface="Arial" panose="020B0604020202020204" pitchFamily="34" charset="0"/>
              <a:buChar char="•"/>
            </a:pPr>
            <a:r>
              <a:rPr lang="en-US" sz="1600" kern="1200" spc="-1" dirty="0">
                <a:latin typeface="Times New Roman" pitchFamily="18" charset="0"/>
                <a:cs typeface="Times New Roman" pitchFamily="18" charset="0"/>
              </a:rPr>
              <a:t>React.js (Frontend Development)</a:t>
            </a:r>
          </a:p>
          <a:p>
            <a:pPr marL="352710" indent="-285750" defTabSz="566928">
              <a:spcBef>
                <a:spcPts val="879"/>
              </a:spcBef>
              <a:buClr>
                <a:srgbClr val="FFFFFF"/>
              </a:buClr>
              <a:buSzPct val="45000"/>
              <a:buFont typeface="Arial" panose="020B0604020202020204" pitchFamily="34" charset="0"/>
              <a:buChar char="•"/>
            </a:pPr>
            <a:r>
              <a:rPr lang="en-US" sz="1600" kern="1200" spc="-1" dirty="0" err="1">
                <a:latin typeface="Times New Roman" pitchFamily="18" charset="0"/>
                <a:cs typeface="Times New Roman" pitchFamily="18" charset="0"/>
              </a:rPr>
              <a:t>TensorFlow</a:t>
            </a:r>
            <a:r>
              <a:rPr lang="en-US" sz="1600" kern="1200" spc="-1" dirty="0">
                <a:latin typeface="Times New Roman" pitchFamily="18" charset="0"/>
                <a:cs typeface="Times New Roman" pitchFamily="18" charset="0"/>
              </a:rPr>
              <a:t> (Machine Learning Model)</a:t>
            </a:r>
          </a:p>
          <a:p>
            <a:pPr marL="352710" indent="-285750" defTabSz="566928">
              <a:spcBef>
                <a:spcPts val="879"/>
              </a:spcBef>
              <a:buClr>
                <a:srgbClr val="FFFFFF"/>
              </a:buClr>
              <a:buSzPct val="45000"/>
              <a:buFont typeface="Arial" panose="020B0604020202020204" pitchFamily="34" charset="0"/>
              <a:buChar char="•"/>
            </a:pPr>
            <a:r>
              <a:rPr lang="en-US" sz="1600" kern="1200" spc="-1" dirty="0">
                <a:latin typeface="Times New Roman" pitchFamily="18" charset="0"/>
                <a:cs typeface="Times New Roman" pitchFamily="18" charset="0"/>
              </a:rPr>
              <a:t>FLASK (API Development)</a:t>
            </a:r>
            <a:endParaRPr lang="en-US" sz="1600" spc="-1" dirty="0">
              <a:latin typeface="Times New Roman" pitchFamily="18" charset="0"/>
              <a:cs typeface="Times New Roman" pitchFamily="18" charset="0"/>
            </a:endParaRPr>
          </a:p>
          <a:p>
            <a:pPr marL="352710" indent="-285750" defTabSz="566928">
              <a:spcBef>
                <a:spcPts val="879"/>
              </a:spcBef>
              <a:buClr>
                <a:srgbClr val="FFFFFF"/>
              </a:buClr>
              <a:buSzPct val="45000"/>
              <a:buFont typeface="Arial" panose="020B0604020202020204" pitchFamily="34" charset="0"/>
              <a:buChar char="•"/>
            </a:pPr>
            <a:r>
              <a:rPr lang="en-US" sz="1600" kern="1200" spc="-1" dirty="0">
                <a:latin typeface="Times New Roman" pitchFamily="18" charset="0"/>
                <a:cs typeface="Times New Roman" pitchFamily="18" charset="0"/>
              </a:rPr>
              <a:t>Node.js (API Integration)</a:t>
            </a:r>
            <a:br>
              <a:rPr lang="en-US" sz="1600" kern="1200" spc="-1" dirty="0">
                <a:latin typeface="Times New Roman" pitchFamily="18" charset="0"/>
                <a:cs typeface="Times New Roman" pitchFamily="18" charset="0"/>
              </a:rPr>
            </a:br>
            <a:r>
              <a:rPr lang="en-US" sz="1600" kern="1200" spc="-1" dirty="0">
                <a:latin typeface="Times New Roman" pitchFamily="18" charset="0"/>
                <a:cs typeface="Times New Roman" pitchFamily="18" charset="0"/>
              </a:rPr>
              <a:t>Python (Data Analytics</a:t>
            </a:r>
            <a:r>
              <a:rPr lang="en-US" sz="1600" kern="1200" spc="-1" dirty="0">
                <a:solidFill>
                  <a:srgbClr val="555555"/>
                </a:solidFill>
                <a:latin typeface="Times New Roman" pitchFamily="18" charset="0"/>
                <a:cs typeface="Times New Roman" pitchFamily="18" charset="0"/>
              </a:rPr>
              <a:t>)</a:t>
            </a:r>
          </a:p>
          <a:p>
            <a:pPr marL="352710" indent="-285750" defTabSz="566928">
              <a:spcBef>
                <a:spcPts val="879"/>
              </a:spcBef>
              <a:buClr>
                <a:srgbClr val="FFFFFF"/>
              </a:buClr>
              <a:buSzPct val="45000"/>
              <a:buFont typeface="Arial" panose="020B0604020202020204" pitchFamily="34" charset="0"/>
              <a:buChar char="•"/>
            </a:pPr>
            <a:r>
              <a:rPr lang="en-US" sz="1600" spc="-1" dirty="0" err="1">
                <a:latin typeface="Times New Roman" pitchFamily="18" charset="0"/>
                <a:cs typeface="Times New Roman" pitchFamily="18" charset="0"/>
              </a:rPr>
              <a:t>Numpy</a:t>
            </a:r>
            <a:r>
              <a:rPr lang="en-US" sz="1600" spc="-1" dirty="0">
                <a:latin typeface="Times New Roman" pitchFamily="18" charset="0"/>
                <a:cs typeface="Times New Roman" pitchFamily="18" charset="0"/>
              </a:rPr>
              <a:t>, Pandas, </a:t>
            </a:r>
            <a:r>
              <a:rPr lang="en-US" sz="1600" spc="-1" dirty="0" err="1">
                <a:latin typeface="Times New Roman" pitchFamily="18" charset="0"/>
                <a:cs typeface="Times New Roman" pitchFamily="18" charset="0"/>
              </a:rPr>
              <a:t>Matplotlib</a:t>
            </a:r>
            <a:r>
              <a:rPr lang="en-US" sz="1600" spc="-1" dirty="0">
                <a:latin typeface="Times New Roman" pitchFamily="18" charset="0"/>
                <a:cs typeface="Times New Roman" pitchFamily="18" charset="0"/>
              </a:rPr>
              <a:t>, </a:t>
            </a:r>
            <a:r>
              <a:rPr lang="en-US" sz="1600" spc="-1" dirty="0" err="1">
                <a:latin typeface="Times New Roman" pitchFamily="18" charset="0"/>
                <a:cs typeface="Times New Roman" pitchFamily="18" charset="0"/>
              </a:rPr>
              <a:t>Scikitlearn</a:t>
            </a:r>
            <a:r>
              <a:rPr lang="en-US" sz="1600" spc="-1" dirty="0">
                <a:latin typeface="Times New Roman" pitchFamily="18" charset="0"/>
                <a:cs typeface="Times New Roman" pitchFamily="18" charset="0"/>
              </a:rPr>
              <a:t>, </a:t>
            </a:r>
            <a:r>
              <a:rPr lang="en-US" sz="1600" spc="-1" dirty="0" err="1">
                <a:latin typeface="Times New Roman" pitchFamily="18" charset="0"/>
                <a:cs typeface="Times New Roman" pitchFamily="18" charset="0"/>
              </a:rPr>
              <a:t>XGBoost</a:t>
            </a:r>
            <a:r>
              <a:rPr lang="en-US" sz="1600" spc="-1" dirty="0">
                <a:latin typeface="Times New Roman" pitchFamily="18" charset="0"/>
                <a:cs typeface="Times New Roman" pitchFamily="18" charset="0"/>
              </a:rPr>
              <a:t> (Python libraries)</a:t>
            </a:r>
          </a:p>
          <a:p>
            <a:pPr marL="352710" indent="-285750" defTabSz="566928">
              <a:spcBef>
                <a:spcPts val="879"/>
              </a:spcBef>
              <a:buClr>
                <a:srgbClr val="FFFFFF"/>
              </a:buClr>
              <a:buSzPct val="45000"/>
              <a:buFont typeface="Arial" panose="020B0604020202020204" pitchFamily="34" charset="0"/>
              <a:buChar char="•"/>
            </a:pPr>
            <a:endParaRPr lang="en-US" sz="1600" kern="1200" spc="-1" dirty="0">
              <a:solidFill>
                <a:srgbClr val="555555"/>
              </a:solidFill>
              <a:latin typeface="Times New Roman" pitchFamily="18" charset="0"/>
              <a:cs typeface="Times New Roman" pitchFamily="18" charset="0"/>
            </a:endParaRPr>
          </a:p>
          <a:p>
            <a:pPr marL="352710" indent="-285750" defTabSz="566928">
              <a:spcBef>
                <a:spcPts val="879"/>
              </a:spcBef>
              <a:buClr>
                <a:srgbClr val="FFFFFF"/>
              </a:buClr>
              <a:buSzPct val="45000"/>
              <a:buFont typeface="Arial" panose="020B0604020202020204" pitchFamily="34" charset="0"/>
              <a:buChar char="•"/>
            </a:pPr>
            <a:br>
              <a:rPr lang="en-US" sz="1600" kern="1200" spc="-1" dirty="0">
                <a:solidFill>
                  <a:srgbClr val="555555"/>
                </a:solidFill>
                <a:latin typeface="Times New Roman"/>
                <a:ea typeface="+mn-ea"/>
                <a:cs typeface="+mn-cs"/>
              </a:rPr>
            </a:br>
            <a:endParaRPr lang="en-US" sz="1600" b="0" strike="noStrike" spc="-1" dirty="0">
              <a:solidFill>
                <a:srgbClr val="FFFFFF"/>
              </a:solidFill>
              <a:latin typeface="Arial"/>
            </a:endParaRPr>
          </a:p>
        </p:txBody>
      </p:sp>
      <p:pic>
        <p:nvPicPr>
          <p:cNvPr id="41" name="Picture 40"/>
          <p:cNvPicPr/>
          <p:nvPr/>
        </p:nvPicPr>
        <p:blipFill>
          <a:blip r:embed="rId2">
            <a:alphaModFix amt="0"/>
          </a:blip>
          <a:srcRect l="22138" t="32969" r="61287" b="32024"/>
          <a:stretch/>
        </p:blipFill>
        <p:spPr>
          <a:xfrm>
            <a:off x="5398109" y="2283656"/>
            <a:ext cx="143466" cy="167491"/>
          </a:xfrm>
          <a:prstGeom prst="rect">
            <a:avLst/>
          </a:prstGeom>
          <a:ln w="0">
            <a:noFill/>
          </a:ln>
        </p:spPr>
      </p:pic>
      <p:pic>
        <p:nvPicPr>
          <p:cNvPr id="42" name="Picture 41"/>
          <p:cNvPicPr/>
          <p:nvPr/>
        </p:nvPicPr>
        <p:blipFill>
          <a:blip r:embed="rId3">
            <a:alphaModFix amt="0"/>
          </a:blip>
          <a:srcRect l="24975" t="-5353" r="25000"/>
          <a:stretch/>
        </p:blipFill>
        <p:spPr>
          <a:xfrm>
            <a:off x="5727198" y="1978138"/>
            <a:ext cx="287160" cy="340421"/>
          </a:xfrm>
          <a:prstGeom prst="rect">
            <a:avLst/>
          </a:prstGeom>
          <a:ln w="0">
            <a:noFill/>
          </a:ln>
        </p:spPr>
      </p:pic>
      <p:pic>
        <p:nvPicPr>
          <p:cNvPr id="43" name="Picture 42"/>
          <p:cNvPicPr/>
          <p:nvPr/>
        </p:nvPicPr>
        <p:blipFill>
          <a:blip r:embed="rId4">
            <a:alphaModFix amt="0"/>
          </a:blip>
          <a:srcRect l="19493" t="9140" r="20031" b="6192"/>
          <a:stretch/>
        </p:blipFill>
        <p:spPr>
          <a:xfrm>
            <a:off x="6014811" y="2464519"/>
            <a:ext cx="287386" cy="301891"/>
          </a:xfrm>
          <a:prstGeom prst="rect">
            <a:avLst/>
          </a:prstGeom>
          <a:ln w="0">
            <a:noFill/>
          </a:ln>
        </p:spPr>
      </p:pic>
      <p:pic>
        <p:nvPicPr>
          <p:cNvPr id="44" name="Picture 43"/>
          <p:cNvPicPr/>
          <p:nvPr/>
        </p:nvPicPr>
        <p:blipFill>
          <a:blip r:embed="rId5">
            <a:alphaModFix amt="0"/>
          </a:blip>
          <a:srcRect l="15198" t="21989" r="16224" b="23458"/>
          <a:stretch/>
        </p:blipFill>
        <p:spPr>
          <a:xfrm>
            <a:off x="5582825" y="2728787"/>
            <a:ext cx="225965" cy="188342"/>
          </a:xfrm>
          <a:prstGeom prst="rect">
            <a:avLst/>
          </a:prstGeom>
          <a:ln w="0">
            <a:noFill/>
          </a:ln>
        </p:spPr>
      </p:pic>
      <p:pic>
        <p:nvPicPr>
          <p:cNvPr id="45" name="Picture 44"/>
          <p:cNvPicPr/>
          <p:nvPr/>
        </p:nvPicPr>
        <p:blipFill>
          <a:blip r:embed="rId6">
            <a:alphaModFix amt="0"/>
          </a:blip>
          <a:srcRect t="11221" b="13761"/>
          <a:stretch/>
        </p:blipFill>
        <p:spPr>
          <a:xfrm>
            <a:off x="5425307" y="3023426"/>
            <a:ext cx="287386" cy="215540"/>
          </a:xfrm>
          <a:prstGeom prst="rect">
            <a:avLst/>
          </a:prstGeom>
          <a:ln w="0">
            <a:noFill/>
          </a:ln>
        </p:spPr>
      </p:pic>
      <p:sp>
        <p:nvSpPr>
          <p:cNvPr id="46" name="Rectangle 45"/>
          <p:cNvSpPr/>
          <p:nvPr/>
        </p:nvSpPr>
        <p:spPr>
          <a:xfrm>
            <a:off x="5569000" y="267587"/>
            <a:ext cx="2878269" cy="43153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defTabSz="566928">
              <a:spcAft>
                <a:spcPts val="600"/>
              </a:spcAft>
            </a:pPr>
            <a:r>
              <a:rPr lang="en-US" sz="4000" kern="1200" spc="-1" dirty="0">
                <a:latin typeface="Agency FB" panose="020B0503020202020204" pitchFamily="34" charset="0"/>
              </a:rPr>
              <a:t>FEATURES</a:t>
            </a:r>
            <a:endParaRPr lang="en-US" sz="4000" b="0" strike="noStrike" spc="-1" dirty="0">
              <a:latin typeface="Agency FB" panose="020B0503020202020204" pitchFamily="34" charset="0"/>
            </a:endParaRPr>
          </a:p>
        </p:txBody>
      </p:sp>
      <p:sp>
        <p:nvSpPr>
          <p:cNvPr id="47" name="Rectangle 46"/>
          <p:cNvSpPr/>
          <p:nvPr/>
        </p:nvSpPr>
        <p:spPr>
          <a:xfrm>
            <a:off x="3724275" y="1055268"/>
            <a:ext cx="6010275" cy="436739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85750" algn="just"/>
            <a:r>
              <a:rPr lang="en-US" sz="1600" b="1" kern="1200" spc="-1" dirty="0">
                <a:latin typeface="Times New Roman" pitchFamily="18" charset="0"/>
                <a:cs typeface="Times New Roman" pitchFamily="18" charset="0"/>
              </a:rPr>
              <a:t>Daily Consumption Analysis:</a:t>
            </a:r>
            <a:r>
              <a:rPr lang="en-US" sz="1600" kern="1200" spc="-1" dirty="0">
                <a:latin typeface="Times New Roman" pitchFamily="18" charset="0"/>
                <a:cs typeface="Times New Roman" pitchFamily="18" charset="0"/>
              </a:rPr>
              <a:t> </a:t>
            </a:r>
            <a:r>
              <a:rPr lang="en-US" sz="1600" dirty="0">
                <a:latin typeface="Times New Roman" pitchFamily="18" charset="0"/>
                <a:cs typeface="Times New Roman" pitchFamily="18" charset="0"/>
              </a:rPr>
              <a:t>Industrial and public consumption is occurring on a massive scale.</a:t>
            </a:r>
            <a:r>
              <a:rPr lang="en-US" sz="1600" kern="1200" spc="-1" dirty="0">
                <a:latin typeface="Times New Roman" pitchFamily="18" charset="0"/>
                <a:cs typeface="Times New Roman" pitchFamily="18" charset="0"/>
              </a:rPr>
              <a:t> This platform analyses the large scale consumption and categorizes it on the basis of various factors</a:t>
            </a:r>
            <a:r>
              <a:rPr lang="en-US" sz="1600" spc="-1" dirty="0">
                <a:latin typeface="Times New Roman" pitchFamily="18" charset="0"/>
                <a:cs typeface="Times New Roman" pitchFamily="18" charset="0"/>
              </a:rPr>
              <a:t>.</a:t>
            </a:r>
          </a:p>
          <a:p>
            <a:pPr marL="285750" indent="-285750" algn="just">
              <a:buFont typeface="Arial" pitchFamily="34" charset="0"/>
              <a:buChar char="•"/>
            </a:pPr>
            <a:r>
              <a:rPr lang="en-US" sz="200" spc="-1" dirty="0">
                <a:latin typeface="Times New Roman" pitchFamily="18" charset="0"/>
                <a:cs typeface="Times New Roman" pitchFamily="18" charset="0"/>
              </a:rPr>
              <a:t>\</a:t>
            </a:r>
            <a:r>
              <a:rPr lang="en-US" sz="200" kern="1200" spc="-1" dirty="0">
                <a:latin typeface="Times New Roman" pitchFamily="18" charset="0"/>
                <a:cs typeface="Times New Roman" pitchFamily="18" charset="0"/>
              </a:rPr>
              <a:t> </a:t>
            </a:r>
            <a:br>
              <a:rPr lang="en-US" sz="1600" kern="1200" spc="-1" dirty="0">
                <a:latin typeface="Times New Roman" pitchFamily="18" charset="0"/>
                <a:cs typeface="Times New Roman" pitchFamily="18" charset="0"/>
              </a:rPr>
            </a:br>
            <a:r>
              <a:rPr lang="en-US" sz="1600" b="1" dirty="0">
                <a:latin typeface="Times New Roman" pitchFamily="18" charset="0"/>
                <a:cs typeface="Times New Roman" pitchFamily="18" charset="0"/>
              </a:rPr>
              <a:t>Geospatial Data: </a:t>
            </a:r>
            <a:r>
              <a:rPr lang="en-US" sz="1600" dirty="0">
                <a:latin typeface="Times New Roman" pitchFamily="18" charset="0"/>
                <a:cs typeface="Times New Roman" pitchFamily="18" charset="0"/>
              </a:rPr>
              <a:t>There is a huge difference between the electricity demands of different locations. This model correctly predicts the area-specific electricity needs.</a:t>
            </a:r>
          </a:p>
          <a:p>
            <a:pPr marL="171450" indent="-171450" algn="just">
              <a:buFont typeface="Arial" pitchFamily="34" charset="0"/>
              <a:buChar char="•"/>
            </a:pPr>
            <a:endParaRPr lang="en-US" sz="500" kern="1200" spc="-1" dirty="0">
              <a:latin typeface="Times New Roman" pitchFamily="18" charset="0"/>
              <a:cs typeface="Times New Roman" pitchFamily="18" charset="0"/>
            </a:endParaRPr>
          </a:p>
          <a:p>
            <a:pPr marL="285750" indent="-285750" defTabSz="566928">
              <a:spcAft>
                <a:spcPts val="600"/>
              </a:spcAft>
              <a:buClr>
                <a:srgbClr val="FFFFFF"/>
              </a:buClr>
              <a:buSzPct val="45000"/>
              <a:buFont typeface="Arial" pitchFamily="34" charset="0"/>
              <a:buChar char="•"/>
            </a:pPr>
            <a:r>
              <a:rPr lang="en-US" sz="1600" b="1" kern="1200" spc="-1" dirty="0">
                <a:latin typeface="Times New Roman" pitchFamily="18" charset="0"/>
                <a:cs typeface="Times New Roman" pitchFamily="18" charset="0"/>
              </a:rPr>
              <a:t>Past Trend Analysis &amp; future trend prediction of public consumption :</a:t>
            </a:r>
            <a:r>
              <a:rPr lang="en-US" sz="1600" kern="1200" spc="-1" dirty="0">
                <a:latin typeface="Times New Roman" pitchFamily="18" charset="0"/>
                <a:cs typeface="Times New Roman" pitchFamily="18" charset="0"/>
              </a:rPr>
              <a:t> </a:t>
            </a:r>
            <a:r>
              <a:rPr lang="en-US" sz="1600" dirty="0">
                <a:latin typeface="Times New Roman" pitchFamily="18" charset="0"/>
                <a:cs typeface="Times New Roman" pitchFamily="18" charset="0"/>
              </a:rPr>
              <a:t>Past consumption data can reveal trends in per-year increases in daily consumption, allowing machine learning models to predict future consumption patterns.</a:t>
            </a:r>
            <a:endParaRPr lang="en-US" sz="1600" kern="1200" spc="-1" dirty="0">
              <a:latin typeface="Times New Roman" pitchFamily="18" charset="0"/>
              <a:cs typeface="Times New Roman" pitchFamily="18" charset="0"/>
            </a:endParaRPr>
          </a:p>
          <a:p>
            <a:pPr marL="285750" indent="-285750" defTabSz="566928">
              <a:spcAft>
                <a:spcPts val="600"/>
              </a:spcAft>
              <a:buClr>
                <a:srgbClr val="FFFFFF"/>
              </a:buClr>
              <a:buSzPct val="45000"/>
              <a:buFont typeface="Arial" pitchFamily="34" charset="0"/>
              <a:buChar char="•"/>
            </a:pPr>
            <a:r>
              <a:rPr lang="en-US" sz="1600" b="1" kern="1200" spc="-1" dirty="0">
                <a:latin typeface="Times New Roman" pitchFamily="18" charset="0"/>
                <a:cs typeface="Times New Roman" pitchFamily="18" charset="0"/>
              </a:rPr>
              <a:t>Graphical Representation of the Economic Trends: </a:t>
            </a:r>
            <a:r>
              <a:rPr lang="en-US" sz="1600" kern="1200" spc="-1" dirty="0">
                <a:latin typeface="Times New Roman" pitchFamily="18" charset="0"/>
                <a:cs typeface="Times New Roman" pitchFamily="18" charset="0"/>
              </a:rPr>
              <a:t>The current unit consumption will be depicted graphically w.r.t some common economical factors such as Elasticity and Demand and a corresponding future trend curve (predicted one) would be depicted, hence, the industrial decisions can be taken accordingly and with a great precision.</a:t>
            </a:r>
            <a:endParaRPr lang="en-US" sz="1600" b="0" strike="noStrike" spc="-1"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3.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4.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1355</TotalTime>
  <Words>1760</Words>
  <Application>Microsoft Office PowerPoint</Application>
  <PresentationFormat>Custom</PresentationFormat>
  <Paragraphs>143</Paragraphs>
  <Slides>14</Slides>
  <Notes>3</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14</vt:i4>
      </vt:variant>
    </vt:vector>
  </HeadingPairs>
  <TitlesOfParts>
    <vt:vector size="28" baseType="lpstr">
      <vt:lpstr>Agency FB</vt:lpstr>
      <vt:lpstr>Aptos</vt:lpstr>
      <vt:lpstr>Arial</vt:lpstr>
      <vt:lpstr>C059</vt:lpstr>
      <vt:lpstr>Calibri</vt:lpstr>
      <vt:lpstr>Eras Bold ITC</vt:lpstr>
      <vt:lpstr>FreeSerif</vt:lpstr>
      <vt:lpstr>Symbol</vt:lpstr>
      <vt:lpstr>Times New Roman</vt:lpstr>
      <vt:lpstr>Wingdings</vt:lpstr>
      <vt:lpstr>Office</vt:lpstr>
      <vt:lpstr>Office</vt:lpstr>
      <vt:lpstr>Office</vt:lpstr>
      <vt:lpstr>Office</vt:lpstr>
      <vt:lpstr>SMART INDIA HACKATHON 2024</vt:lpstr>
      <vt:lpstr>ElectroAI</vt:lpstr>
      <vt:lpstr>ElectroAI</vt:lpstr>
      <vt:lpstr>FLOWCHART</vt:lpstr>
      <vt:lpstr>FLOWCHART EXPLANATION</vt:lpstr>
      <vt:lpstr>PROTOTYPE</vt:lpstr>
      <vt:lpstr>Explaining the Prototype</vt:lpstr>
      <vt:lpstr>PowerPoint Presentation</vt:lpstr>
      <vt:lpstr>TECHNOLOGY STACK</vt:lpstr>
      <vt:lpstr>TECHNICAL APPROACH</vt:lpstr>
      <vt:lpstr>IMPACTS &amp; BENEFITS</vt:lpstr>
      <vt:lpstr>IMPACTS &amp; BENEFITS</vt:lpstr>
      <vt:lpstr>RESEARCH &amp;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INDIA HACKATHON 2024</dc:title>
  <dc:creator>Administrator</dc:creator>
  <cp:lastModifiedBy>Raghav Pershad</cp:lastModifiedBy>
  <cp:revision>88</cp:revision>
  <dcterms:created xsi:type="dcterms:W3CDTF">2024-08-18T10:37:23Z</dcterms:created>
  <dcterms:modified xsi:type="dcterms:W3CDTF">2024-09-15T13:19:50Z</dcterms:modified>
  <dc:language>en-US</dc:language>
</cp:coreProperties>
</file>