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1" r:id="rId1"/>
  </p:sldMasterIdLst>
  <p:sldIdLst>
    <p:sldId id="256" r:id="rId2"/>
    <p:sldId id="277" r:id="rId3"/>
    <p:sldId id="257" r:id="rId4"/>
    <p:sldId id="284" r:id="rId5"/>
    <p:sldId id="283" r:id="rId6"/>
    <p:sldId id="279" r:id="rId7"/>
    <p:sldId id="280" r:id="rId8"/>
    <p:sldId id="281" r:id="rId9"/>
    <p:sldId id="282" r:id="rId10"/>
    <p:sldId id="278" r:id="rId11"/>
    <p:sldId id="261" r:id="rId12"/>
    <p:sldId id="263" r:id="rId13"/>
    <p:sldId id="264" r:id="rId14"/>
    <p:sldId id="265" r:id="rId15"/>
    <p:sldId id="266" r:id="rId16"/>
    <p:sldId id="267" r:id="rId17"/>
    <p:sldId id="268" r:id="rId18"/>
    <p:sldId id="269" r:id="rId19"/>
    <p:sldId id="285" r:id="rId20"/>
    <p:sldId id="276"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7/15/2020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2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7/15/2020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6783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7/15/2020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67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7/15/2020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40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7/15/2020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27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7/15/2020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78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7/15/2020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697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7/15/2020</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942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7/15/2020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907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E86A4C-8E40-4F87-A4F0-01A0687C5742}" type="datetimeFigureOut">
              <a:rPr lang="en-US" smtClean="0"/>
              <a:t>7/15/2020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54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7/15/2020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09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451C3-0FF4-47C4-B829-773ADF60F88C}" type="datetimeFigureOut">
              <a:rPr lang="en-US" smtClean="0"/>
              <a:t>7/15/2020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14386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lay.google.com/store/apps?hl=en_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53792" y="399245"/>
            <a:ext cx="11638208" cy="5808372"/>
          </a:xfrm>
        </p:spPr>
        <p:txBody>
          <a:bodyPr>
            <a:prstTxWarp prst="textStop">
              <a:avLst/>
            </a:prstTxWarp>
            <a:normAutofit fontScale="47500" lnSpcReduction="20000"/>
          </a:bodyPr>
          <a:lstStyle/>
          <a:p>
            <a:endParaRPr lang="en-US" dirty="0" smtClean="0">
              <a:solidFill>
                <a:srgbClr val="00B0F0"/>
              </a:solidFill>
            </a:endParaRPr>
          </a:p>
          <a:p>
            <a:pPr algn="ctr"/>
            <a:r>
              <a:rPr lang="en-US" sz="5100" b="1" dirty="0" err="1" smtClean="0">
                <a:solidFill>
                  <a:schemeClr val="accent1"/>
                </a:solidFill>
                <a:latin typeface="Times New Roman" panose="02020603050405020304" pitchFamily="18" charset="0"/>
                <a:cs typeface="Times New Roman" panose="02020603050405020304" pitchFamily="18" charset="0"/>
              </a:rPr>
              <a:t>Phát</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triển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ứng</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dụng</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cho</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thiết</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bị</a:t>
            </a:r>
            <a:r>
              <a:rPr lang="en-US" sz="5100" b="1" dirty="0" smtClean="0">
                <a:solidFill>
                  <a:schemeClr val="accent1"/>
                </a:solidFill>
                <a:latin typeface="Times New Roman" panose="02020603050405020304" pitchFamily="18" charset="0"/>
                <a:cs typeface="Times New Roman" panose="02020603050405020304" pitchFamily="18" charset="0"/>
              </a:rPr>
              <a:t> di </a:t>
            </a:r>
            <a:r>
              <a:rPr lang="en-US" sz="5100" b="1" dirty="0" err="1" smtClean="0">
                <a:solidFill>
                  <a:schemeClr val="accent1"/>
                </a:solidFill>
                <a:latin typeface="Times New Roman" panose="02020603050405020304" pitchFamily="18" charset="0"/>
                <a:cs typeface="Times New Roman" panose="02020603050405020304" pitchFamily="18" charset="0"/>
              </a:rPr>
              <a:t>động</a:t>
            </a:r>
            <a:endParaRPr lang="en-US" sz="5100" b="1" dirty="0" smtClean="0">
              <a:solidFill>
                <a:schemeClr val="accent1"/>
              </a:solidFill>
              <a:latin typeface="Times New Roman" panose="02020603050405020304" pitchFamily="18" charset="0"/>
              <a:cs typeface="Times New Roman" panose="02020603050405020304" pitchFamily="18" charset="0"/>
            </a:endParaRPr>
          </a:p>
          <a:p>
            <a:pPr algn="ctr"/>
            <a:r>
              <a:rPr lang="en-US" sz="5100" b="1" dirty="0" err="1" smtClean="0">
                <a:solidFill>
                  <a:schemeClr val="accent1"/>
                </a:solidFill>
                <a:latin typeface="Times New Roman" panose="02020603050405020304" pitchFamily="18" charset="0"/>
                <a:cs typeface="Times New Roman" panose="02020603050405020304" pitchFamily="18" charset="0"/>
              </a:rPr>
              <a:t>Giảng</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viên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Nguyễn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Văn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Công</a:t>
            </a:r>
            <a:endParaRPr lang="en-US" sz="5100" b="1" dirty="0" smtClean="0">
              <a:solidFill>
                <a:schemeClr val="accent1"/>
              </a:solidFill>
              <a:latin typeface="Times New Roman" panose="02020603050405020304" pitchFamily="18" charset="0"/>
              <a:cs typeface="Times New Roman" panose="02020603050405020304" pitchFamily="18" charset="0"/>
            </a:endParaRPr>
          </a:p>
          <a:p>
            <a:pPr algn="ctr"/>
            <a:r>
              <a:rPr lang="en-US" sz="5100" b="1" dirty="0" smtClean="0">
                <a:solidFill>
                  <a:schemeClr val="accent1"/>
                </a:solidFill>
                <a:latin typeface="Times New Roman" panose="02020603050405020304" pitchFamily="18" charset="0"/>
                <a:cs typeface="Times New Roman" panose="02020603050405020304" pitchFamily="18" charset="0"/>
              </a:rPr>
              <a:t>16CN</a:t>
            </a:r>
          </a:p>
          <a:p>
            <a:pPr marL="0" indent="0" algn="ctr">
              <a:buNone/>
            </a:pP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Chủ</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đề</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2900" b="1" dirty="0" smtClean="0">
                <a:solidFill>
                  <a:schemeClr val="accent1"/>
                </a:solidFill>
                <a:latin typeface="Times New Roman" panose="02020603050405020304" pitchFamily="18" charset="0"/>
                <a:cs typeface="Times New Roman" panose="02020603050405020304" pitchFamily="18" charset="0"/>
              </a:rPr>
              <a:t>: </a:t>
            </a:r>
            <a:r>
              <a:rPr lang="en-US" sz="10900" b="1" i="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xuất</a:t>
            </a:r>
            <a:r>
              <a:rPr lang="en-US" sz="10900" b="1" i="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0900" b="1" i="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bản</a:t>
            </a:r>
            <a:r>
              <a:rPr lang="en-US" sz="10900" b="1" i="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0900" b="1" i="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ứng</a:t>
            </a:r>
            <a:r>
              <a:rPr lang="en-US" sz="10900" b="1" i="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0900" b="1" i="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dụng</a:t>
            </a:r>
            <a:r>
              <a:rPr lang="en-US" sz="10900" b="1" i="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10900" b="1" i="1" dirty="0" err="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lên</a:t>
            </a:r>
            <a:r>
              <a:rPr lang="en-US" sz="10900" b="1" i="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  google play</a:t>
            </a:r>
          </a:p>
          <a:p>
            <a:endParaRPr lang="en-US" sz="5400" b="1" dirty="0">
              <a:solidFill>
                <a:schemeClr val="accent1"/>
              </a:solidFill>
              <a:latin typeface="Times New Roman" panose="02020603050405020304" pitchFamily="18" charset="0"/>
              <a:cs typeface="Times New Roman" panose="02020603050405020304" pitchFamily="18" charset="0"/>
            </a:endParaRPr>
          </a:p>
          <a:p>
            <a:endParaRPr lang="en-US" b="1" dirty="0">
              <a:solidFill>
                <a:schemeClr val="accent1"/>
              </a:solidFill>
              <a:latin typeface="Times New Roman" panose="02020603050405020304" pitchFamily="18" charset="0"/>
              <a:cs typeface="Times New Roman" panose="02020603050405020304" pitchFamily="18" charset="0"/>
            </a:endParaRPr>
          </a:p>
          <a:p>
            <a:pPr algn="just"/>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Thành</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viên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Nguyễn</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H</a:t>
            </a:r>
            <a:r>
              <a:rPr lang="en-US" sz="5100" b="1" dirty="0" err="1" smtClean="0">
                <a:solidFill>
                  <a:schemeClr val="accent1"/>
                </a:solidFill>
                <a:latin typeface="Times New Roman" panose="02020603050405020304" pitchFamily="18" charset="0"/>
                <a:cs typeface="Times New Roman" panose="02020603050405020304" pitchFamily="18" charset="0"/>
              </a:rPr>
              <a:t>ữu</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P</a:t>
            </a:r>
            <a:r>
              <a:rPr lang="en-US" sz="5100" b="1" dirty="0" err="1" smtClean="0">
                <a:solidFill>
                  <a:schemeClr val="accent1"/>
                </a:solidFill>
                <a:latin typeface="Times New Roman" panose="02020603050405020304" pitchFamily="18" charset="0"/>
                <a:cs typeface="Times New Roman" panose="02020603050405020304" pitchFamily="18" charset="0"/>
              </a:rPr>
              <a:t>húc</a:t>
            </a:r>
            <a:endParaRPr lang="en-US" sz="5100" b="1" dirty="0">
              <a:solidFill>
                <a:schemeClr val="accent1"/>
              </a:solidFill>
              <a:latin typeface="Times New Roman" panose="02020603050405020304" pitchFamily="18" charset="0"/>
              <a:cs typeface="Times New Roman" panose="02020603050405020304" pitchFamily="18" charset="0"/>
            </a:endParaRPr>
          </a:p>
          <a:p>
            <a:pPr algn="just"/>
            <a:r>
              <a:rPr lang="en-US" sz="5100" b="1" dirty="0">
                <a:solidFill>
                  <a:schemeClr val="accent1"/>
                </a:solidFill>
                <a:latin typeface="Times New Roman" panose="02020603050405020304" pitchFamily="18" charset="0"/>
                <a:cs typeface="Times New Roman" panose="02020603050405020304" pitchFamily="18" charset="0"/>
              </a:rPr>
              <a:t>              </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P</a:t>
            </a:r>
            <a:r>
              <a:rPr lang="en-US" sz="5100" b="1" dirty="0" err="1" smtClean="0">
                <a:solidFill>
                  <a:schemeClr val="accent1"/>
                </a:solidFill>
                <a:latin typeface="Times New Roman" panose="02020603050405020304" pitchFamily="18" charset="0"/>
                <a:cs typeface="Times New Roman" panose="02020603050405020304" pitchFamily="18" charset="0"/>
              </a:rPr>
              <a:t>hạm</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T</a:t>
            </a:r>
            <a:r>
              <a:rPr lang="en-US" sz="5100" b="1" dirty="0" err="1" smtClean="0">
                <a:solidFill>
                  <a:schemeClr val="accent1"/>
                </a:solidFill>
                <a:latin typeface="Times New Roman" panose="02020603050405020304" pitchFamily="18" charset="0"/>
                <a:cs typeface="Times New Roman" panose="02020603050405020304" pitchFamily="18" charset="0"/>
              </a:rPr>
              <a:t>hị</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a:solidFill>
                  <a:schemeClr val="accent1"/>
                </a:solidFill>
                <a:latin typeface="Times New Roman" panose="02020603050405020304" pitchFamily="18" charset="0"/>
                <a:cs typeface="Times New Roman" panose="02020603050405020304" pitchFamily="18" charset="0"/>
              </a:rPr>
              <a:t>H</a:t>
            </a:r>
            <a:r>
              <a:rPr lang="en-US" sz="5100" b="1" dirty="0" smtClean="0">
                <a:solidFill>
                  <a:schemeClr val="accent1"/>
                </a:solidFill>
                <a:latin typeface="Times New Roman" panose="02020603050405020304" pitchFamily="18" charset="0"/>
                <a:cs typeface="Times New Roman" panose="02020603050405020304" pitchFamily="18" charset="0"/>
              </a:rPr>
              <a:t>oa </a:t>
            </a:r>
            <a:endParaRPr lang="en-US" sz="5100" b="1" dirty="0">
              <a:solidFill>
                <a:schemeClr val="accent1"/>
              </a:solidFill>
              <a:latin typeface="Times New Roman" panose="02020603050405020304" pitchFamily="18" charset="0"/>
              <a:cs typeface="Times New Roman" panose="02020603050405020304" pitchFamily="18" charset="0"/>
            </a:endParaRPr>
          </a:p>
          <a:p>
            <a:pPr algn="just"/>
            <a:r>
              <a:rPr lang="en-US" sz="5100" b="1" dirty="0">
                <a:solidFill>
                  <a:schemeClr val="accent1"/>
                </a:solidFill>
                <a:latin typeface="Times New Roman" panose="02020603050405020304" pitchFamily="18" charset="0"/>
                <a:cs typeface="Times New Roman" panose="02020603050405020304" pitchFamily="18" charset="0"/>
              </a:rPr>
              <a:t>              </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Phạm</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T</a:t>
            </a:r>
            <a:r>
              <a:rPr lang="en-US" sz="5100" b="1" dirty="0" err="1" smtClean="0">
                <a:solidFill>
                  <a:schemeClr val="accent1"/>
                </a:solidFill>
                <a:latin typeface="Times New Roman" panose="02020603050405020304" pitchFamily="18" charset="0"/>
                <a:cs typeface="Times New Roman" panose="02020603050405020304" pitchFamily="18" charset="0"/>
              </a:rPr>
              <a:t>hị</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L</a:t>
            </a:r>
            <a:r>
              <a:rPr lang="en-US" sz="5100" b="1" dirty="0" err="1" smtClean="0">
                <a:solidFill>
                  <a:schemeClr val="accent1"/>
                </a:solidFill>
                <a:latin typeface="Times New Roman" panose="02020603050405020304" pitchFamily="18" charset="0"/>
                <a:cs typeface="Times New Roman" panose="02020603050405020304" pitchFamily="18" charset="0"/>
              </a:rPr>
              <a:t>inh</a:t>
            </a:r>
            <a:r>
              <a:rPr lang="en-US" sz="5100" b="1" dirty="0" smtClean="0">
                <a:solidFill>
                  <a:schemeClr val="accent1"/>
                </a:solidFill>
                <a:latin typeface="Times New Roman" panose="02020603050405020304" pitchFamily="18" charset="0"/>
                <a:cs typeface="Times New Roman" panose="02020603050405020304" pitchFamily="18" charset="0"/>
              </a:rPr>
              <a:t> </a:t>
            </a:r>
            <a:endParaRPr lang="en-US" sz="5100" b="1" dirty="0">
              <a:solidFill>
                <a:schemeClr val="accent1"/>
              </a:solidFill>
              <a:latin typeface="Times New Roman" panose="02020603050405020304" pitchFamily="18" charset="0"/>
              <a:cs typeface="Times New Roman" panose="02020603050405020304" pitchFamily="18" charset="0"/>
            </a:endParaRPr>
          </a:p>
          <a:p>
            <a:pPr algn="just"/>
            <a:r>
              <a:rPr lang="en-US" sz="5100" b="1" dirty="0">
                <a:solidFill>
                  <a:schemeClr val="accent1"/>
                </a:solidFill>
                <a:latin typeface="Times New Roman" panose="02020603050405020304" pitchFamily="18" charset="0"/>
                <a:cs typeface="Times New Roman" panose="02020603050405020304" pitchFamily="18" charset="0"/>
              </a:rPr>
              <a:t>              </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smtClean="0">
                <a:solidFill>
                  <a:schemeClr val="accent1"/>
                </a:solidFill>
                <a:latin typeface="Times New Roman" panose="02020603050405020304" pitchFamily="18" charset="0"/>
                <a:cs typeface="Times New Roman" panose="02020603050405020304" pitchFamily="18" charset="0"/>
              </a:rPr>
              <a:t>Phạm</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A</a:t>
            </a:r>
            <a:r>
              <a:rPr lang="en-US" sz="5100" b="1" dirty="0" err="1" smtClean="0">
                <a:solidFill>
                  <a:schemeClr val="accent1"/>
                </a:solidFill>
                <a:latin typeface="Times New Roman" panose="02020603050405020304" pitchFamily="18" charset="0"/>
                <a:cs typeface="Times New Roman" panose="02020603050405020304" pitchFamily="18" charset="0"/>
              </a:rPr>
              <a:t>nh</a:t>
            </a:r>
            <a:r>
              <a:rPr lang="en-US" sz="5100" b="1" dirty="0" smtClean="0">
                <a:solidFill>
                  <a:schemeClr val="accent1"/>
                </a:solidFill>
                <a:latin typeface="Times New Roman" panose="02020603050405020304" pitchFamily="18" charset="0"/>
                <a:cs typeface="Times New Roman" panose="02020603050405020304" pitchFamily="18" charset="0"/>
              </a:rPr>
              <a:t> </a:t>
            </a:r>
            <a:r>
              <a:rPr lang="en-US" sz="5100" b="1" dirty="0" err="1">
                <a:solidFill>
                  <a:schemeClr val="accent1"/>
                </a:solidFill>
                <a:latin typeface="Times New Roman" panose="02020603050405020304" pitchFamily="18" charset="0"/>
                <a:cs typeface="Times New Roman" panose="02020603050405020304" pitchFamily="18" charset="0"/>
              </a:rPr>
              <a:t>D</a:t>
            </a:r>
            <a:r>
              <a:rPr lang="en-US" sz="5100" b="1" dirty="0" err="1" smtClean="0">
                <a:solidFill>
                  <a:schemeClr val="accent1"/>
                </a:solidFill>
                <a:latin typeface="Times New Roman" panose="02020603050405020304" pitchFamily="18" charset="0"/>
                <a:cs typeface="Times New Roman" panose="02020603050405020304" pitchFamily="18" charset="0"/>
              </a:rPr>
              <a:t>ũng</a:t>
            </a:r>
            <a:endParaRPr lang="en-US" sz="5100" b="1" dirty="0" smtClean="0">
              <a:solidFill>
                <a:schemeClr val="accent1"/>
              </a:solidFill>
              <a:latin typeface="Times New Roman" panose="02020603050405020304" pitchFamily="18" charset="0"/>
              <a:cs typeface="Times New Roman" panose="02020603050405020304" pitchFamily="18" charset="0"/>
            </a:endParaRPr>
          </a:p>
          <a:p>
            <a:pPr algn="ctr"/>
            <a:r>
              <a:rPr lang="en-US" sz="5100" dirty="0">
                <a:solidFill>
                  <a:schemeClr val="accent1"/>
                </a:solidFill>
              </a:rPr>
              <a:t> </a:t>
            </a:r>
            <a:r>
              <a:rPr lang="en-US" sz="5100" dirty="0" smtClean="0">
                <a:solidFill>
                  <a:schemeClr val="accent1"/>
                </a:solidFill>
              </a:rPr>
              <a:t>                       </a:t>
            </a:r>
          </a:p>
          <a:p>
            <a:endParaRPr lang="en-US" dirty="0"/>
          </a:p>
          <a:p>
            <a:endParaRPr lang="en-US" dirty="0"/>
          </a:p>
        </p:txBody>
      </p:sp>
      <p:pic>
        <p:nvPicPr>
          <p:cNvPr id="8" name="Picture 4" descr="Xóa bỏ hoàn toàn ứng dụng trong tài khoản Goo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677" y="3142445"/>
            <a:ext cx="5473520" cy="271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14886"/>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solidFill>
                  <a:srgbClr val="C00000"/>
                </a:solidFill>
                <a:latin typeface="Times New Roman" panose="02020603050405020304" pitchFamily="18" charset="0"/>
                <a:cs typeface="Times New Roman" panose="02020603050405020304" pitchFamily="18" charset="0"/>
              </a:rPr>
              <a:t>Các</a:t>
            </a:r>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bước</a:t>
            </a:r>
            <a:r>
              <a:rPr lang="en-US" dirty="0" smtClean="0">
                <a:solidFill>
                  <a:srgbClr val="C00000"/>
                </a:solidFill>
                <a:latin typeface="Times New Roman" panose="02020603050405020304" pitchFamily="18" charset="0"/>
                <a:cs typeface="Times New Roman" panose="02020603050405020304" pitchFamily="18" charset="0"/>
              </a:rPr>
              <a:t> đ</a:t>
            </a:r>
            <a:r>
              <a:rPr lang="vi-VN" dirty="0" smtClean="0">
                <a:solidFill>
                  <a:srgbClr val="C00000"/>
                </a:solidFill>
                <a:latin typeface="Times New Roman" panose="02020603050405020304" pitchFamily="18" charset="0"/>
                <a:cs typeface="Times New Roman" panose="02020603050405020304" pitchFamily="18" charset="0"/>
              </a:rPr>
              <a:t>ưa </a:t>
            </a:r>
            <a:r>
              <a:rPr lang="vi-VN" dirty="0">
                <a:solidFill>
                  <a:srgbClr val="C00000"/>
                </a:solidFill>
                <a:latin typeface="Times New Roman" panose="02020603050405020304" pitchFamily="18" charset="0"/>
                <a:cs typeface="Times New Roman" panose="02020603050405020304" pitchFamily="18" charset="0"/>
              </a:rPr>
              <a:t>ứng dụng lên Google Play</a:t>
            </a:r>
            <a:br>
              <a:rPr lang="vi-VN" dirty="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lvl="1" indent="0">
              <a:buNone/>
            </a:pPr>
            <a:r>
              <a:rPr lang="en-US" sz="2400" dirty="0" err="1" smtClean="0">
                <a:latin typeface="Times New Roman" panose="02020603050405020304" pitchFamily="18" charset="0"/>
                <a:cs typeface="Times New Roman" panose="02020603050405020304" pitchFamily="18" charset="0"/>
              </a:rPr>
              <a:t>Bước</a:t>
            </a:r>
            <a:r>
              <a:rPr lang="en-US" sz="2400" dirty="0" smtClean="0">
                <a:latin typeface="Times New Roman" panose="02020603050405020304" pitchFamily="18" charset="0"/>
                <a:cs typeface="Times New Roman" panose="02020603050405020304" pitchFamily="18" charset="0"/>
              </a:rPr>
              <a:t> :</a:t>
            </a:r>
          </a:p>
          <a:p>
            <a:pPr marL="457200" lvl="1" indent="0">
              <a:buNone/>
            </a:pPr>
            <a:r>
              <a:rPr lang="vi-VN" sz="2400" dirty="0" smtClean="0">
                <a:latin typeface="Times New Roman" panose="02020603050405020304" pitchFamily="18" charset="0"/>
                <a:cs typeface="Times New Roman" panose="02020603050405020304" pitchFamily="18" charset="0"/>
              </a:rPr>
              <a:t>1</a:t>
            </a:r>
            <a:r>
              <a:rPr lang="vi-VN" sz="2400" dirty="0">
                <a:latin typeface="Times New Roman" panose="02020603050405020304" pitchFamily="18" charset="0"/>
                <a:cs typeface="Times New Roman" panose="02020603050405020304" pitchFamily="18" charset="0"/>
              </a:rPr>
              <a:t>. Đăng kí tài khoản Google Developer</a:t>
            </a:r>
          </a:p>
          <a:p>
            <a:pPr marL="457200" lvl="1" indent="0">
              <a:buNone/>
            </a:pPr>
            <a:r>
              <a:rPr lang="vi-VN" sz="2400" dirty="0" smtClean="0">
                <a:latin typeface="Times New Roman" panose="02020603050405020304" pitchFamily="18" charset="0"/>
                <a:cs typeface="Times New Roman" panose="02020603050405020304" pitchFamily="18" charset="0"/>
              </a:rPr>
              <a:t>2</a:t>
            </a:r>
            <a:r>
              <a:rPr lang="vi-VN" sz="2400" dirty="0">
                <a:latin typeface="Times New Roman" panose="02020603050405020304" pitchFamily="18" charset="0"/>
                <a:cs typeface="Times New Roman" panose="02020603050405020304" pitchFamily="18" charset="0"/>
              </a:rPr>
              <a:t>. Tạo ứng dụng mới và điền thông tin mô tả ứng dụn</a:t>
            </a:r>
            <a:r>
              <a:rPr lang="en-US" sz="2400" dirty="0">
                <a:latin typeface="Times New Roman" panose="02020603050405020304" pitchFamily="18" charset="0"/>
                <a:cs typeface="Times New Roman" panose="02020603050405020304" pitchFamily="18" charset="0"/>
              </a:rPr>
              <a:t>g</a:t>
            </a:r>
            <a:endParaRPr lang="vi-VN" sz="2400" dirty="0">
              <a:latin typeface="Times New Roman" panose="02020603050405020304" pitchFamily="18" charset="0"/>
              <a:cs typeface="Times New Roman" panose="02020603050405020304" pitchFamily="18" charset="0"/>
            </a:endParaRPr>
          </a:p>
          <a:p>
            <a:pPr marL="457200" lvl="1" indent="0">
              <a:buNone/>
            </a:pPr>
            <a:r>
              <a:rPr lang="vi-VN" sz="2400" dirty="0" smtClean="0">
                <a:latin typeface="Times New Roman" panose="02020603050405020304" pitchFamily="18" charset="0"/>
                <a:cs typeface="Times New Roman" panose="02020603050405020304" pitchFamily="18" charset="0"/>
              </a:rPr>
              <a:t>3</a:t>
            </a:r>
            <a:r>
              <a:rPr lang="vi-VN" sz="2400" dirty="0">
                <a:latin typeface="Times New Roman" panose="02020603050405020304" pitchFamily="18" charset="0"/>
                <a:cs typeface="Times New Roman" panose="02020603050405020304" pitchFamily="18" charset="0"/>
              </a:rPr>
              <a:t>. Upload logo và screenshot ứng dụng</a:t>
            </a:r>
          </a:p>
          <a:p>
            <a:pPr marL="457200" lvl="1" indent="0">
              <a:buNone/>
            </a:pPr>
            <a:r>
              <a:rPr lang="vi-VN" sz="2400" dirty="0" smtClean="0">
                <a:latin typeface="Times New Roman" panose="02020603050405020304" pitchFamily="18" charset="0"/>
                <a:cs typeface="Times New Roman" panose="02020603050405020304" pitchFamily="18" charset="0"/>
              </a:rPr>
              <a:t>4</a:t>
            </a:r>
            <a:r>
              <a:rPr lang="vi-VN" sz="2400" dirty="0">
                <a:latin typeface="Times New Roman" panose="02020603050405020304" pitchFamily="18" charset="0"/>
                <a:cs typeface="Times New Roman" panose="02020603050405020304" pitchFamily="18" charset="0"/>
              </a:rPr>
              <a:t>. Tiến hành upload APK lên Store</a:t>
            </a:r>
          </a:p>
          <a:p>
            <a:pPr marL="457200" lvl="1" indent="0">
              <a:buNone/>
            </a:pPr>
            <a:r>
              <a:rPr lang="vi-VN" sz="2400" dirty="0" smtClean="0">
                <a:latin typeface="Times New Roman" panose="02020603050405020304" pitchFamily="18" charset="0"/>
                <a:cs typeface="Times New Roman" panose="02020603050405020304" pitchFamily="18" charset="0"/>
              </a:rPr>
              <a:t>5</a:t>
            </a:r>
            <a:r>
              <a:rPr lang="vi-VN" sz="2400" dirty="0">
                <a:latin typeface="Times New Roman" panose="02020603050405020304" pitchFamily="18" charset="0"/>
                <a:cs typeface="Times New Roman" panose="02020603050405020304" pitchFamily="18" charset="0"/>
              </a:rPr>
              <a:t>. Hoàn thành đánh giá Content Rating</a:t>
            </a:r>
          </a:p>
          <a:p>
            <a:pPr marL="457200" lvl="1" indent="0">
              <a:buNone/>
            </a:pPr>
            <a:r>
              <a:rPr lang="vi-VN" sz="2400" dirty="0" smtClean="0">
                <a:latin typeface="Times New Roman" panose="02020603050405020304" pitchFamily="18" charset="0"/>
                <a:cs typeface="Times New Roman" panose="02020603050405020304" pitchFamily="18" charset="0"/>
              </a:rPr>
              <a:t>6</a:t>
            </a:r>
            <a:r>
              <a:rPr lang="vi-VN" sz="2400" dirty="0">
                <a:latin typeface="Times New Roman" panose="02020603050405020304" pitchFamily="18" charset="0"/>
                <a:cs typeface="Times New Roman" panose="02020603050405020304" pitchFamily="18" charset="0"/>
              </a:rPr>
              <a:t>. Đăng kí ứng dụng miễn phí hay 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phí</a:t>
            </a: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9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5309" y="347298"/>
            <a:ext cx="8761413" cy="706964"/>
          </a:xfrm>
        </p:spPr>
        <p:txBody>
          <a:bodyPr>
            <a:normAutofit fontScale="90000"/>
          </a:bodyPr>
          <a:lstStyle/>
          <a:p>
            <a:pPr lvl="1" algn="ctr" defTabSz="457200" rtl="0">
              <a:spcBef>
                <a:spcPct val="0"/>
              </a:spcBef>
            </a:pPr>
            <a:r>
              <a:rPr lang="vi-VN" sz="3600" b="1" dirty="0" smtClean="0">
                <a:solidFill>
                  <a:schemeClr val="tx1">
                    <a:lumMod val="95000"/>
                    <a:lumOff val="5000"/>
                  </a:schemeClr>
                </a:solidFill>
                <a:latin typeface="+mj-lt"/>
              </a:rPr>
              <a:t>1</a:t>
            </a:r>
            <a:r>
              <a:rPr lang="vi-VN" sz="3600" b="1" dirty="0">
                <a:solidFill>
                  <a:schemeClr val="tx1">
                    <a:lumMod val="95000"/>
                    <a:lumOff val="5000"/>
                  </a:schemeClr>
                </a:solidFill>
                <a:latin typeface="+mj-lt"/>
              </a:rPr>
              <a:t>. Đăng kí tài khoản Google Developer</a:t>
            </a:r>
            <a:r>
              <a:rPr lang="vi-VN" b="1" dirty="0"/>
              <a:t/>
            </a:r>
            <a:br>
              <a:rPr lang="vi-VN" b="1" dirty="0"/>
            </a:br>
            <a:endParaRPr lang="en-US" b="1" dirty="0"/>
          </a:p>
        </p:txBody>
      </p:sp>
      <p:sp>
        <p:nvSpPr>
          <p:cNvPr id="3" name="Content Placeholder 2"/>
          <p:cNvSpPr>
            <a:spLocks noGrp="1"/>
          </p:cNvSpPr>
          <p:nvPr>
            <p:ph idx="1"/>
          </p:nvPr>
        </p:nvSpPr>
        <p:spPr>
          <a:xfrm>
            <a:off x="9221273" y="2556598"/>
            <a:ext cx="2725748" cy="1783582"/>
          </a:xfrm>
        </p:spPr>
        <p:txBody>
          <a:bodyPr>
            <a:normAutofit fontScale="92500" lnSpcReduction="20000"/>
          </a:bodyPr>
          <a:lstStyle/>
          <a:p>
            <a:r>
              <a:rPr lang="en-US" sz="2600" dirty="0" smtClean="0">
                <a:latin typeface="Times New Roman" panose="02020603050405020304" pitchFamily="18" charset="0"/>
                <a:cs typeface="Times New Roman" panose="02020603050405020304" pitchFamily="18" charset="0"/>
              </a:rPr>
              <a:t>- Đ</a:t>
            </a:r>
            <a:r>
              <a:rPr lang="vi-VN" sz="2600" dirty="0" smtClean="0">
                <a:latin typeface="Times New Roman" panose="02020603050405020304" pitchFamily="18" charset="0"/>
                <a:cs typeface="Times New Roman" panose="02020603050405020304" pitchFamily="18" charset="0"/>
              </a:rPr>
              <a:t>ăng </a:t>
            </a:r>
            <a:r>
              <a:rPr lang="vi-VN" sz="2600" dirty="0">
                <a:latin typeface="Times New Roman" panose="02020603050405020304" pitchFamily="18" charset="0"/>
                <a:cs typeface="Times New Roman" panose="02020603050405020304" pitchFamily="18" charset="0"/>
              </a:rPr>
              <a:t>nhập bằng tài khoản </a:t>
            </a:r>
            <a:r>
              <a:rPr lang="vi-VN" sz="2600" dirty="0" smtClean="0">
                <a:latin typeface="Times New Roman" panose="02020603050405020304" pitchFamily="18" charset="0"/>
                <a:cs typeface="Times New Roman" panose="02020603050405020304" pitchFamily="18" charset="0"/>
              </a:rPr>
              <a:t>Google</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tích</a:t>
            </a:r>
            <a:r>
              <a:rPr lang="en-US"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vào</a:t>
            </a:r>
            <a:r>
              <a:rPr lang="vi-VN" sz="2600" dirty="0" smtClean="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Developer Agreement” để chuyển sang màn hình thanh toán</a:t>
            </a:r>
            <a:r>
              <a:rPr lang="vi-VN" sz="2600" dirty="0" smtClean="0">
                <a:latin typeface="Times New Roman" panose="02020603050405020304" pitchFamily="18" charset="0"/>
                <a:cs typeface="Times New Roman" panose="02020603050405020304" pitchFamily="18" charset="0"/>
              </a:rPr>
              <a:t>.</a:t>
            </a:r>
            <a:endParaRPr lang="en-US" sz="2600" dirty="0" smtClean="0">
              <a:latin typeface="Times New Roman" panose="02020603050405020304" pitchFamily="18" charset="0"/>
              <a:cs typeface="Times New Roman" panose="02020603050405020304" pitchFamily="18" charset="0"/>
            </a:endParaRPr>
          </a:p>
          <a:p>
            <a:endParaRPr lang="en-US" dirty="0" smtClean="0"/>
          </a:p>
          <a:p>
            <a:endParaRPr lang="en-US" dirty="0"/>
          </a:p>
        </p:txBody>
      </p:sp>
      <p:pic>
        <p:nvPicPr>
          <p:cNvPr id="5"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184856"/>
            <a:ext cx="7714446" cy="502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2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922804" y="640934"/>
            <a:ext cx="6460620" cy="1170773"/>
          </a:xfrm>
        </p:spPr>
        <p:txBody>
          <a:bodyPr/>
          <a:lstStyle/>
          <a:p>
            <a:endParaRPr lang="en-US" dirty="0"/>
          </a:p>
        </p:txBody>
      </p:sp>
      <p:sp>
        <p:nvSpPr>
          <p:cNvPr id="3" name="Content Placeholder 2"/>
          <p:cNvSpPr>
            <a:spLocks noGrp="1"/>
          </p:cNvSpPr>
          <p:nvPr>
            <p:ph idx="1"/>
          </p:nvPr>
        </p:nvSpPr>
        <p:spPr>
          <a:xfrm>
            <a:off x="7782121" y="640935"/>
            <a:ext cx="3872248" cy="4443814"/>
          </a:xfrm>
        </p:spPr>
        <p:txBody>
          <a:bodyPr>
            <a:normAutofit/>
          </a:bodyPr>
          <a:lstStyle/>
          <a:p>
            <a:r>
              <a:rPr lang="en-US" sz="2400" dirty="0" smtClean="0">
                <a:latin typeface="+mj-lt"/>
              </a:rPr>
              <a:t>- </a:t>
            </a:r>
            <a:r>
              <a:rPr lang="vi-VN" sz="2400" dirty="0" smtClean="0">
                <a:latin typeface="+mj-lt"/>
              </a:rPr>
              <a:t>Sau </a:t>
            </a:r>
            <a:r>
              <a:rPr lang="vi-VN" sz="2400" dirty="0">
                <a:latin typeface="+mj-lt"/>
              </a:rPr>
              <a:t>khi thanh toán bằng thẻ VISA/ MasterCard xong thì </a:t>
            </a:r>
            <a:r>
              <a:rPr lang="vi-VN" sz="2400" dirty="0" smtClean="0">
                <a:latin typeface="+mj-lt"/>
              </a:rPr>
              <a:t>điền </a:t>
            </a:r>
            <a:r>
              <a:rPr lang="vi-VN" sz="2400" dirty="0">
                <a:latin typeface="+mj-lt"/>
              </a:rPr>
              <a:t>các thông tin cần thiết cho nhà phát triển như developer name, email address, website, phone number.</a:t>
            </a:r>
          </a:p>
          <a:p>
            <a:pPr lvl="1"/>
            <a:r>
              <a:rPr lang="vi-VN" sz="2200" dirty="0">
                <a:latin typeface="+mj-lt"/>
              </a:rPr>
              <a:t>Cuối </a:t>
            </a:r>
            <a:r>
              <a:rPr lang="vi-VN" sz="2200" dirty="0" smtClean="0">
                <a:latin typeface="+mj-lt"/>
              </a:rPr>
              <a:t>cùng </a:t>
            </a:r>
            <a:r>
              <a:rPr lang="vi-VN" sz="2200" dirty="0">
                <a:latin typeface="+mj-lt"/>
              </a:rPr>
              <a:t>nhấn vào nút “COMPLETE REGISTRATION.”</a:t>
            </a:r>
          </a:p>
        </p:txBody>
      </p:sp>
      <p:pic>
        <p:nvPicPr>
          <p:cNvPr id="2050"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00" y="640934"/>
            <a:ext cx="6925896" cy="537530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4324172" y="6486258"/>
            <a:ext cx="1059678" cy="51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barn(inVertical)">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508" y="1"/>
            <a:ext cx="8761413" cy="1766090"/>
          </a:xfrm>
        </p:spPr>
        <p:txBody>
          <a:bodyPr>
            <a:normAutofit/>
          </a:bodyPr>
          <a:lstStyle/>
          <a:p>
            <a:pPr algn="ct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2</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Tạo</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mới</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điền</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thông</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tin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mô</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tả</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3200" b="1" dirty="0" err="1" smtClean="0">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200" b="1" dirty="0"/>
              <a:t/>
            </a:r>
            <a:br>
              <a:rPr lang="en-US" sz="3200" b="1" dirty="0"/>
            </a:br>
            <a:endParaRPr lang="en-US" sz="3200" b="1" dirty="0"/>
          </a:p>
        </p:txBody>
      </p:sp>
      <p:sp>
        <p:nvSpPr>
          <p:cNvPr id="3" name="Content Placeholder 2"/>
          <p:cNvSpPr>
            <a:spLocks noGrp="1"/>
          </p:cNvSpPr>
          <p:nvPr>
            <p:ph idx="1"/>
          </p:nvPr>
        </p:nvSpPr>
        <p:spPr>
          <a:xfrm>
            <a:off x="8193250" y="2223927"/>
            <a:ext cx="3410615" cy="3416300"/>
          </a:xfrm>
        </p:spPr>
        <p:txBody>
          <a:bodyPr/>
          <a:lstStyle/>
          <a:p>
            <a:r>
              <a:rPr lang="en-US" dirty="0"/>
              <a:t> </a:t>
            </a:r>
            <a:r>
              <a:rPr lang="en-US" dirty="0" smtClean="0"/>
              <a:t>- </a:t>
            </a:r>
            <a:r>
              <a:rPr lang="en-US" sz="2400" dirty="0" err="1" smtClean="0">
                <a:latin typeface="Times New Roman" panose="02020603050405020304" pitchFamily="18" charset="0"/>
                <a:cs typeface="Times New Roman" panose="02020603050405020304" pitchFamily="18" charset="0"/>
              </a:rPr>
              <a:t>Tạo</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“CREATE APPLICATION</a:t>
            </a:r>
            <a:r>
              <a:rPr lang="en-US" dirty="0"/>
              <a:t>”</a:t>
            </a:r>
          </a:p>
        </p:txBody>
      </p:sp>
      <p:pic>
        <p:nvPicPr>
          <p:cNvPr id="3074"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586" y="2042904"/>
            <a:ext cx="6209904" cy="377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65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barn(inVertical)">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962875" y="2253122"/>
            <a:ext cx="3341406"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vào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google play</a:t>
            </a:r>
          </a:p>
        </p:txBody>
      </p:sp>
      <p:pic>
        <p:nvPicPr>
          <p:cNvPr id="4098"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41" y="1871748"/>
            <a:ext cx="6493532" cy="443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2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ircle(in)">
                                      <p:cBhvr>
                                        <p:cTn id="12"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646" y="321972"/>
            <a:ext cx="8761413" cy="942825"/>
          </a:xfrm>
        </p:spPr>
        <p:txBody>
          <a:bodyPr>
            <a:noAutofit/>
          </a:bodyPr>
          <a:lstStyle/>
          <a:p>
            <a:pPr algn="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3</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Upload logo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và</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screenshot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32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98394" y="2319276"/>
            <a:ext cx="4323330"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Nhấn </a:t>
            </a:r>
            <a:r>
              <a:rPr lang="vi-VN" sz="2400" dirty="0">
                <a:latin typeface="Times New Roman" panose="02020603050405020304" pitchFamily="18" charset="0"/>
                <a:cs typeface="Times New Roman" panose="02020603050405020304" pitchFamily="18" charset="0"/>
              </a:rPr>
              <a:t>vào </a:t>
            </a:r>
            <a:r>
              <a:rPr lang="vi-VN" sz="2400" b="1"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Add high-res icon” để tải logo </a:t>
            </a:r>
            <a:r>
              <a:rPr lang="vi-VN" sz="2400" dirty="0" smtClean="0">
                <a:latin typeface="Times New Roman" panose="02020603050405020304" pitchFamily="18" charset="0"/>
                <a:cs typeface="Times New Roman" panose="02020603050405020304" pitchFamily="18" charset="0"/>
              </a:rPr>
              <a:t>lên</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Chọn </a:t>
            </a:r>
            <a:r>
              <a:rPr lang="vi-VN" sz="2400" dirty="0">
                <a:latin typeface="Times New Roman" panose="02020603050405020304" pitchFamily="18" charset="0"/>
                <a:cs typeface="Times New Roman" panose="02020603050405020304" pitchFamily="18" charset="0"/>
              </a:rPr>
              <a:t> “Add feature graphic.” Đây là ảnh promo được hiển thị trên đỉnh của trang ứng dụng trên Google play</a:t>
            </a:r>
          </a:p>
          <a:p>
            <a:endParaRPr lang="en-US" dirty="0"/>
          </a:p>
        </p:txBody>
      </p:sp>
      <p:pic>
        <p:nvPicPr>
          <p:cNvPr id="5124" name="Picture 4"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05" y="1963627"/>
            <a:ext cx="6391893" cy="412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9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fade">
                                      <p:cBhvr>
                                        <p:cTn id="21"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459034" y="2204255"/>
            <a:ext cx="4350893"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 C</a:t>
            </a:r>
            <a:r>
              <a:rPr lang="vi-VN" sz="2400" dirty="0" smtClean="0">
                <a:latin typeface="Times New Roman" panose="02020603050405020304" pitchFamily="18" charset="0"/>
                <a:cs typeface="Times New Roman" panose="02020603050405020304" pitchFamily="18" charset="0"/>
              </a:rPr>
              <a:t>họn </a:t>
            </a:r>
            <a:r>
              <a:rPr lang="vi-VN" sz="2400" dirty="0">
                <a:latin typeface="Times New Roman" panose="02020603050405020304" pitchFamily="18" charset="0"/>
                <a:cs typeface="Times New Roman" panose="02020603050405020304" pitchFamily="18" charset="0"/>
              </a:rPr>
              <a:t>kiểu ứng dụng là : App hay Game.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Chọn </a:t>
            </a:r>
            <a:r>
              <a:rPr lang="vi-VN" sz="2400" dirty="0">
                <a:latin typeface="Times New Roman" panose="02020603050405020304" pitchFamily="18" charset="0"/>
                <a:cs typeface="Times New Roman" panose="02020603050405020304" pitchFamily="18" charset="0"/>
              </a:rPr>
              <a:t>Category phù hợp với ứng dụng: Tool, Productivity, Entertainment…</a:t>
            </a:r>
            <a:endParaRPr lang="en-US" sz="2400" dirty="0">
              <a:latin typeface="Times New Roman" panose="02020603050405020304" pitchFamily="18" charset="0"/>
              <a:cs typeface="Times New Roman" panose="02020603050405020304" pitchFamily="18" charset="0"/>
            </a:endParaRPr>
          </a:p>
        </p:txBody>
      </p:sp>
      <p:pic>
        <p:nvPicPr>
          <p:cNvPr id="6146"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44" y="1926438"/>
            <a:ext cx="6209783" cy="426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66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896314" y="2902603"/>
            <a:ext cx="3845607" cy="3416300"/>
          </a:xfrm>
        </p:spPr>
        <p:txBody>
          <a:bodyPr>
            <a:normAutofit/>
          </a:bodyPr>
          <a:lstStyle/>
          <a:p>
            <a:pPr lvl="1"/>
            <a:r>
              <a:rPr lang="en-US" sz="2400" dirty="0" smtClean="0">
                <a:latin typeface="Times New Roman" panose="02020603050405020304" pitchFamily="18" charset="0"/>
                <a:cs typeface="Times New Roman" panose="02020603050405020304" pitchFamily="18" charset="0"/>
              </a:rPr>
              <a:t>- </a:t>
            </a:r>
            <a:r>
              <a:rPr lang="pl-PL" sz="2400" dirty="0" smtClean="0">
                <a:latin typeface="Times New Roman" panose="02020603050405020304" pitchFamily="18" charset="0"/>
                <a:cs typeface="Times New Roman" panose="02020603050405020304" pitchFamily="18" charset="0"/>
              </a:rPr>
              <a:t>Điều </a:t>
            </a:r>
            <a:r>
              <a:rPr lang="pl-PL" sz="2400" dirty="0">
                <a:latin typeface="Times New Roman" panose="02020603050405020304" pitchFamily="18" charset="0"/>
                <a:cs typeface="Times New Roman" panose="02020603050405020304" pitchFamily="18" charset="0"/>
              </a:rPr>
              <a:t>URL tới file privacy policy</a:t>
            </a:r>
            <a:endParaRPr lang="en-US" sz="2400" dirty="0">
              <a:latin typeface="Times New Roman" panose="02020603050405020304" pitchFamily="18" charset="0"/>
              <a:cs typeface="Times New Roman" panose="02020603050405020304" pitchFamily="18" charset="0"/>
            </a:endParaRPr>
          </a:p>
        </p:txBody>
      </p:sp>
      <p:pic>
        <p:nvPicPr>
          <p:cNvPr id="7170"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96" y="1843513"/>
            <a:ext cx="6947732" cy="4375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smtClean="0">
                <a:solidFill>
                  <a:schemeClr val="tx1">
                    <a:lumMod val="95000"/>
                    <a:lumOff val="5000"/>
                  </a:schemeClr>
                </a:solidFill>
                <a:latin typeface="Times New Roman" panose="02020603050405020304" pitchFamily="18" charset="0"/>
                <a:cs typeface="Times New Roman" panose="02020603050405020304" pitchFamily="18" charset="0"/>
              </a:rPr>
              <a:t>4</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Tiến</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hành</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upload APK </a:t>
            </a:r>
            <a:r>
              <a:rPr lang="en-US" sz="3200" b="1" dirty="0" err="1">
                <a:solidFill>
                  <a:schemeClr val="tx1">
                    <a:lumMod val="95000"/>
                    <a:lumOff val="5000"/>
                  </a:schemeClr>
                </a:solidFill>
                <a:latin typeface="Times New Roman" panose="02020603050405020304" pitchFamily="18" charset="0"/>
                <a:cs typeface="Times New Roman" panose="02020603050405020304" pitchFamily="18" charset="0"/>
              </a:rPr>
              <a:t>lên</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Store</a:t>
            </a:r>
            <a:r>
              <a:rPr lang="en-US" b="1" dirty="0">
                <a:solidFill>
                  <a:srgbClr val="FF0000"/>
                </a:solidFill>
              </a:rPr>
              <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1339403" y="2112135"/>
            <a:ext cx="9620518" cy="3697197"/>
          </a:xfrm>
        </p:spPr>
        <p:txBody>
          <a:bodyPr/>
          <a:lstStyle/>
          <a:p>
            <a:r>
              <a:rPr lang="en-US" sz="2400" dirty="0" smtClean="0">
                <a:latin typeface="Times New Roman" panose="02020603050405020304" pitchFamily="18" charset="0"/>
                <a:cs typeface="Times New Roman" panose="02020603050405020304" pitchFamily="18" charset="0"/>
              </a:rPr>
              <a:t>- C</a:t>
            </a:r>
            <a:r>
              <a:rPr lang="vi-VN" sz="2400" dirty="0" smtClean="0">
                <a:latin typeface="Times New Roman" panose="02020603050405020304" pitchFamily="18" charset="0"/>
                <a:cs typeface="Times New Roman" panose="02020603050405020304" pitchFamily="18" charset="0"/>
              </a:rPr>
              <a:t>h</a:t>
            </a:r>
            <a:r>
              <a:rPr lang="vi-VN" sz="2400" dirty="0" smtClean="0">
                <a:latin typeface="+mj-lt"/>
              </a:rPr>
              <a:t>ọn </a:t>
            </a:r>
            <a:r>
              <a:rPr lang="vi-VN" sz="2400" dirty="0">
                <a:latin typeface="+mj-lt"/>
              </a:rPr>
              <a:t>“MANAGE PRODUCTION” để tiếp tục hoàn thành các bước tiếp theo</a:t>
            </a:r>
            <a:r>
              <a:rPr lang="vi-VN" dirty="0"/>
              <a:t>.</a:t>
            </a:r>
            <a:endParaRPr lang="en-US" dirty="0"/>
          </a:p>
        </p:txBody>
      </p:sp>
      <p:pic>
        <p:nvPicPr>
          <p:cNvPr id="5122"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290" y="2940017"/>
            <a:ext cx="5807602" cy="3244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57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3859"/>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Nhấn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“CREATE RELEASE.”</a:t>
            </a:r>
          </a:p>
        </p:txBody>
      </p:sp>
      <p:pic>
        <p:nvPicPr>
          <p:cNvPr id="4098" name="Picture 2" descr="submit ứng dụng lên Google Play Sto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7232" y="1846263"/>
            <a:ext cx="7277862"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74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3" name="Content Placeholder 2"/>
          <p:cNvSpPr>
            <a:spLocks noGrp="1"/>
          </p:cNvSpPr>
          <p:nvPr>
            <p:ph sz="half" idx="1"/>
          </p:nvPr>
        </p:nvSpPr>
        <p:spPr>
          <a:xfrm>
            <a:off x="1284881" y="2123726"/>
            <a:ext cx="4937760" cy="3486502"/>
          </a:xfrm>
        </p:spPr>
        <p:txBody>
          <a:bodyPr/>
          <a:lstStyle/>
          <a:p>
            <a:r>
              <a:rPr lang="en-US" sz="2400" dirty="0" smtClean="0">
                <a:latin typeface="+mj-lt"/>
              </a:rPr>
              <a:t>- </a:t>
            </a:r>
            <a:r>
              <a:rPr lang="vi-VN" sz="2400" dirty="0" smtClean="0">
                <a:latin typeface="+mj-lt"/>
              </a:rPr>
              <a:t>Đưa </a:t>
            </a:r>
            <a:r>
              <a:rPr lang="vi-VN" sz="2400" dirty="0">
                <a:latin typeface="+mj-lt"/>
              </a:rPr>
              <a:t>ứng dụng lên Google Play trở thành một công việc không còn xa lạ đối với mọi lập trình viên. Công việc này diễn ra rất phổ biến đối với cộng đồng công nghệ thông tin cũng như cộng đồng </a:t>
            </a:r>
            <a:r>
              <a:rPr lang="vi-VN" sz="2400" dirty="0" smtClean="0">
                <a:latin typeface="+mj-lt"/>
              </a:rPr>
              <a:t>android. </a:t>
            </a:r>
            <a:endParaRPr lang="en-US" dirty="0"/>
          </a:p>
        </p:txBody>
      </p:sp>
      <p:sp>
        <p:nvSpPr>
          <p:cNvPr id="5" name="AutoShape 2" descr="Dấu Chấm Hỏi, Câu Hỏi Clipart, Dấu Hỏi Sáng Tạo, Nghi Ngờ miễn phí ..."/>
          <p:cNvSpPr>
            <a:spLocks noChangeAspect="1" noChangeArrowheads="1"/>
          </p:cNvSpPr>
          <p:nvPr/>
        </p:nvSpPr>
        <p:spPr bwMode="auto">
          <a:xfrm>
            <a:off x="792480" y="2866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descr="Câu hỏi đố vui 1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09068" y="2123726"/>
            <a:ext cx="3090929" cy="325835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7843233" y="591404"/>
            <a:ext cx="3763207" cy="16881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err="1" smtClean="0">
                <a:solidFill>
                  <a:schemeClr val="tx1">
                    <a:lumMod val="95000"/>
                    <a:lumOff val="5000"/>
                  </a:schemeClr>
                </a:solidFill>
              </a:rPr>
              <a:t>Xuất</a:t>
            </a:r>
            <a:r>
              <a:rPr lang="en-US" sz="2000" i="1" dirty="0" smtClean="0">
                <a:solidFill>
                  <a:schemeClr val="tx1">
                    <a:lumMod val="95000"/>
                    <a:lumOff val="5000"/>
                  </a:schemeClr>
                </a:solidFill>
              </a:rPr>
              <a:t> </a:t>
            </a:r>
            <a:r>
              <a:rPr lang="en-US" sz="2000" i="1" dirty="0" err="1" smtClean="0">
                <a:solidFill>
                  <a:schemeClr val="tx1">
                    <a:lumMod val="95000"/>
                    <a:lumOff val="5000"/>
                  </a:schemeClr>
                </a:solidFill>
              </a:rPr>
              <a:t>bản</a:t>
            </a:r>
            <a:r>
              <a:rPr lang="en-US" sz="2000" i="1" dirty="0" smtClean="0">
                <a:solidFill>
                  <a:schemeClr val="tx1">
                    <a:lumMod val="95000"/>
                    <a:lumOff val="5000"/>
                  </a:schemeClr>
                </a:solidFill>
              </a:rPr>
              <a:t> </a:t>
            </a:r>
            <a:r>
              <a:rPr lang="en-US" sz="2000" i="1" dirty="0" err="1" smtClean="0">
                <a:solidFill>
                  <a:schemeClr val="tx1">
                    <a:lumMod val="95000"/>
                    <a:lumOff val="5000"/>
                  </a:schemeClr>
                </a:solidFill>
              </a:rPr>
              <a:t>ứng</a:t>
            </a:r>
            <a:r>
              <a:rPr lang="en-US" sz="2000" i="1" dirty="0" smtClean="0">
                <a:solidFill>
                  <a:schemeClr val="tx1">
                    <a:lumMod val="95000"/>
                    <a:lumOff val="5000"/>
                  </a:schemeClr>
                </a:solidFill>
              </a:rPr>
              <a:t> </a:t>
            </a:r>
            <a:r>
              <a:rPr lang="en-US" sz="2000" i="1" dirty="0" err="1" smtClean="0">
                <a:solidFill>
                  <a:schemeClr val="tx1">
                    <a:lumMod val="95000"/>
                    <a:lumOff val="5000"/>
                  </a:schemeClr>
                </a:solidFill>
              </a:rPr>
              <a:t>dụng</a:t>
            </a:r>
            <a:r>
              <a:rPr lang="en-US" sz="2000" i="1" dirty="0" smtClean="0">
                <a:solidFill>
                  <a:schemeClr val="tx1">
                    <a:lumMod val="95000"/>
                    <a:lumOff val="5000"/>
                  </a:schemeClr>
                </a:solidFill>
              </a:rPr>
              <a:t> </a:t>
            </a:r>
            <a:r>
              <a:rPr lang="en-US" sz="2000" i="1" dirty="0" err="1" smtClean="0">
                <a:solidFill>
                  <a:schemeClr val="tx1">
                    <a:lumMod val="95000"/>
                    <a:lumOff val="5000"/>
                  </a:schemeClr>
                </a:solidFill>
              </a:rPr>
              <a:t>lên</a:t>
            </a:r>
            <a:r>
              <a:rPr lang="en-US" sz="2000" i="1" dirty="0" smtClean="0">
                <a:solidFill>
                  <a:schemeClr val="tx1">
                    <a:lumMod val="95000"/>
                    <a:lumOff val="5000"/>
                  </a:schemeClr>
                </a:solidFill>
              </a:rPr>
              <a:t> google play </a:t>
            </a:r>
            <a:r>
              <a:rPr lang="en-US" sz="2000" i="1" dirty="0" err="1" smtClean="0">
                <a:solidFill>
                  <a:schemeClr val="tx1">
                    <a:lumMod val="95000"/>
                    <a:lumOff val="5000"/>
                  </a:schemeClr>
                </a:solidFill>
              </a:rPr>
              <a:t>có</a:t>
            </a:r>
            <a:r>
              <a:rPr lang="en-US" sz="2000" i="1" dirty="0" smtClean="0">
                <a:solidFill>
                  <a:schemeClr val="tx1">
                    <a:lumMod val="95000"/>
                    <a:lumOff val="5000"/>
                  </a:schemeClr>
                </a:solidFill>
              </a:rPr>
              <a:t> </a:t>
            </a:r>
            <a:r>
              <a:rPr lang="en-US" sz="2000" i="1" dirty="0" err="1" smtClean="0">
                <a:solidFill>
                  <a:schemeClr val="tx1">
                    <a:lumMod val="95000"/>
                    <a:lumOff val="5000"/>
                  </a:schemeClr>
                </a:solidFill>
              </a:rPr>
              <a:t>khó</a:t>
            </a:r>
            <a:r>
              <a:rPr lang="en-US" sz="2000" i="1" dirty="0" smtClean="0">
                <a:solidFill>
                  <a:schemeClr val="tx1">
                    <a:lumMod val="95000"/>
                    <a:lumOff val="5000"/>
                  </a:schemeClr>
                </a:solidFill>
              </a:rPr>
              <a:t> hay k?</a:t>
            </a:r>
            <a:endParaRPr lang="en-US" sz="2000" i="1" dirty="0">
              <a:solidFill>
                <a:schemeClr val="tx1">
                  <a:lumMod val="95000"/>
                  <a:lumOff val="5000"/>
                </a:schemeClr>
              </a:solidFill>
            </a:endParaRPr>
          </a:p>
        </p:txBody>
      </p:sp>
    </p:spTree>
    <p:extLst>
      <p:ext uri="{BB962C8B-B14F-4D97-AF65-F5344CB8AC3E}">
        <p14:creationId xmlns:p14="http://schemas.microsoft.com/office/powerpoint/2010/main" val="39182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wipe(down)">
                                      <p:cBhvr>
                                        <p:cTn id="7" dur="500"/>
                                        <p:tgtEl>
                                          <p:spTgt spid="2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Text Placeholder 4"/>
          <p:cNvSpPr>
            <a:spLocks noGrp="1"/>
          </p:cNvSpPr>
          <p:nvPr>
            <p:ph type="body" idx="1"/>
          </p:nvPr>
        </p:nvSpPr>
        <p:spPr/>
        <p:txBody>
          <a:bodyPr/>
          <a:lstStyle/>
          <a:p>
            <a:endParaRPr lang="en-US" dirty="0"/>
          </a:p>
        </p:txBody>
      </p:sp>
      <p:sp>
        <p:nvSpPr>
          <p:cNvPr id="3" name="Content Placeholder 2"/>
          <p:cNvSpPr>
            <a:spLocks noGrp="1"/>
          </p:cNvSpPr>
          <p:nvPr>
            <p:ph sz="half" idx="2"/>
          </p:nvPr>
        </p:nvSpPr>
        <p:spPr>
          <a:xfrm>
            <a:off x="1022886" y="1961116"/>
            <a:ext cx="4937760" cy="3378200"/>
          </a:xfrm>
        </p:spPr>
        <p:txBody>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đã</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APK </a:t>
            </a:r>
            <a:r>
              <a:rPr lang="en-US" sz="2400" dirty="0" err="1" smtClean="0">
                <a:latin typeface="Times New Roman" panose="02020603050405020304" pitchFamily="18" charset="0"/>
                <a:cs typeface="Times New Roman" panose="02020603050405020304" pitchFamily="18" charset="0"/>
              </a:rPr>
              <a:t>chọn</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“opt out </a:t>
            </a:r>
            <a:r>
              <a:rPr lang="en-US" dirty="0"/>
              <a:t>”</a:t>
            </a:r>
          </a:p>
        </p:txBody>
      </p:sp>
      <p:sp>
        <p:nvSpPr>
          <p:cNvPr id="6" name="Text Placeholder 5"/>
          <p:cNvSpPr>
            <a:spLocks noGrp="1"/>
          </p:cNvSpPr>
          <p:nvPr>
            <p:ph type="body" sz="quarter" idx="3"/>
          </p:nvPr>
        </p:nvSpPr>
        <p:spPr/>
        <p:txBody>
          <a:bodyPr/>
          <a:lstStyle/>
          <a:p>
            <a:endParaRPr lang="en-US" dirty="0"/>
          </a:p>
        </p:txBody>
      </p:sp>
      <p:sp>
        <p:nvSpPr>
          <p:cNvPr id="8" name="Content Placeholder 7"/>
          <p:cNvSpPr>
            <a:spLocks noGrp="1"/>
          </p:cNvSpPr>
          <p:nvPr>
            <p:ph sz="quarter" idx="4"/>
          </p:nvPr>
        </p:nvSpPr>
        <p:spPr/>
        <p:txBody>
          <a:bodyPr/>
          <a:lstStyle/>
          <a:p>
            <a:endParaRPr lang="en-US" dirty="0"/>
          </a:p>
        </p:txBody>
      </p:sp>
      <p:pic>
        <p:nvPicPr>
          <p:cNvPr id="9220" name="Picture 4"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592829"/>
            <a:ext cx="4788973" cy="33954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954061" y="1876340"/>
            <a:ext cx="3999908" cy="830997"/>
          </a:xfrm>
          <a:prstGeom prst="rect">
            <a:avLst/>
          </a:prstGeom>
        </p:spPr>
        <p:txBody>
          <a:bodyPr wrap="square">
            <a:spAutoFit/>
          </a:bodyPr>
          <a:lstStyle/>
          <a:p>
            <a:r>
              <a:rPr lang="en-US" sz="2400" dirty="0" err="1">
                <a:solidFill>
                  <a:srgbClr val="222222"/>
                </a:solidFill>
                <a:latin typeface="Times New Roman" panose="02020603050405020304" pitchFamily="18" charset="0"/>
                <a:cs typeface="Times New Roman" panose="02020603050405020304" pitchFamily="18" charset="0"/>
              </a:rPr>
              <a:t>Tiếp</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tục</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là</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chọn</a:t>
            </a:r>
            <a:r>
              <a:rPr lang="en-US" sz="2400" dirty="0">
                <a:solidFill>
                  <a:srgbClr val="222222"/>
                </a:solidFill>
                <a:latin typeface="Times New Roman" panose="02020603050405020304" pitchFamily="18" charset="0"/>
                <a:cs typeface="Times New Roman" panose="02020603050405020304" pitchFamily="18" charset="0"/>
              </a:rPr>
              <a:t> “browse files” </a:t>
            </a:r>
            <a:r>
              <a:rPr lang="en-US" sz="2400" dirty="0" err="1">
                <a:solidFill>
                  <a:srgbClr val="222222"/>
                </a:solidFill>
                <a:latin typeface="Times New Roman" panose="02020603050405020304" pitchFamily="18" charset="0"/>
                <a:cs typeface="Times New Roman" panose="02020603050405020304" pitchFamily="18" charset="0"/>
              </a:rPr>
              <a:t>để</a:t>
            </a:r>
            <a:r>
              <a:rPr lang="en-US" sz="2400" dirty="0">
                <a:solidFill>
                  <a:srgbClr val="222222"/>
                </a:solidFill>
                <a:latin typeface="Times New Roman" panose="02020603050405020304" pitchFamily="18" charset="0"/>
                <a:cs typeface="Times New Roman" panose="02020603050405020304" pitchFamily="18" charset="0"/>
              </a:rPr>
              <a:t> upload APK </a:t>
            </a:r>
            <a:r>
              <a:rPr lang="en-US" sz="2400" dirty="0" err="1">
                <a:solidFill>
                  <a:srgbClr val="222222"/>
                </a:solidFill>
                <a:latin typeface="Times New Roman" panose="02020603050405020304" pitchFamily="18" charset="0"/>
                <a:cs typeface="Times New Roman" panose="02020603050405020304" pitchFamily="18" charset="0"/>
              </a:rPr>
              <a:t>từ</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máy</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tính</a:t>
            </a:r>
            <a:r>
              <a:rPr lang="en-US" sz="2400" dirty="0">
                <a:solidFill>
                  <a:srgbClr val="222222"/>
                </a:solidFill>
                <a:latin typeface="Times New Roman" panose="02020603050405020304" pitchFamily="18" charset="0"/>
                <a:cs typeface="Times New Roman" panose="02020603050405020304" pitchFamily="18" charset="0"/>
              </a:rPr>
              <a:t> </a:t>
            </a:r>
            <a:r>
              <a:rPr lang="en-US" sz="2400" dirty="0" err="1">
                <a:solidFill>
                  <a:srgbClr val="222222"/>
                </a:solidFill>
                <a:latin typeface="Times New Roman" panose="02020603050405020304" pitchFamily="18" charset="0"/>
                <a:cs typeface="Times New Roman" panose="02020603050405020304" pitchFamily="18" charset="0"/>
              </a:rPr>
              <a:t>lên</a:t>
            </a:r>
            <a:endParaRPr lang="en-US" sz="2400" dirty="0">
              <a:latin typeface="Times New Roman" panose="02020603050405020304" pitchFamily="18" charset="0"/>
              <a:cs typeface="Times New Roman" panose="02020603050405020304" pitchFamily="18" charset="0"/>
            </a:endParaRPr>
          </a:p>
        </p:txBody>
      </p:sp>
      <p:pic>
        <p:nvPicPr>
          <p:cNvPr id="9222" name="Picture 6" descr="submit ứng dụng lên Google Play St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1" y="2691026"/>
            <a:ext cx="4736048" cy="326950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5792313" y="4060636"/>
            <a:ext cx="415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619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599499" y="2324498"/>
            <a:ext cx="3861824" cy="3416300"/>
          </a:xfrm>
        </p:spPr>
        <p:txBody>
          <a:bodyPr/>
          <a:lstStyle/>
          <a:p>
            <a:r>
              <a:rPr lang="en-US" sz="2400" dirty="0" smtClean="0">
                <a:latin typeface="+mj-lt"/>
              </a:rPr>
              <a:t>- </a:t>
            </a:r>
            <a:r>
              <a:rPr lang="vi-VN" sz="2400" dirty="0" smtClean="0">
                <a:latin typeface="+mj-lt"/>
              </a:rPr>
              <a:t>Điền </a:t>
            </a:r>
            <a:r>
              <a:rPr lang="vi-VN" sz="2400" dirty="0">
                <a:latin typeface="+mj-lt"/>
              </a:rPr>
              <a:t>các thông tin chính </a:t>
            </a:r>
            <a:r>
              <a:rPr lang="vi-VN" sz="2400" dirty="0" smtClean="0">
                <a:latin typeface="+mj-lt"/>
              </a:rPr>
              <a:t>rồi </a:t>
            </a:r>
            <a:r>
              <a:rPr lang="vi-VN" sz="2400" dirty="0">
                <a:latin typeface="+mj-lt"/>
              </a:rPr>
              <a:t>nhấn “REVIEW</a:t>
            </a:r>
            <a:r>
              <a:rPr lang="vi-VN" dirty="0"/>
              <a:t>.”</a:t>
            </a:r>
            <a:endParaRPr lang="en-US" dirty="0"/>
          </a:p>
        </p:txBody>
      </p:sp>
      <p:pic>
        <p:nvPicPr>
          <p:cNvPr id="10242"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76" y="1882230"/>
            <a:ext cx="6479037" cy="3665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841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rPr>
              <a:t>5</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Hoàn</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thành</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đánh</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giá</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Content Rating</a:t>
            </a:r>
            <a:r>
              <a:rPr lang="en-US" dirty="0"/>
              <a:t/>
            </a:r>
            <a:br>
              <a:rPr lang="en-US" dirty="0"/>
            </a:br>
            <a:endParaRPr lang="en-US" dirty="0"/>
          </a:p>
        </p:txBody>
      </p:sp>
      <p:sp>
        <p:nvSpPr>
          <p:cNvPr id="3" name="Content Placeholder 2"/>
          <p:cNvSpPr>
            <a:spLocks noGrp="1"/>
          </p:cNvSpPr>
          <p:nvPr>
            <p:ph idx="1"/>
          </p:nvPr>
        </p:nvSpPr>
        <p:spPr>
          <a:xfrm>
            <a:off x="8312210" y="2227577"/>
            <a:ext cx="3879790" cy="3416300"/>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t>
            </a:r>
            <a:r>
              <a:rPr lang="en-US" sz="2400" dirty="0" err="1" smtClean="0">
                <a:latin typeface="Times New Roman" panose="02020603050405020304" pitchFamily="18" charset="0"/>
                <a:cs typeface="Times New Roman" panose="02020603050405020304" pitchFamily="18" charset="0"/>
              </a:rPr>
              <a:t>rả</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lời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câu</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hỏi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nhằm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khẳng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app an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1266"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487" y="1851654"/>
            <a:ext cx="7161377" cy="4168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09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barn(inVertical)">
                                      <p:cBhvr>
                                        <p:cTn id="1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rPr>
              <a:t>6</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Đăng</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kí</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miễn</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phí</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hay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trả</a:t>
            </a:r>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1" dirty="0" err="1">
                <a:solidFill>
                  <a:schemeClr val="tx1">
                    <a:lumMod val="95000"/>
                    <a:lumOff val="5000"/>
                  </a:schemeClr>
                </a:solidFill>
                <a:latin typeface="Times New Roman" panose="02020603050405020304" pitchFamily="18" charset="0"/>
                <a:cs typeface="Times New Roman" panose="02020603050405020304" pitchFamily="18" charset="0"/>
              </a:rPr>
              <a:t>phí</a:t>
            </a:r>
            <a:r>
              <a:rPr lang="en-US" dirty="0"/>
              <a:t/>
            </a:r>
            <a:br>
              <a:rPr lang="en-US" dirty="0"/>
            </a:br>
            <a:endParaRPr lang="en-US" dirty="0"/>
          </a:p>
        </p:txBody>
      </p:sp>
      <p:sp>
        <p:nvSpPr>
          <p:cNvPr id="3" name="Content Placeholder 2"/>
          <p:cNvSpPr>
            <a:spLocks noGrp="1"/>
          </p:cNvSpPr>
          <p:nvPr>
            <p:ph idx="1"/>
          </p:nvPr>
        </p:nvSpPr>
        <p:spPr>
          <a:xfrm>
            <a:off x="7058827" y="2589373"/>
            <a:ext cx="5237697" cy="3003135"/>
          </a:xfrm>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“Pricing &amp; </a:t>
            </a:r>
            <a:r>
              <a:rPr lang="en-US" sz="2400" dirty="0" smtClean="0">
                <a:latin typeface="Times New Roman" panose="02020603050405020304" pitchFamily="18" charset="0"/>
                <a:cs typeface="Times New Roman" panose="02020603050405020304" pitchFamily="18" charset="0"/>
              </a:rPr>
              <a:t>distribution” </a:t>
            </a:r>
            <a:r>
              <a:rPr lang="vi-VN" sz="2400" dirty="0" smtClean="0">
                <a:latin typeface="Times New Roman" panose="02020603050405020304" pitchFamily="18" charset="0"/>
                <a:cs typeface="Times New Roman" panose="02020603050405020304" pitchFamily="18" charset="0"/>
              </a:rPr>
              <a:t>ứng </a:t>
            </a:r>
            <a:r>
              <a:rPr lang="vi-VN" sz="2400" dirty="0">
                <a:latin typeface="Times New Roman" panose="02020603050405020304" pitchFamily="18" charset="0"/>
                <a:cs typeface="Times New Roman" panose="02020603050405020304" pitchFamily="18" charset="0"/>
              </a:rPr>
              <a:t>dụng </a:t>
            </a:r>
            <a:r>
              <a:rPr lang="vi-VN" sz="2400" dirty="0" smtClean="0">
                <a:latin typeface="Times New Roman" panose="02020603050405020304" pitchFamily="18" charset="0"/>
                <a:cs typeface="Times New Roman" panose="02020603050405020304" pitchFamily="18" charset="0"/>
              </a:rPr>
              <a:t>sẽ </a:t>
            </a:r>
            <a:r>
              <a:rPr lang="vi-VN" sz="2400" dirty="0">
                <a:latin typeface="Times New Roman" panose="02020603050405020304" pitchFamily="18" charset="0"/>
                <a:cs typeface="Times New Roman" panose="02020603050405020304" pitchFamily="18" charset="0"/>
              </a:rPr>
              <a:t>phát hành miễn phí hay là bán cho người dùng.</a:t>
            </a:r>
            <a:endParaRPr lang="en-US" sz="2400" dirty="0">
              <a:latin typeface="Times New Roman" panose="02020603050405020304" pitchFamily="18" charset="0"/>
              <a:cs typeface="Times New Roman" panose="02020603050405020304" pitchFamily="18" charset="0"/>
            </a:endParaRPr>
          </a:p>
        </p:txBody>
      </p:sp>
      <p:pic>
        <p:nvPicPr>
          <p:cNvPr id="12290"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73" y="2056890"/>
            <a:ext cx="6597354" cy="387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43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403425" y="2256012"/>
            <a:ext cx="4948015" cy="3416300"/>
          </a:xfrm>
        </p:spPr>
        <p:txBody>
          <a:bodyPr/>
          <a:lstStyle/>
          <a:p>
            <a:r>
              <a:rPr lang="en-US" dirty="0" smtClean="0"/>
              <a:t>- </a:t>
            </a:r>
            <a:r>
              <a:rPr lang="en-US" sz="2400" dirty="0" err="1" smtClean="0">
                <a:latin typeface="Times New Roman" panose="02020603050405020304" pitchFamily="18" charset="0"/>
                <a:cs typeface="Times New Roman" panose="02020603050405020304" pitchFamily="18" charset="0"/>
              </a:rPr>
              <a:t>Trở</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lại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“App releases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 START ROLLOUT TO PRODUCTION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chờ</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đợi</a:t>
            </a:r>
            <a:r>
              <a:rPr lang="en-US" sz="2400" dirty="0">
                <a:latin typeface="Times New Roman" panose="02020603050405020304" pitchFamily="18" charset="0"/>
                <a:cs typeface="Times New Roman" panose="02020603050405020304" pitchFamily="18" charset="0"/>
              </a:rPr>
              <a:t> Google review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appove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bạn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13314" name="Picture 2" descr="submit ứng dụng lên Google Play St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70" y="1829696"/>
            <a:ext cx="6507038" cy="3972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5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barn(inVertical)">
                                      <p:cBhvr>
                                        <p:cTn id="12"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389" y="708338"/>
            <a:ext cx="8761413" cy="1407166"/>
          </a:xfrm>
        </p:spPr>
        <p:txBody>
          <a:bodyPr>
            <a:normAutofit/>
          </a:bodyPr>
          <a:lstStyle/>
          <a:p>
            <a:r>
              <a:rPr lang="vi-VN" b="1" dirty="0" smtClean="0">
                <a:solidFill>
                  <a:schemeClr val="accent2"/>
                </a:solidFill>
              </a:rPr>
              <a:t>Nội dung chính của bài</a:t>
            </a:r>
            <a:r>
              <a:rPr lang="en-US" b="1" dirty="0" smtClean="0">
                <a:solidFill>
                  <a:schemeClr val="accent2"/>
                </a:solidFill>
              </a:rPr>
              <a:t> </a:t>
            </a:r>
            <a:r>
              <a:rPr lang="vi-VN" b="1" dirty="0" smtClean="0">
                <a:solidFill>
                  <a:srgbClr val="FF0000"/>
                </a:solidFill>
              </a:rPr>
              <a:t/>
            </a:r>
            <a:br>
              <a:rPr lang="vi-VN"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1691137" y="1411921"/>
            <a:ext cx="7980897" cy="3657599"/>
          </a:xfrm>
        </p:spPr>
        <p:txBody>
          <a:bodyPr>
            <a:normAutofit/>
          </a:bodyPr>
          <a:lstStyle/>
          <a:p>
            <a:pPr marL="457200" lvl="1" indent="0">
              <a:buNone/>
            </a:pPr>
            <a:endParaRPr lang="vi-VN" u="sng" dirty="0" smtClean="0">
              <a:solidFill>
                <a:srgbClr val="00B050"/>
              </a:solidFill>
            </a:endParaRPr>
          </a:p>
        </p:txBody>
      </p:sp>
      <p:sp>
        <p:nvSpPr>
          <p:cNvPr id="4" name="AutoShape 2" descr="Xóa bỏ hoàn toàn ứng dụng trong tài khoản Goog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ight Arrow 4"/>
          <p:cNvSpPr/>
          <p:nvPr/>
        </p:nvSpPr>
        <p:spPr>
          <a:xfrm>
            <a:off x="2247544" y="1411921"/>
            <a:ext cx="7602921" cy="2070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vi-VN" sz="3200" b="1" i="1" dirty="0">
                <a:solidFill>
                  <a:schemeClr val="tx1">
                    <a:lumMod val="95000"/>
                    <a:lumOff val="5000"/>
                  </a:schemeClr>
                </a:solidFill>
                <a:latin typeface="+mj-lt"/>
              </a:rPr>
              <a:t>Những lưu ý quan trọng trước khi đưa ứng dụng lên Google Play</a:t>
            </a:r>
          </a:p>
        </p:txBody>
      </p:sp>
      <p:sp>
        <p:nvSpPr>
          <p:cNvPr id="6" name="Right Arrow 5"/>
          <p:cNvSpPr/>
          <p:nvPr/>
        </p:nvSpPr>
        <p:spPr>
          <a:xfrm>
            <a:off x="2376333" y="3730118"/>
            <a:ext cx="7617672" cy="2300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Các</a:t>
            </a:r>
            <a:r>
              <a:rPr lang="en-US" sz="32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bước</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để</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xuất</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smtClean="0">
                <a:solidFill>
                  <a:schemeClr val="tx1">
                    <a:lumMod val="95000"/>
                    <a:lumOff val="5000"/>
                  </a:schemeClr>
                </a:solidFill>
                <a:latin typeface="Times New Roman" panose="02020603050405020304" pitchFamily="18" charset="0"/>
                <a:cs typeface="Times New Roman" panose="02020603050405020304" pitchFamily="18" charset="0"/>
              </a:rPr>
              <a:t>bản</a:t>
            </a:r>
            <a:r>
              <a:rPr lang="en-US" sz="3200" b="1" i="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ứng</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dụng</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err="1">
                <a:solidFill>
                  <a:schemeClr val="tx1">
                    <a:lumMod val="95000"/>
                    <a:lumOff val="5000"/>
                  </a:schemeClr>
                </a:solidFill>
                <a:latin typeface="Times New Roman" panose="02020603050405020304" pitchFamily="18" charset="0"/>
                <a:cs typeface="Times New Roman" panose="02020603050405020304" pitchFamily="18" charset="0"/>
              </a:rPr>
              <a:t>lên</a:t>
            </a:r>
            <a:r>
              <a:rPr lang="en-US" sz="3200" b="1" i="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i="1" dirty="0" smtClean="0">
                <a:solidFill>
                  <a:schemeClr val="tx1">
                    <a:lumMod val="95000"/>
                    <a:lumOff val="5000"/>
                  </a:schemeClr>
                </a:solidFill>
                <a:latin typeface="Times New Roman" panose="02020603050405020304" pitchFamily="18" charset="0"/>
                <a:cs typeface="Times New Roman" panose="02020603050405020304" pitchFamily="18" charset="0"/>
              </a:rPr>
              <a:t>google play </a:t>
            </a:r>
            <a:endParaRPr lang="en-US" sz="3200" b="1"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56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66918"/>
            <a:ext cx="10841435" cy="2095989"/>
          </a:xfrm>
        </p:spPr>
        <p:txBody>
          <a:bodyPr>
            <a:normAutofit/>
          </a:bodyPr>
          <a:lstStyle/>
          <a:p>
            <a:r>
              <a:rPr lang="vi-VN" dirty="0">
                <a:solidFill>
                  <a:srgbClr val="C00000"/>
                </a:solidFill>
              </a:rPr>
              <a:t>Những lưu ý quan trọng trước khi </a:t>
            </a:r>
            <a:r>
              <a:rPr lang="vi-VN" dirty="0" smtClean="0">
                <a:solidFill>
                  <a:srgbClr val="C00000"/>
                </a:solidFill>
              </a:rPr>
              <a:t>đưa </a:t>
            </a:r>
            <a:r>
              <a:rPr lang="vi-VN" dirty="0">
                <a:solidFill>
                  <a:srgbClr val="C00000"/>
                </a:solidFill>
              </a:rPr>
              <a:t>ứng dụng lên Google Play</a:t>
            </a:r>
            <a:br>
              <a:rPr lang="vi-VN"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pPr lvl="8"/>
            <a:r>
              <a:rPr lang="en-US" dirty="0" smtClean="0"/>
              <a:t>c</a:t>
            </a:r>
            <a:endParaRPr lang="vi-VN" dirty="0"/>
          </a:p>
          <a:p>
            <a:endParaRPr lang="en-US" dirty="0"/>
          </a:p>
        </p:txBody>
      </p:sp>
    </p:spTree>
    <p:extLst>
      <p:ext uri="{BB962C8B-B14F-4D97-AF65-F5344CB8AC3E}">
        <p14:creationId xmlns:p14="http://schemas.microsoft.com/office/powerpoint/2010/main" val="3318481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vi-VN" sz="2400" b="1" dirty="0">
                <a:latin typeface="+mj-lt"/>
              </a:rPr>
              <a:t>Sử dụng icon đơn giản và có sức hấp dẫn</a:t>
            </a:r>
          </a:p>
          <a:p>
            <a:pPr fontAlgn="base"/>
            <a:r>
              <a:rPr lang="en-US" sz="2400" dirty="0" smtClean="0">
                <a:latin typeface="+mj-lt"/>
              </a:rPr>
              <a:t>- </a:t>
            </a:r>
            <a:r>
              <a:rPr lang="vi-VN" sz="2400" dirty="0" smtClean="0">
                <a:latin typeface="+mj-lt"/>
              </a:rPr>
              <a:t>Icon </a:t>
            </a:r>
            <a:r>
              <a:rPr lang="vi-VN" sz="2400" dirty="0">
                <a:latin typeface="+mj-lt"/>
              </a:rPr>
              <a:t>đơn giản và có sức hấp dẫn là yếu tố hàng đầu mà bạn nên quan tâm trước khi đưa ứng dụng lên Google Play. Bạn chỉ cần chịu khó để ý thì sẽ nhận </a:t>
            </a:r>
            <a:r>
              <a:rPr lang="vi-VN" sz="2400" dirty="0" smtClean="0">
                <a:latin typeface="+mj-lt"/>
              </a:rPr>
              <a:t>ra </a:t>
            </a:r>
            <a:r>
              <a:rPr lang="vi-VN" sz="2400" dirty="0">
                <a:latin typeface="+mj-lt"/>
              </a:rPr>
              <a:t>có rất nhiều thứ sẽ nhìn đẹp hơn với icon. Một biểu tượng đơn giản thể hiện bằng hình vẽ mang ý nghĩa tượng trưng.</a:t>
            </a:r>
          </a:p>
          <a:p>
            <a:endParaRPr lang="en-US" dirty="0"/>
          </a:p>
        </p:txBody>
      </p:sp>
    </p:spTree>
    <p:extLst>
      <p:ext uri="{BB962C8B-B14F-4D97-AF65-F5344CB8AC3E}">
        <p14:creationId xmlns:p14="http://schemas.microsoft.com/office/powerpoint/2010/main" val="368201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6299"/>
            <a:ext cx="10058400" cy="1450757"/>
          </a:xfrm>
        </p:spPr>
        <p:txBody>
          <a:bodyPr/>
          <a:lstStyle/>
          <a:p>
            <a:endParaRPr lang="en-US" dirty="0"/>
          </a:p>
        </p:txBody>
      </p:sp>
      <p:sp>
        <p:nvSpPr>
          <p:cNvPr id="3" name="Content Placeholder 2"/>
          <p:cNvSpPr>
            <a:spLocks noGrp="1"/>
          </p:cNvSpPr>
          <p:nvPr>
            <p:ph idx="1"/>
          </p:nvPr>
        </p:nvSpPr>
        <p:spPr>
          <a:xfrm>
            <a:off x="1097280" y="1961644"/>
            <a:ext cx="10058400" cy="4023360"/>
          </a:xfrm>
        </p:spPr>
        <p:txBody>
          <a:bodyPr>
            <a:normAutofit/>
          </a:bodyPr>
          <a:lstStyle/>
          <a:p>
            <a:pPr fontAlgn="base"/>
            <a:r>
              <a:rPr lang="vi-VN" sz="2400" b="1" dirty="0">
                <a:latin typeface="+mj-lt"/>
              </a:rPr>
              <a:t>Chọn tên ứng dụng duy nhất và có chứa từ khóa</a:t>
            </a:r>
          </a:p>
          <a:p>
            <a:pPr fontAlgn="base"/>
            <a:r>
              <a:rPr lang="en-US" dirty="0" smtClean="0">
                <a:latin typeface="+mj-lt"/>
              </a:rPr>
              <a:t>- </a:t>
            </a:r>
            <a:r>
              <a:rPr lang="vi-VN" sz="2400" dirty="0" smtClean="0">
                <a:latin typeface="+mj-lt"/>
              </a:rPr>
              <a:t>Điều </a:t>
            </a:r>
            <a:r>
              <a:rPr lang="vi-VN" sz="2400" dirty="0">
                <a:latin typeface="+mj-lt"/>
              </a:rPr>
              <a:t>quan trọng nhất là bạn phải xác định từ khóa đúng đắn, đúng với lĩnh vực mà </a:t>
            </a:r>
            <a:r>
              <a:rPr lang="vi-VN" sz="2400" dirty="0" smtClean="0">
                <a:latin typeface="+mj-lt"/>
              </a:rPr>
              <a:t>mình</a:t>
            </a:r>
            <a:r>
              <a:rPr lang="en-US" sz="2400" dirty="0">
                <a:latin typeface="+mj-lt"/>
              </a:rPr>
              <a:t> </a:t>
            </a:r>
            <a:r>
              <a:rPr lang="en-US" sz="2400" dirty="0" err="1" smtClean="0">
                <a:latin typeface="Times New Roman" panose="02020603050405020304" pitchFamily="18" charset="0"/>
                <a:cs typeface="Times New Roman" panose="02020603050405020304" pitchFamily="18" charset="0"/>
              </a:rPr>
              <a:t>muốn</a:t>
            </a:r>
            <a:r>
              <a:rPr lang="vi-VN" sz="2400" dirty="0" smtClean="0">
                <a:latin typeface="+mj-lt"/>
              </a:rPr>
              <a:t>. </a:t>
            </a:r>
            <a:r>
              <a:rPr lang="vi-VN" sz="2400" dirty="0">
                <a:latin typeface="+mj-lt"/>
              </a:rPr>
              <a:t>Điều này giúp bạn định hướng đúng đắn ngay từ ban đầu.</a:t>
            </a:r>
          </a:p>
          <a:p>
            <a:pPr fontAlgn="base"/>
            <a:r>
              <a:rPr lang="en-US" sz="2400" dirty="0" smtClean="0">
                <a:latin typeface="+mj-lt"/>
              </a:rPr>
              <a:t>- </a:t>
            </a:r>
            <a:r>
              <a:rPr lang="en-US" sz="2400" dirty="0">
                <a:latin typeface="+mj-lt"/>
              </a:rPr>
              <a:t>Q</a:t>
            </a:r>
            <a:r>
              <a:rPr lang="vi-VN" sz="2400" dirty="0" smtClean="0">
                <a:latin typeface="+mj-lt"/>
              </a:rPr>
              <a:t>uan </a:t>
            </a:r>
            <a:r>
              <a:rPr lang="vi-VN" sz="2400" dirty="0">
                <a:latin typeface="+mj-lt"/>
              </a:rPr>
              <a:t>tâm đến thị hiếu người dùng và lập danh sách những từ khóa có thể sử dụng. </a:t>
            </a:r>
            <a:r>
              <a:rPr lang="en-US" sz="2400" dirty="0" smtClean="0">
                <a:latin typeface="+mj-lt"/>
              </a:rPr>
              <a:t>- --- </a:t>
            </a:r>
            <a:r>
              <a:rPr lang="vi-VN" sz="2400" dirty="0" smtClean="0">
                <a:latin typeface="+mj-lt"/>
              </a:rPr>
              <a:t>Chọn </a:t>
            </a:r>
            <a:r>
              <a:rPr lang="vi-VN" sz="2400" dirty="0">
                <a:latin typeface="+mj-lt"/>
              </a:rPr>
              <a:t>tên ứng dụng trước khi đưa ứng dụng lên Google Play có rất nhiều cách. Có thể là bạn lựa chọn từ khóa chủ lực mà người dùng sẽ tìm kiếm nhiều nhất. Hay chọn một cái tên ngắn gọn, dễ nhớ và nên chia từ khóa chính.</a:t>
            </a:r>
          </a:p>
          <a:p>
            <a:pPr fontAlgn="base"/>
            <a:r>
              <a:rPr lang="en-US" sz="2400" dirty="0" smtClean="0">
                <a:latin typeface="+mj-lt"/>
              </a:rPr>
              <a:t>- </a:t>
            </a:r>
            <a:r>
              <a:rPr lang="vi-VN" sz="2400" dirty="0" smtClean="0">
                <a:latin typeface="+mj-lt"/>
              </a:rPr>
              <a:t>Sử </a:t>
            </a:r>
            <a:r>
              <a:rPr lang="vi-VN" sz="2400" dirty="0">
                <a:latin typeface="+mj-lt"/>
              </a:rPr>
              <a:t>dụng từ khóa phải hợp ký, tránh việc nhồi nhét từ khóa. Tránh việc sử dụng những kí tự đặc biệt, tối ưu hóa tên ứng dụng phù hợp với ngôn ngữ, tốt nhất vẫn là từ khóa tiếng </a:t>
            </a:r>
            <a:r>
              <a:rPr lang="vi-VN" sz="2400" dirty="0" smtClean="0">
                <a:latin typeface="+mj-lt"/>
              </a:rPr>
              <a:t>Anh</a:t>
            </a:r>
            <a:r>
              <a:rPr lang="en-US" sz="2400" dirty="0" smtClean="0">
                <a:latin typeface="+mj-lt"/>
              </a:rPr>
              <a:t>…</a:t>
            </a:r>
            <a:endParaRPr lang="en-US" sz="2400" dirty="0">
              <a:latin typeface="+mj-lt"/>
            </a:endParaRPr>
          </a:p>
        </p:txBody>
      </p:sp>
    </p:spTree>
    <p:extLst>
      <p:ext uri="{BB962C8B-B14F-4D97-AF65-F5344CB8AC3E}">
        <p14:creationId xmlns:p14="http://schemas.microsoft.com/office/powerpoint/2010/main" val="402837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71978" y="1468191"/>
            <a:ext cx="4095481" cy="3709115"/>
          </a:xfrm>
        </p:spPr>
        <p:txBody>
          <a:bodyPr>
            <a:noAutofit/>
          </a:bodyPr>
          <a:lstStyle/>
          <a:p>
            <a:pPr fontAlgn="base"/>
            <a:r>
              <a:rPr lang="en-US" sz="2400" dirty="0" smtClean="0"/>
              <a:t>- </a:t>
            </a:r>
            <a:r>
              <a:rPr lang="vi-VN" sz="2400" dirty="0" smtClean="0"/>
              <a:t>Hình </a:t>
            </a:r>
            <a:r>
              <a:rPr lang="vi-VN" sz="2400" dirty="0"/>
              <a:t>ảnh screenshots chất lượng, hấp dẫn và có độ phân giải cao nhất có thể rất quan trọng khi bạn đưa ứng dụng lên Google Play. Bởi vì ảnh chụp màn hình là một chỉ thị quan trọng về các chức năng và trải nghiệm cho người dùng tiềm năng.</a:t>
            </a:r>
            <a:br>
              <a:rPr lang="vi-VN" sz="2400" dirty="0"/>
            </a:br>
            <a:endParaRPr lang="en-US" sz="2400" dirty="0"/>
          </a:p>
        </p:txBody>
      </p:sp>
      <p:pic>
        <p:nvPicPr>
          <p:cNvPr id="1034" name="Picture 10" descr="Tạo hình ảnh sreenshot chất lượng thấ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26480" y="2021984"/>
            <a:ext cx="5155912" cy="3314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639111" y="475377"/>
            <a:ext cx="9643281" cy="830997"/>
          </a:xfrm>
          <a:prstGeom prst="rect">
            <a:avLst/>
          </a:prstGeom>
        </p:spPr>
        <p:txBody>
          <a:bodyPr wrap="none">
            <a:spAutoFit/>
          </a:bodyPr>
          <a:lstStyle/>
          <a:p>
            <a:r>
              <a:rPr lang="vi-VN" sz="2400" b="1" dirty="0">
                <a:latin typeface="+mj-lt"/>
              </a:rPr>
              <a:t>Tạo hình ảnh screenshots chất lượng, hấp </a:t>
            </a:r>
            <a:r>
              <a:rPr lang="vi-VN" sz="2400" b="1" dirty="0" smtClean="0">
                <a:latin typeface="+mj-lt"/>
              </a:rPr>
              <a:t>dẫn</a:t>
            </a:r>
            <a:r>
              <a:rPr lang="vi-VN" sz="2400" b="1" dirty="0">
                <a:latin typeface="+mj-lt"/>
              </a:rPr>
              <a:t> Tạo hình ảnh </a:t>
            </a:r>
            <a:r>
              <a:rPr lang="vi-VN" sz="2400" b="1" dirty="0" smtClean="0">
                <a:latin typeface="+mj-lt"/>
              </a:rPr>
              <a:t>screenshots</a:t>
            </a:r>
            <a:endParaRPr lang="en-US" sz="2400" b="1" dirty="0" smtClean="0">
              <a:latin typeface="+mj-lt"/>
            </a:endParaRPr>
          </a:p>
          <a:p>
            <a:r>
              <a:rPr lang="vi-VN" sz="2400" b="1" dirty="0" smtClean="0">
                <a:latin typeface="+mj-lt"/>
              </a:rPr>
              <a:t> </a:t>
            </a:r>
            <a:r>
              <a:rPr lang="vi-VN" sz="2400" b="1" dirty="0">
                <a:latin typeface="+mj-lt"/>
              </a:rPr>
              <a:t>chất lượng, hấp dẫn</a:t>
            </a:r>
            <a:endParaRPr lang="en-US" sz="2400" dirty="0">
              <a:latin typeface="+mj-lt"/>
            </a:endParaRPr>
          </a:p>
        </p:txBody>
      </p:sp>
    </p:spTree>
    <p:extLst>
      <p:ext uri="{BB962C8B-B14F-4D97-AF65-F5344CB8AC3E}">
        <p14:creationId xmlns:p14="http://schemas.microsoft.com/office/powerpoint/2010/main" val="284997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vi-VN" sz="2400" b="1" dirty="0">
                <a:latin typeface="+mj-lt"/>
              </a:rPr>
              <a:t>Đặt ứng dụng vào một danh mục (category) đúng</a:t>
            </a:r>
          </a:p>
          <a:p>
            <a:pPr fontAlgn="base"/>
            <a:r>
              <a:rPr lang="en-US" sz="2400" dirty="0" smtClean="0">
                <a:latin typeface="+mj-lt"/>
              </a:rPr>
              <a:t>- </a:t>
            </a:r>
            <a:r>
              <a:rPr lang="vi-VN" sz="2400" dirty="0" smtClean="0">
                <a:latin typeface="+mj-lt"/>
              </a:rPr>
              <a:t>Đưa </a:t>
            </a:r>
            <a:r>
              <a:rPr lang="vi-VN" sz="2400" dirty="0">
                <a:latin typeface="+mj-lt"/>
              </a:rPr>
              <a:t>ứng dụng lên Google Play phải đảm bảo được rằng đây là danh mục ít cạnh tranh nhất. Đây được coi là một cách thực hành tốt giúp cho người dùng dễ dàng tìm thấy nó hơn trên </a:t>
            </a:r>
            <a:r>
              <a:rPr lang="vi-VN" sz="2400" dirty="0">
                <a:latin typeface="+mj-lt"/>
                <a:hlinkClick r:id="rId2"/>
              </a:rPr>
              <a:t>App store</a:t>
            </a:r>
            <a:r>
              <a:rPr lang="vi-VN" sz="2400" dirty="0">
                <a:latin typeface="+mj-lt"/>
              </a:rPr>
              <a:t>. </a:t>
            </a:r>
            <a:endParaRPr lang="en-US" sz="2400" dirty="0" smtClean="0">
              <a:latin typeface="+mj-lt"/>
            </a:endParaRPr>
          </a:p>
          <a:p>
            <a:pPr fontAlgn="base"/>
            <a:r>
              <a:rPr lang="en-US" sz="2400" dirty="0" smtClean="0">
                <a:latin typeface="+mj-lt"/>
              </a:rPr>
              <a:t>- </a:t>
            </a:r>
            <a:r>
              <a:rPr lang="en-US" sz="2400" dirty="0" smtClean="0">
                <a:latin typeface="Times New Roman" panose="02020603050405020304" pitchFamily="18" charset="0"/>
                <a:cs typeface="Times New Roman" panose="02020603050405020304" pitchFamily="18" charset="0"/>
              </a:rPr>
              <a:t>C</a:t>
            </a:r>
            <a:r>
              <a:rPr lang="vi-VN" sz="2400" dirty="0" smtClean="0">
                <a:latin typeface="+mj-lt"/>
              </a:rPr>
              <a:t>ần </a:t>
            </a:r>
            <a:r>
              <a:rPr lang="vi-VN" sz="2400" dirty="0">
                <a:latin typeface="+mj-lt"/>
              </a:rPr>
              <a:t>tìm nơi ít có đối thủ cạnh tranh nhất. Và nếu ứng dụng của bạn có thể nằm trong nhiều danh mục hoặc danh mục phụ của riêng bạn. Thì hãy chọn những danh mục nào có mức độ cạnh tranh thấp nhất. Bạn có thể nhìn vào các giá trị dự kiến của tất cả các ứng dụng hay các trò chơi hàng đầu trong danh mục để đánh giá mức độ cạnh tranh.</a:t>
            </a:r>
          </a:p>
          <a:p>
            <a:endParaRPr lang="en-US" dirty="0"/>
          </a:p>
        </p:txBody>
      </p:sp>
    </p:spTree>
    <p:extLst>
      <p:ext uri="{BB962C8B-B14F-4D97-AF65-F5344CB8AC3E}">
        <p14:creationId xmlns:p14="http://schemas.microsoft.com/office/powerpoint/2010/main" val="286615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fontAlgn="base"/>
            <a:r>
              <a:rPr lang="vi-VN" sz="2400" b="1" dirty="0">
                <a:latin typeface="+mj-lt"/>
              </a:rPr>
              <a:t>Viết mô tả, giải thích ngắn gọn, súc tích nhất</a:t>
            </a:r>
          </a:p>
          <a:p>
            <a:pPr fontAlgn="base"/>
            <a:r>
              <a:rPr lang="en-US" sz="2400" dirty="0" smtClean="0">
                <a:latin typeface="+mj-lt"/>
              </a:rPr>
              <a:t>- </a:t>
            </a:r>
            <a:r>
              <a:rPr lang="en-US" sz="2400" dirty="0" smtClean="0">
                <a:latin typeface="Times New Roman" panose="02020603050405020304" pitchFamily="18" charset="0"/>
                <a:cs typeface="Times New Roman" panose="02020603050405020304" pitchFamily="18" charset="0"/>
              </a:rPr>
              <a:t>N</a:t>
            </a:r>
            <a:r>
              <a:rPr lang="vi-VN" sz="2400" dirty="0" smtClean="0">
                <a:latin typeface="Times New Roman" panose="02020603050405020304" pitchFamily="18" charset="0"/>
                <a:cs typeface="Times New Roman" panose="02020603050405020304" pitchFamily="18" charset="0"/>
              </a:rPr>
              <a:t>hững </a:t>
            </a:r>
            <a:r>
              <a:rPr lang="vi-VN" sz="2400" dirty="0">
                <a:latin typeface="Times New Roman" panose="02020603050405020304" pitchFamily="18" charset="0"/>
                <a:cs typeface="Times New Roman" panose="02020603050405020304" pitchFamily="18" charset="0"/>
              </a:rPr>
              <a:t>lời mô tả về ản phẩm chính là thông điệp mà bạn mong muốn gửi tới khách hàng của mình. Hướng họ đi đến quyết định mua sản phẩm hay sử dụng dịch vụ của bạn.</a:t>
            </a:r>
          </a:p>
          <a:p>
            <a:pPr fontAlgn="base"/>
            <a:r>
              <a:rPr lang="vi-VN" sz="2400" dirty="0">
                <a:latin typeface="Times New Roman" panose="02020603050405020304" pitchFamily="18" charset="0"/>
                <a:cs typeface="Times New Roman" panose="02020603050405020304" pitchFamily="18" charset="0"/>
              </a:rPr>
              <a:t>Chính vì vậy, </a:t>
            </a:r>
            <a:r>
              <a:rPr lang="en-US" sz="2400" dirty="0" err="1" smtClean="0">
                <a:latin typeface="Times New Roman" panose="02020603050405020304" pitchFamily="18" charset="0"/>
                <a:cs typeface="Times New Roman" panose="02020603050405020304" pitchFamily="18" charset="0"/>
              </a:rPr>
              <a:t>trước</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khi</a:t>
            </a:r>
            <a:r>
              <a:rPr lang="vi-VN" sz="2400" dirty="0">
                <a:latin typeface="Times New Roman" panose="02020603050405020304" pitchFamily="18" charset="0"/>
                <a:cs typeface="Times New Roman" panose="02020603050405020304" pitchFamily="18" charset="0"/>
              </a:rPr>
              <a:t> đưa app lên Google Play, hãy </a:t>
            </a:r>
            <a:r>
              <a:rPr lang="vi-VN" sz="2400" dirty="0" smtClean="0">
                <a:latin typeface="Times New Roman" panose="02020603050405020304" pitchFamily="18" charset="0"/>
                <a:cs typeface="Times New Roman" panose="02020603050405020304" pitchFamily="18" charset="0"/>
              </a:rPr>
              <a:t>dành </a:t>
            </a:r>
            <a:r>
              <a:rPr lang="vi-VN" sz="2400" dirty="0">
                <a:latin typeface="Times New Roman" panose="02020603050405020304" pitchFamily="18" charset="0"/>
                <a:cs typeface="Times New Roman" panose="02020603050405020304" pitchFamily="18" charset="0"/>
              </a:rPr>
              <a:t>những lời mô tả ngắn gọn nhưng đầy đủ nội dung. Nó sẽ kích thích nhu cầu của khách hàng và mang lại hiệu quả bất ngờ.</a:t>
            </a:r>
          </a:p>
          <a:p>
            <a:endParaRPr lang="en-US" dirty="0"/>
          </a:p>
        </p:txBody>
      </p:sp>
    </p:spTree>
    <p:extLst>
      <p:ext uri="{BB962C8B-B14F-4D97-AF65-F5344CB8AC3E}">
        <p14:creationId xmlns:p14="http://schemas.microsoft.com/office/powerpoint/2010/main" val="353571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521</TotalTime>
  <Words>734</Words>
  <Application>Microsoft Office PowerPoint</Application>
  <PresentationFormat>Widescreen</PresentationFormat>
  <Paragraphs>66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Retrospect</vt:lpstr>
      <vt:lpstr>PowerPoint Presentation</vt:lpstr>
      <vt:lpstr>PowerPoint Presentation</vt:lpstr>
      <vt:lpstr>Nội dung chính của bài  </vt:lpstr>
      <vt:lpstr>Những lưu ý quan trọng trước khi đưa ứng dụng lên Google Play </vt:lpstr>
      <vt:lpstr>PowerPoint Presentation</vt:lpstr>
      <vt:lpstr>PowerPoint Presentation</vt:lpstr>
      <vt:lpstr>- Hình ảnh screenshots chất lượng, hấp dẫn và có độ phân giải cao nhất có thể rất quan trọng khi bạn đưa ứng dụng lên Google Play. Bởi vì ảnh chụp màn hình là một chỉ thị quan trọng về các chức năng và trải nghiệm cho người dùng tiềm năng. </vt:lpstr>
      <vt:lpstr>PowerPoint Presentation</vt:lpstr>
      <vt:lpstr>PowerPoint Presentation</vt:lpstr>
      <vt:lpstr>Các bước đưa ứng dụng lên Google Play </vt:lpstr>
      <vt:lpstr>1. Đăng kí tài khoản Google Developer </vt:lpstr>
      <vt:lpstr>PowerPoint Presentation</vt:lpstr>
      <vt:lpstr>2. Tạo ứng dụng mới và điền thông tin mô tả  ứng dụng </vt:lpstr>
      <vt:lpstr>PowerPoint Presentation</vt:lpstr>
      <vt:lpstr>3. Upload logo và screenshot ứng dụng </vt:lpstr>
      <vt:lpstr>PowerPoint Presentation</vt:lpstr>
      <vt:lpstr>PowerPoint Presentation</vt:lpstr>
      <vt:lpstr>4. Tiến hành upload APK lên Store </vt:lpstr>
      <vt:lpstr>- Nhấn nút “CREATE RELEASE.”</vt:lpstr>
      <vt:lpstr>PowerPoint Presentation</vt:lpstr>
      <vt:lpstr>PowerPoint Presentation</vt:lpstr>
      <vt:lpstr>5. Hoàn thành đánh giá Content Rating </vt:lpstr>
      <vt:lpstr>6. Đăng kí ứng dụng miễn phí hay trả phí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6</dc:title>
  <dc:creator>Admin</dc:creator>
  <cp:lastModifiedBy>Mai Hoa</cp:lastModifiedBy>
  <cp:revision>39</cp:revision>
  <dcterms:created xsi:type="dcterms:W3CDTF">2020-07-14T07:35:45Z</dcterms:created>
  <dcterms:modified xsi:type="dcterms:W3CDTF">2020-07-15T16:06:54Z</dcterms:modified>
</cp:coreProperties>
</file>