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63" r:id="rId4"/>
    <p:sldId id="257" r:id="rId5"/>
    <p:sldId id="264" r:id="rId6"/>
    <p:sldId id="266" r:id="rId7"/>
    <p:sldId id="267" r:id="rId8"/>
    <p:sldId id="271" r:id="rId9"/>
    <p:sldId id="272" r:id="rId10"/>
    <p:sldId id="268" r:id="rId11"/>
    <p:sldId id="269" r:id="rId12"/>
    <p:sldId id="270" r:id="rId13"/>
    <p:sldId id="265" r:id="rId14"/>
    <p:sldId id="260" r:id="rId15"/>
    <p:sldId id="261" r:id="rId16"/>
    <p:sldId id="262" r:id="rId17"/>
    <p:sldId id="258" r:id="rId18"/>
    <p:sldId id="273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7" autoAdjust="0"/>
    <p:restoredTop sz="94660"/>
  </p:normalViewPr>
  <p:slideViewPr>
    <p:cSldViewPr snapToGrid="0">
      <p:cViewPr varScale="1">
        <p:scale>
          <a:sx n="60" d="100"/>
          <a:sy n="60" d="100"/>
        </p:scale>
        <p:origin x="42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FF4231-52CB-47C3-8C57-6220F3B02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219001D-AC9C-42DD-992E-E5D912473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197850-BA5F-4241-9B23-7467EEE5F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2B57-6B6D-440C-89B6-3B2495FB6B09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AFB2BF-C1F2-4FDC-BE32-F0A1588C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BF26FA-1044-461E-BE75-EA7B92E4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8ACF-C3F2-4347-AC75-AA02D383F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06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275AB3-BEB9-498F-98E8-27CD3487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CDDCA8-A200-4C78-88DA-FCFAC7025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883A53-95DC-468E-8E5C-51C700C7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2B57-6B6D-440C-89B6-3B2495FB6B09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B69E15-6795-4A36-AA07-89627AA8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E38E96-C91C-4DA4-B15D-816298271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8ACF-C3F2-4347-AC75-AA02D383F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91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E3F695C-64C6-420C-9A19-851D9A50D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F77D7F4-1C6D-499D-8487-3B8E92EFB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86D9C9-50FB-4360-9861-A1613F84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2B57-6B6D-440C-89B6-3B2495FB6B09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1E8791-86C5-4A7A-A87E-D0030746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2501F9-E9BB-445C-88BA-4CEACD32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8ACF-C3F2-4347-AC75-AA02D383F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935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0353DC-1D91-4F88-AB07-B345B5C1F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DA9377-91EA-41B2-87EA-C3E559F35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6318F1-F9A8-482F-A4E7-B113A5184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2B57-6B6D-440C-89B6-3B2495FB6B09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B275D0-0ADD-4A68-B013-0FD16E21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7E0741-DC41-4E59-BA38-F54BDE17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8ACF-C3F2-4347-AC75-AA02D383F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79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AAFDD-99F0-4111-A02B-CFBD132E8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EED3F8-ABAB-4254-B19F-D9DBFBEAB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4B6B49-C50D-4890-8285-51361E08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2B57-6B6D-440C-89B6-3B2495FB6B09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D03254-465D-4474-87E9-4A63535B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7BD0D0-1F46-423F-BCE1-FBA90D23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8ACF-C3F2-4347-AC75-AA02D383F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55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CBFF96-BBCB-41D4-97FB-9B9B484E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AE5FC6-4689-4FC0-9EC2-EAD930042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9D909D0-3300-4EEC-98FF-8AEB80732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851CA5-E575-4F97-88E1-BD605338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2B57-6B6D-440C-89B6-3B2495FB6B09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A01D75-6DB7-423E-8B48-F486C788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7D38A7-8124-47AB-B6EF-0560FC88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8ACF-C3F2-4347-AC75-AA02D383F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15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DFD4D-008F-42CD-A2E3-7E43E52E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41F1EB-8B12-459C-99BB-30C3F5055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E40AC94-77C3-43A9-B069-521FD5D94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8C7E55C-AB6E-4C4C-A0EC-BEBA42858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EA3BBE5-F937-43D7-B4C0-E940804D0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8240803-022F-4CA8-A08F-4CF5FB537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2B57-6B6D-440C-89B6-3B2495FB6B09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D2672CD-4D9F-449F-8B05-7CCAB198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66C6C15-244F-458F-A3F6-5ABAF525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8ACF-C3F2-4347-AC75-AA02D383F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72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BCF0E1-144E-4D59-86E9-1F6CB294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28A952E-2659-4541-8C75-C7593333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2B57-6B6D-440C-89B6-3B2495FB6B09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7512EB3-BD64-416A-A014-37CD10C7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BF67A16-36C9-42F3-9BFA-FF8697183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8ACF-C3F2-4347-AC75-AA02D383F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78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D0614D4-EC1C-4AAE-84BB-AD12D67B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2B57-6B6D-440C-89B6-3B2495FB6B09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07C5F88-48F3-41FF-96A0-A5C7DA8A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DBDFD4-1705-4890-9168-4487B477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8ACF-C3F2-4347-AC75-AA02D383F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46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96625-0584-4EDB-A973-469C54708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CEAE24-F0BD-4894-9EB5-208D224C2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620715-FE5E-4465-8E3C-2AAB819D8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71342E-1FB6-4BD9-B83D-88236DA1B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2B57-6B6D-440C-89B6-3B2495FB6B09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2648DB-34BD-437E-AD5F-FF2C861D8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133835-8A98-47B8-91F1-B2D0A305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8ACF-C3F2-4347-AC75-AA02D383F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57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D70326-9F5F-483A-BDCD-6846FC68E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1994701-0E55-4EBC-BD0D-730BFA1DE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ACDCDC-A1EF-415A-9CD9-E4DD61F74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781B15-831A-41D0-A8D6-0D601C21B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2B57-6B6D-440C-89B6-3B2495FB6B09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B5B639-A02B-4E1D-828F-3DB23D3C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6C3D8A-AACD-4871-B841-CE2D13A7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8ACF-C3F2-4347-AC75-AA02D383F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51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9C86A23-BC55-4CF9-AAC1-96A9F504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517D94-F07D-47AD-A42A-F1DE2C384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D96591-F816-47A7-952E-1116897B2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22B57-6B6D-440C-89B6-3B2495FB6B09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B86011-10BF-4BB7-A2B7-2E2752F6E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82F2B9-4323-44D1-8EAE-A27A0D612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B8ACF-C3F2-4347-AC75-AA02D383F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68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hyperlink" Target="https://github.com/pyinvest/ml_toturial/blob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BBF0A1-E66C-4E04-9D05-337F35A90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機器學習與資訊安全 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FA0FFB-71EF-4D14-A3F6-4DEFC12579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4090E036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102867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C26B31-F177-46BA-81C1-1D5D5016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7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5400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</a:rPr>
              <a:t>決策樹 </a:t>
            </a:r>
            <a:r>
              <a:rPr lang="en-US" altLang="zh-TW" sz="5400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</a:rPr>
              <a:t>(Decision trees)</a:t>
            </a:r>
            <a:endParaRPr lang="zh-TW" altLang="en-US" sz="54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940E62C-C2D3-474B-B99B-37AFE7B85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998" y="1690688"/>
            <a:ext cx="4438903" cy="435133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0924943-AB13-4A28-A452-CCB57C705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430" y="1205478"/>
            <a:ext cx="4375319" cy="341504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EF55892-BDE3-44D2-8056-D8C0040DC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4280" y="3944998"/>
            <a:ext cx="4375319" cy="276061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749A6E4-8608-4DD8-8580-CE04CF816421}"/>
              </a:ext>
            </a:extLst>
          </p:cNvPr>
          <p:cNvSpPr txBox="1"/>
          <p:nvPr/>
        </p:nvSpPr>
        <p:spPr>
          <a:xfrm>
            <a:off x="0" y="6391029"/>
            <a:ext cx="720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https://github.com/pyinvest/ml_toturial/blob/master/Decision_Tree.ipynb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9451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24BE92-25EF-44BA-AD10-339B7DD16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1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5400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</a:rPr>
              <a:t>隨機森林 </a:t>
            </a:r>
            <a:r>
              <a:rPr lang="en-US" altLang="zh-TW" sz="5400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</a:rPr>
              <a:t>(Random forests)</a:t>
            </a:r>
            <a:endParaRPr lang="zh-TW" altLang="en-US" sz="5400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23ECBB0B-B2DF-4DF4-9609-11A97C2D8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99" y="3947207"/>
            <a:ext cx="3449017" cy="2407914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CEE416A-26E5-4708-BB19-CA52D92E8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9" y="1411672"/>
            <a:ext cx="3449017" cy="228092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8B1D7DD-2CDF-4E92-87D8-26E6F4A0F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2556" y="1478244"/>
            <a:ext cx="3449017" cy="238672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5059319-626A-4F85-A1F2-79F806F0B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9116" y="3864965"/>
            <a:ext cx="3209293" cy="257239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792AF96-4DA3-495C-A245-91FC5C5DEF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1572" y="2076823"/>
            <a:ext cx="5126889" cy="316238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8BF41A4C-5D3D-4CD3-8AEA-DCE639351BB6}"/>
              </a:ext>
            </a:extLst>
          </p:cNvPr>
          <p:cNvSpPr txBox="1"/>
          <p:nvPr/>
        </p:nvSpPr>
        <p:spPr>
          <a:xfrm rot="10800000" flipV="1">
            <a:off x="6096000" y="6081728"/>
            <a:ext cx="672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https://pyecontech.com/2019/11/03/python_random_forest/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FA35586-A536-4027-B8AD-46775D87D816}"/>
              </a:ext>
            </a:extLst>
          </p:cNvPr>
          <p:cNvSpPr txBox="1"/>
          <p:nvPr/>
        </p:nvSpPr>
        <p:spPr>
          <a:xfrm>
            <a:off x="4945235" y="6451060"/>
            <a:ext cx="7369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7"/>
              </a:rPr>
              <a:t>https://github.com/pyinvest/ml_toturial/blob</a:t>
            </a:r>
            <a:r>
              <a:rPr lang="en-US" altLang="zh-TW" dirty="0"/>
              <a:t>/master/Random_Forest.ipynb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3875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8C3F6E-718F-42BB-8549-5006F421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400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</a:rPr>
              <a:t>類神經網路 </a:t>
            </a:r>
            <a:r>
              <a:rPr lang="en-US" altLang="zh-TW" sz="5400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</a:rPr>
              <a:t>(Neural networks) 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81A89A-CB08-4CD2-AD9B-633D75D25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B69780-3A27-49F2-BC6A-FE35D0F1A103}"/>
              </a:ext>
            </a:extLst>
          </p:cNvPr>
          <p:cNvSpPr txBox="1"/>
          <p:nvPr/>
        </p:nvSpPr>
        <p:spPr>
          <a:xfrm>
            <a:off x="5467350" y="6488668"/>
            <a:ext cx="637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https://github.com/mc6666/MyNeuralNetwork/blob/master/0.py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7CBCF50-D651-496F-9391-998965973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4718"/>
            <a:ext cx="5669658" cy="466809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789704B-DF9D-470D-8C27-E72F5DB38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123" y="1664718"/>
            <a:ext cx="6117877" cy="473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76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59C9A9-6240-42C3-9E1B-9873DDC42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2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5400" dirty="0"/>
              <a:t>非監督式學習演算法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D2AE28-D1C3-4DDC-85FD-BBE58851C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K-means</a:t>
            </a:r>
          </a:p>
          <a:p>
            <a:r>
              <a:rPr lang="en-US" altLang="zh-TW" sz="4400" dirty="0" err="1"/>
              <a:t>Apriori</a:t>
            </a:r>
            <a:endParaRPr lang="en-US" altLang="zh-TW" sz="4400" dirty="0"/>
          </a:p>
          <a:p>
            <a:r>
              <a:rPr lang="en-US" altLang="zh-TW" sz="4400" dirty="0"/>
              <a:t>PCA</a:t>
            </a:r>
            <a:endParaRPr lang="zh-TW" altLang="en-US" sz="4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3B63A07-9D70-48B5-8943-E91FDE52D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939" y="1206976"/>
            <a:ext cx="6105236" cy="435133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5F23E35-F650-4DAB-915D-9ED870E70CFB}"/>
              </a:ext>
            </a:extLst>
          </p:cNvPr>
          <p:cNvSpPr txBox="1"/>
          <p:nvPr/>
        </p:nvSpPr>
        <p:spPr>
          <a:xfrm>
            <a:off x="123826" y="5567998"/>
            <a:ext cx="115633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https://medium.com/marketingdatascience/%E6%A9%9F%E5%99%A8%E5%AD%B8%E7%BF%92%E6%BC%94%E7%AE%97%E6%B3%95-%E7%9B%A3%E7%9D%A3%E8%88%87%E9%9D%9E%E7%9B%A3%E7%9D%A3%E5%BC%8F%E5%AD%B8%E7%BF%92-e9dbeee94a30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1064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23F38F-4C6A-4FE7-8B57-83A8FE76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400" dirty="0"/>
              <a:t>K-means</a:t>
            </a:r>
            <a:endParaRPr lang="zh-TW" altLang="en-US" sz="5400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809F616-3950-4532-97AD-691D55864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15" y="231495"/>
            <a:ext cx="3057185" cy="1604353"/>
          </a:xfrm>
          <a:prstGeom prst="rect">
            <a:avLst/>
          </a:prstGeom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7099FA4-21DC-4563-98D1-38FFB966E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5" y="1999786"/>
            <a:ext cx="3977001" cy="3208583"/>
          </a:xfrm>
          <a:prstGeom prst="rect">
            <a:avLst/>
          </a:prstGeom>
        </p:spPr>
      </p:pic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4D6F8A0B-C03A-4856-B94E-3FFEA3E0F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458" y="410401"/>
            <a:ext cx="4037681" cy="3193676"/>
          </a:xfrm>
          <a:prstGeom prst="rect">
            <a:avLst/>
          </a:prstGeom>
        </p:spPr>
      </p:pic>
      <p:pic>
        <p:nvPicPr>
          <p:cNvPr id="7" name="內容版面配置區 4">
            <a:extLst>
              <a:ext uri="{FF2B5EF4-FFF2-40B4-BE49-F238E27FC236}">
                <a16:creationId xmlns:a16="http://schemas.microsoft.com/office/drawing/2014/main" id="{CCF7B24A-5D97-4211-BDA9-70BC73A53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5406" y="1375602"/>
            <a:ext cx="3621062" cy="342499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E42DB9B3-1C7D-4710-8CD6-38738379D89C}"/>
              </a:ext>
            </a:extLst>
          </p:cNvPr>
          <p:cNvSpPr txBox="1"/>
          <p:nvPr/>
        </p:nvSpPr>
        <p:spPr>
          <a:xfrm>
            <a:off x="4542644" y="5105336"/>
            <a:ext cx="7351279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https://github.com/andy6804tw/2020-12th-ironman/blob/04fe580170376f0b4b4502acc9bf810528342b92/6.%E9%9D%9E%E7%9B%A3%E7%9D%A3%E5%BC%8F%E5%AD%B8%E7%BF%92k-means%E5%88%86%E7%BE%A4/6.%E9%9D%9E%E7%9B%A3%E7%9D%A3%E5%BC%8F%E5%AD%B8%E7%BF%92%20k-means%E5%88%86%E7%BE%A4.ipynb</a:t>
            </a:r>
          </a:p>
        </p:txBody>
      </p:sp>
    </p:spTree>
    <p:extLst>
      <p:ext uri="{BB962C8B-B14F-4D97-AF65-F5344CB8AC3E}">
        <p14:creationId xmlns:p14="http://schemas.microsoft.com/office/powerpoint/2010/main" val="774831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0595EC-643C-40EB-8AD4-4A22C530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400" dirty="0" err="1"/>
              <a:t>Apriori</a:t>
            </a:r>
            <a:endParaRPr lang="zh-TW" altLang="en-US" sz="54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EA9E2B9-C9A4-4B18-92B4-5E33296D1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53330"/>
            <a:ext cx="5437754" cy="4593213"/>
          </a:xfr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AE01195-554F-4E2C-ADFB-832779CF425B}"/>
              </a:ext>
            </a:extLst>
          </p:cNvPr>
          <p:cNvSpPr txBox="1"/>
          <p:nvPr/>
        </p:nvSpPr>
        <p:spPr>
          <a:xfrm>
            <a:off x="838200" y="5846544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https://github.com/chwang12341/Machine-Learning/blob/master/Apriori/%E9%97%9C%E8%81%AF%E8%A6%8F%E5%89%87%E5%AF%A6%E6%88%B0.ipynb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61DBC4F-F8F3-4C55-94CC-315C1C04B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470" y="1253188"/>
            <a:ext cx="5147329" cy="459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28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A5360E-D725-4F1E-A3A8-6BCDE89D3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400" dirty="0"/>
              <a:t>PCA</a:t>
            </a:r>
            <a:endParaRPr lang="zh-TW" altLang="en-US" sz="5400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492FE2E4-77AB-4CF5-B180-AEF8ABFD7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926" y="365125"/>
            <a:ext cx="4107774" cy="6122080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7B5AFC2-527E-428B-85B8-E304D2437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029" y="1862941"/>
            <a:ext cx="6974498" cy="3928259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1B88C47-EBAC-4990-BFD1-B992F4316285}"/>
              </a:ext>
            </a:extLst>
          </p:cNvPr>
          <p:cNvSpPr txBox="1"/>
          <p:nvPr/>
        </p:nvSpPr>
        <p:spPr>
          <a:xfrm>
            <a:off x="6577250" y="6302539"/>
            <a:ext cx="528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http://cooperbear2.blogspot.com/2017/11/pca.html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3935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B967FC-4119-437C-B5A1-8B112B62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3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5400" dirty="0"/>
              <a:t>人工智慧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87ED2A-7DD9-46B2-A698-E96FD3D03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FA05AA-AD37-4A8E-8915-57B8A2EE7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590" y="1351698"/>
            <a:ext cx="8161607" cy="498971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BDDF875-D9AB-4BF1-9E3F-D56C39E7B9A6}"/>
              </a:ext>
            </a:extLst>
          </p:cNvPr>
          <p:cNvSpPr txBox="1"/>
          <p:nvPr/>
        </p:nvSpPr>
        <p:spPr>
          <a:xfrm>
            <a:off x="7343335" y="6446003"/>
            <a:ext cx="464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https://oosga.com/pillars/artificial-intelligence/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7047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91FCC1-8F5A-4D4F-81BD-A56A6B451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25" y="49768"/>
            <a:ext cx="10515600" cy="949021"/>
          </a:xfrm>
        </p:spPr>
        <p:txBody>
          <a:bodyPr>
            <a:normAutofit/>
          </a:bodyPr>
          <a:lstStyle/>
          <a:p>
            <a:pPr algn="ctr"/>
            <a:r>
              <a:rPr lang="zh-TW" altLang="en-US" sz="5400" dirty="0"/>
              <a:t>深度學習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19AE63-6FF7-4FCF-8BC3-F5ED2F89C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4111" y="2359024"/>
            <a:ext cx="5181600" cy="3226009"/>
          </a:xfrm>
        </p:spPr>
        <p:txBody>
          <a:bodyPr/>
          <a:lstStyle/>
          <a:p>
            <a:r>
              <a:rPr lang="zh-TW" altLang="en-US" dirty="0"/>
              <a:t>卷積神經網路（</a:t>
            </a:r>
            <a:r>
              <a:rPr lang="en-US" altLang="zh-TW" dirty="0"/>
              <a:t>convolutional neural networks, CNN</a:t>
            </a:r>
            <a:r>
              <a:rPr lang="zh-TW" altLang="en-US" dirty="0"/>
              <a:t>）是一種深度的監督學習下的機器學習模型。</a:t>
            </a:r>
          </a:p>
          <a:p>
            <a:r>
              <a:rPr lang="zh-TW" altLang="en-US" dirty="0"/>
              <a:t>深度置信網（</a:t>
            </a:r>
            <a:r>
              <a:rPr lang="en-US" altLang="zh-TW" dirty="0"/>
              <a:t>deep belief nets, DBN </a:t>
            </a:r>
            <a:r>
              <a:rPr lang="zh-TW" altLang="en-US" dirty="0"/>
              <a:t>）是一種無監督學習下的機器學習模型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8AFA4ED-B13C-4E63-9FFF-1F8479298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711" y="3972028"/>
            <a:ext cx="2710197" cy="229159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A7825E4-E0EF-4779-8BB0-F8FDADD38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100" y="136732"/>
            <a:ext cx="4786381" cy="365736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F8FFD0A-093D-4785-AE02-1A1657557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51" y="163971"/>
            <a:ext cx="3924300" cy="166963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B71E95B-1D0C-4863-A139-71665B231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2950" y="3995086"/>
            <a:ext cx="3214889" cy="2245476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BCDC935C-5E1E-46A2-837F-7988EDDD693C}"/>
              </a:ext>
            </a:extLst>
          </p:cNvPr>
          <p:cNvSpPr txBox="1"/>
          <p:nvPr/>
        </p:nvSpPr>
        <p:spPr>
          <a:xfrm>
            <a:off x="209551" y="6419850"/>
            <a:ext cx="974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https://chenhh.gitbooks.io/multiperiod_portfolio_optimization/content/ml/deep_learning_intro.html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1856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CF8731-587C-4159-85D5-F1661F2C1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zh-TW" altLang="en-US" sz="96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</a:t>
            </a:r>
          </a:p>
        </p:txBody>
      </p:sp>
    </p:spTree>
    <p:extLst>
      <p:ext uri="{BB962C8B-B14F-4D97-AF65-F5344CB8AC3E}">
        <p14:creationId xmlns:p14="http://schemas.microsoft.com/office/powerpoint/2010/main" val="1742109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BB1834B-4316-4CC2-B4AD-9C5640D6A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43" y="1804083"/>
            <a:ext cx="6798364" cy="324983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C976A69-06E4-4286-89E3-DD05FF134FFE}"/>
              </a:ext>
            </a:extLst>
          </p:cNvPr>
          <p:cNvSpPr txBox="1"/>
          <p:nvPr/>
        </p:nvSpPr>
        <p:spPr>
          <a:xfrm>
            <a:off x="183979" y="5108953"/>
            <a:ext cx="5408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https://blog.gcp.expert/ml-1-ai-ml-deep-learning-intro/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4D2FCE7-B43B-4C87-9886-DAFE4F3D6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495" y="990647"/>
            <a:ext cx="4344967" cy="440757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3EA2F41-395F-4147-83D2-3CD6C3D43E7C}"/>
              </a:ext>
            </a:extLst>
          </p:cNvPr>
          <p:cNvSpPr txBox="1"/>
          <p:nvPr/>
        </p:nvSpPr>
        <p:spPr>
          <a:xfrm>
            <a:off x="5040619" y="5682687"/>
            <a:ext cx="673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https://www.sap.com/taiwan/insights/what-is-machine-learning.html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944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7A8D19-2CA2-465D-8BAF-4293A07F5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786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6600" dirty="0"/>
              <a:t>機器學習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266D21-4F7F-44D9-81D4-D5F3D4F6B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/>
              <a:t>監督式學習</a:t>
            </a:r>
            <a:endParaRPr lang="en-US" altLang="zh-TW" sz="5400" dirty="0"/>
          </a:p>
          <a:p>
            <a:r>
              <a:rPr lang="zh-TW" altLang="en-US" sz="5400" dirty="0"/>
              <a:t>非監督式學習</a:t>
            </a:r>
            <a:endParaRPr lang="en-US" altLang="zh-TW" sz="5400" dirty="0"/>
          </a:p>
          <a:p>
            <a:r>
              <a:rPr lang="zh-TW" altLang="en-US" sz="5400" dirty="0"/>
              <a:t>半監督式學習</a:t>
            </a:r>
            <a:endParaRPr lang="en-US" altLang="zh-TW" sz="5400" dirty="0"/>
          </a:p>
          <a:p>
            <a:r>
              <a:rPr lang="zh-TW" altLang="en-US" sz="5400" dirty="0"/>
              <a:t>強化式學習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38AC6A3-8A37-4936-BC6F-C5838DC09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137" y="849312"/>
            <a:ext cx="6899863" cy="480036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D22ED3A-A977-45C1-BB75-D3DE8D65BA56}"/>
              </a:ext>
            </a:extLst>
          </p:cNvPr>
          <p:cNvSpPr txBox="1"/>
          <p:nvPr/>
        </p:nvSpPr>
        <p:spPr>
          <a:xfrm>
            <a:off x="0" y="6420882"/>
            <a:ext cx="472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https://ithelp.ithome.com.tw/articles/10203513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5312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AE9DC9-0466-46C8-9554-7E25712C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監督式學習演算法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C6BBCF-1778-46B9-A3AF-882A3A3FC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4000" dirty="0"/>
              <a:t>最近鄰居法 </a:t>
            </a:r>
            <a:r>
              <a:rPr lang="en-US" altLang="zh-TW" sz="4000" dirty="0"/>
              <a:t>(k-Nearest Neighbors)</a:t>
            </a:r>
          </a:p>
          <a:p>
            <a:r>
              <a:rPr lang="zh-TW" altLang="en-US" sz="4000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</a:rPr>
              <a:t>線性模型 </a:t>
            </a:r>
            <a:r>
              <a:rPr lang="en-US" altLang="zh-TW" sz="4000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</a:rPr>
              <a:t>(Linear models)</a:t>
            </a:r>
          </a:p>
          <a:p>
            <a:r>
              <a:rPr lang="zh-TW" altLang="en-US" sz="4000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</a:rPr>
              <a:t>決策樹 </a:t>
            </a:r>
            <a:r>
              <a:rPr lang="en-US" altLang="zh-TW" sz="4000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</a:rPr>
              <a:t>(Decision trees)</a:t>
            </a:r>
          </a:p>
          <a:p>
            <a:r>
              <a:rPr lang="zh-TW" altLang="en-US" sz="4000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</a:rPr>
              <a:t>隨機森林 </a:t>
            </a:r>
            <a:r>
              <a:rPr lang="en-US" altLang="zh-TW" sz="4000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</a:rPr>
              <a:t>(Random forests)</a:t>
            </a:r>
          </a:p>
          <a:p>
            <a:r>
              <a:rPr lang="zh-TW" altLang="en-US" sz="4000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</a:rPr>
              <a:t>類神經網路 </a:t>
            </a:r>
            <a:r>
              <a:rPr lang="en-US" altLang="zh-TW" sz="4000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</a:rPr>
              <a:t>(Neural networks) 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878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A43837-7AF2-4405-9F67-DC8414DBC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9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5400" dirty="0"/>
              <a:t>最近鄰居法 </a:t>
            </a:r>
            <a:r>
              <a:rPr lang="en-US" altLang="zh-TW" sz="5400" dirty="0"/>
              <a:t>(k-Nearest Neighbors)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A333C1-D599-496B-B9AB-CC715B493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2881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/>
              <a:t>計算每個點之間的距離</a:t>
            </a:r>
            <a:endParaRPr lang="en-US" altLang="zh-TW" sz="3200" dirty="0"/>
          </a:p>
          <a:p>
            <a:r>
              <a:rPr lang="zh-TW" altLang="en-US" dirty="0"/>
              <a:t>歐基里德距離 </a:t>
            </a:r>
            <a:r>
              <a:rPr lang="en-US" altLang="zh-TW" dirty="0"/>
              <a:t>(Euclidean distance)</a:t>
            </a:r>
          </a:p>
          <a:p>
            <a:r>
              <a:rPr lang="zh-TW" altLang="en-US" dirty="0"/>
              <a:t>曼哈頓距離 </a:t>
            </a:r>
            <a:r>
              <a:rPr lang="en-US" altLang="zh-TW" dirty="0"/>
              <a:t>(Manhattan distance)</a:t>
            </a:r>
          </a:p>
          <a:p>
            <a:r>
              <a:rPr lang="zh-TW" altLang="en-US" dirty="0"/>
              <a:t>明氏距離 </a:t>
            </a:r>
            <a:r>
              <a:rPr lang="en-US" altLang="zh-TW" dirty="0"/>
              <a:t>(</a:t>
            </a:r>
            <a:r>
              <a:rPr lang="en-US" altLang="zh-TW" dirty="0" err="1"/>
              <a:t>Minkowski</a:t>
            </a:r>
            <a:r>
              <a:rPr lang="en-US" altLang="zh-TW" dirty="0"/>
              <a:t> distance)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sz="3200" dirty="0"/>
              <a:t>2.</a:t>
            </a:r>
            <a:r>
              <a:rPr lang="zh-TW" altLang="en-US" sz="3200" dirty="0"/>
              <a:t>用</a:t>
            </a:r>
            <a:r>
              <a:rPr lang="en-US" altLang="zh-TW" sz="3200" dirty="0"/>
              <a:t>k</a:t>
            </a:r>
            <a:r>
              <a:rPr lang="zh-TW" altLang="en-US" sz="3200" dirty="0"/>
              <a:t>值決定鄰居數目，並進行投票</a:t>
            </a: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3.</a:t>
            </a:r>
            <a:r>
              <a:rPr lang="zh-TW" altLang="en-US" sz="3200" dirty="0"/>
              <a:t>以投票結果決定類別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63E455F-96D7-49E5-8A35-9E631F5D3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453" y="1981296"/>
            <a:ext cx="2563609" cy="88670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C4B340A-5A42-4BCA-8EA5-99D9D9771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453" y="3126510"/>
            <a:ext cx="2563609" cy="80528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BD65120-9380-4E34-B344-51FC8BBB2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3696" y="3977514"/>
            <a:ext cx="2373401" cy="637071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1FB362D8-D3A1-4FAB-A6EF-ADA293CE1C8A}"/>
              </a:ext>
            </a:extLst>
          </p:cNvPr>
          <p:cNvSpPr txBox="1"/>
          <p:nvPr/>
        </p:nvSpPr>
        <p:spPr>
          <a:xfrm>
            <a:off x="7599258" y="6329747"/>
            <a:ext cx="418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https://pyecontech.com/2020/04/19/knn/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6952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87EFAF-4251-4140-92D2-5DD66D21E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400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</a:rPr>
              <a:t> 迴歸模型 </a:t>
            </a:r>
            <a:r>
              <a:rPr lang="en-US" altLang="zh-TW" sz="5400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</a:rPr>
              <a:t>(Regression)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25AA5C-252F-4A88-BDC5-2C3E2B411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4400" dirty="0"/>
              <a:t>引入模組</a:t>
            </a:r>
            <a:endParaRPr lang="en-US" altLang="zh-TW" sz="4400" dirty="0"/>
          </a:p>
          <a:p>
            <a:pPr marL="514350" indent="-514350">
              <a:buFont typeface="+mj-lt"/>
              <a:buAutoNum type="arabicPeriod"/>
            </a:pPr>
            <a:endParaRPr lang="en-US" altLang="zh-TW" sz="4400" dirty="0"/>
          </a:p>
          <a:p>
            <a:pPr marL="514350" indent="-514350">
              <a:buFont typeface="+mj-lt"/>
              <a:buAutoNum type="arabicPeriod"/>
            </a:pPr>
            <a:endParaRPr lang="en-US" altLang="zh-TW" sz="4400" dirty="0"/>
          </a:p>
          <a:p>
            <a:pPr marL="514350" indent="-514350">
              <a:buFont typeface="+mj-lt"/>
              <a:buAutoNum type="arabicPeriod"/>
            </a:pPr>
            <a:endParaRPr lang="en-US" altLang="zh-TW" sz="44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sz="4400" dirty="0"/>
              <a:t>2.</a:t>
            </a:r>
            <a:r>
              <a:rPr lang="zh-TW" altLang="en-US" sz="4400" dirty="0"/>
              <a:t> 區分訓練集與測試集</a:t>
            </a:r>
            <a:endParaRPr lang="en-US" altLang="zh-TW" sz="4400" dirty="0"/>
          </a:p>
          <a:p>
            <a:pPr marL="514350" indent="-514350">
              <a:buFont typeface="+mj-lt"/>
              <a:buAutoNum type="arabicPeriod"/>
            </a:pPr>
            <a:endParaRPr lang="zh-TW" altLang="en-US" sz="4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222CEFC-6BCE-42B0-BF18-95892F049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49" y="1690688"/>
            <a:ext cx="5808399" cy="295248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A3131E9-1557-4BAD-B8FC-B9CE59942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079" y="5523113"/>
            <a:ext cx="8656941" cy="78878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085693B-D95C-403A-B2A8-D51C82F7C62E}"/>
              </a:ext>
            </a:extLst>
          </p:cNvPr>
          <p:cNvSpPr txBox="1"/>
          <p:nvPr/>
        </p:nvSpPr>
        <p:spPr>
          <a:xfrm>
            <a:off x="6419850" y="6375400"/>
            <a:ext cx="5590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https://pyecontech.com/2019/12/28/python_regression/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1870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92858D-C188-4BD7-98B8-577EE9CD3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9550"/>
            <a:ext cx="10591800" cy="6096000"/>
          </a:xfrm>
        </p:spPr>
        <p:txBody>
          <a:bodyPr/>
          <a:lstStyle/>
          <a:p>
            <a:endParaRPr lang="en-US" altLang="zh-TW" sz="4000" b="1" i="0" dirty="0">
              <a:solidFill>
                <a:srgbClr val="444444"/>
              </a:solidFill>
              <a:effectLst/>
              <a:latin typeface="Oswald"/>
            </a:endParaRPr>
          </a:p>
          <a:p>
            <a:pPr algn="ctr"/>
            <a:r>
              <a:rPr lang="zh-TW" altLang="en-US" sz="4400" b="1" i="0" dirty="0">
                <a:solidFill>
                  <a:srgbClr val="444444"/>
                </a:solidFill>
                <a:effectLst/>
                <a:latin typeface="Oswald"/>
              </a:rPr>
              <a:t>簡單線性迴歸 </a:t>
            </a:r>
            <a:r>
              <a:rPr lang="en-US" altLang="zh-TW" sz="4400" b="1" i="0" dirty="0">
                <a:solidFill>
                  <a:srgbClr val="444444"/>
                </a:solidFill>
                <a:effectLst/>
                <a:latin typeface="Oswald"/>
              </a:rPr>
              <a:t>Simple Linear Regression</a:t>
            </a:r>
          </a:p>
          <a:p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71478C3-BE7D-480C-B688-3036A8349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023" y="1847425"/>
            <a:ext cx="6979753" cy="445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98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DFA986-C52B-45BC-BF03-462D9BE3C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3400"/>
            <a:ext cx="10515600" cy="5643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b="1" i="0" dirty="0">
                <a:solidFill>
                  <a:srgbClr val="444444"/>
                </a:solidFill>
                <a:effectLst/>
                <a:latin typeface="Oswald"/>
              </a:rPr>
              <a:t>多項式迴歸 </a:t>
            </a:r>
            <a:r>
              <a:rPr lang="en-US" altLang="zh-TW" sz="4400" b="1" i="0" dirty="0">
                <a:solidFill>
                  <a:srgbClr val="444444"/>
                </a:solidFill>
                <a:effectLst/>
                <a:latin typeface="Oswald"/>
              </a:rPr>
              <a:t>Polynomial Regression</a:t>
            </a:r>
          </a:p>
          <a:p>
            <a:endParaRPr lang="zh-TW" altLang="en-US" sz="4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1617F56-0282-414E-AFB3-EE92ABAE5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1551932"/>
            <a:ext cx="6590204" cy="477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31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608</Words>
  <Application>Microsoft Office PowerPoint</Application>
  <PresentationFormat>寬螢幕</PresentationFormat>
  <Paragraphs>60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Oswald</vt:lpstr>
      <vt:lpstr>微軟正黑體</vt:lpstr>
      <vt:lpstr>標楷體</vt:lpstr>
      <vt:lpstr>Arial</vt:lpstr>
      <vt:lpstr>Calibri</vt:lpstr>
      <vt:lpstr>Calibri Light</vt:lpstr>
      <vt:lpstr>Times New Roman</vt:lpstr>
      <vt:lpstr>Office 佈景主題</vt:lpstr>
      <vt:lpstr>機器學習與資訊安全 </vt:lpstr>
      <vt:lpstr>機器學習</vt:lpstr>
      <vt:lpstr>PowerPoint 簡報</vt:lpstr>
      <vt:lpstr>機器學習 </vt:lpstr>
      <vt:lpstr>監督式學習演算法</vt:lpstr>
      <vt:lpstr>最近鄰居法 (k-Nearest Neighbors)</vt:lpstr>
      <vt:lpstr> 迴歸模型 (Regression)</vt:lpstr>
      <vt:lpstr>PowerPoint 簡報</vt:lpstr>
      <vt:lpstr>PowerPoint 簡報</vt:lpstr>
      <vt:lpstr>決策樹 (Decision trees)</vt:lpstr>
      <vt:lpstr>隨機森林 (Random forests)</vt:lpstr>
      <vt:lpstr>類神經網路 (Neural networks) </vt:lpstr>
      <vt:lpstr>非監督式學習演算法</vt:lpstr>
      <vt:lpstr>K-means</vt:lpstr>
      <vt:lpstr>Apriori</vt:lpstr>
      <vt:lpstr>PCA</vt:lpstr>
      <vt:lpstr>人工智慧</vt:lpstr>
      <vt:lpstr>深度學習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機器學習與資訊安全</dc:title>
  <dc:creator>郁涵 黃</dc:creator>
  <cp:lastModifiedBy>郁涵 黃</cp:lastModifiedBy>
  <cp:revision>18</cp:revision>
  <dcterms:created xsi:type="dcterms:W3CDTF">2021-06-03T15:49:10Z</dcterms:created>
  <dcterms:modified xsi:type="dcterms:W3CDTF">2021-06-04T14:44:38Z</dcterms:modified>
</cp:coreProperties>
</file>