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77" r:id="rId10"/>
    <p:sldId id="263" r:id="rId11"/>
    <p:sldId id="264" r:id="rId12"/>
    <p:sldId id="280" r:id="rId13"/>
    <p:sldId id="281" r:id="rId14"/>
    <p:sldId id="278" r:id="rId15"/>
    <p:sldId id="282" r:id="rId16"/>
    <p:sldId id="279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B7A7C-898A-4014-9346-B783856C4B79}" v="3" dt="2021-06-27T06:22:3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多執行緒開發技術報告</a:t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JAVA Multi-thread programming</a:t>
            </a:r>
            <a:endParaRPr 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30638"/>
            <a:ext cx="12192000" cy="59440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4090E036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3AD9A-851E-45A1-BF52-31D89AC2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968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類別的建構式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A0277-1C09-478B-8B5F-EBC12DFF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688"/>
            <a:ext cx="12192000" cy="591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/>
              <a:t>1.</a:t>
            </a:r>
            <a:r>
              <a:rPr lang="en-US" altLang="zh-TW" sz="3000" b="1" dirty="0"/>
              <a:t>public Thread():</a:t>
            </a:r>
            <a:r>
              <a:rPr lang="zh-TW" altLang="en-US" sz="3000" dirty="0"/>
              <a:t>建立一個空的</a:t>
            </a:r>
            <a:r>
              <a:rPr lang="en-US" altLang="zh-TW" sz="3000" dirty="0"/>
              <a:t>Thread</a:t>
            </a:r>
            <a:r>
              <a:rPr lang="zh-TW" altLang="en-US" sz="3000" dirty="0"/>
              <a:t>物件，啟動執行緒時會執行</a:t>
            </a:r>
            <a:r>
              <a:rPr lang="en-US" altLang="zh-TW" sz="3000" dirty="0"/>
              <a:t>Thread</a:t>
            </a:r>
            <a:r>
              <a:rPr lang="zh-TW" altLang="en-US" sz="3000" dirty="0"/>
              <a:t>的</a:t>
            </a:r>
            <a:r>
              <a:rPr lang="en-US" altLang="zh-TW" sz="3000" dirty="0"/>
              <a:t>run()</a:t>
            </a:r>
            <a:r>
              <a:rPr lang="zh-TW" altLang="en-US" sz="3000" dirty="0"/>
              <a:t>方法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/>
              <a:t>2.</a:t>
            </a:r>
            <a:r>
              <a:rPr lang="en-US" altLang="zh-TW" sz="3000" b="1" dirty="0"/>
              <a:t>public Thread(String name):</a:t>
            </a:r>
            <a:r>
              <a:rPr lang="zh-TW" altLang="en-US" sz="3000" dirty="0"/>
              <a:t>引數</a:t>
            </a:r>
            <a:r>
              <a:rPr lang="en-US" altLang="zh-TW" sz="3000" dirty="0"/>
              <a:t>name</a:t>
            </a:r>
            <a:r>
              <a:rPr lang="zh-TW" altLang="en-US" sz="3000" dirty="0"/>
              <a:t>的部分可以用來設定執行緒物件的名稱。寫法</a:t>
            </a:r>
            <a:r>
              <a:rPr lang="en-US" altLang="zh-TW" sz="3000" dirty="0"/>
              <a:t>:</a:t>
            </a:r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Thread t1 = new Thread(“</a:t>
            </a: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執行緒</a:t>
            </a:r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1”);</a:t>
            </a:r>
          </a:p>
          <a:p>
            <a:pPr marL="0" indent="0">
              <a:buNone/>
            </a:pPr>
            <a:r>
              <a:rPr lang="en-US" altLang="zh-TW" sz="3000" dirty="0"/>
              <a:t>3.</a:t>
            </a:r>
            <a:r>
              <a:rPr lang="en-US" altLang="zh-TW" sz="3000" b="1" dirty="0"/>
              <a:t>public Thread(Runnable target):</a:t>
            </a:r>
            <a:r>
              <a:rPr lang="zh-TW" altLang="en-US" sz="3000" dirty="0"/>
              <a:t>引數</a:t>
            </a:r>
            <a:r>
              <a:rPr lang="en-US" altLang="zh-TW" sz="3000" dirty="0"/>
              <a:t>target</a:t>
            </a:r>
            <a:r>
              <a:rPr lang="zh-TW" altLang="en-US" sz="3000" dirty="0"/>
              <a:t>是</a:t>
            </a:r>
            <a:r>
              <a:rPr lang="en-US" altLang="zh-TW" sz="3000" dirty="0"/>
              <a:t>Runnable</a:t>
            </a:r>
            <a:r>
              <a:rPr lang="zh-TW" altLang="en-US" sz="3000" dirty="0"/>
              <a:t>介面的物件，也就是使用第二種方法實作</a:t>
            </a:r>
            <a:r>
              <a:rPr lang="en-US" altLang="zh-TW" sz="3000" dirty="0"/>
              <a:t>Runnable</a:t>
            </a:r>
            <a:r>
              <a:rPr lang="zh-TW" altLang="en-US" sz="3000" dirty="0"/>
              <a:t>介面來啟動執行緒的方式。此種上可以將實作</a:t>
            </a:r>
            <a:r>
              <a:rPr lang="en-US" altLang="zh-TW" sz="3000" dirty="0"/>
              <a:t>Runnable</a:t>
            </a:r>
            <a:r>
              <a:rPr lang="zh-TW" altLang="en-US" sz="3000" dirty="0"/>
              <a:t>介面的類別所產生的物件放在</a:t>
            </a:r>
            <a:r>
              <a:rPr lang="en-US" altLang="zh-TW" sz="3000" dirty="0"/>
              <a:t>Thread</a:t>
            </a:r>
            <a:r>
              <a:rPr lang="zh-TW" altLang="en-US" sz="3000" dirty="0"/>
              <a:t>物件中，啟動執行緒會執行</a:t>
            </a:r>
            <a:r>
              <a:rPr lang="en-US" altLang="zh-TW" sz="3000" dirty="0"/>
              <a:t>targe</a:t>
            </a:r>
            <a:r>
              <a:rPr lang="zh-TW" altLang="en-US" sz="3000" dirty="0"/>
              <a:t>物件</a:t>
            </a:r>
            <a:r>
              <a:rPr lang="en-US" altLang="zh-TW" sz="3000" dirty="0"/>
              <a:t>run()</a:t>
            </a:r>
            <a:r>
              <a:rPr lang="zh-TW" altLang="en-US" sz="3000" dirty="0"/>
              <a:t>方法。</a:t>
            </a:r>
            <a:r>
              <a:rPr lang="en-US" altLang="zh-TW" sz="3000" dirty="0" err="1"/>
              <a:t>MyThread</a:t>
            </a:r>
            <a:r>
              <a:rPr lang="zh-TW" altLang="en-US" sz="3000" dirty="0"/>
              <a:t>類別是實作</a:t>
            </a:r>
            <a:r>
              <a:rPr lang="en-US" altLang="zh-TW" sz="3000" dirty="0"/>
              <a:t>Runnable</a:t>
            </a:r>
            <a:r>
              <a:rPr lang="zh-TW" altLang="en-US" sz="3000" dirty="0"/>
              <a:t>介面的類別，</a:t>
            </a:r>
            <a:r>
              <a:rPr lang="en-US" altLang="zh-TW" sz="3000" dirty="0" err="1"/>
              <a:t>obT</a:t>
            </a:r>
            <a:r>
              <a:rPr lang="zh-TW" altLang="en-US" sz="3000" dirty="0"/>
              <a:t>是</a:t>
            </a:r>
            <a:r>
              <a:rPr lang="en-US" altLang="zh-TW" sz="3000" dirty="0" err="1"/>
              <a:t>MyThread</a:t>
            </a:r>
            <a:r>
              <a:rPr lang="zh-TW" altLang="en-US" sz="3000" dirty="0"/>
              <a:t>類別的物件，此種方式的建構語法</a:t>
            </a:r>
            <a:r>
              <a:rPr lang="en-US" altLang="zh-TW" sz="3000" dirty="0"/>
              <a:t>:</a:t>
            </a:r>
            <a:r>
              <a:rPr lang="en-US" altLang="zh-TW" sz="3000" b="1" dirty="0"/>
              <a:t>Thread t1 = new Thread(obR1);</a:t>
            </a:r>
          </a:p>
          <a:p>
            <a:pPr marL="0" indent="0">
              <a:buNone/>
            </a:pPr>
            <a:r>
              <a:rPr lang="en-US" altLang="zh-TW" sz="3000" dirty="0"/>
              <a:t>4.</a:t>
            </a:r>
            <a:r>
              <a:rPr lang="en-US" altLang="zh-TW" sz="3000" b="1" dirty="0"/>
              <a:t>public Thread(Runnable target, String name):</a:t>
            </a:r>
            <a:r>
              <a:rPr lang="zh-TW" altLang="en-US" sz="3000" dirty="0"/>
              <a:t>與第三種建構式雷同，不同之處是增加了引數</a:t>
            </a:r>
            <a:r>
              <a:rPr lang="en-US" altLang="zh-TW" sz="3000" dirty="0"/>
              <a:t>name</a:t>
            </a:r>
            <a:r>
              <a:rPr lang="zh-TW" altLang="en-US" sz="3000" dirty="0"/>
              <a:t>可以用來設定執行緒的名稱。寫法</a:t>
            </a:r>
            <a:r>
              <a:rPr lang="en-US" altLang="zh-TW" sz="3000" dirty="0"/>
              <a:t>:</a:t>
            </a:r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Thread t1 = new Thread(obT1,”</a:t>
            </a:r>
            <a:r>
              <a:rPr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執行緒</a:t>
            </a:r>
            <a:r>
              <a:rPr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1”);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43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06857-6AA2-4AD7-BC48-3543CD91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3622"/>
            <a:ext cx="12192000" cy="757646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類別常用的方法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C2445-4315-4B3C-AE23-635FE87E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7476"/>
            <a:ext cx="12191999" cy="330925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en-US" altLang="zh-TW" b="1" dirty="0"/>
              <a:t>public final void </a:t>
            </a:r>
            <a:r>
              <a:rPr lang="en-US" altLang="zh-TW" b="1" dirty="0" err="1"/>
              <a:t>setName</a:t>
            </a:r>
            <a:r>
              <a:rPr lang="en-US" altLang="zh-TW" b="1" dirty="0"/>
              <a:t>(String </a:t>
            </a:r>
            <a:r>
              <a:rPr lang="en-US" altLang="zh-TW" b="1" dirty="0" err="1"/>
              <a:t>threadName</a:t>
            </a:r>
            <a:r>
              <a:rPr lang="en-US" altLang="zh-TW" b="1" dirty="0"/>
              <a:t>):</a:t>
            </a:r>
            <a:r>
              <a:rPr lang="zh-TW" altLang="en-US" dirty="0"/>
              <a:t>設定執行緒的名稱，若沒有命名系統預設為</a:t>
            </a:r>
            <a:r>
              <a:rPr lang="en-US" altLang="zh-TW" dirty="0"/>
              <a:t>Thread-0</a:t>
            </a:r>
            <a:r>
              <a:rPr lang="zh-TW" altLang="en-US" dirty="0"/>
              <a:t>、</a:t>
            </a:r>
            <a:r>
              <a:rPr lang="en-US" altLang="zh-TW" dirty="0"/>
              <a:t>Thread-1…</a:t>
            </a:r>
            <a:r>
              <a:rPr lang="zh-TW" altLang="en-US" dirty="0"/>
              <a:t>。例如設定</a:t>
            </a:r>
            <a:r>
              <a:rPr lang="en-US" altLang="zh-TW" dirty="0"/>
              <a:t>obT1</a:t>
            </a:r>
            <a:r>
              <a:rPr lang="zh-TW" altLang="en-US" dirty="0"/>
              <a:t>執行緒的名稱為「執行緒</a:t>
            </a:r>
            <a:r>
              <a:rPr lang="en-US" altLang="zh-TW" dirty="0"/>
              <a:t>1</a:t>
            </a:r>
            <a:r>
              <a:rPr lang="zh-TW" altLang="en-US" dirty="0"/>
              <a:t>」</a:t>
            </a:r>
            <a:r>
              <a:rPr lang="en-US" altLang="zh-TW" dirty="0"/>
              <a:t>:</a:t>
            </a:r>
            <a:r>
              <a:rPr lang="en-US" altLang="zh-TW" dirty="0" err="1"/>
              <a:t>obT.setName</a:t>
            </a:r>
            <a:r>
              <a:rPr lang="en-US" altLang="zh-TW" dirty="0"/>
              <a:t>(“</a:t>
            </a:r>
            <a:r>
              <a:rPr lang="zh-TW" altLang="en-US" dirty="0"/>
              <a:t>執行緒</a:t>
            </a:r>
            <a:r>
              <a:rPr lang="en-US" altLang="zh-TW" dirty="0"/>
              <a:t>1”);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en-US" altLang="zh-TW" b="1" dirty="0"/>
              <a:t>public final String </a:t>
            </a:r>
            <a:r>
              <a:rPr lang="en-US" altLang="zh-TW" b="1" dirty="0" err="1"/>
              <a:t>getName</a:t>
            </a:r>
            <a:r>
              <a:rPr lang="en-US" altLang="zh-TW" b="1" dirty="0"/>
              <a:t>():</a:t>
            </a:r>
            <a:r>
              <a:rPr lang="zh-TW" altLang="en-US" dirty="0"/>
              <a:t>取得執行緒的名稱。例如印出</a:t>
            </a:r>
            <a:r>
              <a:rPr lang="en-US" altLang="zh-TW" dirty="0"/>
              <a:t>obT1</a:t>
            </a:r>
            <a:r>
              <a:rPr lang="zh-TW" altLang="en-US" dirty="0"/>
              <a:t>執行緒的名稱</a:t>
            </a:r>
            <a:r>
              <a:rPr lang="en-US" altLang="zh-TW" dirty="0"/>
              <a:t>:</a:t>
            </a:r>
            <a:r>
              <a:rPr lang="en-US" altLang="zh-TW" dirty="0" err="1"/>
              <a:t>System.out.println</a:t>
            </a:r>
            <a:r>
              <a:rPr lang="en-US" altLang="zh-TW" dirty="0"/>
              <a:t>(obT1.getName());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en-US" altLang="zh-TW" b="1" dirty="0"/>
              <a:t>public static Thread </a:t>
            </a:r>
            <a:r>
              <a:rPr lang="en-US" altLang="zh-TW" b="1" dirty="0" err="1"/>
              <a:t>currentThread</a:t>
            </a:r>
            <a:r>
              <a:rPr lang="en-US" altLang="zh-TW" b="1" dirty="0"/>
              <a:t>():</a:t>
            </a:r>
            <a:r>
              <a:rPr lang="zh-TW" altLang="en-US" dirty="0"/>
              <a:t>取得目前執行緒的參考變數值。例如印出目前執行的執行緒名稱</a:t>
            </a:r>
            <a:r>
              <a:rPr lang="en-US" altLang="zh-TW" dirty="0"/>
              <a:t>:</a:t>
            </a:r>
            <a:r>
              <a:rPr lang="en-US" altLang="zh-TW" dirty="0" err="1"/>
              <a:t>System.out.println</a:t>
            </a:r>
            <a:r>
              <a:rPr lang="en-US" altLang="zh-TW" dirty="0"/>
              <a:t>(</a:t>
            </a:r>
            <a:r>
              <a:rPr lang="en-US" altLang="zh-TW" dirty="0" err="1"/>
              <a:t>Thread.currentThread</a:t>
            </a:r>
            <a:r>
              <a:rPr lang="en-US" altLang="zh-TW" dirty="0"/>
              <a:t>().</a:t>
            </a:r>
            <a:r>
              <a:rPr lang="en-US" altLang="zh-TW" dirty="0" err="1"/>
              <a:t>getName</a:t>
            </a:r>
            <a:r>
              <a:rPr lang="en-US" altLang="zh-TW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4337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E4BD4-0407-48E3-A41B-E8DF2501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183"/>
            <a:ext cx="12087497" cy="6435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4.</a:t>
            </a:r>
            <a:r>
              <a:rPr lang="en-US" altLang="zh-TW" b="1" dirty="0"/>
              <a:t>public static final </a:t>
            </a:r>
            <a:r>
              <a:rPr lang="en-US" altLang="zh-TW" b="1" dirty="0" err="1"/>
              <a:t>boolean</a:t>
            </a:r>
            <a:r>
              <a:rPr lang="en-US" altLang="zh-TW" b="1" dirty="0"/>
              <a:t> </a:t>
            </a:r>
            <a:r>
              <a:rPr lang="en-US" altLang="zh-TW" b="1" dirty="0" err="1"/>
              <a:t>isAlive</a:t>
            </a:r>
            <a:r>
              <a:rPr lang="en-US" altLang="zh-TW" b="1" dirty="0"/>
              <a:t>(): </a:t>
            </a:r>
            <a:r>
              <a:rPr lang="en-US" altLang="zh-TW" dirty="0" err="1"/>
              <a:t>isAlive</a:t>
            </a:r>
            <a:r>
              <a:rPr lang="en-US" altLang="zh-TW" dirty="0"/>
              <a:t>()</a:t>
            </a:r>
            <a:r>
              <a:rPr lang="zh-TW" altLang="en-US" dirty="0"/>
              <a:t>方式是用來確認執行緒是否還存活著</a:t>
            </a:r>
            <a:r>
              <a:rPr lang="en-US" altLang="zh-TW" dirty="0"/>
              <a:t>?</a:t>
            </a:r>
            <a:r>
              <a:rPr lang="zh-TW" altLang="en-US" dirty="0"/>
              <a:t>若執行緒存還存在，</a:t>
            </a:r>
            <a:r>
              <a:rPr lang="en-US" altLang="zh-TW" dirty="0"/>
              <a:t> </a:t>
            </a:r>
            <a:r>
              <a:rPr lang="en-US" altLang="zh-TW" dirty="0" err="1"/>
              <a:t>isAlive</a:t>
            </a:r>
            <a:r>
              <a:rPr lang="en-US" altLang="zh-TW" dirty="0"/>
              <a:t>()</a:t>
            </a:r>
            <a:r>
              <a:rPr lang="zh-TW" altLang="en-US" dirty="0"/>
              <a:t>會回傳</a:t>
            </a:r>
            <a:r>
              <a:rPr lang="en-US" altLang="zh-TW" dirty="0"/>
              <a:t>true:</a:t>
            </a:r>
            <a:r>
              <a:rPr lang="zh-TW" altLang="en-US" dirty="0"/>
              <a:t>否則為</a:t>
            </a:r>
            <a:r>
              <a:rPr lang="en-US" altLang="zh-TW" dirty="0"/>
              <a:t>false</a:t>
            </a:r>
            <a:r>
              <a:rPr lang="zh-TW" altLang="en-US" dirty="0"/>
              <a:t>。例如過</a:t>
            </a:r>
            <a:r>
              <a:rPr lang="en-US" altLang="zh-TW" dirty="0" err="1"/>
              <a:t>obT</a:t>
            </a:r>
            <a:r>
              <a:rPr lang="zh-TW" altLang="en-US" dirty="0"/>
              <a:t>執行緒還存活就顯示該執行緒名稱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obT.isAlive</a:t>
            </a:r>
            <a:r>
              <a:rPr lang="en-US" altLang="zh-TW" dirty="0"/>
              <a:t>())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System.out.println</a:t>
            </a:r>
            <a:r>
              <a:rPr lang="en-US" altLang="zh-TW" dirty="0"/>
              <a:t>(obT1.getName());</a:t>
            </a:r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en-US" altLang="zh-TW" b="1" dirty="0"/>
              <a:t>public final void </a:t>
            </a:r>
            <a:r>
              <a:rPr lang="en-US" altLang="zh-TW" b="1" dirty="0" err="1"/>
              <a:t>setPriority</a:t>
            </a:r>
            <a:r>
              <a:rPr lang="en-US" altLang="zh-TW" b="1" dirty="0"/>
              <a:t>():</a:t>
            </a:r>
            <a:r>
              <a:rPr lang="zh-TW" altLang="en-US" dirty="0"/>
              <a:t>呼叫</a:t>
            </a:r>
            <a:r>
              <a:rPr lang="en-US" altLang="zh-TW" dirty="0" err="1"/>
              <a:t>setPriority</a:t>
            </a:r>
            <a:r>
              <a:rPr lang="en-US" altLang="zh-TW" dirty="0"/>
              <a:t>()</a:t>
            </a:r>
            <a:r>
              <a:rPr lang="zh-TW" altLang="en-US" dirty="0"/>
              <a:t>方法可以設定執行緒的優先權，設定值為</a:t>
            </a:r>
            <a:r>
              <a:rPr lang="en-US" altLang="zh-TW" dirty="0"/>
              <a:t>1~10</a:t>
            </a:r>
            <a:r>
              <a:rPr lang="zh-TW" altLang="en-US" dirty="0"/>
              <a:t>數值越大優先權越高。為了方便使用，</a:t>
            </a:r>
            <a:r>
              <a:rPr lang="en-US" altLang="zh-TW" dirty="0"/>
              <a:t>Thread</a:t>
            </a:r>
            <a:r>
              <a:rPr lang="zh-TW" altLang="en-US" dirty="0"/>
              <a:t>類別定義了幾個優先權常數可供使用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(1.)</a:t>
            </a:r>
            <a:r>
              <a:rPr lang="en-US" altLang="zh-TW" dirty="0" err="1"/>
              <a:t>Thread.MIN_PRIORITY</a:t>
            </a:r>
            <a:r>
              <a:rPr lang="en-US" altLang="zh-TW" dirty="0"/>
              <a:t>:</a:t>
            </a:r>
            <a:r>
              <a:rPr lang="zh-TW" altLang="en-US" dirty="0"/>
              <a:t>數值</a:t>
            </a:r>
            <a:r>
              <a:rPr lang="en-US" altLang="zh-TW" dirty="0"/>
              <a:t>1</a:t>
            </a:r>
            <a:r>
              <a:rPr lang="zh-TW" altLang="en-US" dirty="0"/>
              <a:t>，最低優先權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(2.)</a:t>
            </a:r>
            <a:r>
              <a:rPr lang="en-US" altLang="zh-TW" dirty="0" err="1"/>
              <a:t>Thread.NORM</a:t>
            </a:r>
            <a:r>
              <a:rPr lang="en-US" altLang="zh-TW" dirty="0"/>
              <a:t>_ PRIORITY:</a:t>
            </a:r>
            <a:r>
              <a:rPr lang="zh-TW" altLang="en-US" dirty="0"/>
              <a:t>數值</a:t>
            </a:r>
            <a:r>
              <a:rPr lang="en-US" altLang="zh-TW" dirty="0"/>
              <a:t>5</a:t>
            </a:r>
            <a:r>
              <a:rPr lang="zh-TW" altLang="en-US" dirty="0"/>
              <a:t>，預設優先權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(2.)</a:t>
            </a:r>
            <a:r>
              <a:rPr lang="en-US" altLang="zh-TW" dirty="0" err="1"/>
              <a:t>Thread.MAX</a:t>
            </a:r>
            <a:r>
              <a:rPr lang="en-US" altLang="zh-TW" dirty="0"/>
              <a:t>_ PRIORITY:</a:t>
            </a:r>
            <a:r>
              <a:rPr lang="zh-TW" altLang="en-US" dirty="0"/>
              <a:t>數值</a:t>
            </a:r>
            <a:r>
              <a:rPr lang="en-US" altLang="zh-TW" dirty="0"/>
              <a:t>10</a:t>
            </a:r>
            <a:r>
              <a:rPr lang="zh-TW" altLang="en-US" dirty="0"/>
              <a:t>，最高優先權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en-US" altLang="zh-TW" b="1" dirty="0"/>
              <a:t>public final </a:t>
            </a:r>
            <a:r>
              <a:rPr lang="en-US" altLang="zh-TW" b="1" dirty="0" err="1"/>
              <a:t>getPriority</a:t>
            </a:r>
            <a:r>
              <a:rPr lang="en-US" altLang="zh-TW" b="1" dirty="0"/>
              <a:t>():</a:t>
            </a:r>
            <a:r>
              <a:rPr lang="zh-TW" altLang="en-US" dirty="0"/>
              <a:t>在</a:t>
            </a:r>
            <a:r>
              <a:rPr lang="en-US" altLang="zh-TW" dirty="0"/>
              <a:t>Running</a:t>
            </a:r>
            <a:r>
              <a:rPr lang="zh-TW" altLang="en-US" dirty="0"/>
              <a:t>狀態內的執行緒可能會有很多個，但哪一個執行緒會先被執行呢</a:t>
            </a:r>
            <a:r>
              <a:rPr lang="en-US" altLang="zh-TW" dirty="0"/>
              <a:t>?JVM</a:t>
            </a:r>
            <a:r>
              <a:rPr lang="zh-TW" altLang="en-US" dirty="0"/>
              <a:t>會根據執行緒的優先順序來決定下一個要執行</a:t>
            </a:r>
            <a:r>
              <a:rPr lang="en-US" altLang="zh-TW" dirty="0"/>
              <a:t>Thread</a:t>
            </a:r>
            <a:r>
              <a:rPr lang="zh-TW" altLang="en-US" dirty="0"/>
              <a:t>物件。使用</a:t>
            </a:r>
            <a:r>
              <a:rPr lang="en-US" altLang="zh-TW" dirty="0" err="1"/>
              <a:t>getPriority</a:t>
            </a:r>
            <a:r>
              <a:rPr lang="en-US" altLang="zh-TW" dirty="0"/>
              <a:t>()</a:t>
            </a:r>
            <a:r>
              <a:rPr lang="zh-TW" altLang="en-US" dirty="0"/>
              <a:t>方法可以取得</a:t>
            </a:r>
            <a:r>
              <a:rPr lang="en-US" altLang="zh-TW" dirty="0"/>
              <a:t>Thread</a:t>
            </a:r>
            <a:r>
              <a:rPr lang="zh-TW" altLang="en-US" dirty="0"/>
              <a:t>物件的優先權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981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0456E-4F60-4B2A-BBBD-17CF50F7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2800" dirty="0"/>
              <a:t>7.</a:t>
            </a:r>
            <a:r>
              <a:rPr lang="en-US" altLang="zh-TW" sz="2800" b="1" dirty="0"/>
              <a:t>public static  void sleep(long time) throw </a:t>
            </a:r>
            <a:r>
              <a:rPr lang="en-US" altLang="zh-TW" sz="2800" b="1" dirty="0" err="1"/>
              <a:t>InterruptrdException</a:t>
            </a:r>
            <a:r>
              <a:rPr lang="en-US" altLang="zh-TW" sz="2800" dirty="0" err="1"/>
              <a:t>:Thread</a:t>
            </a:r>
            <a:r>
              <a:rPr lang="zh-TW" altLang="en-US" sz="2800" dirty="0"/>
              <a:t>類別中</a:t>
            </a:r>
            <a:r>
              <a:rPr lang="en-US" altLang="zh-TW" sz="2800" dirty="0"/>
              <a:t>sleep()</a:t>
            </a:r>
            <a:r>
              <a:rPr lang="zh-TW" altLang="en-US" sz="2800" dirty="0"/>
              <a:t>方法，會使得執行緒暫停一段指定時間，</a:t>
            </a:r>
            <a:r>
              <a:rPr lang="en-US" altLang="zh-TW" sz="2800" dirty="0"/>
              <a:t>time</a:t>
            </a:r>
            <a:r>
              <a:rPr lang="zh-TW" altLang="en-US" sz="2800" dirty="0"/>
              <a:t>的秒數是以千分之一秒為單位，例如</a:t>
            </a:r>
            <a:r>
              <a:rPr lang="en-US" altLang="zh-TW" sz="2800" dirty="0"/>
              <a:t>1000</a:t>
            </a:r>
            <a:r>
              <a:rPr lang="zh-TW" altLang="en-US" sz="2800" dirty="0"/>
              <a:t>就是暫停</a:t>
            </a:r>
            <a:r>
              <a:rPr lang="en-US" altLang="zh-TW" sz="2800" dirty="0"/>
              <a:t>1</a:t>
            </a:r>
            <a:r>
              <a:rPr lang="zh-TW" altLang="en-US" sz="2800" dirty="0"/>
              <a:t>秒，呼叫</a:t>
            </a:r>
            <a:r>
              <a:rPr lang="en-US" altLang="zh-TW" sz="2800" dirty="0"/>
              <a:t>sleep()</a:t>
            </a:r>
            <a:r>
              <a:rPr lang="zh-TW" altLang="en-US" sz="2800" dirty="0"/>
              <a:t>方法時，執行緒會站直停止一段時間，同時此執行緒會跑出</a:t>
            </a:r>
            <a:r>
              <a:rPr lang="en-US" altLang="zh-TW" sz="2800" dirty="0" err="1"/>
              <a:t>InterruptrdException</a:t>
            </a:r>
            <a:r>
              <a:rPr lang="zh-TW" altLang="en-US" sz="2800" dirty="0"/>
              <a:t>這個例外，所以使用</a:t>
            </a:r>
            <a:r>
              <a:rPr lang="en-US" altLang="zh-TW" sz="2800" dirty="0"/>
              <a:t>sleep()</a:t>
            </a:r>
            <a:r>
              <a:rPr lang="zh-TW" altLang="en-US" sz="2800" dirty="0"/>
              <a:t>方法時，須搭配</a:t>
            </a:r>
            <a:r>
              <a:rPr lang="en-US" altLang="zh-TW" sz="2800" dirty="0"/>
              <a:t>try…catch</a:t>
            </a:r>
            <a:r>
              <a:rPr lang="zh-TW" altLang="en-US" sz="2800" dirty="0"/>
              <a:t>一起使用。寫法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en-US" altLang="zh-TW" sz="2800" dirty="0"/>
              <a:t>try{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err="1"/>
              <a:t>Thread.sleep</a:t>
            </a:r>
            <a:r>
              <a:rPr lang="en-US" altLang="zh-TW" sz="2800" dirty="0"/>
              <a:t>(5000); //</a:t>
            </a:r>
            <a:r>
              <a:rPr lang="zh-TW" altLang="en-US" sz="2800" dirty="0"/>
              <a:t>執行緒會暫停</a:t>
            </a:r>
            <a:r>
              <a:rPr lang="en-US" altLang="zh-TW" sz="2800" dirty="0"/>
              <a:t>5</a:t>
            </a:r>
            <a:r>
              <a:rPr lang="zh-TW" altLang="en-US" sz="2800" dirty="0"/>
              <a:t>秒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}</a:t>
            </a:r>
          </a:p>
          <a:p>
            <a:pPr marL="0" indent="0">
              <a:buNone/>
            </a:pPr>
            <a:r>
              <a:rPr lang="en-US" altLang="zh-TW" sz="2800" dirty="0"/>
              <a:t>catch(</a:t>
            </a:r>
            <a:r>
              <a:rPr lang="en-US" altLang="zh-TW" sz="2800" dirty="0" err="1"/>
              <a:t>InterruptrdException</a:t>
            </a:r>
            <a:r>
              <a:rPr lang="en-US" altLang="zh-TW" sz="2800" dirty="0"/>
              <a:t> e){</a:t>
            </a:r>
          </a:p>
          <a:p>
            <a:pPr marL="0" indent="0">
              <a:buNone/>
            </a:pPr>
            <a:r>
              <a:rPr lang="en-US" altLang="zh-TW" sz="2800" dirty="0"/>
              <a:t>	.</a:t>
            </a:r>
          </a:p>
          <a:p>
            <a:pPr marL="0" indent="0">
              <a:buNone/>
            </a:pPr>
            <a:r>
              <a:rPr lang="en-US" altLang="zh-TW" sz="2800" dirty="0"/>
              <a:t>	.</a:t>
            </a:r>
          </a:p>
          <a:p>
            <a:pPr marL="0" indent="0">
              <a:buNone/>
            </a:pPr>
            <a:r>
              <a:rPr lang="en-US" altLang="zh-TW" sz="2800" dirty="0"/>
              <a:t>	.</a:t>
            </a:r>
          </a:p>
          <a:p>
            <a:pPr marL="0" indent="0">
              <a:buNone/>
            </a:pPr>
            <a:r>
              <a:rPr lang="en-US" altLang="zh-TW" sz="2800" dirty="0"/>
              <a:t>}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dirty="0"/>
              <a:t>8.</a:t>
            </a:r>
            <a:r>
              <a:rPr lang="en-US" altLang="zh-TW" b="1" dirty="0"/>
              <a:t>public final void join() throws  </a:t>
            </a:r>
            <a:r>
              <a:rPr lang="en-US" altLang="zh-TW" b="1" dirty="0" err="1"/>
              <a:t>InterruptrdException</a:t>
            </a:r>
            <a:r>
              <a:rPr lang="en-US" altLang="zh-TW" dirty="0" err="1"/>
              <a:t>:join</a:t>
            </a:r>
            <a:r>
              <a:rPr lang="zh-TW" altLang="en-US" dirty="0"/>
              <a:t>方法提供</a:t>
            </a:r>
            <a:r>
              <a:rPr lang="en-US" altLang="zh-TW" dirty="0"/>
              <a:t>Thread</a:t>
            </a:r>
            <a:r>
              <a:rPr lang="zh-TW" altLang="en-US" dirty="0"/>
              <a:t>物件一種機制，讓呼叫</a:t>
            </a:r>
            <a:r>
              <a:rPr lang="en-US" altLang="zh-TW" dirty="0"/>
              <a:t>join()</a:t>
            </a:r>
            <a:r>
              <a:rPr lang="zh-TW" altLang="en-US" dirty="0"/>
              <a:t>方法的執行緒終止時，才會繼續執行皆在</a:t>
            </a:r>
            <a:r>
              <a:rPr lang="en-US" altLang="zh-TW" dirty="0"/>
              <a:t>join()</a:t>
            </a:r>
            <a:r>
              <a:rPr lang="zh-TW" altLang="en-US" dirty="0"/>
              <a:t>方法後的程式敘述。使用</a:t>
            </a:r>
            <a:r>
              <a:rPr lang="en-US" altLang="zh-TW" dirty="0"/>
              <a:t>join()</a:t>
            </a:r>
            <a:r>
              <a:rPr lang="zh-TW" altLang="en-US" dirty="0"/>
              <a:t>方法時會拋出</a:t>
            </a:r>
            <a:r>
              <a:rPr lang="en-US" altLang="zh-TW" dirty="0" err="1"/>
              <a:t>InterruptrdException</a:t>
            </a:r>
            <a:r>
              <a:rPr lang="zh-TW" altLang="en-US" dirty="0"/>
              <a:t>這個例外，因此須搭配</a:t>
            </a:r>
            <a:r>
              <a:rPr lang="en-US" altLang="zh-TW" dirty="0"/>
              <a:t>try…catch</a:t>
            </a:r>
            <a:r>
              <a:rPr lang="zh-TW" altLang="en-US" dirty="0"/>
              <a:t>一起使用。寫法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sz="3200" dirty="0"/>
              <a:t>try{</a:t>
            </a:r>
          </a:p>
          <a:p>
            <a:pPr marL="0" indent="0">
              <a:buNone/>
            </a:pPr>
            <a:r>
              <a:rPr lang="en-US" altLang="zh-TW" sz="3200" dirty="0"/>
              <a:t>	</a:t>
            </a:r>
            <a:r>
              <a:rPr lang="en-US" altLang="zh-TW" sz="3200" dirty="0" err="1"/>
              <a:t>Thread.join</a:t>
            </a:r>
            <a:r>
              <a:rPr lang="en-US" altLang="zh-TW" sz="3200" dirty="0"/>
              <a:t>();</a:t>
            </a:r>
          </a:p>
          <a:p>
            <a:pPr marL="0" indent="0">
              <a:buNone/>
            </a:pPr>
            <a:r>
              <a:rPr lang="en-US" altLang="zh-TW" sz="3200" dirty="0"/>
              <a:t>}</a:t>
            </a:r>
          </a:p>
          <a:p>
            <a:pPr marL="0" indent="0">
              <a:buNone/>
            </a:pPr>
            <a:r>
              <a:rPr lang="en-US" altLang="zh-TW" sz="3200" dirty="0"/>
              <a:t>catch(</a:t>
            </a:r>
            <a:r>
              <a:rPr lang="en-US" altLang="zh-TW" sz="3200" dirty="0" err="1"/>
              <a:t>InterruptrdException</a:t>
            </a:r>
            <a:r>
              <a:rPr lang="en-US" altLang="zh-TW" sz="3200" dirty="0"/>
              <a:t> e){</a:t>
            </a:r>
          </a:p>
          <a:p>
            <a:pPr marL="0" indent="0">
              <a:buNone/>
            </a:pPr>
            <a:r>
              <a:rPr lang="en-US" altLang="zh-TW" sz="3200" dirty="0"/>
              <a:t>	.</a:t>
            </a:r>
          </a:p>
          <a:p>
            <a:pPr marL="0" indent="0">
              <a:buNone/>
            </a:pPr>
            <a:r>
              <a:rPr lang="en-US" altLang="zh-TW" sz="3200" dirty="0"/>
              <a:t>	.</a:t>
            </a:r>
          </a:p>
          <a:p>
            <a:pPr marL="0" indent="0">
              <a:buNone/>
            </a:pPr>
            <a:r>
              <a:rPr lang="en-US" altLang="zh-TW" sz="3200" dirty="0"/>
              <a:t>	.</a:t>
            </a:r>
          </a:p>
          <a:p>
            <a:pPr marL="0" indent="0">
              <a:buNone/>
            </a:pPr>
            <a:r>
              <a:rPr lang="en-US" altLang="zh-TW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90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5BE51E2-C031-4DE9-9E45-2E4DBF0F8F1A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執行緒的同步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(Synchronized)</a:t>
            </a:r>
          </a:p>
        </p:txBody>
      </p:sp>
    </p:spTree>
    <p:extLst>
      <p:ext uri="{BB962C8B-B14F-4D97-AF65-F5344CB8AC3E}">
        <p14:creationId xmlns:p14="http://schemas.microsoft.com/office/powerpoint/2010/main" val="145488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467BDA-AD82-44CF-92D4-C54F40D2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" y="0"/>
            <a:ext cx="7295493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BB9747-2C33-4E2D-81F9-536332C1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719" y="811968"/>
            <a:ext cx="2455435" cy="9683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A26511-C472-485E-8ED5-13A41DEA1758}"/>
              </a:ext>
            </a:extLst>
          </p:cNvPr>
          <p:cNvSpPr/>
          <p:nvPr/>
        </p:nvSpPr>
        <p:spPr>
          <a:xfrm>
            <a:off x="269966" y="3429000"/>
            <a:ext cx="4659085" cy="202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F2AC72-2B04-4965-9A45-34B370468370}"/>
              </a:ext>
            </a:extLst>
          </p:cNvPr>
          <p:cNvSpPr txBox="1"/>
          <p:nvPr/>
        </p:nvSpPr>
        <p:spPr>
          <a:xfrm>
            <a:off x="5200388" y="3345571"/>
            <a:ext cx="473014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privaye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synchronized</a:t>
            </a:r>
            <a:r>
              <a:rPr lang="en-US" altLang="zh-TW" b="1" dirty="0"/>
              <a:t> static </a:t>
            </a:r>
            <a:r>
              <a:rPr lang="en-US" altLang="zh-TW" b="1" dirty="0" err="1"/>
              <a:t>boolean</a:t>
            </a:r>
            <a:r>
              <a:rPr lang="en-US" altLang="zh-TW" b="1" dirty="0"/>
              <a:t> </a:t>
            </a:r>
            <a:r>
              <a:rPr lang="en-US" altLang="zh-TW" b="1" dirty="0" err="1"/>
              <a:t>grabGold</a:t>
            </a:r>
            <a:r>
              <a:rPr lang="en-US" altLang="zh-TW" b="1" dirty="0"/>
              <a:t>(){</a:t>
            </a:r>
            <a:endParaRPr lang="zh-TW" altLang="en-US" b="1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39D18D8-ECAE-410F-ACA4-3F8CF47F54F8}"/>
              </a:ext>
            </a:extLst>
          </p:cNvPr>
          <p:cNvSpPr/>
          <p:nvPr/>
        </p:nvSpPr>
        <p:spPr>
          <a:xfrm>
            <a:off x="7994469" y="1088571"/>
            <a:ext cx="923108" cy="3693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C2645B-2058-4612-AAF9-705BEED4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33" y="4593521"/>
            <a:ext cx="2772374" cy="968341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806AD1AA-0193-4F0E-82F5-32B2D86DCEC7}"/>
              </a:ext>
            </a:extLst>
          </p:cNvPr>
          <p:cNvSpPr/>
          <p:nvPr/>
        </p:nvSpPr>
        <p:spPr>
          <a:xfrm>
            <a:off x="9017719" y="3714903"/>
            <a:ext cx="500750" cy="72646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FC0FF7-5479-412D-93E6-DDBCE316397F}"/>
              </a:ext>
            </a:extLst>
          </p:cNvPr>
          <p:cNvSpPr txBox="1"/>
          <p:nvPr/>
        </p:nvSpPr>
        <p:spPr>
          <a:xfrm>
            <a:off x="9223361" y="363458"/>
            <a:ext cx="20441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總和超過</a:t>
            </a:r>
            <a:r>
              <a:rPr lang="en-US" altLang="zh-TW" dirty="0"/>
              <a:t>20000000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FFDF1-1459-4D18-AA54-D18AC68076B6}"/>
              </a:ext>
            </a:extLst>
          </p:cNvPr>
          <p:cNvSpPr txBox="1"/>
          <p:nvPr/>
        </p:nvSpPr>
        <p:spPr>
          <a:xfrm>
            <a:off x="8321033" y="5769429"/>
            <a:ext cx="296724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總和會等於原本金塊數量，每次偷的金塊數量不會相同</a:t>
            </a:r>
          </a:p>
        </p:txBody>
      </p:sp>
    </p:spTree>
    <p:extLst>
      <p:ext uri="{BB962C8B-B14F-4D97-AF65-F5344CB8AC3E}">
        <p14:creationId xmlns:p14="http://schemas.microsoft.com/office/powerpoint/2010/main" val="7180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A981BB8-3148-4E87-89B4-5142FEE0B887}"/>
              </a:ext>
            </a:extLst>
          </p:cNvPr>
          <p:cNvSpPr txBox="1"/>
          <p:nvPr/>
        </p:nvSpPr>
        <p:spPr>
          <a:xfrm>
            <a:off x="1" y="2875002"/>
            <a:ext cx="12191999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執行緒的等待和喚醒</a:t>
            </a: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80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31030-DC1E-40A5-A04F-5DDFACA2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599"/>
            <a:ext cx="121920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Object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物件中提供</a:t>
            </a:r>
            <a:r>
              <a:rPr lang="en-US" altLang="zh-TW" sz="36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wait()</a:t>
            </a: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notify() </a:t>
            </a:r>
            <a:r>
              <a:rPr lang="zh-TW" altLang="en-US" sz="36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3600" b="1" dirty="0" err="1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notifyAll</a:t>
            </a:r>
            <a:r>
              <a:rPr lang="en-US" altLang="zh-TW" sz="36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方法，可以讓執行緒間能夠相互設定等待或是喚醒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E9331B-0E11-4E64-B6DF-1FBF8FCD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6380"/>
            <a:ext cx="12192000" cy="2733266"/>
          </a:xfrm>
        </p:spPr>
        <p:txBody>
          <a:bodyPr/>
          <a:lstStyle/>
          <a:p>
            <a:r>
              <a:rPr lang="en-US" altLang="zh-TW" sz="2800" b="1" dirty="0">
                <a:latin typeface="+mn-ea"/>
              </a:rPr>
              <a:t>wait()</a:t>
            </a:r>
            <a:r>
              <a:rPr lang="en-US" altLang="zh-TW" sz="2800" dirty="0">
                <a:latin typeface="+mn-ea"/>
              </a:rPr>
              <a:t>:</a:t>
            </a:r>
            <a:r>
              <a:rPr lang="zh-TW" altLang="en-US" sz="2800" dirty="0">
                <a:latin typeface="+mn-ea"/>
              </a:rPr>
              <a:t>讓指定的執行緒進入</a:t>
            </a:r>
            <a:r>
              <a:rPr lang="en-US" altLang="zh-TW" sz="2800" dirty="0">
                <a:latin typeface="+mn-ea"/>
              </a:rPr>
              <a:t>Wait pool </a:t>
            </a:r>
            <a:r>
              <a:rPr lang="zh-TW" altLang="en-US" sz="2800" dirty="0">
                <a:latin typeface="+mn-ea"/>
              </a:rPr>
              <a:t>成為等待狀態，每個物件都有自己專有的</a:t>
            </a:r>
            <a:r>
              <a:rPr lang="en-US" altLang="zh-TW" sz="2800" dirty="0">
                <a:latin typeface="+mn-ea"/>
              </a:rPr>
              <a:t>Wait pool</a:t>
            </a:r>
          </a:p>
          <a:p>
            <a:r>
              <a:rPr lang="en-US" altLang="zh-TW" sz="2800" b="1" dirty="0">
                <a:latin typeface="+mn-ea"/>
              </a:rPr>
              <a:t>notify():</a:t>
            </a:r>
            <a:r>
              <a:rPr lang="zh-TW" altLang="en-US" sz="2800" dirty="0">
                <a:latin typeface="+mn-ea"/>
              </a:rPr>
              <a:t>喚醒一個在</a:t>
            </a:r>
            <a:r>
              <a:rPr lang="en-US" altLang="zh-TW" sz="2800" dirty="0">
                <a:latin typeface="+mn-ea"/>
              </a:rPr>
              <a:t>Wait pool</a:t>
            </a:r>
            <a:r>
              <a:rPr lang="zh-TW" altLang="en-US" sz="2800" dirty="0">
                <a:latin typeface="+mn-ea"/>
              </a:rPr>
              <a:t>等待的執行緒，至於是哪一個執行緒被喚醒則由</a:t>
            </a:r>
            <a:r>
              <a:rPr lang="en-US" altLang="zh-TW" sz="2800" dirty="0">
                <a:latin typeface="+mn-ea"/>
              </a:rPr>
              <a:t>JVM</a:t>
            </a:r>
            <a:r>
              <a:rPr lang="zh-TW" altLang="en-US" sz="2800" dirty="0">
                <a:latin typeface="+mn-ea"/>
              </a:rPr>
              <a:t>決定</a:t>
            </a:r>
            <a:endParaRPr lang="en-US" altLang="zh-TW" sz="2800" dirty="0">
              <a:latin typeface="+mn-ea"/>
            </a:endParaRPr>
          </a:p>
          <a:p>
            <a:r>
              <a:rPr lang="en-US" altLang="zh-TW" sz="2800" b="1" dirty="0" err="1">
                <a:latin typeface="+mn-ea"/>
              </a:rPr>
              <a:t>notifyAll</a:t>
            </a:r>
            <a:r>
              <a:rPr lang="en-US" altLang="zh-TW" sz="2800" b="1" dirty="0">
                <a:latin typeface="+mn-ea"/>
              </a:rPr>
              <a:t>():</a:t>
            </a:r>
            <a:r>
              <a:rPr lang="zh-TW" altLang="en-US" sz="2800" dirty="0">
                <a:latin typeface="+mn-ea"/>
              </a:rPr>
              <a:t>喚醒所有在</a:t>
            </a:r>
            <a:r>
              <a:rPr lang="en-US" altLang="zh-TW" sz="2800" dirty="0">
                <a:latin typeface="+mn-ea"/>
              </a:rPr>
              <a:t>Wait pool</a:t>
            </a:r>
            <a:r>
              <a:rPr lang="zh-TW" altLang="en-US" sz="2800" dirty="0">
                <a:latin typeface="+mn-ea"/>
              </a:rPr>
              <a:t>等待的執行緒，至於是哪一個執行緒會先執行仍是由</a:t>
            </a:r>
            <a:r>
              <a:rPr lang="en-US" altLang="zh-TW" sz="2800" dirty="0">
                <a:latin typeface="+mn-ea"/>
              </a:rPr>
              <a:t>JVM</a:t>
            </a:r>
            <a:r>
              <a:rPr lang="zh-TW" altLang="en-US" sz="2800" dirty="0">
                <a:latin typeface="+mn-ea"/>
              </a:rPr>
              <a:t>決定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780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345F9F-06B2-4472-87A9-0A63299A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53797" cy="35247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BFA391-8A2B-4A7D-81C3-452DD694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2955"/>
            <a:ext cx="5439534" cy="15432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CC4A78-139E-4EFE-B303-234CF6487708}"/>
              </a:ext>
            </a:extLst>
          </p:cNvPr>
          <p:cNvSpPr/>
          <p:nvPr/>
        </p:nvSpPr>
        <p:spPr>
          <a:xfrm>
            <a:off x="0" y="-19647"/>
            <a:ext cx="5608320" cy="3524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7FDFB4-ADC1-4411-984B-E6B75E3762C3}"/>
              </a:ext>
            </a:extLst>
          </p:cNvPr>
          <p:cNvSpPr/>
          <p:nvPr/>
        </p:nvSpPr>
        <p:spPr>
          <a:xfrm>
            <a:off x="0" y="4275907"/>
            <a:ext cx="5439534" cy="2094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6ACB3C-5447-4025-83A6-C92139F23D06}"/>
              </a:ext>
            </a:extLst>
          </p:cNvPr>
          <p:cNvSpPr txBox="1"/>
          <p:nvPr/>
        </p:nvSpPr>
        <p:spPr>
          <a:xfrm>
            <a:off x="5126457" y="3244334"/>
            <a:ext cx="12234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Baseball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CFF9B6-76C1-4D3B-83D8-615B69FD0A56}"/>
              </a:ext>
            </a:extLst>
          </p:cNvPr>
          <p:cNvSpPr txBox="1"/>
          <p:nvPr/>
        </p:nvSpPr>
        <p:spPr>
          <a:xfrm>
            <a:off x="4972707" y="6185790"/>
            <a:ext cx="118115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Pitching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161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62887E1-4FA4-48C3-9D79-7B8504BA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97"/>
            <a:ext cx="7916940" cy="54809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964B68-5F77-43B2-B139-4D4BAECBC61F}"/>
              </a:ext>
            </a:extLst>
          </p:cNvPr>
          <p:cNvSpPr/>
          <p:nvPr/>
        </p:nvSpPr>
        <p:spPr>
          <a:xfrm>
            <a:off x="0" y="571500"/>
            <a:ext cx="8177349" cy="4982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F7F889-83B0-44E5-87CC-7FEAFAA82A51}"/>
              </a:ext>
            </a:extLst>
          </p:cNvPr>
          <p:cNvSpPr txBox="1"/>
          <p:nvPr/>
        </p:nvSpPr>
        <p:spPr>
          <a:xfrm>
            <a:off x="163618" y="5423206"/>
            <a:ext cx="55015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Hit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4B27B6A-78F6-4E74-BFB5-27F92B9F4116}"/>
              </a:ext>
            </a:extLst>
          </p:cNvPr>
          <p:cNvSpPr txBox="1"/>
          <p:nvPr/>
        </p:nvSpPr>
        <p:spPr>
          <a:xfrm>
            <a:off x="5608320" y="3822279"/>
            <a:ext cx="360534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</a:t>
            </a:r>
            <a:r>
              <a:rPr lang="en-US" altLang="zh-TW" sz="1600" dirty="0"/>
              <a:t>Baseball</a:t>
            </a:r>
            <a:r>
              <a:rPr lang="zh-TW" altLang="en-US" sz="1600" dirty="0"/>
              <a:t>類別物件</a:t>
            </a:r>
            <a:r>
              <a:rPr lang="en-US" altLang="zh-TW" sz="1600" dirty="0"/>
              <a:t>baseball</a:t>
            </a:r>
            <a:r>
              <a:rPr lang="zh-TW" altLang="en-US" sz="1600" dirty="0"/>
              <a:t>來模擬棒球物件，作為</a:t>
            </a:r>
            <a:r>
              <a:rPr lang="en-US" altLang="zh-TW" sz="1600" dirty="0"/>
              <a:t>Pitching</a:t>
            </a:r>
            <a:r>
              <a:rPr lang="zh-TW" altLang="en-US" sz="1600" dirty="0"/>
              <a:t>和</a:t>
            </a:r>
            <a:r>
              <a:rPr lang="en-US" altLang="zh-TW" sz="1600" dirty="0"/>
              <a:t>Hit</a:t>
            </a:r>
            <a:r>
              <a:rPr lang="zh-TW" altLang="en-US" sz="1600" dirty="0"/>
              <a:t>執行緒引數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EE1B7F-545B-4BC9-B6E4-4C467836CED9}"/>
              </a:ext>
            </a:extLst>
          </p:cNvPr>
          <p:cNvSpPr txBox="1"/>
          <p:nvPr/>
        </p:nvSpPr>
        <p:spPr>
          <a:xfrm>
            <a:off x="7657010" y="4410881"/>
            <a:ext cx="4622075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建立</a:t>
            </a:r>
            <a:r>
              <a:rPr lang="en-US" altLang="zh-TW" sz="1600" dirty="0"/>
              <a:t>Thread</a:t>
            </a:r>
            <a:r>
              <a:rPr lang="zh-TW" altLang="en-US" sz="1600" dirty="0"/>
              <a:t>類別物件</a:t>
            </a:r>
            <a:r>
              <a:rPr lang="en-US" altLang="zh-TW" sz="1600" dirty="0"/>
              <a:t>machine</a:t>
            </a:r>
            <a:r>
              <a:rPr lang="zh-TW" altLang="en-US" sz="1600" dirty="0"/>
              <a:t>來模擬機器投球動作，</a:t>
            </a:r>
            <a:endParaRPr lang="en-US" altLang="zh-TW" sz="1600" dirty="0"/>
          </a:p>
          <a:p>
            <a:r>
              <a:rPr lang="zh-TW" altLang="en-US" sz="1600" dirty="0"/>
              <a:t>並傳入</a:t>
            </a:r>
            <a:r>
              <a:rPr lang="en-US" altLang="zh-TW" sz="1600" dirty="0"/>
              <a:t>Pitching</a:t>
            </a:r>
            <a:r>
              <a:rPr lang="zh-TW" altLang="en-US" sz="1600" dirty="0"/>
              <a:t>和</a:t>
            </a:r>
            <a:r>
              <a:rPr lang="en-US" altLang="zh-TW" sz="1600" dirty="0"/>
              <a:t>baseball</a:t>
            </a:r>
            <a:r>
              <a:rPr lang="zh-TW" altLang="en-US" sz="1600" dirty="0"/>
              <a:t>執行緒引數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43DF77-B20D-40F7-815E-F3256082F96A}"/>
              </a:ext>
            </a:extLst>
          </p:cNvPr>
          <p:cNvSpPr txBox="1"/>
          <p:nvPr/>
        </p:nvSpPr>
        <p:spPr>
          <a:xfrm>
            <a:off x="3403724" y="4916238"/>
            <a:ext cx="437605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建立</a:t>
            </a:r>
            <a:r>
              <a:rPr lang="en-US" altLang="zh-TW" sz="1600" dirty="0"/>
              <a:t>Thread</a:t>
            </a:r>
            <a:r>
              <a:rPr lang="zh-TW" altLang="en-US" sz="1600" dirty="0"/>
              <a:t>類別物件</a:t>
            </a:r>
            <a:r>
              <a:rPr lang="en-US" altLang="zh-TW" sz="1600" dirty="0"/>
              <a:t>hitter</a:t>
            </a:r>
            <a:r>
              <a:rPr lang="zh-TW" altLang="en-US" sz="1600" dirty="0"/>
              <a:t>來模擬打者揮棒動作，</a:t>
            </a:r>
            <a:endParaRPr lang="en-US" altLang="zh-TW" sz="1600" dirty="0"/>
          </a:p>
          <a:p>
            <a:r>
              <a:rPr lang="zh-TW" altLang="en-US" sz="1600" dirty="0"/>
              <a:t>並傳入</a:t>
            </a:r>
            <a:r>
              <a:rPr lang="en-US" altLang="zh-TW" sz="1600" dirty="0"/>
              <a:t>Hit</a:t>
            </a:r>
            <a:r>
              <a:rPr lang="zh-TW" altLang="en-US" sz="1600" dirty="0"/>
              <a:t>和</a:t>
            </a:r>
            <a:r>
              <a:rPr lang="en-US" altLang="zh-TW" sz="1600" dirty="0"/>
              <a:t>baseball</a:t>
            </a:r>
            <a:r>
              <a:rPr lang="zh-TW" altLang="en-US" sz="1600" dirty="0"/>
              <a:t>執行緒引數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748FF8B-B891-43B8-BEF3-9C3F39E01327}"/>
              </a:ext>
            </a:extLst>
          </p:cNvPr>
          <p:cNvSpPr/>
          <p:nvPr/>
        </p:nvSpPr>
        <p:spPr>
          <a:xfrm>
            <a:off x="940526" y="4916238"/>
            <a:ext cx="2264228" cy="5847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26261-2F9B-450E-99DD-765393B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5400" b="1" dirty="0"/>
              <a:t>Agenda</a:t>
            </a:r>
            <a:endParaRPr lang="zh-TW" altLang="en-US" sz="5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BD06D-4D74-466D-B408-E29D3B3C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7510"/>
            <a:ext cx="12192000" cy="382406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執行緒簡介</a:t>
            </a:r>
            <a:endParaRPr lang="en-US" altLang="zh-TW" sz="3600" dirty="0"/>
          </a:p>
          <a:p>
            <a:r>
              <a:rPr lang="zh-TW" altLang="en-US" sz="3600" dirty="0"/>
              <a:t>執行緒生命週期</a:t>
            </a:r>
            <a:endParaRPr lang="en-US" altLang="zh-TW" sz="3600" dirty="0"/>
          </a:p>
          <a:p>
            <a:r>
              <a:rPr lang="zh-TW" altLang="en-US" sz="3600" dirty="0"/>
              <a:t>如何建立執行續</a:t>
            </a:r>
            <a:endParaRPr lang="en-US" altLang="zh-TW" sz="3600" dirty="0"/>
          </a:p>
          <a:p>
            <a:r>
              <a:rPr lang="en-US" altLang="zh-TW" sz="3600" dirty="0"/>
              <a:t>Thread</a:t>
            </a:r>
            <a:r>
              <a:rPr lang="zh-TW" altLang="en-US" sz="3600" dirty="0"/>
              <a:t>類別常用的方法</a:t>
            </a:r>
            <a:endParaRPr lang="en-US" altLang="zh-TW" sz="3600" dirty="0"/>
          </a:p>
          <a:p>
            <a:r>
              <a:rPr lang="zh-TW" altLang="en-US" sz="3600" dirty="0"/>
              <a:t>執行緒的同步</a:t>
            </a:r>
            <a:r>
              <a:rPr lang="en-US" altLang="zh-TW" sz="3600" dirty="0"/>
              <a:t>(Synchronized)</a:t>
            </a:r>
          </a:p>
          <a:p>
            <a:r>
              <a:rPr lang="zh-TW" altLang="en-US" sz="3600" dirty="0"/>
              <a:t>執行緒的等待和喚醒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632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5C55-2665-4FFE-BAED-A3A5035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執行緒簡介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EDA1CF-C35A-42B0-8FE8-3EC17D4C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149338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是</a:t>
            </a:r>
            <a:r>
              <a:rPr lang="en-US" altLang="zh-TW" dirty="0"/>
              <a:t>Process</a:t>
            </a:r>
            <a:r>
              <a:rPr lang="zh-TW" altLang="en-US" dirty="0"/>
              <a:t>中的一個執行流程</a:t>
            </a:r>
            <a:endParaRPr lang="en-US" altLang="zh-TW" dirty="0"/>
          </a:p>
          <a:p>
            <a:r>
              <a:rPr lang="zh-TW" altLang="en-US" dirty="0"/>
              <a:t>一個行程中允許同時包括多個執行續</a:t>
            </a:r>
            <a:endParaRPr lang="en-US" altLang="zh-TW" dirty="0"/>
          </a:p>
          <a:p>
            <a:r>
              <a:rPr lang="zh-TW" altLang="en-US" dirty="0"/>
              <a:t>一個程式中同時可能進行多個不同的子流程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284147-0134-427E-B62A-86A743F6F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97"/>
          <a:stretch/>
        </p:blipFill>
        <p:spPr>
          <a:xfrm>
            <a:off x="2037524" y="3184071"/>
            <a:ext cx="2866490" cy="36739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BE0DFE-81A1-4816-BCBB-7619F350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014" y="3184071"/>
            <a:ext cx="3777663" cy="3788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37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80883-DEB1-44AA-A51C-C5005B8F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執行緒生命週期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CADF1-48D4-4AB6-BB76-8C9E1C82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pPr algn="ctr"/>
            <a:r>
              <a:rPr lang="en-US" altLang="zh-TW" sz="3600" dirty="0"/>
              <a:t>Java</a:t>
            </a:r>
            <a:r>
              <a:rPr lang="zh-TW" altLang="en-US" sz="3600" dirty="0"/>
              <a:t>中執行緒其實就是</a:t>
            </a:r>
            <a:r>
              <a:rPr lang="en-US" altLang="zh-TW" sz="3600" dirty="0"/>
              <a:t>Thread</a:t>
            </a:r>
            <a:r>
              <a:rPr lang="zh-TW" altLang="en-US" sz="3600" dirty="0"/>
              <a:t>物件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B77F96-8254-4BC1-A0F7-4D1E0368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11" y="1947473"/>
            <a:ext cx="8998875" cy="47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8EFAC-3083-4F97-8806-34272E64D081}"/>
              </a:ext>
            </a:extLst>
          </p:cNvPr>
          <p:cNvSpPr txBox="1">
            <a:spLocks/>
          </p:cNvSpPr>
          <p:nvPr/>
        </p:nvSpPr>
        <p:spPr>
          <a:xfrm>
            <a:off x="0" y="2926159"/>
            <a:ext cx="12192000" cy="10056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如何建立執行緒</a:t>
            </a:r>
          </a:p>
        </p:txBody>
      </p:sp>
    </p:spTree>
    <p:extLst>
      <p:ext uri="{BB962C8B-B14F-4D97-AF65-F5344CB8AC3E}">
        <p14:creationId xmlns:p14="http://schemas.microsoft.com/office/powerpoint/2010/main" val="19567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5C90A-C668-4512-ABD4-E6B5767E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77"/>
            <a:ext cx="12192000" cy="13255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直接建立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類別執行緒物件</a:t>
            </a:r>
            <a:r>
              <a:rPr lang="en-US" altLang="zh-TW" dirty="0"/>
              <a:t>:</a:t>
            </a:r>
            <a:r>
              <a:rPr lang="zh-TW" altLang="en-US" dirty="0"/>
              <a:t>建立屬於</a:t>
            </a:r>
            <a:r>
              <a:rPr lang="en-US" altLang="zh-TW" dirty="0"/>
              <a:t>Thread</a:t>
            </a:r>
            <a:r>
              <a:rPr lang="zh-TW" altLang="en-US" dirty="0"/>
              <a:t>類別的</a:t>
            </a:r>
            <a:r>
              <a:rPr lang="en-US" altLang="zh-TW" dirty="0" err="1"/>
              <a:t>obT</a:t>
            </a:r>
            <a:r>
              <a:rPr lang="zh-TW" altLang="en-US" dirty="0"/>
              <a:t>物件，並</a:t>
            </a:r>
            <a:r>
              <a:rPr lang="zh-TW" altLang="en-US" b="1" dirty="0"/>
              <a:t>覆寫</a:t>
            </a:r>
            <a:r>
              <a:rPr lang="en-US" altLang="zh-TW" b="1" dirty="0"/>
              <a:t>Thread</a:t>
            </a:r>
            <a:r>
              <a:rPr lang="zh-TW" altLang="en-US" b="1" dirty="0"/>
              <a:t>類別的</a:t>
            </a:r>
            <a:r>
              <a:rPr lang="en-US" altLang="zh-TW" b="1" dirty="0"/>
              <a:t>run()</a:t>
            </a:r>
            <a:r>
              <a:rPr lang="zh-TW" altLang="en-US" b="1" dirty="0"/>
              <a:t>方法</a:t>
            </a:r>
            <a:r>
              <a:rPr lang="zh-TW" altLang="en-US" dirty="0"/>
              <a:t>，再使用</a:t>
            </a:r>
            <a:r>
              <a:rPr lang="en-US" altLang="zh-TW" dirty="0" err="1"/>
              <a:t>obT.start</a:t>
            </a:r>
            <a:r>
              <a:rPr lang="en-US" altLang="zh-TW" dirty="0"/>
              <a:t>()</a:t>
            </a:r>
            <a:r>
              <a:rPr lang="zh-TW" altLang="en-US" dirty="0"/>
              <a:t>來啟動執行緒，此時會自動執行</a:t>
            </a:r>
            <a:r>
              <a:rPr lang="en-US" altLang="zh-TW" dirty="0"/>
              <a:t>Thread</a:t>
            </a:r>
            <a:r>
              <a:rPr lang="zh-TW" altLang="en-US" dirty="0"/>
              <a:t>類別</a:t>
            </a:r>
            <a:r>
              <a:rPr lang="en-US" altLang="zh-TW" dirty="0" err="1"/>
              <a:t>obT</a:t>
            </a:r>
            <a:r>
              <a:rPr lang="zh-TW" altLang="en-US" dirty="0"/>
              <a:t>物件中的</a:t>
            </a:r>
            <a:r>
              <a:rPr lang="en-US" altLang="zh-TW" dirty="0"/>
              <a:t>run()</a:t>
            </a:r>
            <a:r>
              <a:rPr lang="zh-TW" altLang="en-US" dirty="0"/>
              <a:t>方法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3E7D5B8-4A7D-42B3-BBFC-C810E0B9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33826"/>
            <a:ext cx="7919356" cy="5604896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D229D00-B64A-4A21-BB73-A70A82F74EAD}"/>
              </a:ext>
            </a:extLst>
          </p:cNvPr>
          <p:cNvSpPr/>
          <p:nvPr/>
        </p:nvSpPr>
        <p:spPr>
          <a:xfrm>
            <a:off x="10341970" y="3188124"/>
            <a:ext cx="555171" cy="48175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A4A047C-D15C-40A3-8C0B-B704B661EF29}"/>
              </a:ext>
            </a:extLst>
          </p:cNvPr>
          <p:cNvSpPr/>
          <p:nvPr/>
        </p:nvSpPr>
        <p:spPr>
          <a:xfrm>
            <a:off x="848020" y="1633936"/>
            <a:ext cx="6728437" cy="141950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B51C233-C392-44E7-BEA5-1AE840A6C8B9}"/>
              </a:ext>
            </a:extLst>
          </p:cNvPr>
          <p:cNvSpPr/>
          <p:nvPr/>
        </p:nvSpPr>
        <p:spPr>
          <a:xfrm>
            <a:off x="848020" y="3429001"/>
            <a:ext cx="7071337" cy="246561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3FFE1F-C88C-411F-92FD-065E145673BF}"/>
              </a:ext>
            </a:extLst>
          </p:cNvPr>
          <p:cNvSpPr txBox="1"/>
          <p:nvPr/>
        </p:nvSpPr>
        <p:spPr>
          <a:xfrm>
            <a:off x="6096000" y="3538195"/>
            <a:ext cx="4142031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rabbit</a:t>
            </a:r>
            <a:r>
              <a:rPr lang="zh-TW" altLang="en-US" sz="2000" dirty="0"/>
              <a:t>執行緒物件代表兔子跑步動作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6E439EC-621F-4525-8B64-0299CEA4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081" y="808781"/>
            <a:ext cx="1190791" cy="604921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AE4FE0-1205-4E88-9FD0-E4DF5AD5FDE3}"/>
              </a:ext>
            </a:extLst>
          </p:cNvPr>
          <p:cNvSpPr txBox="1"/>
          <p:nvPr/>
        </p:nvSpPr>
        <p:spPr>
          <a:xfrm>
            <a:off x="6096000" y="1719944"/>
            <a:ext cx="433464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tortoise</a:t>
            </a:r>
            <a:r>
              <a:rPr lang="zh-TW" altLang="en-US" sz="2000" dirty="0"/>
              <a:t>執行緒物件代表烏龜跑步動作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F57594D-D4BF-45D3-A387-A250E34B0257}"/>
              </a:ext>
            </a:extLst>
          </p:cNvPr>
          <p:cNvSpPr txBox="1"/>
          <p:nvPr/>
        </p:nvSpPr>
        <p:spPr>
          <a:xfrm>
            <a:off x="3120022" y="6346229"/>
            <a:ext cx="634019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因為排程器會隨機分配執行緒，所以執行結果可能不同</a:t>
            </a:r>
          </a:p>
        </p:txBody>
      </p:sp>
    </p:spTree>
    <p:extLst>
      <p:ext uri="{BB962C8B-B14F-4D97-AF65-F5344CB8AC3E}">
        <p14:creationId xmlns:p14="http://schemas.microsoft.com/office/powerpoint/2010/main" val="196768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98F1D-A93F-4802-8550-05289E9F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宣告繼承自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類別的自訂執行緒類別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+mn-ea"/>
              </a:rPr>
              <a:t>除了直接建立</a:t>
            </a:r>
            <a:r>
              <a:rPr lang="en-US" altLang="zh-TW" dirty="0"/>
              <a:t>Thread</a:t>
            </a:r>
            <a:r>
              <a:rPr lang="zh-TW" altLang="en-US" dirty="0"/>
              <a:t>類別執行緒外，也可以用宣告繼承自</a:t>
            </a:r>
            <a:r>
              <a:rPr lang="en-US" altLang="zh-TW" dirty="0"/>
              <a:t>Thread</a:t>
            </a:r>
            <a:r>
              <a:rPr lang="zh-TW" altLang="en-US" dirty="0"/>
              <a:t>類別方式自定執行緒類別。例如宣告自定</a:t>
            </a:r>
            <a:r>
              <a:rPr lang="en-US" altLang="zh-TW" dirty="0" err="1"/>
              <a:t>MyThread</a:t>
            </a:r>
            <a:r>
              <a:rPr lang="zh-TW" altLang="en-US" dirty="0"/>
              <a:t>子類別繼承自</a:t>
            </a:r>
            <a:r>
              <a:rPr lang="en-US" altLang="zh-TW" dirty="0"/>
              <a:t>Thread</a:t>
            </a:r>
            <a:r>
              <a:rPr lang="zh-TW" altLang="en-US" dirty="0"/>
              <a:t>父類別，並在</a:t>
            </a:r>
            <a:r>
              <a:rPr lang="en-US" altLang="zh-TW" dirty="0" err="1"/>
              <a:t>MyThread</a:t>
            </a:r>
            <a:r>
              <a:rPr lang="zh-TW" altLang="en-US" dirty="0"/>
              <a:t>子類別中覆寫</a:t>
            </a:r>
            <a:r>
              <a:rPr lang="en-US" altLang="zh-TW" dirty="0"/>
              <a:t>Thread</a:t>
            </a:r>
            <a:r>
              <a:rPr lang="zh-TW" altLang="en-US" dirty="0"/>
              <a:t>父類別中的</a:t>
            </a:r>
            <a:r>
              <a:rPr lang="en-US" altLang="zh-TW" dirty="0"/>
              <a:t>run()</a:t>
            </a:r>
            <a:r>
              <a:rPr lang="zh-TW" altLang="en-US" dirty="0"/>
              <a:t>方法。在</a:t>
            </a:r>
            <a:r>
              <a:rPr lang="en-US" altLang="zh-TW" dirty="0" err="1"/>
              <a:t>MainClass</a:t>
            </a:r>
            <a:r>
              <a:rPr lang="zh-TW" altLang="en-US" dirty="0"/>
              <a:t>類別中的</a:t>
            </a:r>
            <a:r>
              <a:rPr lang="en-US" altLang="zh-TW" dirty="0"/>
              <a:t>main()</a:t>
            </a:r>
            <a:r>
              <a:rPr lang="zh-TW" altLang="en-US" dirty="0"/>
              <a:t>方法中建立屬於</a:t>
            </a:r>
            <a:r>
              <a:rPr lang="en-US" altLang="zh-TW" dirty="0" err="1"/>
              <a:t>MyThread</a:t>
            </a:r>
            <a:r>
              <a:rPr lang="zh-TW" altLang="en-US" dirty="0"/>
              <a:t>類別中的</a:t>
            </a:r>
            <a:r>
              <a:rPr lang="en-US" altLang="zh-TW" dirty="0" err="1"/>
              <a:t>obT</a:t>
            </a:r>
            <a:r>
              <a:rPr lang="zh-TW" altLang="en-US" dirty="0"/>
              <a:t>物件，再使用</a:t>
            </a:r>
            <a:r>
              <a:rPr lang="en-US" altLang="zh-TW" dirty="0" err="1"/>
              <a:t>obT.start</a:t>
            </a:r>
            <a:r>
              <a:rPr lang="en-US" altLang="zh-TW" dirty="0"/>
              <a:t>()</a:t>
            </a:r>
            <a:r>
              <a:rPr lang="zh-TW" altLang="en-US" dirty="0"/>
              <a:t>來啟動執行緒，此時會自動執行</a:t>
            </a:r>
            <a:r>
              <a:rPr lang="en-US" altLang="zh-TW" dirty="0" err="1"/>
              <a:t>MyThread</a:t>
            </a:r>
            <a:r>
              <a:rPr lang="zh-TW" altLang="en-US" dirty="0"/>
              <a:t>的</a:t>
            </a:r>
            <a:r>
              <a:rPr lang="en-US" altLang="zh-TW" dirty="0"/>
              <a:t>run()</a:t>
            </a:r>
            <a:r>
              <a:rPr lang="zh-TW" altLang="en-US" dirty="0"/>
              <a:t>方法。</a:t>
            </a:r>
            <a:endParaRPr lang="zh-TW" altLang="en-US" b="1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B9D6D-4FFD-4A9F-B78D-06033457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6" y="2365127"/>
            <a:ext cx="5845804" cy="28346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EEB2C7-13EB-4D55-8606-9A7A16A9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2" y="5281455"/>
            <a:ext cx="7265358" cy="14098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569D4B-197A-4E3F-A37D-B508EC568E03}"/>
              </a:ext>
            </a:extLst>
          </p:cNvPr>
          <p:cNvSpPr/>
          <p:nvPr/>
        </p:nvSpPr>
        <p:spPr>
          <a:xfrm>
            <a:off x="1012371" y="5953731"/>
            <a:ext cx="6601679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AA1849-9602-41BB-9FB0-70F4E313A9C2}"/>
              </a:ext>
            </a:extLst>
          </p:cNvPr>
          <p:cNvSpPr txBox="1"/>
          <p:nvPr/>
        </p:nvSpPr>
        <p:spPr>
          <a:xfrm>
            <a:off x="5368606" y="4377186"/>
            <a:ext cx="377539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因為排程器會隨機分配執行緒，</a:t>
            </a:r>
            <a:endParaRPr lang="en-US" altLang="zh-TW" sz="2000" dirty="0"/>
          </a:p>
          <a:p>
            <a:r>
              <a:rPr lang="zh-TW" altLang="en-US" sz="2000" dirty="0"/>
              <a:t>所以執行的結果會每次不同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E10890-B517-43E6-A148-D2A1A115A1CD}"/>
              </a:ext>
            </a:extLst>
          </p:cNvPr>
          <p:cNvSpPr txBox="1"/>
          <p:nvPr/>
        </p:nvSpPr>
        <p:spPr>
          <a:xfrm>
            <a:off x="4587943" y="5199812"/>
            <a:ext cx="5336717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obT1</a:t>
            </a:r>
            <a:r>
              <a:rPr lang="zh-TW" altLang="en-US" sz="2000" dirty="0"/>
              <a:t>和</a:t>
            </a:r>
            <a:r>
              <a:rPr lang="en-US" altLang="zh-TW" sz="2000" dirty="0"/>
              <a:t>obT2</a:t>
            </a:r>
            <a:r>
              <a:rPr lang="zh-TW" altLang="en-US" sz="2000" dirty="0"/>
              <a:t>執行緒各自擁有獨立的變數等資源</a:t>
            </a:r>
            <a:endParaRPr lang="en-US" altLang="zh-TW" sz="2000" dirty="0"/>
          </a:p>
          <a:p>
            <a:r>
              <a:rPr lang="zh-TW" altLang="en-US" sz="2000" dirty="0"/>
              <a:t>，所以不會互相干擾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B59974-4EF1-4EA1-85A2-B0331C8C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609" y="2877248"/>
            <a:ext cx="4369594" cy="549636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78ACFF3-A6D1-4652-9656-3C9D990BD39A}"/>
              </a:ext>
            </a:extLst>
          </p:cNvPr>
          <p:cNvSpPr/>
          <p:nvPr/>
        </p:nvSpPr>
        <p:spPr>
          <a:xfrm>
            <a:off x="6209024" y="3027474"/>
            <a:ext cx="680357" cy="29391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5C080-DC37-45D9-BE8E-C820C9B4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介面來建立執行緒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AB99EE-854E-4FD4-B311-F13420A50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5731"/>
            <a:ext cx="8566959" cy="24300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841CDC-DC1D-4456-A277-EBE4E7A4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9" y="3915950"/>
            <a:ext cx="5746591" cy="29123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0B213EA-0A2F-41F7-8823-C135FC559C3D}"/>
              </a:ext>
            </a:extLst>
          </p:cNvPr>
          <p:cNvSpPr txBox="1"/>
          <p:nvPr/>
        </p:nvSpPr>
        <p:spPr>
          <a:xfrm>
            <a:off x="4642708" y="1311752"/>
            <a:ext cx="553709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類別實作</a:t>
            </a:r>
            <a:r>
              <a:rPr lang="en-US" altLang="zh-TW" sz="2000" dirty="0"/>
              <a:t>Runnable</a:t>
            </a:r>
            <a:r>
              <a:rPr lang="zh-TW" altLang="en-US" sz="2000" dirty="0"/>
              <a:t>介面，因此必須實作</a:t>
            </a:r>
            <a:r>
              <a:rPr lang="en-US" altLang="zh-TW" sz="2000" dirty="0"/>
              <a:t>run()</a:t>
            </a:r>
            <a:r>
              <a:rPr lang="zh-TW" altLang="en-US" sz="2000" dirty="0"/>
              <a:t>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2B11FF-A3A2-4A26-A5D8-699653F9FB05}"/>
              </a:ext>
            </a:extLst>
          </p:cNvPr>
          <p:cNvSpPr/>
          <p:nvPr/>
        </p:nvSpPr>
        <p:spPr>
          <a:xfrm>
            <a:off x="424543" y="2498271"/>
            <a:ext cx="8142416" cy="669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A813DF-24D9-4584-A940-84221E1E4B31}"/>
              </a:ext>
            </a:extLst>
          </p:cNvPr>
          <p:cNvSpPr txBox="1"/>
          <p:nvPr/>
        </p:nvSpPr>
        <p:spPr>
          <a:xfrm>
            <a:off x="5290457" y="2519796"/>
            <a:ext cx="300915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run()</a:t>
            </a:r>
            <a:r>
              <a:rPr lang="zh-TW" altLang="en-US" sz="2000" dirty="0"/>
              <a:t>方法為執行緒的主體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96FAC02-3209-4C8C-AF06-DE172858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706" y="1855911"/>
            <a:ext cx="1581978" cy="469184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1B0ED57-8D5F-4771-965E-5F4D70D43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427" y="1665341"/>
            <a:ext cx="1253465" cy="5072985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8355C9D3-A2C3-4A6A-ABE8-B837F911B6AF}"/>
              </a:ext>
            </a:extLst>
          </p:cNvPr>
          <p:cNvSpPr/>
          <p:nvPr/>
        </p:nvSpPr>
        <p:spPr>
          <a:xfrm>
            <a:off x="7102929" y="3619416"/>
            <a:ext cx="780226" cy="66947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44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B3F686-1B2B-40F5-A779-841A5BEAE92F}"/>
              </a:ext>
            </a:extLst>
          </p:cNvPr>
          <p:cNvSpPr txBox="1"/>
          <p:nvPr/>
        </p:nvSpPr>
        <p:spPr>
          <a:xfrm>
            <a:off x="1" y="2875002"/>
            <a:ext cx="12191999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類別常用的方法</a:t>
            </a: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18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1281</Words>
  <Application>Microsoft Office PowerPoint</Application>
  <PresentationFormat>寬螢幕</PresentationFormat>
  <Paragraphs>122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Office 佈景主題</vt:lpstr>
      <vt:lpstr>JAVA多執行緒開發技術報告 JAVA Multi-thread programming</vt:lpstr>
      <vt:lpstr>Agenda</vt:lpstr>
      <vt:lpstr>執行緒簡介</vt:lpstr>
      <vt:lpstr>執行緒生命週期</vt:lpstr>
      <vt:lpstr>PowerPoint 簡報</vt:lpstr>
      <vt:lpstr>PowerPoint 簡報</vt:lpstr>
      <vt:lpstr>PowerPoint 簡報</vt:lpstr>
      <vt:lpstr>實作Runnable介面來建立執行緒</vt:lpstr>
      <vt:lpstr>PowerPoint 簡報</vt:lpstr>
      <vt:lpstr>Thread類別的建構式</vt:lpstr>
      <vt:lpstr>Thread類別常用的方法</vt:lpstr>
      <vt:lpstr>PowerPoint 簡報</vt:lpstr>
      <vt:lpstr>PowerPoint 簡報</vt:lpstr>
      <vt:lpstr>PowerPoint 簡報</vt:lpstr>
      <vt:lpstr>PowerPoint 簡報</vt:lpstr>
      <vt:lpstr>PowerPoint 簡報</vt:lpstr>
      <vt:lpstr>Object物件中提供wait()、notify() 和notifyAll()方法，可以讓執行緒間能夠相互設定等待或是喚醒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PHP存取MYSQL資料庫技術實測報告</dc:title>
  <dc:creator>User</dc:creator>
  <cp:lastModifiedBy>郁涵 黃</cp:lastModifiedBy>
  <cp:revision>34</cp:revision>
  <dcterms:created xsi:type="dcterms:W3CDTF">2021-06-27T06:22:19Z</dcterms:created>
  <dcterms:modified xsi:type="dcterms:W3CDTF">2021-06-30T14:24:29Z</dcterms:modified>
</cp:coreProperties>
</file>