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9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EB7A7C-898A-4014-9346-B783856C4B79}" v="3" dt="2021-06-27T06:22:32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392271"/>
            <a:ext cx="12192000" cy="103672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  <a:cs typeface="+mj-lt"/>
              </a:rPr>
              <a:t>PHP存取MYSQL資料庫技術實測報告</a:t>
            </a:r>
            <a:endParaRPr 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62998"/>
            <a:ext cx="12427131" cy="60420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3600" dirty="0"/>
              <a:t>4090E036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32B3E-D91C-49D1-AE3A-8A95300D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716285-7EF1-43A1-BF6A-8FD5A0FB9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722893" cy="29792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43B758-ECEF-42F4-B522-29C5F0EC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150" y="2809310"/>
            <a:ext cx="5191850" cy="404869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A73D23CF-7421-450F-A8D4-BF5EC4F41339}"/>
              </a:ext>
            </a:extLst>
          </p:cNvPr>
          <p:cNvSpPr/>
          <p:nvPr/>
        </p:nvSpPr>
        <p:spPr>
          <a:xfrm>
            <a:off x="326571" y="2155371"/>
            <a:ext cx="522515" cy="27758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DD5A15-4B7A-4272-B73A-84A3DFC807C6}"/>
              </a:ext>
            </a:extLst>
          </p:cNvPr>
          <p:cNvSpPr/>
          <p:nvPr/>
        </p:nvSpPr>
        <p:spPr>
          <a:xfrm>
            <a:off x="5900057" y="2920718"/>
            <a:ext cx="680358" cy="3575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641FD00-0463-4EBE-9E6A-41E7FE75CA32}"/>
              </a:ext>
            </a:extLst>
          </p:cNvPr>
          <p:cNvSpPr/>
          <p:nvPr/>
        </p:nvSpPr>
        <p:spPr>
          <a:xfrm>
            <a:off x="10961914" y="3253753"/>
            <a:ext cx="1230086" cy="3239121"/>
          </a:xfrm>
          <a:prstGeom prst="roundRect">
            <a:avLst>
              <a:gd name="adj" fmla="val 8702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5836CE-22EB-418F-88B3-2C400B608C56}"/>
              </a:ext>
            </a:extLst>
          </p:cNvPr>
          <p:cNvSpPr txBox="1"/>
          <p:nvPr/>
        </p:nvSpPr>
        <p:spPr>
          <a:xfrm>
            <a:off x="10315192" y="4147458"/>
            <a:ext cx="461665" cy="1708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none" rtlCol="0">
            <a:spAutoFit/>
          </a:bodyPr>
          <a:lstStyle/>
          <a:p>
            <a:r>
              <a:rPr lang="zh-TW" altLang="en-US" dirty="0"/>
              <a:t>輸入個欄位內容</a:t>
            </a: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DF64DBA8-C196-4F6D-9548-06AC41AF5C3C}"/>
              </a:ext>
            </a:extLst>
          </p:cNvPr>
          <p:cNvSpPr/>
          <p:nvPr/>
        </p:nvSpPr>
        <p:spPr>
          <a:xfrm>
            <a:off x="11152414" y="6629400"/>
            <a:ext cx="408215" cy="22860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00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3D90B-A132-41C8-9E08-284870D4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匯入資料庫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8E36F4-BA71-48F3-949B-06E94BFF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74" y="1728550"/>
            <a:ext cx="9902321" cy="476432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D5EA584-A56F-4F07-B04D-9F5D1FB82EBF}"/>
              </a:ext>
            </a:extLst>
          </p:cNvPr>
          <p:cNvSpPr/>
          <p:nvPr/>
        </p:nvSpPr>
        <p:spPr>
          <a:xfrm>
            <a:off x="6096000" y="4718957"/>
            <a:ext cx="2492829" cy="6041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1813E9-E997-44D6-8F1B-4443B8C108BE}"/>
              </a:ext>
            </a:extLst>
          </p:cNvPr>
          <p:cNvSpPr txBox="1"/>
          <p:nvPr/>
        </p:nvSpPr>
        <p:spPr>
          <a:xfrm>
            <a:off x="6244998" y="5419932"/>
            <a:ext cx="2194832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選擇匯入</a:t>
            </a:r>
            <a:r>
              <a:rPr lang="en-US" altLang="zh-TW" sz="2000" dirty="0" err="1"/>
              <a:t>friend.sql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868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FEA4D-6521-46C5-9F64-FB56FCD3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SQL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指令進行查詢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C865E5-48E5-4F3C-891B-71BDF695E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" y="3259380"/>
            <a:ext cx="3570430" cy="171501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EF81FFA-B965-4092-AF7D-ED379F32D0D7}"/>
              </a:ext>
            </a:extLst>
          </p:cNvPr>
          <p:cNvSpPr/>
          <p:nvPr/>
        </p:nvSpPr>
        <p:spPr>
          <a:xfrm>
            <a:off x="498355" y="4300311"/>
            <a:ext cx="3157062" cy="3147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73EB38-C381-45B7-A2BC-1BBE1AAB1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883" y="1713990"/>
            <a:ext cx="7141523" cy="4805790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BDF0B094-383A-4319-B46C-F05107904679}"/>
              </a:ext>
            </a:extLst>
          </p:cNvPr>
          <p:cNvSpPr/>
          <p:nvPr/>
        </p:nvSpPr>
        <p:spPr>
          <a:xfrm>
            <a:off x="3804557" y="3820886"/>
            <a:ext cx="506186" cy="636814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5521C37-22D6-4974-9154-1AEF10A275FB}"/>
              </a:ext>
            </a:extLst>
          </p:cNvPr>
          <p:cNvSpPr txBox="1"/>
          <p:nvPr/>
        </p:nvSpPr>
        <p:spPr>
          <a:xfrm>
            <a:off x="7312186" y="2063289"/>
            <a:ext cx="143691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查詢結果</a:t>
            </a:r>
          </a:p>
        </p:txBody>
      </p:sp>
    </p:spTree>
    <p:extLst>
      <p:ext uri="{BB962C8B-B14F-4D97-AF65-F5344CB8AC3E}">
        <p14:creationId xmlns:p14="http://schemas.microsoft.com/office/powerpoint/2010/main" val="56576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493E9-5886-414D-9B79-9273537F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　命令列管理工具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A47FE0-6595-4B01-AAAE-60E494BA4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01182"/>
            <a:ext cx="12192000" cy="320357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MariaDB [(none)]&gt; </a:t>
            </a:r>
            <a:r>
              <a:rPr lang="en-US" altLang="zh-TW" b="1" dirty="0"/>
              <a:t>use friend</a:t>
            </a:r>
            <a:r>
              <a:rPr lang="en-US" altLang="zh-TW" dirty="0"/>
              <a:t>;</a:t>
            </a:r>
          </a:p>
          <a:p>
            <a:pPr algn="ctr"/>
            <a:r>
              <a:rPr lang="en-US" altLang="zh-TW" dirty="0"/>
              <a:t>MariaDB [friend]&gt; </a:t>
            </a:r>
            <a:r>
              <a:rPr lang="en-US" altLang="zh-TW" b="1" dirty="0"/>
              <a:t>show tables;</a:t>
            </a:r>
          </a:p>
          <a:p>
            <a:pPr algn="ctr"/>
            <a:r>
              <a:rPr lang="en-US" altLang="zh-TW" dirty="0"/>
              <a:t>MariaDB [friend]&gt; </a:t>
            </a:r>
            <a:r>
              <a:rPr lang="en-US" altLang="zh-TW" b="1" dirty="0"/>
              <a:t>desc </a:t>
            </a:r>
            <a:r>
              <a:rPr lang="en-US" altLang="zh-TW" b="1" dirty="0" err="1"/>
              <a:t>friend_club</a:t>
            </a:r>
            <a:r>
              <a:rPr lang="en-US" altLang="zh-TW" b="1" dirty="0"/>
              <a:t>;</a:t>
            </a:r>
          </a:p>
          <a:p>
            <a:pPr algn="ctr"/>
            <a:r>
              <a:rPr lang="en-US" altLang="zh-TW" dirty="0"/>
              <a:t>MariaDB [friend]&gt; </a:t>
            </a:r>
            <a:r>
              <a:rPr lang="en-US" altLang="zh-TW" b="1" dirty="0"/>
              <a:t>select * from </a:t>
            </a:r>
            <a:r>
              <a:rPr lang="en-US" altLang="zh-TW" b="1" dirty="0" err="1"/>
              <a:t>friend_club</a:t>
            </a:r>
            <a:r>
              <a:rPr lang="en-US" altLang="zh-TW" b="1" dirty="0"/>
              <a:t>;</a:t>
            </a:r>
          </a:p>
          <a:p>
            <a:pPr algn="ctr"/>
            <a:r>
              <a:rPr lang="en-US" altLang="zh-TW" dirty="0"/>
              <a:t>MariaDB [friend]&gt; </a:t>
            </a:r>
            <a:r>
              <a:rPr lang="en-US" altLang="zh-TW" b="1" dirty="0"/>
              <a:t>select</a:t>
            </a:r>
            <a:r>
              <a:rPr lang="en-US" altLang="zh-TW" dirty="0"/>
              <a:t> </a:t>
            </a:r>
            <a:r>
              <a:rPr lang="en-US" altLang="zh-TW" b="1" dirty="0" err="1"/>
              <a:t>no,name,sex</a:t>
            </a:r>
            <a:r>
              <a:rPr lang="en-US" altLang="zh-TW" b="1" dirty="0"/>
              <a:t> from </a:t>
            </a:r>
            <a:r>
              <a:rPr lang="en-US" altLang="zh-TW" b="1" dirty="0" err="1"/>
              <a:t>friend_club</a:t>
            </a:r>
            <a:r>
              <a:rPr lang="en-US" altLang="zh-TW" b="1" dirty="0"/>
              <a:t>;</a:t>
            </a:r>
          </a:p>
          <a:p>
            <a:pPr algn="ctr"/>
            <a:r>
              <a:rPr lang="en-US" altLang="zh-TW" dirty="0"/>
              <a:t>MariaDB [friend]&gt; </a:t>
            </a:r>
            <a:r>
              <a:rPr lang="en-US" altLang="zh-TW" b="1" dirty="0"/>
              <a:t>exit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4389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CF16B449-279A-4A93-9B20-2DEF72351662}"/>
              </a:ext>
            </a:extLst>
          </p:cNvPr>
          <p:cNvSpPr txBox="1"/>
          <p:nvPr/>
        </p:nvSpPr>
        <p:spPr>
          <a:xfrm>
            <a:off x="0" y="669471"/>
            <a:ext cx="12192000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常用指令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C3A9FBF-8640-4BF9-900B-E2AB2485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550" y="1721779"/>
            <a:ext cx="6614450" cy="360133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1E53306-ADC4-4077-89A2-283721CA5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1779"/>
            <a:ext cx="5793984" cy="360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8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4E026-40EC-4146-A7D9-AE71846B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911" y="1156155"/>
            <a:ext cx="2460171" cy="5746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TW" dirty="0" err="1"/>
              <a:t>mysql</a:t>
            </a:r>
            <a:r>
              <a:rPr lang="en-US" altLang="zh-TW" dirty="0"/>
              <a:t> -u root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EFD43A-9E60-43AE-89E3-F197BE5A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31" y="2080132"/>
            <a:ext cx="9645533" cy="26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90415-A12B-4E7B-AB93-FF4D54C2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216" y="1760312"/>
            <a:ext cx="4390428" cy="39506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2000" dirty="0"/>
              <a:t>MariaDB [friend]&gt; desc </a:t>
            </a:r>
            <a:r>
              <a:rPr lang="en-US" altLang="zh-TW" sz="2000" dirty="0" err="1"/>
              <a:t>friend_club</a:t>
            </a:r>
            <a:r>
              <a:rPr lang="en-US" altLang="zh-TW" sz="2000" dirty="0"/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022EA5-5BD9-4A7D-960C-FEEC8D7D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58" y="2580175"/>
            <a:ext cx="5564931" cy="274295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9FF4E84-FF59-4812-8F53-C473CF3D55FF}"/>
              </a:ext>
            </a:extLst>
          </p:cNvPr>
          <p:cNvSpPr txBox="1"/>
          <p:nvPr/>
        </p:nvSpPr>
        <p:spPr>
          <a:xfrm>
            <a:off x="680356" y="1542343"/>
            <a:ext cx="436190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MariaDB [(none)]&gt; use friend;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MariaDB [friend]&gt; show tables;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E900D28-F557-431E-B208-416789A77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5" y="2580175"/>
            <a:ext cx="4361901" cy="265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8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0D48E8-AE8A-4759-AE82-B7120792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501" y="421368"/>
            <a:ext cx="7440386" cy="411389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MariaDB [friend]&gt; select </a:t>
            </a:r>
            <a:r>
              <a:rPr lang="en-US" altLang="zh-TW" sz="2400" dirty="0" err="1"/>
              <a:t>no,name,sex</a:t>
            </a:r>
            <a:r>
              <a:rPr lang="en-US" altLang="zh-TW" sz="2400" dirty="0"/>
              <a:t> from </a:t>
            </a:r>
            <a:r>
              <a:rPr lang="en-US" altLang="zh-TW" sz="2400" dirty="0" err="1"/>
              <a:t>friend_club</a:t>
            </a:r>
            <a:r>
              <a:rPr lang="en-US" altLang="zh-TW" sz="2400" dirty="0"/>
              <a:t>;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09AA0F-7EBA-48C4-82F9-8118D54B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979" y="1093728"/>
            <a:ext cx="2956306" cy="55286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6F23939-4AF0-490A-9D64-3ECEC9BC6659}"/>
              </a:ext>
            </a:extLst>
          </p:cNvPr>
          <p:cNvSpPr txBox="1"/>
          <p:nvPr/>
        </p:nvSpPr>
        <p:spPr>
          <a:xfrm>
            <a:off x="567213" y="1567804"/>
            <a:ext cx="4800417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MariaDB [friend]&gt; select * from </a:t>
            </a:r>
            <a:r>
              <a:rPr lang="en-US" altLang="zh-TW" sz="2000" dirty="0" err="1"/>
              <a:t>friend_club</a:t>
            </a:r>
            <a:r>
              <a:rPr lang="en-US" altLang="zh-TW" sz="2000" dirty="0"/>
              <a:t>;</a:t>
            </a:r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F8A5801-0C3E-4877-8C39-7926830D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3" y="2387942"/>
            <a:ext cx="586821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6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C72104-D680-4136-A85B-D1D701A2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198" y="194357"/>
            <a:ext cx="6705601" cy="1178832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/>
              <a:t>MariaDB [friend]&gt; source d:\product.sql</a:t>
            </a:r>
          </a:p>
          <a:p>
            <a:r>
              <a:rPr lang="zh-TW" altLang="en-US" dirty="0"/>
              <a:t>建置資料庫與資料表並完成資料輸入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2BE0A2-85B5-48FC-9949-38A02ACF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65" y="1542284"/>
            <a:ext cx="9529669" cy="453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4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A6CA5-734E-4548-8449-C02E3D8C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77DB62-92FC-4064-8BA4-BAC653A4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9" y="1690688"/>
            <a:ext cx="11469701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5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A0B84-08AB-4D99-AA0A-3F19BBF9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6600" dirty="0"/>
              <a:t>Agenda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654EBD-35D5-4E87-8A62-BE5DDEAC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328071" cy="48201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3600" dirty="0"/>
              <a:t>資料庫存取與管理</a:t>
            </a:r>
          </a:p>
          <a:p>
            <a:r>
              <a:rPr lang="zh-TW" altLang="en-US" sz="3600" dirty="0"/>
              <a:t>使用</a:t>
            </a:r>
            <a:r>
              <a:rPr lang="en-US" altLang="zh-TW" sz="3600" dirty="0" err="1"/>
              <a:t>phpmyadmin</a:t>
            </a:r>
            <a:r>
              <a:rPr lang="zh-TW" altLang="en-US" sz="3600" dirty="0"/>
              <a:t>圖形化管理工具</a:t>
            </a:r>
          </a:p>
          <a:p>
            <a:r>
              <a:rPr lang="zh-TW" altLang="en-US" sz="3600" dirty="0"/>
              <a:t>使用</a:t>
            </a:r>
            <a:r>
              <a:rPr lang="en-US" altLang="zh-TW" sz="3600" dirty="0" err="1"/>
              <a:t>mysql</a:t>
            </a:r>
            <a:r>
              <a:rPr lang="zh-TW" altLang="en-US" sz="3600" dirty="0"/>
              <a:t>命令列管理工具</a:t>
            </a:r>
            <a:endParaRPr lang="en-US" altLang="zh-TW" sz="3600" dirty="0"/>
          </a:p>
          <a:p>
            <a:endParaRPr lang="en-US" altLang="zh-TW" sz="3600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3600" dirty="0"/>
              <a:t>使用</a:t>
            </a:r>
            <a:r>
              <a:rPr lang="en-US" altLang="zh-TW" sz="3600" dirty="0"/>
              <a:t>PHP</a:t>
            </a:r>
            <a:r>
              <a:rPr lang="zh-TW" altLang="en-US" sz="3600" dirty="0"/>
              <a:t>程式存取</a:t>
            </a:r>
            <a:r>
              <a:rPr lang="en-US" altLang="zh-TW" sz="3600" dirty="0" err="1"/>
              <a:t>Mysql</a:t>
            </a:r>
            <a:r>
              <a:rPr lang="zh-TW" altLang="en-US" sz="3600" dirty="0"/>
              <a:t>資料庫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600" dirty="0"/>
              <a:t>SQL</a:t>
            </a:r>
            <a:r>
              <a:rPr lang="zh-TW" altLang="en-US" sz="3600" dirty="0"/>
              <a:t> 語法解說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0715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0D0A7CC-5EE4-4E3E-AC20-254C950057D1}"/>
              </a:ext>
            </a:extLst>
          </p:cNvPr>
          <p:cNvSpPr txBox="1"/>
          <p:nvPr/>
        </p:nvSpPr>
        <p:spPr>
          <a:xfrm>
            <a:off x="0" y="2921168"/>
            <a:ext cx="12192000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程式存取</a:t>
            </a:r>
            <a:r>
              <a:rPr lang="en-US" altLang="zh-TW" sz="6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851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49CD1-9D54-41D6-8A42-10F9F182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10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建立使用者帳戶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1A0B8-D5D0-4878-A2A1-7E16F4719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646"/>
            <a:ext cx="12192000" cy="75485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4600" dirty="0"/>
              <a:t>phpMyAdmin	</a:t>
            </a:r>
            <a:r>
              <a:rPr lang="zh-TW" altLang="en-US" sz="4600" dirty="0"/>
              <a:t> 使用者帳戶</a:t>
            </a:r>
            <a:r>
              <a:rPr lang="en-US" altLang="zh-TW" sz="4600" dirty="0"/>
              <a:t>	</a:t>
            </a:r>
            <a:r>
              <a:rPr lang="zh-TW" altLang="en-US" sz="4600" dirty="0"/>
              <a:t>新增使用者</a:t>
            </a:r>
            <a:r>
              <a:rPr lang="en-US" altLang="zh-TW" sz="3800" dirty="0"/>
              <a:t>	</a:t>
            </a:r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C589895F-44CC-46A9-A95A-A6B0D95BAC21}"/>
              </a:ext>
            </a:extLst>
          </p:cNvPr>
          <p:cNvSpPr/>
          <p:nvPr/>
        </p:nvSpPr>
        <p:spPr>
          <a:xfrm>
            <a:off x="4152901" y="1556117"/>
            <a:ext cx="342900" cy="293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60222419-43B7-4843-89A8-971C9D77A8AD}"/>
              </a:ext>
            </a:extLst>
          </p:cNvPr>
          <p:cNvSpPr/>
          <p:nvPr/>
        </p:nvSpPr>
        <p:spPr>
          <a:xfrm>
            <a:off x="7451273" y="1525154"/>
            <a:ext cx="342900" cy="293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C79E4A-6665-4834-84A2-23E470B65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689" y="2049539"/>
            <a:ext cx="4718621" cy="477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39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CA683-6400-4229-ABB8-A9ECC801A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8082"/>
            <a:ext cx="12192000" cy="55834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讀取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category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為「主機板」的資料並顯示網頁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D095E3-34C1-4732-AB6C-AC7D92C68D7F}"/>
              </a:ext>
            </a:extLst>
          </p:cNvPr>
          <p:cNvSpPr txBox="1"/>
          <p:nvPr/>
        </p:nvSpPr>
        <p:spPr>
          <a:xfrm>
            <a:off x="0" y="816428"/>
            <a:ext cx="12192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err="1">
                <a:solidFill>
                  <a:schemeClr val="accent5">
                    <a:lumMod val="50000"/>
                  </a:schemeClr>
                </a:solidFill>
              </a:rPr>
              <a:t>mysqli_oo.php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D937EAD9-3ED7-43B6-9CBA-F41827A3D864}"/>
              </a:ext>
            </a:extLst>
          </p:cNvPr>
          <p:cNvSpPr/>
          <p:nvPr/>
        </p:nvSpPr>
        <p:spPr>
          <a:xfrm>
            <a:off x="6256382" y="3429000"/>
            <a:ext cx="925286" cy="89807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04FDC5A-5B53-4B87-BF30-44F7E70D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74774"/>
            <a:ext cx="6469735" cy="547763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8D44F41-6D50-4706-9DE9-68642F1E1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82" y="2246033"/>
            <a:ext cx="4963218" cy="2953162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C9BFF93-2CBA-406F-9DF7-CA99F9DE70C5}"/>
              </a:ext>
            </a:extLst>
          </p:cNvPr>
          <p:cNvSpPr/>
          <p:nvPr/>
        </p:nvSpPr>
        <p:spPr>
          <a:xfrm>
            <a:off x="1853967" y="1476462"/>
            <a:ext cx="4242033" cy="3103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807A6FF-9400-4F16-819C-D304371EF0E8}"/>
              </a:ext>
            </a:extLst>
          </p:cNvPr>
          <p:cNvSpPr txBox="1"/>
          <p:nvPr/>
        </p:nvSpPr>
        <p:spPr>
          <a:xfrm>
            <a:off x="2370514" y="1713328"/>
            <a:ext cx="391235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(“localhost”, “</a:t>
            </a:r>
            <a:r>
              <a:rPr lang="zh-TW" altLang="en-US" dirty="0"/>
              <a:t>帳號</a:t>
            </a:r>
            <a:r>
              <a:rPr lang="en-US" altLang="zh-TW" dirty="0"/>
              <a:t>”, “</a:t>
            </a:r>
            <a:r>
              <a:rPr lang="zh-TW" altLang="en-US" dirty="0"/>
              <a:t>密碼</a:t>
            </a:r>
            <a:r>
              <a:rPr lang="en-US" altLang="zh-TW" dirty="0"/>
              <a:t>”, “</a:t>
            </a:r>
            <a:r>
              <a:rPr lang="zh-TW" altLang="en-US" dirty="0"/>
              <a:t>資料庫</a:t>
            </a:r>
            <a:r>
              <a:rPr lang="en-US" altLang="zh-TW" dirty="0"/>
              <a:t>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212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8ADD25CB-E65B-4381-B993-45227F66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9018"/>
            <a:ext cx="12192000" cy="7052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BD72330-DA22-4FD6-AE2F-A229E9CF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956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建立資料連接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C7E3F-6AC2-4DB9-AC82-20F819B64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14518"/>
            <a:ext cx="12192001" cy="5343482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mysqli_connect</a:t>
            </a:r>
            <a:r>
              <a:rPr lang="zh-TW" altLang="en-US" dirty="0"/>
              <a:t>函式建立資料連接</a:t>
            </a:r>
            <a:endParaRPr lang="en-US" altLang="zh-TW" dirty="0"/>
          </a:p>
          <a:p>
            <a:r>
              <a:rPr lang="zh-TW" altLang="en-US" dirty="0"/>
              <a:t>語法</a:t>
            </a:r>
            <a:r>
              <a:rPr lang="en-US" altLang="zh-TW" sz="2400" dirty="0" err="1"/>
              <a:t>mysqli_connect</a:t>
            </a:r>
            <a:r>
              <a:rPr lang="en-US" altLang="zh-TW" sz="2400" dirty="0"/>
              <a:t>([string host[,string username[,string password[,string </a:t>
            </a:r>
            <a:r>
              <a:rPr lang="en-US" altLang="zh-TW" sz="2400" dirty="0" err="1"/>
              <a:t>dbname</a:t>
            </a:r>
            <a:r>
              <a:rPr lang="en-US" altLang="zh-TW" sz="2400" dirty="0"/>
              <a:t>]]]])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3B0E36-0AA1-47EE-8A50-AB9A6C84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5173"/>
            <a:ext cx="12192000" cy="1167356"/>
          </a:xfrm>
          <a:prstGeom prst="rect">
            <a:avLst/>
          </a:prstGeom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A24BBFFF-37EF-4316-BDB0-D7F6DF71CF4B}"/>
              </a:ext>
            </a:extLst>
          </p:cNvPr>
          <p:cNvSpPr/>
          <p:nvPr/>
        </p:nvSpPr>
        <p:spPr>
          <a:xfrm>
            <a:off x="1679197" y="3699843"/>
            <a:ext cx="854278" cy="2273118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911A66-39C0-4597-B158-696EE903D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86259"/>
            <a:ext cx="12192766" cy="1157223"/>
          </a:xfrm>
          <a:prstGeom prst="rect">
            <a:avLst/>
          </a:prstGeom>
        </p:spPr>
      </p:pic>
      <p:sp>
        <p:nvSpPr>
          <p:cNvPr id="10" name="箭號: 向下 9">
            <a:extLst>
              <a:ext uri="{FF2B5EF4-FFF2-40B4-BE49-F238E27FC236}">
                <a16:creationId xmlns:a16="http://schemas.microsoft.com/office/drawing/2014/main" id="{096D206C-FBA1-4FF1-80F9-A44EC9E011AD}"/>
              </a:ext>
            </a:extLst>
          </p:cNvPr>
          <p:cNvSpPr/>
          <p:nvPr/>
        </p:nvSpPr>
        <p:spPr>
          <a:xfrm>
            <a:off x="10293292" y="3347207"/>
            <a:ext cx="746620" cy="78017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473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FE6CEF-6B2B-4FBD-A42B-D8DEF084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存取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用戶端函數庫版本資訊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722C3-6467-4FE7-9D2E-92B420BE7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2"/>
          </a:xfrm>
        </p:spPr>
        <p:txBody>
          <a:bodyPr/>
          <a:lstStyle/>
          <a:p>
            <a:r>
              <a:rPr lang="en-US" altLang="zh-TW" dirty="0" err="1"/>
              <a:t>mysqli_get_</a:t>
            </a:r>
            <a:r>
              <a:rPr lang="en-US" altLang="zh-TW" b="1" dirty="0" err="1"/>
              <a:t>client</a:t>
            </a:r>
            <a:r>
              <a:rPr lang="en-US" altLang="zh-TW" dirty="0" err="1"/>
              <a:t>_info.php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9C36D4-80D9-4E2A-89E1-5A2C09E7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5621964"/>
            <a:ext cx="6096001" cy="8709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7B60F7-50A4-47F8-83D8-15C6AC7AF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281" y="2238209"/>
            <a:ext cx="7669438" cy="2929102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27D40129-3936-491A-B29F-2C096639FC69}"/>
              </a:ext>
            </a:extLst>
          </p:cNvPr>
          <p:cNvSpPr/>
          <p:nvPr/>
        </p:nvSpPr>
        <p:spPr>
          <a:xfrm>
            <a:off x="6946084" y="3976382"/>
            <a:ext cx="2984635" cy="67111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438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992C9-0827-4EF8-806F-AB4D13E0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存取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主機的相關資訊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B6714-4DC8-4BFB-A20D-A92B69C5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8"/>
            <a:ext cx="12191999" cy="5167312"/>
          </a:xfrm>
        </p:spPr>
        <p:txBody>
          <a:bodyPr/>
          <a:lstStyle/>
          <a:p>
            <a:r>
              <a:rPr lang="en-US" altLang="zh-TW" dirty="0" err="1"/>
              <a:t>mysqli_get_</a:t>
            </a:r>
            <a:r>
              <a:rPr lang="en-US" altLang="zh-TW" b="1" dirty="0" err="1"/>
              <a:t>host</a:t>
            </a:r>
            <a:r>
              <a:rPr lang="en-US" altLang="zh-TW" dirty="0" err="1"/>
              <a:t>_info.php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6E6ACD-A005-4CD3-B26C-87BB30A2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72" y="2102043"/>
            <a:ext cx="7375235" cy="343034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1843E9-4A71-47B7-A8D4-206A20313A1D}"/>
              </a:ext>
            </a:extLst>
          </p:cNvPr>
          <p:cNvSpPr/>
          <p:nvPr/>
        </p:nvSpPr>
        <p:spPr>
          <a:xfrm>
            <a:off x="6291743" y="4236440"/>
            <a:ext cx="3363985" cy="4489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FEFDFE7-6D5D-4EB9-81A4-C90640F0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075" y="5648179"/>
            <a:ext cx="6418224" cy="95405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298F7C2-6033-44AF-A86E-CD0AAC980B23}"/>
              </a:ext>
            </a:extLst>
          </p:cNvPr>
          <p:cNvSpPr txBox="1"/>
          <p:nvPr/>
        </p:nvSpPr>
        <p:spPr>
          <a:xfrm>
            <a:off x="5788403" y="4739563"/>
            <a:ext cx="45131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/>
              <a:t>mysqli_get_host_info</a:t>
            </a:r>
            <a:r>
              <a:rPr lang="en-US" altLang="zh-TW" dirty="0"/>
              <a:t>(resource </a:t>
            </a:r>
            <a:r>
              <a:rPr lang="en-US" altLang="zh-TW" dirty="0" err="1"/>
              <a:t>link_identifier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1281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44B84-E3D1-4851-8D76-479C2C06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存取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資料協定版本資訊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00FB8B-2EDD-4B25-90C4-A13A18C51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/>
          <a:lstStyle/>
          <a:p>
            <a:r>
              <a:rPr lang="en-US" altLang="zh-TW" dirty="0" err="1"/>
              <a:t>mysqli_get_</a:t>
            </a:r>
            <a:r>
              <a:rPr lang="en-US" altLang="zh-TW" b="1" dirty="0" err="1"/>
              <a:t>proto</a:t>
            </a:r>
            <a:r>
              <a:rPr lang="en-US" altLang="zh-TW" dirty="0" err="1"/>
              <a:t>_info.php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2BAF25-FB27-4CB3-A711-C4F3725FD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28" y="2139601"/>
            <a:ext cx="7562943" cy="30277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DB56C1-2D9C-4E7E-8995-E9C25C1FE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22" y="5326168"/>
            <a:ext cx="6504955" cy="98090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258848B-927A-4C13-B560-F24460DD9F22}"/>
              </a:ext>
            </a:extLst>
          </p:cNvPr>
          <p:cNvSpPr txBox="1"/>
          <p:nvPr/>
        </p:nvSpPr>
        <p:spPr>
          <a:xfrm>
            <a:off x="5981350" y="4478721"/>
            <a:ext cx="462197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/>
              <a:t>mysqli_get_proto_info</a:t>
            </a:r>
            <a:r>
              <a:rPr lang="en-US" altLang="zh-TW" dirty="0"/>
              <a:t>(resource </a:t>
            </a:r>
            <a:r>
              <a:rPr lang="en-US" altLang="zh-TW" dirty="0" err="1"/>
              <a:t>link_identifier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BD3F480-2E33-401E-AEA1-014B7216F98D}"/>
              </a:ext>
            </a:extLst>
          </p:cNvPr>
          <p:cNvSpPr/>
          <p:nvPr/>
        </p:nvSpPr>
        <p:spPr>
          <a:xfrm>
            <a:off x="6755335" y="4031153"/>
            <a:ext cx="3185619" cy="2887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083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55069-A868-4E79-943B-63F8AE58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存取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資料伺服器的版本資訊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C82241-400F-47FF-810D-D14CA3DD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8"/>
            <a:ext cx="12191999" cy="5167312"/>
          </a:xfrm>
        </p:spPr>
        <p:txBody>
          <a:bodyPr/>
          <a:lstStyle/>
          <a:p>
            <a:r>
              <a:rPr lang="en-US" altLang="zh-TW" dirty="0" err="1"/>
              <a:t>mysqli_get_</a:t>
            </a:r>
            <a:r>
              <a:rPr lang="en-US" altLang="zh-TW" b="1" dirty="0" err="1"/>
              <a:t>server</a:t>
            </a:r>
            <a:r>
              <a:rPr lang="en-US" altLang="zh-TW" dirty="0" err="1"/>
              <a:t>_info.php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690687-F40D-484E-959C-A005715C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09" y="2188797"/>
            <a:ext cx="7849782" cy="30710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48478FB-FF13-4D34-AA18-9E2B233F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866" y="5579928"/>
            <a:ext cx="6040268" cy="664577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AF3F75D0-ACB4-4C67-AE22-7629B5C877EB}"/>
              </a:ext>
            </a:extLst>
          </p:cNvPr>
          <p:cNvSpPr/>
          <p:nvPr/>
        </p:nvSpPr>
        <p:spPr>
          <a:xfrm>
            <a:off x="6837028" y="4110606"/>
            <a:ext cx="3183863" cy="3439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BA519F-9AA0-4C72-B295-89B1CC951050}"/>
              </a:ext>
            </a:extLst>
          </p:cNvPr>
          <p:cNvSpPr txBox="1"/>
          <p:nvPr/>
        </p:nvSpPr>
        <p:spPr>
          <a:xfrm>
            <a:off x="6083797" y="4547815"/>
            <a:ext cx="469032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/>
              <a:t>mysqli_get_server_info</a:t>
            </a:r>
            <a:r>
              <a:rPr lang="en-US" altLang="zh-TW" dirty="0"/>
              <a:t>(resource </a:t>
            </a:r>
            <a:r>
              <a:rPr lang="en-US" altLang="zh-TW" dirty="0" err="1"/>
              <a:t>link_identifier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644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DD5FE-88CA-4DD4-834A-B191E882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查詢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14BDA-E9FB-46C6-9036-06B6B2A0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mysqli_select_db</a:t>
            </a:r>
            <a:r>
              <a:rPr lang="en-US" altLang="zh-TW" dirty="0"/>
              <a:t>()</a:t>
            </a:r>
            <a:r>
              <a:rPr lang="zh-TW" altLang="en-US" dirty="0"/>
              <a:t>函式開啟資料庫</a:t>
            </a:r>
            <a:endParaRPr lang="en-US" altLang="zh-TW" dirty="0"/>
          </a:p>
          <a:p>
            <a:r>
              <a:rPr lang="zh-TW" altLang="en-US" dirty="0"/>
              <a:t>語法</a:t>
            </a:r>
            <a:r>
              <a:rPr lang="en-US" altLang="zh-TW" dirty="0"/>
              <a:t>: </a:t>
            </a:r>
            <a:r>
              <a:rPr lang="en-US" altLang="zh-TW" dirty="0" err="1"/>
              <a:t>mysqli_select_db</a:t>
            </a:r>
            <a:r>
              <a:rPr lang="en-US" altLang="zh-TW" dirty="0"/>
              <a:t>(resource </a:t>
            </a:r>
            <a:r>
              <a:rPr lang="en-US" altLang="zh-TW" b="1" dirty="0" err="1"/>
              <a:t>link_identifier</a:t>
            </a:r>
            <a:r>
              <a:rPr lang="en-US" altLang="zh-TW" b="1" dirty="0"/>
              <a:t> </a:t>
            </a:r>
            <a:r>
              <a:rPr lang="en-US" altLang="zh-TW" dirty="0"/>
              <a:t>, string </a:t>
            </a:r>
            <a:r>
              <a:rPr lang="en-US" altLang="zh-TW" b="1" dirty="0" err="1"/>
              <a:t>database_name</a:t>
            </a:r>
            <a:r>
              <a:rPr lang="en-US" altLang="zh-TW" dirty="0"/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253C2B-28B8-4A33-80CA-0BF7AF51FC27}"/>
              </a:ext>
            </a:extLst>
          </p:cNvPr>
          <p:cNvSpPr txBox="1"/>
          <p:nvPr/>
        </p:nvSpPr>
        <p:spPr>
          <a:xfrm>
            <a:off x="5318620" y="2663697"/>
            <a:ext cx="172354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連接識別字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0C4BD2-7D7E-4C60-BB43-DCBE6213F796}"/>
              </a:ext>
            </a:extLst>
          </p:cNvPr>
          <p:cNvSpPr txBox="1"/>
          <p:nvPr/>
        </p:nvSpPr>
        <p:spPr>
          <a:xfrm>
            <a:off x="8498829" y="2655428"/>
            <a:ext cx="223651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欲開啟資料庫名稱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DE71EC-300A-4BC4-9059-AC220415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01" y="4374043"/>
            <a:ext cx="4753638" cy="229584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8C56C04-FD04-4922-8CD3-B5AC50B3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072" y="3230883"/>
            <a:ext cx="8811855" cy="1143160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F224BEF7-57DE-4ED1-AC84-FEF167D7E40D}"/>
              </a:ext>
            </a:extLst>
          </p:cNvPr>
          <p:cNvSpPr/>
          <p:nvPr/>
        </p:nvSpPr>
        <p:spPr>
          <a:xfrm>
            <a:off x="1803633" y="3664045"/>
            <a:ext cx="7315200" cy="2768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423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BC438-F342-40FE-8A26-AC182E80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mysqli_query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函式執行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查詢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15289C-F299-466C-89AA-796824E7F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30" y="2044546"/>
            <a:ext cx="7088164" cy="280009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2DE10C4B-6BEA-487D-B1BC-FC6711E32731}"/>
              </a:ext>
            </a:extLst>
          </p:cNvPr>
          <p:cNvSpPr/>
          <p:nvPr/>
        </p:nvSpPr>
        <p:spPr>
          <a:xfrm>
            <a:off x="1728133" y="3852829"/>
            <a:ext cx="2978092" cy="3693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123D4D6-2720-4A83-8F22-59F04BAE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865" y="3784347"/>
            <a:ext cx="3972479" cy="293410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9F3290D-D568-4FE2-B444-F315E1C71B23}"/>
              </a:ext>
            </a:extLst>
          </p:cNvPr>
          <p:cNvSpPr txBox="1"/>
          <p:nvPr/>
        </p:nvSpPr>
        <p:spPr>
          <a:xfrm>
            <a:off x="2941298" y="4348735"/>
            <a:ext cx="493552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mysqli_query</a:t>
            </a:r>
            <a:r>
              <a:rPr lang="en-US" altLang="zh-TW" dirty="0"/>
              <a:t>(resource </a:t>
            </a:r>
            <a:r>
              <a:rPr lang="en-US" altLang="zh-TW" dirty="0" err="1"/>
              <a:t>link_identifier</a:t>
            </a:r>
            <a:r>
              <a:rPr lang="en-US" altLang="zh-TW" dirty="0"/>
              <a:t> , string query)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23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4F28C8E-0B2B-4104-8307-1C08F4ACE08A}"/>
              </a:ext>
            </a:extLst>
          </p:cNvPr>
          <p:cNvSpPr txBox="1"/>
          <p:nvPr/>
        </p:nvSpPr>
        <p:spPr>
          <a:xfrm>
            <a:off x="1" y="2367171"/>
            <a:ext cx="12191999" cy="2123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資料庫存取與管理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3600" dirty="0" err="1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phpmyadmin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圖形化管理工具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3600" dirty="0" err="1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命令列管理工具</a:t>
            </a:r>
          </a:p>
        </p:txBody>
      </p:sp>
    </p:spTree>
    <p:extLst>
      <p:ext uri="{BB962C8B-B14F-4D97-AF65-F5344CB8AC3E}">
        <p14:creationId xmlns:p14="http://schemas.microsoft.com/office/powerpoint/2010/main" val="2846620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03DE0B0-5E60-49A6-A3FA-F5C87E9F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284" y="733699"/>
            <a:ext cx="7399432" cy="539060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1550F80-E5F7-43BD-BD2E-8B85D487C245}"/>
              </a:ext>
            </a:extLst>
          </p:cNvPr>
          <p:cNvSpPr/>
          <p:nvPr/>
        </p:nvSpPr>
        <p:spPr>
          <a:xfrm>
            <a:off x="2558642" y="1182848"/>
            <a:ext cx="7155809" cy="2432807"/>
          </a:xfrm>
          <a:prstGeom prst="roundRect">
            <a:avLst>
              <a:gd name="adj" fmla="val 25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58D8B9B-C739-4C5F-9B24-EB46B2B1287A}"/>
              </a:ext>
            </a:extLst>
          </p:cNvPr>
          <p:cNvSpPr/>
          <p:nvPr/>
        </p:nvSpPr>
        <p:spPr>
          <a:xfrm>
            <a:off x="2558642" y="3900881"/>
            <a:ext cx="6400800" cy="1996580"/>
          </a:xfrm>
          <a:prstGeom prst="roundRect">
            <a:avLst>
              <a:gd name="adj" fmla="val 658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224168-B7D6-4B18-A349-32EF8F00738E}"/>
              </a:ext>
            </a:extLst>
          </p:cNvPr>
          <p:cNvSpPr txBox="1"/>
          <p:nvPr/>
        </p:nvSpPr>
        <p:spPr>
          <a:xfrm>
            <a:off x="3276150" y="549033"/>
            <a:ext cx="496578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定義</a:t>
            </a:r>
            <a:r>
              <a:rPr lang="en-US" altLang="zh-TW" dirty="0" err="1"/>
              <a:t>creat_connection</a:t>
            </a:r>
            <a:r>
              <a:rPr lang="en-US" altLang="zh-TW" dirty="0"/>
              <a:t>()</a:t>
            </a:r>
            <a:r>
              <a:rPr lang="zh-TW" altLang="en-US" dirty="0"/>
              <a:t>函式，用來建立資料連接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10910CE-5987-4E4E-9CF8-40AB7C9D0F3B}"/>
              </a:ext>
            </a:extLst>
          </p:cNvPr>
          <p:cNvSpPr txBox="1"/>
          <p:nvPr/>
        </p:nvSpPr>
        <p:spPr>
          <a:xfrm>
            <a:off x="7371200" y="2382473"/>
            <a:ext cx="226215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解決中文資料庫亂碼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3948ACD-FAB0-4B78-8B5D-734C44C629E6}"/>
              </a:ext>
            </a:extLst>
          </p:cNvPr>
          <p:cNvSpPr/>
          <p:nvPr/>
        </p:nvSpPr>
        <p:spPr>
          <a:xfrm>
            <a:off x="2768367" y="2332355"/>
            <a:ext cx="4538444" cy="4362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65DA89-87B6-4031-AF1D-9393336FCC2C}"/>
              </a:ext>
            </a:extLst>
          </p:cNvPr>
          <p:cNvSpPr txBox="1"/>
          <p:nvPr/>
        </p:nvSpPr>
        <p:spPr>
          <a:xfrm>
            <a:off x="2396284" y="5998021"/>
            <a:ext cx="764237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execute_sql</a:t>
            </a:r>
            <a:r>
              <a:rPr lang="en-US" altLang="zh-TW" dirty="0"/>
              <a:t>($link, “</a:t>
            </a:r>
            <a:r>
              <a:rPr lang="en-US" altLang="zh-TW" dirty="0" err="1"/>
              <a:t>product”,”SELECT</a:t>
            </a:r>
            <a:r>
              <a:rPr lang="en-US" altLang="zh-TW" dirty="0"/>
              <a:t>*FROM price WHERE category = ‘</a:t>
            </a:r>
            <a:r>
              <a:rPr lang="zh-TW" altLang="en-US" dirty="0"/>
              <a:t>主機板</a:t>
            </a:r>
            <a:r>
              <a:rPr lang="en-US" altLang="zh-TW" dirty="0"/>
              <a:t>’”);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926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752C4-9CBB-4986-80C8-710DE3B5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取得執行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查詢被影響的紀錄筆數或欄位數目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E582-BB1C-4D5A-A7C1-A80CA63C1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8"/>
            <a:ext cx="12191999" cy="5167312"/>
          </a:xfrm>
        </p:spPr>
        <p:txBody>
          <a:bodyPr/>
          <a:lstStyle/>
          <a:p>
            <a:r>
              <a:rPr lang="en-US" altLang="zh-TW" dirty="0" err="1"/>
              <a:t>mysqli_num_rows.php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E552BA-003A-4351-8AE3-62F66BBD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194" y="2227481"/>
            <a:ext cx="7103611" cy="24030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5432FC-95FD-4599-9E08-E5ABA453F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38" y="5041783"/>
            <a:ext cx="5062719" cy="62195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5E8D7CC9-D230-49D0-A554-EF9D11B1775A}"/>
              </a:ext>
            </a:extLst>
          </p:cNvPr>
          <p:cNvSpPr/>
          <p:nvPr/>
        </p:nvSpPr>
        <p:spPr>
          <a:xfrm>
            <a:off x="2684477" y="2399251"/>
            <a:ext cx="3070371" cy="2852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A7B51A4-7100-4E81-B755-40EF8438FB37}"/>
              </a:ext>
            </a:extLst>
          </p:cNvPr>
          <p:cNvSpPr/>
          <p:nvPr/>
        </p:nvSpPr>
        <p:spPr>
          <a:xfrm>
            <a:off x="2684477" y="3016251"/>
            <a:ext cx="5293453" cy="5071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3948C15-BB80-4E9F-8532-8E8B2CFC1CF1}"/>
              </a:ext>
            </a:extLst>
          </p:cNvPr>
          <p:cNvSpPr txBox="1"/>
          <p:nvPr/>
        </p:nvSpPr>
        <p:spPr>
          <a:xfrm>
            <a:off x="5895131" y="2378387"/>
            <a:ext cx="30267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 err="1"/>
              <a:t>dbtools.inc.php</a:t>
            </a:r>
            <a:r>
              <a:rPr lang="zh-TW" altLang="en-US" dirty="0"/>
              <a:t>引用近來用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94DA1F8-840F-46F4-ADFA-EFF88B38B57F}"/>
              </a:ext>
            </a:extLst>
          </p:cNvPr>
          <p:cNvSpPr txBox="1"/>
          <p:nvPr/>
        </p:nvSpPr>
        <p:spPr>
          <a:xfrm>
            <a:off x="7107806" y="3266147"/>
            <a:ext cx="276979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對</a:t>
            </a:r>
            <a:r>
              <a:rPr lang="en-US" altLang="zh-TW" dirty="0"/>
              <a:t>product</a:t>
            </a:r>
            <a:r>
              <a:rPr lang="zh-TW" altLang="en-US" dirty="0"/>
              <a:t>資料庫進行查詢</a:t>
            </a:r>
          </a:p>
        </p:txBody>
      </p:sp>
    </p:spTree>
    <p:extLst>
      <p:ext uri="{BB962C8B-B14F-4D97-AF65-F5344CB8AC3E}">
        <p14:creationId xmlns:p14="http://schemas.microsoft.com/office/powerpoint/2010/main" val="4230563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8EB37-ED49-47C9-9C00-91B4FF5E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取得欄位資訊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5A0CBD9-5F37-489B-8B0C-2467D9EB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96228"/>
              </p:ext>
            </p:extLst>
          </p:nvPr>
        </p:nvGraphicFramePr>
        <p:xfrm>
          <a:off x="2421622" y="2177251"/>
          <a:ext cx="7348756" cy="40201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8852">
                  <a:extLst>
                    <a:ext uri="{9D8B030D-6E8A-4147-A177-3AD203B41FA5}">
                      <a16:colId xmlns:a16="http://schemas.microsoft.com/office/drawing/2014/main" val="769397873"/>
                    </a:ext>
                  </a:extLst>
                </a:gridCol>
                <a:gridCol w="6129904">
                  <a:extLst>
                    <a:ext uri="{9D8B030D-6E8A-4147-A177-3AD203B41FA5}">
                      <a16:colId xmlns:a16="http://schemas.microsoft.com/office/drawing/2014/main" val="3016124108"/>
                    </a:ext>
                  </a:extLst>
                </a:gridCol>
              </a:tblGrid>
              <a:tr h="44667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74063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name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欄位名稱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79775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orgname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欄位原始名稱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77085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欄位所屬的資料表名稱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36925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orgtable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欄位所屬的原始資料表名稱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225874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db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欄位所屬的資料庫名稱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038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max_length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欄位內容實際存放最大長度，不是資料庫內設定的資料長度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243735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欄位在資料庫內設定的資料長度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245084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欄位型態，</a:t>
                      </a:r>
                      <a:r>
                        <a:rPr lang="en-US" altLang="zh-TW" sz="1600" dirty="0"/>
                        <a:t>3</a:t>
                      </a:r>
                      <a:r>
                        <a:rPr lang="zh-TW" altLang="en-US" sz="1600" dirty="0"/>
                        <a:t>代表</a:t>
                      </a:r>
                      <a:r>
                        <a:rPr lang="en-US" altLang="zh-TW" sz="1600" dirty="0"/>
                        <a:t>Integer</a:t>
                      </a:r>
                      <a:r>
                        <a:rPr lang="zh-TW" altLang="en-US" sz="1600" dirty="0"/>
                        <a:t>、</a:t>
                      </a:r>
                      <a:r>
                        <a:rPr lang="en-US" altLang="zh-TW" sz="1600" dirty="0"/>
                        <a:t>10</a:t>
                      </a:r>
                      <a:r>
                        <a:rPr lang="zh-TW" altLang="en-US" sz="1600" dirty="0"/>
                        <a:t>代表</a:t>
                      </a:r>
                      <a:r>
                        <a:rPr lang="en-US" altLang="zh-TW" sz="1600" dirty="0"/>
                        <a:t>DATE</a:t>
                      </a:r>
                      <a:r>
                        <a:rPr lang="zh-TW" altLang="en-US" sz="1600" dirty="0"/>
                        <a:t>、</a:t>
                      </a:r>
                      <a:r>
                        <a:rPr lang="en-US" altLang="zh-TW" sz="1600" dirty="0"/>
                        <a:t>253</a:t>
                      </a:r>
                      <a:r>
                        <a:rPr lang="zh-TW" altLang="en-US" sz="1600" dirty="0"/>
                        <a:t>代表</a:t>
                      </a:r>
                      <a:r>
                        <a:rPr lang="en-US" altLang="zh-TW" sz="1600" dirty="0"/>
                        <a:t>VARCHAR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53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282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FA4CD11-3C4A-4FF5-8BC1-32FBF9DE2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4" y="1418944"/>
            <a:ext cx="5096586" cy="40201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7ACE392-4F1B-4887-949E-66473AB6E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01" y="2322564"/>
            <a:ext cx="3915321" cy="2010056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F0CE837-BDCA-4ACD-8DF5-E3254BEA5B02}"/>
              </a:ext>
            </a:extLst>
          </p:cNvPr>
          <p:cNvSpPr/>
          <p:nvPr/>
        </p:nvSpPr>
        <p:spPr>
          <a:xfrm>
            <a:off x="1081556" y="3674683"/>
            <a:ext cx="3707934" cy="13158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F6CE1C0-44FE-406B-AFC9-8EB74BB3BBE5}"/>
              </a:ext>
            </a:extLst>
          </p:cNvPr>
          <p:cNvSpPr/>
          <p:nvPr/>
        </p:nvSpPr>
        <p:spPr>
          <a:xfrm>
            <a:off x="6283354" y="3061982"/>
            <a:ext cx="486562" cy="49495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D9962B-DAC9-4A90-AAC8-CC89D6A7A66C}"/>
              </a:ext>
            </a:extLst>
          </p:cNvPr>
          <p:cNvSpPr txBox="1"/>
          <p:nvPr/>
        </p:nvSpPr>
        <p:spPr>
          <a:xfrm>
            <a:off x="0" y="503339"/>
            <a:ext cx="121920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2400" dirty="0"/>
              <a:t>使用</a:t>
            </a:r>
            <a:r>
              <a:rPr lang="en-US" altLang="zh-TW" sz="2400" dirty="0" err="1"/>
              <a:t>mysqli_fetch_field_direct</a:t>
            </a:r>
            <a:r>
              <a:rPr lang="en-US" altLang="zh-TW" sz="2400" dirty="0"/>
              <a:t>(resource result)</a:t>
            </a:r>
            <a:r>
              <a:rPr lang="zh-TW" altLang="en-US" sz="2400" dirty="0"/>
              <a:t>取得欄位資訊</a:t>
            </a:r>
          </a:p>
        </p:txBody>
      </p:sp>
    </p:spTree>
    <p:extLst>
      <p:ext uri="{BB962C8B-B14F-4D97-AF65-F5344CB8AC3E}">
        <p14:creationId xmlns:p14="http://schemas.microsoft.com/office/powerpoint/2010/main" val="2426724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28915-00BA-4967-8C7B-C3F11B92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取得紀錄內容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E0F471-D85A-4C92-8F1B-3CDBFB11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8"/>
            <a:ext cx="12191999" cy="5167312"/>
          </a:xfrm>
        </p:spPr>
        <p:txBody>
          <a:bodyPr/>
          <a:lstStyle/>
          <a:p>
            <a:r>
              <a:rPr lang="zh-TW" altLang="en-US" sz="2800" dirty="0"/>
              <a:t>使用</a:t>
            </a:r>
            <a:r>
              <a:rPr lang="en-US" altLang="zh-TW" sz="2800" dirty="0" err="1"/>
              <a:t>mysqli_fetch_row</a:t>
            </a:r>
            <a:r>
              <a:rPr lang="en-US" altLang="zh-TW" sz="2800" dirty="0"/>
              <a:t>(resource result)</a:t>
            </a:r>
          </a:p>
          <a:p>
            <a:r>
              <a:rPr lang="zh-TW" altLang="en-US" dirty="0"/>
              <a:t>語法</a:t>
            </a:r>
            <a:r>
              <a:rPr lang="en-US" altLang="zh-TW" dirty="0"/>
              <a:t>:</a:t>
            </a:r>
            <a:r>
              <a:rPr lang="en-US" altLang="zh-TW" sz="2800" dirty="0" err="1"/>
              <a:t>mysqli_fetch_row</a:t>
            </a:r>
            <a:r>
              <a:rPr lang="en-US" altLang="zh-TW" sz="2800" dirty="0"/>
              <a:t>(resource result)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F4F34A-CC77-485A-AF1D-D4DAF850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5" y="2788235"/>
            <a:ext cx="5534797" cy="35628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F161736-11DF-47F2-A866-CE71CED97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682" y="3083550"/>
            <a:ext cx="5048955" cy="297221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6556687A-F1DA-4929-B230-024CC41BC952}"/>
              </a:ext>
            </a:extLst>
          </p:cNvPr>
          <p:cNvSpPr/>
          <p:nvPr/>
        </p:nvSpPr>
        <p:spPr>
          <a:xfrm>
            <a:off x="604007" y="4420998"/>
            <a:ext cx="4060272" cy="1266738"/>
          </a:xfrm>
          <a:prstGeom prst="roundRect">
            <a:avLst>
              <a:gd name="adj" fmla="val 540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261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03F27-1882-4D3D-BD34-DD3FB3F6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8666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分頁瀏覽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E2FAAB-367C-4516-8C6B-763369636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08666"/>
            <a:ext cx="5357575" cy="61493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31BD42-EDC4-42A3-9372-29F843545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5" y="708666"/>
            <a:ext cx="6098005" cy="6149334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E17BBCFC-B207-425D-BC06-D237F8BDBF30}"/>
              </a:ext>
            </a:extLst>
          </p:cNvPr>
          <p:cNvSpPr/>
          <p:nvPr/>
        </p:nvSpPr>
        <p:spPr>
          <a:xfrm>
            <a:off x="75501" y="1291905"/>
            <a:ext cx="1669409" cy="2097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60C9743-4061-4B18-825B-BFBFFDE62F13}"/>
              </a:ext>
            </a:extLst>
          </p:cNvPr>
          <p:cNvSpPr/>
          <p:nvPr/>
        </p:nvSpPr>
        <p:spPr>
          <a:xfrm>
            <a:off x="209725" y="1862356"/>
            <a:ext cx="1669409" cy="2225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49B1BA5-C438-4C03-8552-3E0A179E2B0D}"/>
              </a:ext>
            </a:extLst>
          </p:cNvPr>
          <p:cNvSpPr/>
          <p:nvPr/>
        </p:nvSpPr>
        <p:spPr>
          <a:xfrm>
            <a:off x="597017" y="3042610"/>
            <a:ext cx="4760557" cy="3863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61B06FE-68AD-4AC7-AFB0-C5C1B60A8EE5}"/>
              </a:ext>
            </a:extLst>
          </p:cNvPr>
          <p:cNvSpPr/>
          <p:nvPr/>
        </p:nvSpPr>
        <p:spPr>
          <a:xfrm>
            <a:off x="1142301" y="4699233"/>
            <a:ext cx="350939" cy="2225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8EC2806-B480-49B6-86E4-0E32C2253C8C}"/>
              </a:ext>
            </a:extLst>
          </p:cNvPr>
          <p:cNvSpPr/>
          <p:nvPr/>
        </p:nvSpPr>
        <p:spPr>
          <a:xfrm>
            <a:off x="6192474" y="3317743"/>
            <a:ext cx="5999526" cy="2479050"/>
          </a:xfrm>
          <a:prstGeom prst="roundRect">
            <a:avLst>
              <a:gd name="adj" fmla="val 516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935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0DB0C95-F880-45DA-8778-B7B0AA6D0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479994"/>
            <a:ext cx="7754432" cy="20576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CF8AE46-1235-4E1F-A450-3E9A99EDE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784" y="2644917"/>
            <a:ext cx="7754432" cy="204816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4EE03DE-3545-4E91-84AA-F5BF77B53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126" y="4800314"/>
            <a:ext cx="7687748" cy="2038635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E3E42BD-36FF-497A-AD17-134E9A811EB8}"/>
              </a:ext>
            </a:extLst>
          </p:cNvPr>
          <p:cNvSpPr/>
          <p:nvPr/>
        </p:nvSpPr>
        <p:spPr>
          <a:xfrm>
            <a:off x="5016616" y="4278949"/>
            <a:ext cx="2130804" cy="5308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6074661-694A-4CDB-AA9C-F43440D38C89}"/>
              </a:ext>
            </a:extLst>
          </p:cNvPr>
          <p:cNvSpPr/>
          <p:nvPr/>
        </p:nvSpPr>
        <p:spPr>
          <a:xfrm>
            <a:off x="2218784" y="479994"/>
            <a:ext cx="7754432" cy="4427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71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5AB38-F42D-4B20-B3C3-B02A20F4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phpmyadmin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AB963C-A042-4F29-9F01-C752F0BEC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407" y="1825624"/>
            <a:ext cx="4697186" cy="509361"/>
          </a:xfrm>
        </p:spPr>
        <p:txBody>
          <a:bodyPr/>
          <a:lstStyle/>
          <a:p>
            <a:r>
              <a:rPr lang="en-US" altLang="zh-TW" dirty="0"/>
              <a:t>http://127.0.0.1/dashboard/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3160AA-A6AB-4F8C-8A1E-FF454DC3E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25" y="2334985"/>
            <a:ext cx="9758150" cy="429441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D05589F3-1A36-48E4-86A9-81CA867E7991}"/>
              </a:ext>
            </a:extLst>
          </p:cNvPr>
          <p:cNvSpPr/>
          <p:nvPr/>
        </p:nvSpPr>
        <p:spPr>
          <a:xfrm>
            <a:off x="9813471" y="2334985"/>
            <a:ext cx="1161604" cy="6368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4785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E818E-653F-45A0-B8F1-416F408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phpmyadmin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圖形化管理工具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F65ACB-4526-4C5A-A8C1-0867AD6F0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825"/>
            <a:ext cx="121920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7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647D1-C377-4A3D-8BEA-EF1AC737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787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建立新的資料庫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37296-0F7F-4DD3-85A5-EF2C8922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7875"/>
            <a:ext cx="12192000" cy="1812472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Step1:</a:t>
            </a:r>
            <a:r>
              <a:rPr lang="zh-TW" altLang="en-US" sz="3600" dirty="0"/>
              <a:t>建立</a:t>
            </a:r>
            <a:r>
              <a:rPr lang="en-US" altLang="zh-TW" sz="3600" dirty="0"/>
              <a:t>friend</a:t>
            </a:r>
            <a:r>
              <a:rPr lang="zh-TW" altLang="en-US" sz="3600" dirty="0"/>
              <a:t>資料庫</a:t>
            </a:r>
            <a:r>
              <a:rPr lang="en-US" altLang="zh-TW" sz="3600" dirty="0"/>
              <a:t>(database)</a:t>
            </a:r>
          </a:p>
          <a:p>
            <a:r>
              <a:rPr lang="en-US" altLang="zh-TW" sz="3600" dirty="0"/>
              <a:t>Step2:</a:t>
            </a:r>
            <a:r>
              <a:rPr lang="zh-TW" altLang="en-US" sz="3600" dirty="0"/>
              <a:t>建立</a:t>
            </a:r>
            <a:r>
              <a:rPr lang="en-US" altLang="zh-TW" sz="3600" dirty="0" err="1"/>
              <a:t>friend_club</a:t>
            </a:r>
            <a:r>
              <a:rPr lang="zh-TW" altLang="en-US" sz="3600" dirty="0"/>
              <a:t>資料表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	</a:t>
            </a:r>
            <a:r>
              <a:rPr lang="zh-TW" altLang="en-US" sz="3600" dirty="0"/>
              <a:t>     建立索引建</a:t>
            </a:r>
            <a:endParaRPr lang="en-US" altLang="zh-TW" sz="36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0EC5A09-E278-430F-8792-8894540A89A5}"/>
              </a:ext>
            </a:extLst>
          </p:cNvPr>
          <p:cNvSpPr txBox="1">
            <a:spLocks/>
          </p:cNvSpPr>
          <p:nvPr/>
        </p:nvSpPr>
        <p:spPr>
          <a:xfrm>
            <a:off x="0" y="3171885"/>
            <a:ext cx="12192000" cy="1147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新增紀錄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A2C2874-60F6-429A-82D4-781E38C72D29}"/>
              </a:ext>
            </a:extLst>
          </p:cNvPr>
          <p:cNvSpPr txBox="1">
            <a:spLocks/>
          </p:cNvSpPr>
          <p:nvPr/>
        </p:nvSpPr>
        <p:spPr>
          <a:xfrm>
            <a:off x="0" y="4531298"/>
            <a:ext cx="12192000" cy="1812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/>
              <a:t>Step1:</a:t>
            </a:r>
            <a:r>
              <a:rPr lang="zh-TW" altLang="en-US" sz="3600" dirty="0"/>
              <a:t>點取</a:t>
            </a:r>
            <a:r>
              <a:rPr lang="en-US" altLang="zh-TW" sz="3600" dirty="0" err="1"/>
              <a:t>friend_club</a:t>
            </a:r>
            <a:r>
              <a:rPr lang="zh-TW" altLang="en-US" sz="3600" dirty="0"/>
              <a:t>資料表</a:t>
            </a:r>
            <a:endParaRPr lang="en-US" altLang="zh-TW" sz="3600" dirty="0"/>
          </a:p>
          <a:p>
            <a:r>
              <a:rPr lang="en-US" altLang="zh-TW" sz="3600" dirty="0"/>
              <a:t>Step2:</a:t>
            </a:r>
            <a:r>
              <a:rPr lang="zh-TW" altLang="en-US" sz="3600" dirty="0"/>
              <a:t>輸入資料</a:t>
            </a:r>
            <a:endParaRPr lang="en-US" altLang="zh-TW" sz="3600" dirty="0"/>
          </a:p>
          <a:p>
            <a:r>
              <a:rPr lang="en-US" altLang="zh-TW" sz="3600" dirty="0"/>
              <a:t>Step3:</a:t>
            </a:r>
            <a:r>
              <a:rPr lang="zh-TW" altLang="en-US" sz="3600" dirty="0"/>
              <a:t>簡單查詢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6712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66610-9132-45C8-84CE-668ABD9D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friend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(database)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A4D8162-41E8-4813-B6F8-4CB2C427D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97" y="1690687"/>
            <a:ext cx="7555239" cy="5167313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218169F9-354D-45DA-844F-D2BD22009943}"/>
              </a:ext>
            </a:extLst>
          </p:cNvPr>
          <p:cNvSpPr/>
          <p:nvPr/>
        </p:nvSpPr>
        <p:spPr>
          <a:xfrm>
            <a:off x="2178797" y="1926771"/>
            <a:ext cx="1094015" cy="604158"/>
          </a:xfrm>
          <a:prstGeom prst="roundRect">
            <a:avLst>
              <a:gd name="adj" fmla="val 855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B895691-4982-4BF1-AFAE-35B1FCBE4004}"/>
              </a:ext>
            </a:extLst>
          </p:cNvPr>
          <p:cNvSpPr/>
          <p:nvPr/>
        </p:nvSpPr>
        <p:spPr>
          <a:xfrm>
            <a:off x="2457964" y="3763733"/>
            <a:ext cx="6490093" cy="604158"/>
          </a:xfrm>
          <a:prstGeom prst="roundRect">
            <a:avLst>
              <a:gd name="adj" fmla="val 855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02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4DBF-8303-4608-B54E-29785284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friend_club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BCF495-057F-42D4-8BD9-C801F9644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55" y="1722209"/>
            <a:ext cx="9966670" cy="180796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7D1C2CB-A17F-42BF-B6EE-10FC683503CC}"/>
              </a:ext>
            </a:extLst>
          </p:cNvPr>
          <p:cNvSpPr txBox="1"/>
          <p:nvPr/>
        </p:nvSpPr>
        <p:spPr>
          <a:xfrm>
            <a:off x="1436914" y="2422836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friend_club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8BCFA90-6F44-4BA3-BC2D-CE9009335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75" y="3561691"/>
            <a:ext cx="8987688" cy="2978835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16CE8745-5BA0-43F0-BFCB-EFAA6454B236}"/>
              </a:ext>
            </a:extLst>
          </p:cNvPr>
          <p:cNvSpPr/>
          <p:nvPr/>
        </p:nvSpPr>
        <p:spPr>
          <a:xfrm>
            <a:off x="1301576" y="3770487"/>
            <a:ext cx="5409468" cy="2722387"/>
          </a:xfrm>
          <a:prstGeom prst="roundRect">
            <a:avLst>
              <a:gd name="adj" fmla="val 855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F8003D3-65EC-4897-942F-F76E24DD7C1C}"/>
              </a:ext>
            </a:extLst>
          </p:cNvPr>
          <p:cNvSpPr txBox="1"/>
          <p:nvPr/>
        </p:nvSpPr>
        <p:spPr>
          <a:xfrm>
            <a:off x="1507066" y="3168358"/>
            <a:ext cx="428835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輸入欄位名稱、資料型態、資料長度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CE8A240-5727-4B21-8E9D-272BBF361A4B}"/>
              </a:ext>
            </a:extLst>
          </p:cNvPr>
          <p:cNvSpPr/>
          <p:nvPr/>
        </p:nvSpPr>
        <p:spPr>
          <a:xfrm>
            <a:off x="923755" y="2264606"/>
            <a:ext cx="6505745" cy="604158"/>
          </a:xfrm>
          <a:prstGeom prst="roundRect">
            <a:avLst>
              <a:gd name="adj" fmla="val 855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56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7D620-72F8-494C-9B51-4591A848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建立索引建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BE8A74-183A-44AB-8E7A-8E8B2C59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54" y="1816309"/>
            <a:ext cx="11129204" cy="4676566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AC7FBDC-147F-4F32-8880-A161423F941D}"/>
              </a:ext>
            </a:extLst>
          </p:cNvPr>
          <p:cNvSpPr/>
          <p:nvPr/>
        </p:nvSpPr>
        <p:spPr>
          <a:xfrm>
            <a:off x="1191984" y="1690688"/>
            <a:ext cx="1322615" cy="6769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8E144F9-B9A7-47F5-B185-B5226EF8916C}"/>
              </a:ext>
            </a:extLst>
          </p:cNvPr>
          <p:cNvSpPr/>
          <p:nvPr/>
        </p:nvSpPr>
        <p:spPr>
          <a:xfrm>
            <a:off x="9671955" y="3477637"/>
            <a:ext cx="1545774" cy="408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4605DF1-4C00-495F-8BFA-9FB06BAF03F3}"/>
              </a:ext>
            </a:extLst>
          </p:cNvPr>
          <p:cNvSpPr/>
          <p:nvPr/>
        </p:nvSpPr>
        <p:spPr>
          <a:xfrm>
            <a:off x="827312" y="3140459"/>
            <a:ext cx="1545774" cy="408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63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722</Words>
  <Application>Microsoft Office PowerPoint</Application>
  <PresentationFormat>寬螢幕</PresentationFormat>
  <Paragraphs>110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標楷體</vt:lpstr>
      <vt:lpstr>Arial</vt:lpstr>
      <vt:lpstr>Calibri</vt:lpstr>
      <vt:lpstr>Calibri Light</vt:lpstr>
      <vt:lpstr>Wingdings</vt:lpstr>
      <vt:lpstr>Office 佈景主題</vt:lpstr>
      <vt:lpstr>PHP存取MYSQL資料庫技術實測報告</vt:lpstr>
      <vt:lpstr>Agenda</vt:lpstr>
      <vt:lpstr>PowerPoint 簡報</vt:lpstr>
      <vt:lpstr>開啟phpmyadmin</vt:lpstr>
      <vt:lpstr>使用phpmyadmin圖形化管理工具</vt:lpstr>
      <vt:lpstr>建立新的資料庫</vt:lpstr>
      <vt:lpstr>建立friend資料庫(database)</vt:lpstr>
      <vt:lpstr>建立friend_club資料表</vt:lpstr>
      <vt:lpstr>建立索引建</vt:lpstr>
      <vt:lpstr>新增紀錄</vt:lpstr>
      <vt:lpstr>匯入資料庫</vt:lpstr>
      <vt:lpstr>使用SQL 指令進行查詢</vt:lpstr>
      <vt:lpstr>使用mysql　命令列管理工具</vt:lpstr>
      <vt:lpstr>PowerPoint 簡報</vt:lpstr>
      <vt:lpstr>PowerPoint 簡報</vt:lpstr>
      <vt:lpstr>PowerPoint 簡報</vt:lpstr>
      <vt:lpstr>PowerPoint 簡報</vt:lpstr>
      <vt:lpstr>PowerPoint 簡報</vt:lpstr>
      <vt:lpstr>執行結果</vt:lpstr>
      <vt:lpstr>PowerPoint 簡報</vt:lpstr>
      <vt:lpstr>建立使用者帳戶</vt:lpstr>
      <vt:lpstr>PowerPoint 簡報</vt:lpstr>
      <vt:lpstr>建立資料連接</vt:lpstr>
      <vt:lpstr>存取MySQL用戶端函數庫版本資訊</vt:lpstr>
      <vt:lpstr>存取MySQL主機的相關資訊</vt:lpstr>
      <vt:lpstr>存取MySQL資料協定版本資訊</vt:lpstr>
      <vt:lpstr>存取MySQL資料伺服器的版本資訊</vt:lpstr>
      <vt:lpstr>執行SQL查詢</vt:lpstr>
      <vt:lpstr>使用mysqli_query() 函式執行SQL查詢</vt:lpstr>
      <vt:lpstr>PowerPoint 簡報</vt:lpstr>
      <vt:lpstr>取得執行SQL查詢被影響的紀錄筆數或欄位數目</vt:lpstr>
      <vt:lpstr>取得欄位資訊</vt:lpstr>
      <vt:lpstr>PowerPoint 簡報</vt:lpstr>
      <vt:lpstr>取得紀錄內容</vt:lpstr>
      <vt:lpstr>分頁瀏覽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PHP存取MYSQL資料庫技術實測報告</dc:title>
  <dc:creator>User</dc:creator>
  <cp:lastModifiedBy>郁涵 黃</cp:lastModifiedBy>
  <cp:revision>34</cp:revision>
  <dcterms:created xsi:type="dcterms:W3CDTF">2021-06-27T06:22:19Z</dcterms:created>
  <dcterms:modified xsi:type="dcterms:W3CDTF">2021-06-28T08:22:40Z</dcterms:modified>
</cp:coreProperties>
</file>