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1" r:id="rId6"/>
    <p:sldId id="263" r:id="rId7"/>
    <p:sldId id="275" r:id="rId8"/>
    <p:sldId id="276" r:id="rId9"/>
    <p:sldId id="277" r:id="rId10"/>
    <p:sldId id="278" r:id="rId11"/>
    <p:sldId id="279" r:id="rId12"/>
    <p:sldId id="280" r:id="rId13"/>
    <p:sldId id="281" r:id="rId14"/>
    <p:sldId id="282" r:id="rId15"/>
    <p:sldId id="270" r:id="rId16"/>
    <p:sldId id="271" r:id="rId17"/>
    <p:sldId id="272" r:id="rId18"/>
    <p:sldId id="274" r:id="rId19"/>
    <p:sldId id="267" r:id="rId20"/>
    <p:sldId id="268" r:id="rId21"/>
    <p:sldId id="269" r:id="rId22"/>
    <p:sldId id="262" r:id="rId23"/>
    <p:sldId id="266" r:id="rId24"/>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郁涵 黃" initials="郁涵" lastIdx="1" clrIdx="0">
    <p:extLst>
      <p:ext uri="{19B8F6BF-5375-455C-9EA6-DF929625EA0E}">
        <p15:presenceInfo xmlns:p15="http://schemas.microsoft.com/office/powerpoint/2012/main" userId="91fa86598cb663d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D058D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57" autoAdjust="0"/>
    <p:restoredTop sz="94660"/>
  </p:normalViewPr>
  <p:slideViewPr>
    <p:cSldViewPr snapToGrid="0">
      <p:cViewPr varScale="1">
        <p:scale>
          <a:sx n="47" d="100"/>
          <a:sy n="47" d="100"/>
        </p:scale>
        <p:origin x="366"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9869E01-A3BF-4921-9869-479B86884032}"/>
              </a:ext>
            </a:extLst>
          </p:cNvPr>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a:extLst>
              <a:ext uri="{FF2B5EF4-FFF2-40B4-BE49-F238E27FC236}">
                <a16:creationId xmlns:a16="http://schemas.microsoft.com/office/drawing/2014/main" id="{7A2662EA-07D0-45A7-B632-1CD170DDABB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p>
        </p:txBody>
      </p:sp>
      <p:sp>
        <p:nvSpPr>
          <p:cNvPr id="4" name="日期版面配置區 3">
            <a:extLst>
              <a:ext uri="{FF2B5EF4-FFF2-40B4-BE49-F238E27FC236}">
                <a16:creationId xmlns:a16="http://schemas.microsoft.com/office/drawing/2014/main" id="{CAFC5D54-3539-4E1C-8E49-D63BF3C54FA9}"/>
              </a:ext>
            </a:extLst>
          </p:cNvPr>
          <p:cNvSpPr>
            <a:spLocks noGrp="1"/>
          </p:cNvSpPr>
          <p:nvPr>
            <p:ph type="dt" sz="half" idx="10"/>
          </p:nvPr>
        </p:nvSpPr>
        <p:spPr/>
        <p:txBody>
          <a:bodyPr/>
          <a:lstStyle/>
          <a:p>
            <a:fld id="{A49587A1-8538-49C0-90E1-C4818FC8BA73}" type="datetimeFigureOut">
              <a:rPr lang="zh-TW" altLang="en-US" smtClean="0"/>
              <a:t>2021/6/4</a:t>
            </a:fld>
            <a:endParaRPr lang="zh-TW" altLang="en-US"/>
          </a:p>
        </p:txBody>
      </p:sp>
      <p:sp>
        <p:nvSpPr>
          <p:cNvPr id="5" name="頁尾版面配置區 4">
            <a:extLst>
              <a:ext uri="{FF2B5EF4-FFF2-40B4-BE49-F238E27FC236}">
                <a16:creationId xmlns:a16="http://schemas.microsoft.com/office/drawing/2014/main" id="{E6B816D7-8006-4C7B-8A2C-CF7E6A17B3D5}"/>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A1F2A3E3-8855-485F-A2FD-43456D03E462}"/>
              </a:ext>
            </a:extLst>
          </p:cNvPr>
          <p:cNvSpPr>
            <a:spLocks noGrp="1"/>
          </p:cNvSpPr>
          <p:nvPr>
            <p:ph type="sldNum" sz="quarter" idx="12"/>
          </p:nvPr>
        </p:nvSpPr>
        <p:spPr/>
        <p:txBody>
          <a:bodyPr/>
          <a:lstStyle/>
          <a:p>
            <a:fld id="{8EC1814F-25D1-400D-AEB2-8CDD651B3213}" type="slidenum">
              <a:rPr lang="zh-TW" altLang="en-US" smtClean="0"/>
              <a:t>‹#›</a:t>
            </a:fld>
            <a:endParaRPr lang="zh-TW" altLang="en-US"/>
          </a:p>
        </p:txBody>
      </p:sp>
    </p:spTree>
    <p:extLst>
      <p:ext uri="{BB962C8B-B14F-4D97-AF65-F5344CB8AC3E}">
        <p14:creationId xmlns:p14="http://schemas.microsoft.com/office/powerpoint/2010/main" val="4923319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F65AA2F-D6E4-485D-A1A7-A4737BAD7872}"/>
              </a:ext>
            </a:extLst>
          </p:cNvPr>
          <p:cNvSpPr>
            <a:spLocks noGrp="1"/>
          </p:cNvSpPr>
          <p:nvPr>
            <p:ph type="title"/>
          </p:nvPr>
        </p:nvSpPr>
        <p:spPr/>
        <p:txBody>
          <a:bodyPr/>
          <a:lstStyle/>
          <a:p>
            <a:r>
              <a:rPr lang="zh-TW" altLang="en-US"/>
              <a:t>按一下以編輯母片標題樣式</a:t>
            </a:r>
          </a:p>
        </p:txBody>
      </p:sp>
      <p:sp>
        <p:nvSpPr>
          <p:cNvPr id="3" name="直排文字版面配置區 2">
            <a:extLst>
              <a:ext uri="{FF2B5EF4-FFF2-40B4-BE49-F238E27FC236}">
                <a16:creationId xmlns:a16="http://schemas.microsoft.com/office/drawing/2014/main" id="{5DEBEB50-0D9C-41AA-A5EF-1640E930AC17}"/>
              </a:ext>
            </a:extLst>
          </p:cNvPr>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F1171D4B-66CF-4A81-A166-971520D79FE4}"/>
              </a:ext>
            </a:extLst>
          </p:cNvPr>
          <p:cNvSpPr>
            <a:spLocks noGrp="1"/>
          </p:cNvSpPr>
          <p:nvPr>
            <p:ph type="dt" sz="half" idx="10"/>
          </p:nvPr>
        </p:nvSpPr>
        <p:spPr/>
        <p:txBody>
          <a:bodyPr/>
          <a:lstStyle/>
          <a:p>
            <a:fld id="{A49587A1-8538-49C0-90E1-C4818FC8BA73}" type="datetimeFigureOut">
              <a:rPr lang="zh-TW" altLang="en-US" smtClean="0"/>
              <a:t>2021/6/4</a:t>
            </a:fld>
            <a:endParaRPr lang="zh-TW" altLang="en-US"/>
          </a:p>
        </p:txBody>
      </p:sp>
      <p:sp>
        <p:nvSpPr>
          <p:cNvPr id="5" name="頁尾版面配置區 4">
            <a:extLst>
              <a:ext uri="{FF2B5EF4-FFF2-40B4-BE49-F238E27FC236}">
                <a16:creationId xmlns:a16="http://schemas.microsoft.com/office/drawing/2014/main" id="{FA08DDAE-9635-40C4-A20C-FC8B62A578D2}"/>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6593F441-3730-47A9-B581-00ECFA6E50C6}"/>
              </a:ext>
            </a:extLst>
          </p:cNvPr>
          <p:cNvSpPr>
            <a:spLocks noGrp="1"/>
          </p:cNvSpPr>
          <p:nvPr>
            <p:ph type="sldNum" sz="quarter" idx="12"/>
          </p:nvPr>
        </p:nvSpPr>
        <p:spPr/>
        <p:txBody>
          <a:bodyPr/>
          <a:lstStyle/>
          <a:p>
            <a:fld id="{8EC1814F-25D1-400D-AEB2-8CDD651B3213}" type="slidenum">
              <a:rPr lang="zh-TW" altLang="en-US" smtClean="0"/>
              <a:t>‹#›</a:t>
            </a:fld>
            <a:endParaRPr lang="zh-TW" altLang="en-US"/>
          </a:p>
        </p:txBody>
      </p:sp>
    </p:spTree>
    <p:extLst>
      <p:ext uri="{BB962C8B-B14F-4D97-AF65-F5344CB8AC3E}">
        <p14:creationId xmlns:p14="http://schemas.microsoft.com/office/powerpoint/2010/main" val="25845731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43C354D0-F13C-44F5-B486-ABC819A81D8B}"/>
              </a:ext>
            </a:extLst>
          </p:cNvPr>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a:extLst>
              <a:ext uri="{FF2B5EF4-FFF2-40B4-BE49-F238E27FC236}">
                <a16:creationId xmlns:a16="http://schemas.microsoft.com/office/drawing/2014/main" id="{50342F01-C7C1-48D7-80B6-36E489334800}"/>
              </a:ext>
            </a:extLst>
          </p:cNvPr>
          <p:cNvSpPr>
            <a:spLocks noGrp="1"/>
          </p:cNvSpPr>
          <p:nvPr>
            <p:ph type="body" orient="vert" idx="1"/>
          </p:nvPr>
        </p:nvSpPr>
        <p:spPr>
          <a:xfrm>
            <a:off x="838200" y="365125"/>
            <a:ext cx="7734300"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020F8143-E73B-414F-A29A-78FB8E17B708}"/>
              </a:ext>
            </a:extLst>
          </p:cNvPr>
          <p:cNvSpPr>
            <a:spLocks noGrp="1"/>
          </p:cNvSpPr>
          <p:nvPr>
            <p:ph type="dt" sz="half" idx="10"/>
          </p:nvPr>
        </p:nvSpPr>
        <p:spPr/>
        <p:txBody>
          <a:bodyPr/>
          <a:lstStyle/>
          <a:p>
            <a:fld id="{A49587A1-8538-49C0-90E1-C4818FC8BA73}" type="datetimeFigureOut">
              <a:rPr lang="zh-TW" altLang="en-US" smtClean="0"/>
              <a:t>2021/6/4</a:t>
            </a:fld>
            <a:endParaRPr lang="zh-TW" altLang="en-US"/>
          </a:p>
        </p:txBody>
      </p:sp>
      <p:sp>
        <p:nvSpPr>
          <p:cNvPr id="5" name="頁尾版面配置區 4">
            <a:extLst>
              <a:ext uri="{FF2B5EF4-FFF2-40B4-BE49-F238E27FC236}">
                <a16:creationId xmlns:a16="http://schemas.microsoft.com/office/drawing/2014/main" id="{A570D29D-939C-41B4-8D2B-360FB3CAD61C}"/>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5C971AFF-420A-41E6-89A0-BE355CB3BD1E}"/>
              </a:ext>
            </a:extLst>
          </p:cNvPr>
          <p:cNvSpPr>
            <a:spLocks noGrp="1"/>
          </p:cNvSpPr>
          <p:nvPr>
            <p:ph type="sldNum" sz="quarter" idx="12"/>
          </p:nvPr>
        </p:nvSpPr>
        <p:spPr/>
        <p:txBody>
          <a:bodyPr/>
          <a:lstStyle/>
          <a:p>
            <a:fld id="{8EC1814F-25D1-400D-AEB2-8CDD651B3213}" type="slidenum">
              <a:rPr lang="zh-TW" altLang="en-US" smtClean="0"/>
              <a:t>‹#›</a:t>
            </a:fld>
            <a:endParaRPr lang="zh-TW" altLang="en-US"/>
          </a:p>
        </p:txBody>
      </p:sp>
    </p:spTree>
    <p:extLst>
      <p:ext uri="{BB962C8B-B14F-4D97-AF65-F5344CB8AC3E}">
        <p14:creationId xmlns:p14="http://schemas.microsoft.com/office/powerpoint/2010/main" val="34741598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55305AE-E21F-4149-AA44-479D7F4AB640}"/>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9750ED0C-8265-45CA-975B-A3D03D0E4A9C}"/>
              </a:ext>
            </a:extLst>
          </p:cNvPr>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6B59A9E8-A588-4640-BF1E-2793FD4CF0C0}"/>
              </a:ext>
            </a:extLst>
          </p:cNvPr>
          <p:cNvSpPr>
            <a:spLocks noGrp="1"/>
          </p:cNvSpPr>
          <p:nvPr>
            <p:ph type="dt" sz="half" idx="10"/>
          </p:nvPr>
        </p:nvSpPr>
        <p:spPr/>
        <p:txBody>
          <a:bodyPr/>
          <a:lstStyle/>
          <a:p>
            <a:fld id="{A49587A1-8538-49C0-90E1-C4818FC8BA73}" type="datetimeFigureOut">
              <a:rPr lang="zh-TW" altLang="en-US" smtClean="0"/>
              <a:t>2021/6/4</a:t>
            </a:fld>
            <a:endParaRPr lang="zh-TW" altLang="en-US"/>
          </a:p>
        </p:txBody>
      </p:sp>
      <p:sp>
        <p:nvSpPr>
          <p:cNvPr id="5" name="頁尾版面配置區 4">
            <a:extLst>
              <a:ext uri="{FF2B5EF4-FFF2-40B4-BE49-F238E27FC236}">
                <a16:creationId xmlns:a16="http://schemas.microsoft.com/office/drawing/2014/main" id="{BF3D6E6C-D1FC-4181-B9ED-812E8B5777A9}"/>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EAC020A7-8EA5-4E46-B403-137C4C13ED40}"/>
              </a:ext>
            </a:extLst>
          </p:cNvPr>
          <p:cNvSpPr>
            <a:spLocks noGrp="1"/>
          </p:cNvSpPr>
          <p:nvPr>
            <p:ph type="sldNum" sz="quarter" idx="12"/>
          </p:nvPr>
        </p:nvSpPr>
        <p:spPr/>
        <p:txBody>
          <a:bodyPr/>
          <a:lstStyle/>
          <a:p>
            <a:fld id="{8EC1814F-25D1-400D-AEB2-8CDD651B3213}" type="slidenum">
              <a:rPr lang="zh-TW" altLang="en-US" smtClean="0"/>
              <a:t>‹#›</a:t>
            </a:fld>
            <a:endParaRPr lang="zh-TW" altLang="en-US"/>
          </a:p>
        </p:txBody>
      </p:sp>
    </p:spTree>
    <p:extLst>
      <p:ext uri="{BB962C8B-B14F-4D97-AF65-F5344CB8AC3E}">
        <p14:creationId xmlns:p14="http://schemas.microsoft.com/office/powerpoint/2010/main" val="5786536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0965E2B-1E04-41AF-AB21-A676AA74ACFE}"/>
              </a:ext>
            </a:extLst>
          </p:cNvPr>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a:extLst>
              <a:ext uri="{FF2B5EF4-FFF2-40B4-BE49-F238E27FC236}">
                <a16:creationId xmlns:a16="http://schemas.microsoft.com/office/drawing/2014/main" id="{A245BFA1-04D9-4417-A4D4-A550472CC98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日期版面配置區 3">
            <a:extLst>
              <a:ext uri="{FF2B5EF4-FFF2-40B4-BE49-F238E27FC236}">
                <a16:creationId xmlns:a16="http://schemas.microsoft.com/office/drawing/2014/main" id="{5F15473A-1269-4970-B6A4-B3CAC5C43C27}"/>
              </a:ext>
            </a:extLst>
          </p:cNvPr>
          <p:cNvSpPr>
            <a:spLocks noGrp="1"/>
          </p:cNvSpPr>
          <p:nvPr>
            <p:ph type="dt" sz="half" idx="10"/>
          </p:nvPr>
        </p:nvSpPr>
        <p:spPr/>
        <p:txBody>
          <a:bodyPr/>
          <a:lstStyle/>
          <a:p>
            <a:fld id="{A49587A1-8538-49C0-90E1-C4818FC8BA73}" type="datetimeFigureOut">
              <a:rPr lang="zh-TW" altLang="en-US" smtClean="0"/>
              <a:t>2021/6/4</a:t>
            </a:fld>
            <a:endParaRPr lang="zh-TW" altLang="en-US"/>
          </a:p>
        </p:txBody>
      </p:sp>
      <p:sp>
        <p:nvSpPr>
          <p:cNvPr id="5" name="頁尾版面配置區 4">
            <a:extLst>
              <a:ext uri="{FF2B5EF4-FFF2-40B4-BE49-F238E27FC236}">
                <a16:creationId xmlns:a16="http://schemas.microsoft.com/office/drawing/2014/main" id="{1683D87B-6492-488F-B63B-B68F2F4BCEF5}"/>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0B707452-1647-484B-81A5-C651F512E13D}"/>
              </a:ext>
            </a:extLst>
          </p:cNvPr>
          <p:cNvSpPr>
            <a:spLocks noGrp="1"/>
          </p:cNvSpPr>
          <p:nvPr>
            <p:ph type="sldNum" sz="quarter" idx="12"/>
          </p:nvPr>
        </p:nvSpPr>
        <p:spPr/>
        <p:txBody>
          <a:bodyPr/>
          <a:lstStyle/>
          <a:p>
            <a:fld id="{8EC1814F-25D1-400D-AEB2-8CDD651B3213}" type="slidenum">
              <a:rPr lang="zh-TW" altLang="en-US" smtClean="0"/>
              <a:t>‹#›</a:t>
            </a:fld>
            <a:endParaRPr lang="zh-TW" altLang="en-US"/>
          </a:p>
        </p:txBody>
      </p:sp>
    </p:spTree>
    <p:extLst>
      <p:ext uri="{BB962C8B-B14F-4D97-AF65-F5344CB8AC3E}">
        <p14:creationId xmlns:p14="http://schemas.microsoft.com/office/powerpoint/2010/main" val="22617326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FEB57D4-60D9-4862-9560-CBC2FE23F0CB}"/>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1E7B13B2-D61F-4C3E-87E9-1DEF1DC5E332}"/>
              </a:ext>
            </a:extLst>
          </p:cNvPr>
          <p:cNvSpPr>
            <a:spLocks noGrp="1"/>
          </p:cNvSpPr>
          <p:nvPr>
            <p:ph sz="half" idx="1"/>
          </p:nvPr>
        </p:nvSpPr>
        <p:spPr>
          <a:xfrm>
            <a:off x="838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a:extLst>
              <a:ext uri="{FF2B5EF4-FFF2-40B4-BE49-F238E27FC236}">
                <a16:creationId xmlns:a16="http://schemas.microsoft.com/office/drawing/2014/main" id="{B4BEFD21-F72B-4538-A764-CB0F3C9A7EA6}"/>
              </a:ext>
            </a:extLst>
          </p:cNvPr>
          <p:cNvSpPr>
            <a:spLocks noGrp="1"/>
          </p:cNvSpPr>
          <p:nvPr>
            <p:ph sz="half" idx="2"/>
          </p:nvPr>
        </p:nvSpPr>
        <p:spPr>
          <a:xfrm>
            <a:off x="6172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a:extLst>
              <a:ext uri="{FF2B5EF4-FFF2-40B4-BE49-F238E27FC236}">
                <a16:creationId xmlns:a16="http://schemas.microsoft.com/office/drawing/2014/main" id="{9D8E4DB1-72C1-431C-92FE-1AB3F40B8458}"/>
              </a:ext>
            </a:extLst>
          </p:cNvPr>
          <p:cNvSpPr>
            <a:spLocks noGrp="1"/>
          </p:cNvSpPr>
          <p:nvPr>
            <p:ph type="dt" sz="half" idx="10"/>
          </p:nvPr>
        </p:nvSpPr>
        <p:spPr/>
        <p:txBody>
          <a:bodyPr/>
          <a:lstStyle/>
          <a:p>
            <a:fld id="{A49587A1-8538-49C0-90E1-C4818FC8BA73}" type="datetimeFigureOut">
              <a:rPr lang="zh-TW" altLang="en-US" smtClean="0"/>
              <a:t>2021/6/4</a:t>
            </a:fld>
            <a:endParaRPr lang="zh-TW" altLang="en-US"/>
          </a:p>
        </p:txBody>
      </p:sp>
      <p:sp>
        <p:nvSpPr>
          <p:cNvPr id="6" name="頁尾版面配置區 5">
            <a:extLst>
              <a:ext uri="{FF2B5EF4-FFF2-40B4-BE49-F238E27FC236}">
                <a16:creationId xmlns:a16="http://schemas.microsoft.com/office/drawing/2014/main" id="{11C99167-E25A-435D-8A04-F19C677DCE53}"/>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49208DA5-2A97-481B-BB41-35F12B9909C4}"/>
              </a:ext>
            </a:extLst>
          </p:cNvPr>
          <p:cNvSpPr>
            <a:spLocks noGrp="1"/>
          </p:cNvSpPr>
          <p:nvPr>
            <p:ph type="sldNum" sz="quarter" idx="12"/>
          </p:nvPr>
        </p:nvSpPr>
        <p:spPr/>
        <p:txBody>
          <a:bodyPr/>
          <a:lstStyle/>
          <a:p>
            <a:fld id="{8EC1814F-25D1-400D-AEB2-8CDD651B3213}" type="slidenum">
              <a:rPr lang="zh-TW" altLang="en-US" smtClean="0"/>
              <a:t>‹#›</a:t>
            </a:fld>
            <a:endParaRPr lang="zh-TW" altLang="en-US"/>
          </a:p>
        </p:txBody>
      </p:sp>
    </p:spTree>
    <p:extLst>
      <p:ext uri="{BB962C8B-B14F-4D97-AF65-F5344CB8AC3E}">
        <p14:creationId xmlns:p14="http://schemas.microsoft.com/office/powerpoint/2010/main" val="8174778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D64069B-C967-40C8-8C78-604980F2B863}"/>
              </a:ext>
            </a:extLst>
          </p:cNvPr>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a:extLst>
              <a:ext uri="{FF2B5EF4-FFF2-40B4-BE49-F238E27FC236}">
                <a16:creationId xmlns:a16="http://schemas.microsoft.com/office/drawing/2014/main" id="{F524657B-E2EB-4892-BF99-855C2D2B875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a:extLst>
              <a:ext uri="{FF2B5EF4-FFF2-40B4-BE49-F238E27FC236}">
                <a16:creationId xmlns:a16="http://schemas.microsoft.com/office/drawing/2014/main" id="{0B2DF0EF-0E89-4EB6-A17A-A5FC1703D8F3}"/>
              </a:ext>
            </a:extLst>
          </p:cNvPr>
          <p:cNvSpPr>
            <a:spLocks noGrp="1"/>
          </p:cNvSpPr>
          <p:nvPr>
            <p:ph sz="half" idx="2"/>
          </p:nvPr>
        </p:nvSpPr>
        <p:spPr>
          <a:xfrm>
            <a:off x="839788" y="2505075"/>
            <a:ext cx="5157787"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a:extLst>
              <a:ext uri="{FF2B5EF4-FFF2-40B4-BE49-F238E27FC236}">
                <a16:creationId xmlns:a16="http://schemas.microsoft.com/office/drawing/2014/main" id="{46333B20-18DD-4F94-8CA0-C9960947510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a:extLst>
              <a:ext uri="{FF2B5EF4-FFF2-40B4-BE49-F238E27FC236}">
                <a16:creationId xmlns:a16="http://schemas.microsoft.com/office/drawing/2014/main" id="{51FBC8D8-91CA-4431-98CC-CE9D4796EA45}"/>
              </a:ext>
            </a:extLst>
          </p:cNvPr>
          <p:cNvSpPr>
            <a:spLocks noGrp="1"/>
          </p:cNvSpPr>
          <p:nvPr>
            <p:ph sz="quarter" idx="4"/>
          </p:nvPr>
        </p:nvSpPr>
        <p:spPr>
          <a:xfrm>
            <a:off x="6172200" y="2505075"/>
            <a:ext cx="5183188"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a:extLst>
              <a:ext uri="{FF2B5EF4-FFF2-40B4-BE49-F238E27FC236}">
                <a16:creationId xmlns:a16="http://schemas.microsoft.com/office/drawing/2014/main" id="{9579E81F-5C69-47D6-8A68-35361885ED1B}"/>
              </a:ext>
            </a:extLst>
          </p:cNvPr>
          <p:cNvSpPr>
            <a:spLocks noGrp="1"/>
          </p:cNvSpPr>
          <p:nvPr>
            <p:ph type="dt" sz="half" idx="10"/>
          </p:nvPr>
        </p:nvSpPr>
        <p:spPr/>
        <p:txBody>
          <a:bodyPr/>
          <a:lstStyle/>
          <a:p>
            <a:fld id="{A49587A1-8538-49C0-90E1-C4818FC8BA73}" type="datetimeFigureOut">
              <a:rPr lang="zh-TW" altLang="en-US" smtClean="0"/>
              <a:t>2021/6/4</a:t>
            </a:fld>
            <a:endParaRPr lang="zh-TW" altLang="en-US"/>
          </a:p>
        </p:txBody>
      </p:sp>
      <p:sp>
        <p:nvSpPr>
          <p:cNvPr id="8" name="頁尾版面配置區 7">
            <a:extLst>
              <a:ext uri="{FF2B5EF4-FFF2-40B4-BE49-F238E27FC236}">
                <a16:creationId xmlns:a16="http://schemas.microsoft.com/office/drawing/2014/main" id="{94203789-D5E3-48FD-A852-BB288A702F0D}"/>
              </a:ext>
            </a:extLst>
          </p:cNvPr>
          <p:cNvSpPr>
            <a:spLocks noGrp="1"/>
          </p:cNvSpPr>
          <p:nvPr>
            <p:ph type="ftr" sz="quarter" idx="11"/>
          </p:nvPr>
        </p:nvSpPr>
        <p:spPr/>
        <p:txBody>
          <a:bodyPr/>
          <a:lstStyle/>
          <a:p>
            <a:endParaRPr lang="zh-TW" altLang="en-US"/>
          </a:p>
        </p:txBody>
      </p:sp>
      <p:sp>
        <p:nvSpPr>
          <p:cNvPr id="9" name="投影片編號版面配置區 8">
            <a:extLst>
              <a:ext uri="{FF2B5EF4-FFF2-40B4-BE49-F238E27FC236}">
                <a16:creationId xmlns:a16="http://schemas.microsoft.com/office/drawing/2014/main" id="{5D361E6A-A0EF-480E-84D3-A85258B46323}"/>
              </a:ext>
            </a:extLst>
          </p:cNvPr>
          <p:cNvSpPr>
            <a:spLocks noGrp="1"/>
          </p:cNvSpPr>
          <p:nvPr>
            <p:ph type="sldNum" sz="quarter" idx="12"/>
          </p:nvPr>
        </p:nvSpPr>
        <p:spPr/>
        <p:txBody>
          <a:bodyPr/>
          <a:lstStyle/>
          <a:p>
            <a:fld id="{8EC1814F-25D1-400D-AEB2-8CDD651B3213}" type="slidenum">
              <a:rPr lang="zh-TW" altLang="en-US" smtClean="0"/>
              <a:t>‹#›</a:t>
            </a:fld>
            <a:endParaRPr lang="zh-TW" altLang="en-US"/>
          </a:p>
        </p:txBody>
      </p:sp>
    </p:spTree>
    <p:extLst>
      <p:ext uri="{BB962C8B-B14F-4D97-AF65-F5344CB8AC3E}">
        <p14:creationId xmlns:p14="http://schemas.microsoft.com/office/powerpoint/2010/main" val="11714378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1431BB4-9F33-4268-BEC5-E88766998A29}"/>
              </a:ext>
            </a:extLst>
          </p:cNvPr>
          <p:cNvSpPr>
            <a:spLocks noGrp="1"/>
          </p:cNvSpPr>
          <p:nvPr>
            <p:ph type="title"/>
          </p:nvPr>
        </p:nvSpPr>
        <p:spPr/>
        <p:txBody>
          <a:bodyPr/>
          <a:lstStyle/>
          <a:p>
            <a:r>
              <a:rPr lang="zh-TW" altLang="en-US"/>
              <a:t>按一下以編輯母片標題樣式</a:t>
            </a:r>
          </a:p>
        </p:txBody>
      </p:sp>
      <p:sp>
        <p:nvSpPr>
          <p:cNvPr id="3" name="日期版面配置區 2">
            <a:extLst>
              <a:ext uri="{FF2B5EF4-FFF2-40B4-BE49-F238E27FC236}">
                <a16:creationId xmlns:a16="http://schemas.microsoft.com/office/drawing/2014/main" id="{6028095A-DF48-4519-8AE0-F13D5A8DB3B7}"/>
              </a:ext>
            </a:extLst>
          </p:cNvPr>
          <p:cNvSpPr>
            <a:spLocks noGrp="1"/>
          </p:cNvSpPr>
          <p:nvPr>
            <p:ph type="dt" sz="half" idx="10"/>
          </p:nvPr>
        </p:nvSpPr>
        <p:spPr/>
        <p:txBody>
          <a:bodyPr/>
          <a:lstStyle/>
          <a:p>
            <a:fld id="{A49587A1-8538-49C0-90E1-C4818FC8BA73}" type="datetimeFigureOut">
              <a:rPr lang="zh-TW" altLang="en-US" smtClean="0"/>
              <a:t>2021/6/4</a:t>
            </a:fld>
            <a:endParaRPr lang="zh-TW" altLang="en-US"/>
          </a:p>
        </p:txBody>
      </p:sp>
      <p:sp>
        <p:nvSpPr>
          <p:cNvPr id="4" name="頁尾版面配置區 3">
            <a:extLst>
              <a:ext uri="{FF2B5EF4-FFF2-40B4-BE49-F238E27FC236}">
                <a16:creationId xmlns:a16="http://schemas.microsoft.com/office/drawing/2014/main" id="{8A5A289D-3DC0-4731-8EED-C8873CC6A85F}"/>
              </a:ext>
            </a:extLst>
          </p:cNvPr>
          <p:cNvSpPr>
            <a:spLocks noGrp="1"/>
          </p:cNvSpPr>
          <p:nvPr>
            <p:ph type="ftr" sz="quarter" idx="11"/>
          </p:nvPr>
        </p:nvSpPr>
        <p:spPr/>
        <p:txBody>
          <a:bodyPr/>
          <a:lstStyle/>
          <a:p>
            <a:endParaRPr lang="zh-TW" altLang="en-US"/>
          </a:p>
        </p:txBody>
      </p:sp>
      <p:sp>
        <p:nvSpPr>
          <p:cNvPr id="5" name="投影片編號版面配置區 4">
            <a:extLst>
              <a:ext uri="{FF2B5EF4-FFF2-40B4-BE49-F238E27FC236}">
                <a16:creationId xmlns:a16="http://schemas.microsoft.com/office/drawing/2014/main" id="{6560BC79-AC36-4CBD-9AAF-0FE1CA66B41C}"/>
              </a:ext>
            </a:extLst>
          </p:cNvPr>
          <p:cNvSpPr>
            <a:spLocks noGrp="1"/>
          </p:cNvSpPr>
          <p:nvPr>
            <p:ph type="sldNum" sz="quarter" idx="12"/>
          </p:nvPr>
        </p:nvSpPr>
        <p:spPr/>
        <p:txBody>
          <a:bodyPr/>
          <a:lstStyle/>
          <a:p>
            <a:fld id="{8EC1814F-25D1-400D-AEB2-8CDD651B3213}" type="slidenum">
              <a:rPr lang="zh-TW" altLang="en-US" smtClean="0"/>
              <a:t>‹#›</a:t>
            </a:fld>
            <a:endParaRPr lang="zh-TW" altLang="en-US"/>
          </a:p>
        </p:txBody>
      </p:sp>
    </p:spTree>
    <p:extLst>
      <p:ext uri="{BB962C8B-B14F-4D97-AF65-F5344CB8AC3E}">
        <p14:creationId xmlns:p14="http://schemas.microsoft.com/office/powerpoint/2010/main" val="37282001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6C0BABAD-3B48-4C0C-897C-511E640B95EA}"/>
              </a:ext>
            </a:extLst>
          </p:cNvPr>
          <p:cNvSpPr>
            <a:spLocks noGrp="1"/>
          </p:cNvSpPr>
          <p:nvPr>
            <p:ph type="dt" sz="half" idx="10"/>
          </p:nvPr>
        </p:nvSpPr>
        <p:spPr/>
        <p:txBody>
          <a:bodyPr/>
          <a:lstStyle/>
          <a:p>
            <a:fld id="{A49587A1-8538-49C0-90E1-C4818FC8BA73}" type="datetimeFigureOut">
              <a:rPr lang="zh-TW" altLang="en-US" smtClean="0"/>
              <a:t>2021/6/4</a:t>
            </a:fld>
            <a:endParaRPr lang="zh-TW" altLang="en-US"/>
          </a:p>
        </p:txBody>
      </p:sp>
      <p:sp>
        <p:nvSpPr>
          <p:cNvPr id="3" name="頁尾版面配置區 2">
            <a:extLst>
              <a:ext uri="{FF2B5EF4-FFF2-40B4-BE49-F238E27FC236}">
                <a16:creationId xmlns:a16="http://schemas.microsoft.com/office/drawing/2014/main" id="{1285F41C-19E3-4224-B787-8B0DE0094E9A}"/>
              </a:ext>
            </a:extLst>
          </p:cNvPr>
          <p:cNvSpPr>
            <a:spLocks noGrp="1"/>
          </p:cNvSpPr>
          <p:nvPr>
            <p:ph type="ftr" sz="quarter" idx="11"/>
          </p:nvPr>
        </p:nvSpPr>
        <p:spPr/>
        <p:txBody>
          <a:bodyPr/>
          <a:lstStyle/>
          <a:p>
            <a:endParaRPr lang="zh-TW" altLang="en-US"/>
          </a:p>
        </p:txBody>
      </p:sp>
      <p:sp>
        <p:nvSpPr>
          <p:cNvPr id="4" name="投影片編號版面配置區 3">
            <a:extLst>
              <a:ext uri="{FF2B5EF4-FFF2-40B4-BE49-F238E27FC236}">
                <a16:creationId xmlns:a16="http://schemas.microsoft.com/office/drawing/2014/main" id="{D12AA4D0-C1A8-49CC-987F-728EDC88E03C}"/>
              </a:ext>
            </a:extLst>
          </p:cNvPr>
          <p:cNvSpPr>
            <a:spLocks noGrp="1"/>
          </p:cNvSpPr>
          <p:nvPr>
            <p:ph type="sldNum" sz="quarter" idx="12"/>
          </p:nvPr>
        </p:nvSpPr>
        <p:spPr/>
        <p:txBody>
          <a:bodyPr/>
          <a:lstStyle/>
          <a:p>
            <a:fld id="{8EC1814F-25D1-400D-AEB2-8CDD651B3213}" type="slidenum">
              <a:rPr lang="zh-TW" altLang="en-US" smtClean="0"/>
              <a:t>‹#›</a:t>
            </a:fld>
            <a:endParaRPr lang="zh-TW" altLang="en-US"/>
          </a:p>
        </p:txBody>
      </p:sp>
    </p:spTree>
    <p:extLst>
      <p:ext uri="{BB962C8B-B14F-4D97-AF65-F5344CB8AC3E}">
        <p14:creationId xmlns:p14="http://schemas.microsoft.com/office/powerpoint/2010/main" val="37054183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9CAE03A-78E6-49CB-95FC-E5859891721D}"/>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a:extLst>
              <a:ext uri="{FF2B5EF4-FFF2-40B4-BE49-F238E27FC236}">
                <a16:creationId xmlns:a16="http://schemas.microsoft.com/office/drawing/2014/main" id="{653BF010-32A4-418D-A000-9E0468EBCCB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a:extLst>
              <a:ext uri="{FF2B5EF4-FFF2-40B4-BE49-F238E27FC236}">
                <a16:creationId xmlns:a16="http://schemas.microsoft.com/office/drawing/2014/main" id="{AF2B00FB-132B-4566-BB7C-6C7C8762B0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0E947A07-F569-43C7-9F6D-C62718E3ED99}"/>
              </a:ext>
            </a:extLst>
          </p:cNvPr>
          <p:cNvSpPr>
            <a:spLocks noGrp="1"/>
          </p:cNvSpPr>
          <p:nvPr>
            <p:ph type="dt" sz="half" idx="10"/>
          </p:nvPr>
        </p:nvSpPr>
        <p:spPr/>
        <p:txBody>
          <a:bodyPr/>
          <a:lstStyle/>
          <a:p>
            <a:fld id="{A49587A1-8538-49C0-90E1-C4818FC8BA73}" type="datetimeFigureOut">
              <a:rPr lang="zh-TW" altLang="en-US" smtClean="0"/>
              <a:t>2021/6/4</a:t>
            </a:fld>
            <a:endParaRPr lang="zh-TW" altLang="en-US"/>
          </a:p>
        </p:txBody>
      </p:sp>
      <p:sp>
        <p:nvSpPr>
          <p:cNvPr id="6" name="頁尾版面配置區 5">
            <a:extLst>
              <a:ext uri="{FF2B5EF4-FFF2-40B4-BE49-F238E27FC236}">
                <a16:creationId xmlns:a16="http://schemas.microsoft.com/office/drawing/2014/main" id="{560EB97B-9B6F-4EDD-8624-EC49DD50EA55}"/>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7265679D-692D-41BC-B982-1E682C7F8A68}"/>
              </a:ext>
            </a:extLst>
          </p:cNvPr>
          <p:cNvSpPr>
            <a:spLocks noGrp="1"/>
          </p:cNvSpPr>
          <p:nvPr>
            <p:ph type="sldNum" sz="quarter" idx="12"/>
          </p:nvPr>
        </p:nvSpPr>
        <p:spPr/>
        <p:txBody>
          <a:bodyPr/>
          <a:lstStyle/>
          <a:p>
            <a:fld id="{8EC1814F-25D1-400D-AEB2-8CDD651B3213}" type="slidenum">
              <a:rPr lang="zh-TW" altLang="en-US" smtClean="0"/>
              <a:t>‹#›</a:t>
            </a:fld>
            <a:endParaRPr lang="zh-TW" altLang="en-US"/>
          </a:p>
        </p:txBody>
      </p:sp>
    </p:spTree>
    <p:extLst>
      <p:ext uri="{BB962C8B-B14F-4D97-AF65-F5344CB8AC3E}">
        <p14:creationId xmlns:p14="http://schemas.microsoft.com/office/powerpoint/2010/main" val="2881959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4D8DEAE-2039-44BF-BED1-DCE54E22254D}"/>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a:extLst>
              <a:ext uri="{FF2B5EF4-FFF2-40B4-BE49-F238E27FC236}">
                <a16:creationId xmlns:a16="http://schemas.microsoft.com/office/drawing/2014/main" id="{4EE2FD23-118A-4FD5-9C42-FC480A8B88B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a:extLst>
              <a:ext uri="{FF2B5EF4-FFF2-40B4-BE49-F238E27FC236}">
                <a16:creationId xmlns:a16="http://schemas.microsoft.com/office/drawing/2014/main" id="{4F7C2A33-C5CE-489B-92CD-46E1DC27ED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2CACAC27-2443-4DA2-996A-C14071941982}"/>
              </a:ext>
            </a:extLst>
          </p:cNvPr>
          <p:cNvSpPr>
            <a:spLocks noGrp="1"/>
          </p:cNvSpPr>
          <p:nvPr>
            <p:ph type="dt" sz="half" idx="10"/>
          </p:nvPr>
        </p:nvSpPr>
        <p:spPr/>
        <p:txBody>
          <a:bodyPr/>
          <a:lstStyle/>
          <a:p>
            <a:fld id="{A49587A1-8538-49C0-90E1-C4818FC8BA73}" type="datetimeFigureOut">
              <a:rPr lang="zh-TW" altLang="en-US" smtClean="0"/>
              <a:t>2021/6/4</a:t>
            </a:fld>
            <a:endParaRPr lang="zh-TW" altLang="en-US"/>
          </a:p>
        </p:txBody>
      </p:sp>
      <p:sp>
        <p:nvSpPr>
          <p:cNvPr id="6" name="頁尾版面配置區 5">
            <a:extLst>
              <a:ext uri="{FF2B5EF4-FFF2-40B4-BE49-F238E27FC236}">
                <a16:creationId xmlns:a16="http://schemas.microsoft.com/office/drawing/2014/main" id="{A4705E19-7E43-4172-8FFE-CAF6B5030379}"/>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F992D07B-E3DD-4EC8-B61A-CCB5E9EB8577}"/>
              </a:ext>
            </a:extLst>
          </p:cNvPr>
          <p:cNvSpPr>
            <a:spLocks noGrp="1"/>
          </p:cNvSpPr>
          <p:nvPr>
            <p:ph type="sldNum" sz="quarter" idx="12"/>
          </p:nvPr>
        </p:nvSpPr>
        <p:spPr/>
        <p:txBody>
          <a:bodyPr/>
          <a:lstStyle/>
          <a:p>
            <a:fld id="{8EC1814F-25D1-400D-AEB2-8CDD651B3213}" type="slidenum">
              <a:rPr lang="zh-TW" altLang="en-US" smtClean="0"/>
              <a:t>‹#›</a:t>
            </a:fld>
            <a:endParaRPr lang="zh-TW" altLang="en-US"/>
          </a:p>
        </p:txBody>
      </p:sp>
    </p:spTree>
    <p:extLst>
      <p:ext uri="{BB962C8B-B14F-4D97-AF65-F5344CB8AC3E}">
        <p14:creationId xmlns:p14="http://schemas.microsoft.com/office/powerpoint/2010/main" val="9326121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CED1784F-CF0F-413E-BD51-10A75D0E646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a:extLst>
              <a:ext uri="{FF2B5EF4-FFF2-40B4-BE49-F238E27FC236}">
                <a16:creationId xmlns:a16="http://schemas.microsoft.com/office/drawing/2014/main" id="{61E25E71-CB55-4F2F-A8C2-AE913ED1E20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AE047E78-2574-48D2-8218-F7C778DD3B6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49587A1-8538-49C0-90E1-C4818FC8BA73}" type="datetimeFigureOut">
              <a:rPr lang="zh-TW" altLang="en-US" smtClean="0"/>
              <a:t>2021/6/4</a:t>
            </a:fld>
            <a:endParaRPr lang="zh-TW" altLang="en-US"/>
          </a:p>
        </p:txBody>
      </p:sp>
      <p:sp>
        <p:nvSpPr>
          <p:cNvPr id="5" name="頁尾版面配置區 4">
            <a:extLst>
              <a:ext uri="{FF2B5EF4-FFF2-40B4-BE49-F238E27FC236}">
                <a16:creationId xmlns:a16="http://schemas.microsoft.com/office/drawing/2014/main" id="{0B052CE0-DF8B-4FAD-8B2E-A15EFBDFA76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a:extLst>
              <a:ext uri="{FF2B5EF4-FFF2-40B4-BE49-F238E27FC236}">
                <a16:creationId xmlns:a16="http://schemas.microsoft.com/office/drawing/2014/main" id="{592216CD-167E-45A7-B1CB-65F25DBAD2B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EC1814F-25D1-400D-AEB2-8CDD651B3213}" type="slidenum">
              <a:rPr lang="zh-TW" altLang="en-US" smtClean="0"/>
              <a:t>‹#›</a:t>
            </a:fld>
            <a:endParaRPr lang="zh-TW" altLang="en-US"/>
          </a:p>
        </p:txBody>
      </p:sp>
    </p:spTree>
    <p:extLst>
      <p:ext uri="{BB962C8B-B14F-4D97-AF65-F5344CB8AC3E}">
        <p14:creationId xmlns:p14="http://schemas.microsoft.com/office/powerpoint/2010/main" val="25731892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medium.com/marketingdatascience/%E6%A9%9F%E5%99%A8%E5%AD%B8%E7%BF%92%E6%BC%94%E7%AE%97%E6%B3%95-%E7%9B%A3%E7%9D%A3%E8%88%87%E9%9D%9E%E7%9B%A3%E7%9D%A3%E5%BC%8F%E5%AD%B8%E7%BF%92-e9dbeee94a30"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colab.research.google.com/drive/1sVpfKgHj1Ir9eyqeAXRcw2IXL_bu_Ygp?hl=zh-tw#scrollTo=RLqIaiRda4gw"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53D5266-5311-4746-B400-C4B9D1A3AC2A}"/>
              </a:ext>
            </a:extLst>
          </p:cNvPr>
          <p:cNvSpPr>
            <a:spLocks noGrp="1"/>
          </p:cNvSpPr>
          <p:nvPr>
            <p:ph type="ctrTitle"/>
          </p:nvPr>
        </p:nvSpPr>
        <p:spPr/>
        <p:txBody>
          <a:bodyPr>
            <a:normAutofit/>
          </a:bodyPr>
          <a:lstStyle/>
          <a:p>
            <a:r>
              <a:rPr lang="zh-TW" altLang="en-US" sz="7200" dirty="0"/>
              <a:t>非監督學習演算法</a:t>
            </a:r>
          </a:p>
        </p:txBody>
      </p:sp>
      <p:sp>
        <p:nvSpPr>
          <p:cNvPr id="3" name="副標題 2">
            <a:extLst>
              <a:ext uri="{FF2B5EF4-FFF2-40B4-BE49-F238E27FC236}">
                <a16:creationId xmlns:a16="http://schemas.microsoft.com/office/drawing/2014/main" id="{2ADFE018-FBD1-4C81-A1E3-0A0C0383FB02}"/>
              </a:ext>
            </a:extLst>
          </p:cNvPr>
          <p:cNvSpPr>
            <a:spLocks noGrp="1"/>
          </p:cNvSpPr>
          <p:nvPr>
            <p:ph type="subTitle" idx="1"/>
          </p:nvPr>
        </p:nvSpPr>
        <p:spPr/>
        <p:txBody>
          <a:bodyPr>
            <a:normAutofit/>
          </a:bodyPr>
          <a:lstStyle/>
          <a:p>
            <a:r>
              <a:rPr lang="en-US" altLang="zh-TW" sz="4000" b="0" i="0" dirty="0">
                <a:effectLst/>
                <a:latin typeface="微軟正黑體" panose="020B0604030504040204" pitchFamily="34" charset="-120"/>
                <a:ea typeface="微軟正黑體" panose="020B0604030504040204" pitchFamily="34" charset="-120"/>
              </a:rPr>
              <a:t>K-means</a:t>
            </a:r>
            <a:r>
              <a:rPr lang="zh-TW" altLang="en-US" sz="4000" b="0" i="0" dirty="0">
                <a:effectLst/>
                <a:latin typeface="微軟正黑體" panose="020B0604030504040204" pitchFamily="34" charset="-120"/>
                <a:ea typeface="微軟正黑體" panose="020B0604030504040204" pitchFamily="34" charset="-120"/>
              </a:rPr>
              <a:t>叢集演算法實測</a:t>
            </a:r>
            <a:endParaRPr lang="en-US" altLang="zh-TW" sz="4000" b="0" i="0" dirty="0">
              <a:effectLst/>
              <a:latin typeface="微軟正黑體" panose="020B0604030504040204" pitchFamily="34" charset="-120"/>
              <a:ea typeface="微軟正黑體" panose="020B0604030504040204" pitchFamily="34" charset="-120"/>
            </a:endParaRPr>
          </a:p>
          <a:p>
            <a:r>
              <a:rPr lang="en-US" altLang="zh-TW" sz="4000" dirty="0">
                <a:latin typeface="微軟正黑體" panose="020B0604030504040204" pitchFamily="34" charset="-120"/>
                <a:ea typeface="微軟正黑體" panose="020B0604030504040204" pitchFamily="34" charset="-120"/>
              </a:rPr>
              <a:t>4090E036</a:t>
            </a:r>
            <a:endParaRPr lang="zh-TW" altLang="en-US" sz="4000" dirty="0"/>
          </a:p>
        </p:txBody>
      </p:sp>
    </p:spTree>
    <p:extLst>
      <p:ext uri="{BB962C8B-B14F-4D97-AF65-F5344CB8AC3E}">
        <p14:creationId xmlns:p14="http://schemas.microsoft.com/office/powerpoint/2010/main" val="206590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2C39F9A-C616-4254-9BD8-58C61280BD13}"/>
              </a:ext>
            </a:extLst>
          </p:cNvPr>
          <p:cNvSpPr>
            <a:spLocks noGrp="1"/>
          </p:cNvSpPr>
          <p:nvPr>
            <p:ph type="title"/>
          </p:nvPr>
        </p:nvSpPr>
        <p:spPr/>
        <p:txBody>
          <a:bodyPr/>
          <a:lstStyle/>
          <a:p>
            <a:r>
              <a:rPr lang="en-US" altLang="zh-TW" dirty="0"/>
              <a:t>K means </a:t>
            </a:r>
            <a:endParaRPr lang="zh-TW" altLang="en-US" dirty="0"/>
          </a:p>
        </p:txBody>
      </p:sp>
      <p:sp>
        <p:nvSpPr>
          <p:cNvPr id="7" name="內容版面配置區 6">
            <a:extLst>
              <a:ext uri="{FF2B5EF4-FFF2-40B4-BE49-F238E27FC236}">
                <a16:creationId xmlns:a16="http://schemas.microsoft.com/office/drawing/2014/main" id="{98C2DA27-3D79-4E21-BFA2-EBA45FE466C5}"/>
              </a:ext>
            </a:extLst>
          </p:cNvPr>
          <p:cNvSpPr>
            <a:spLocks noGrp="1"/>
          </p:cNvSpPr>
          <p:nvPr>
            <p:ph idx="1"/>
          </p:nvPr>
        </p:nvSpPr>
        <p:spPr>
          <a:xfrm>
            <a:off x="838200" y="1299411"/>
            <a:ext cx="10515600" cy="5193464"/>
          </a:xfrm>
        </p:spPr>
        <p:txBody>
          <a:bodyPr>
            <a:normAutofit fontScale="92500" lnSpcReduction="10000"/>
          </a:bodyPr>
          <a:lstStyle/>
          <a:p>
            <a:pPr marL="0" indent="0">
              <a:buNone/>
            </a:pPr>
            <a:r>
              <a:rPr lang="zh-TW" altLang="en-US" sz="3200" dirty="0"/>
              <a:t>屬性</a:t>
            </a:r>
            <a:endParaRPr lang="en-US" altLang="zh-TW" sz="3200" dirty="0"/>
          </a:p>
          <a:p>
            <a:r>
              <a:rPr lang="en-US" altLang="zh-TW" sz="3200" dirty="0"/>
              <a:t>inertia: inertia</a:t>
            </a:r>
            <a:r>
              <a:rPr lang="zh-TW" altLang="en-US" sz="3200" dirty="0"/>
              <a:t>：</a:t>
            </a:r>
            <a:r>
              <a:rPr lang="en-US" altLang="zh-TW" sz="3200" dirty="0"/>
              <a:t>float</a:t>
            </a:r>
            <a:r>
              <a:rPr lang="zh-TW" altLang="en-US" sz="3200" dirty="0"/>
              <a:t>，每個點到其他叢集的質心的距離之和。</a:t>
            </a:r>
          </a:p>
          <a:p>
            <a:r>
              <a:rPr lang="en-US" altLang="zh-TW" sz="3200" dirty="0" err="1"/>
              <a:t>clustercenters</a:t>
            </a:r>
            <a:r>
              <a:rPr lang="zh-TW" altLang="en-US" sz="3200" dirty="0"/>
              <a:t>： 特徵的中心點 </a:t>
            </a:r>
            <a:r>
              <a:rPr lang="en-US" altLang="zh-TW" sz="3200" dirty="0"/>
              <a:t>[</a:t>
            </a:r>
            <a:r>
              <a:rPr lang="en-US" altLang="zh-TW" sz="3200" dirty="0" err="1"/>
              <a:t>n_clusters</a:t>
            </a:r>
            <a:r>
              <a:rPr lang="en-US" altLang="zh-TW" sz="3200" dirty="0"/>
              <a:t>, </a:t>
            </a:r>
            <a:r>
              <a:rPr lang="en-US" altLang="zh-TW" sz="3200" dirty="0" err="1"/>
              <a:t>n_features</a:t>
            </a:r>
            <a:r>
              <a:rPr lang="en-US" altLang="zh-TW" sz="3200" dirty="0"/>
              <a:t>]</a:t>
            </a:r>
          </a:p>
          <a:p>
            <a:pPr marL="0" indent="0">
              <a:buNone/>
            </a:pPr>
            <a:r>
              <a:rPr lang="zh-TW" altLang="en-US" sz="3200" dirty="0"/>
              <a:t>方法</a:t>
            </a:r>
            <a:endParaRPr lang="en-US" altLang="zh-TW" sz="3200" dirty="0"/>
          </a:p>
          <a:p>
            <a:pPr algn="l">
              <a:buFont typeface="Arial" panose="020B0604020202020204" pitchFamily="34" charset="0"/>
              <a:buChar char="•"/>
            </a:pPr>
            <a:r>
              <a:rPr lang="en-US" altLang="zh-TW" sz="3200" b="0" i="0" dirty="0">
                <a:solidFill>
                  <a:srgbClr val="000000"/>
                </a:solidFill>
                <a:effectLst/>
                <a:latin typeface="Helvetica Neue"/>
              </a:rPr>
              <a:t>fit: K</a:t>
            </a:r>
            <a:r>
              <a:rPr lang="zh-TW" altLang="en-US" sz="3200" b="0" i="0" dirty="0">
                <a:solidFill>
                  <a:srgbClr val="000000"/>
                </a:solidFill>
                <a:effectLst/>
                <a:latin typeface="Helvetica Neue"/>
              </a:rPr>
              <a:t>個集群分類模型訓練</a:t>
            </a:r>
          </a:p>
          <a:p>
            <a:pPr algn="l">
              <a:buFont typeface="Arial" panose="020B0604020202020204" pitchFamily="34" charset="0"/>
              <a:buChar char="•"/>
            </a:pPr>
            <a:r>
              <a:rPr lang="en-US" altLang="zh-TW" sz="3200" b="0" i="0" dirty="0">
                <a:solidFill>
                  <a:srgbClr val="000000"/>
                </a:solidFill>
                <a:effectLst/>
                <a:latin typeface="Helvetica Neue"/>
              </a:rPr>
              <a:t>predict: </a:t>
            </a:r>
            <a:r>
              <a:rPr lang="zh-TW" altLang="en-US" sz="3200" b="0" i="0" dirty="0">
                <a:solidFill>
                  <a:srgbClr val="000000"/>
                </a:solidFill>
                <a:effectLst/>
                <a:latin typeface="Helvetica Neue"/>
              </a:rPr>
              <a:t>預測並回傳類別</a:t>
            </a:r>
          </a:p>
          <a:p>
            <a:pPr algn="l">
              <a:buFont typeface="Arial" panose="020B0604020202020204" pitchFamily="34" charset="0"/>
              <a:buChar char="•"/>
            </a:pPr>
            <a:r>
              <a:rPr lang="en-US" altLang="zh-TW" sz="3200" b="0" i="0" dirty="0" err="1">
                <a:solidFill>
                  <a:srgbClr val="000000"/>
                </a:solidFill>
                <a:effectLst/>
                <a:latin typeface="Helvetica Neue"/>
              </a:rPr>
              <a:t>fit_predict</a:t>
            </a:r>
            <a:r>
              <a:rPr lang="en-US" altLang="zh-TW" sz="3200" b="0" i="0" dirty="0">
                <a:solidFill>
                  <a:srgbClr val="000000"/>
                </a:solidFill>
                <a:effectLst/>
                <a:latin typeface="Helvetica Neue"/>
              </a:rPr>
              <a:t>: </a:t>
            </a:r>
            <a:r>
              <a:rPr lang="zh-TW" altLang="en-US" sz="3200" b="0" i="0" dirty="0">
                <a:solidFill>
                  <a:srgbClr val="000000"/>
                </a:solidFill>
                <a:effectLst/>
                <a:latin typeface="Helvetica Neue"/>
              </a:rPr>
              <a:t>先呼叫</a:t>
            </a:r>
            <a:r>
              <a:rPr lang="en-US" altLang="zh-TW" sz="3200" b="0" i="0" dirty="0">
                <a:solidFill>
                  <a:srgbClr val="000000"/>
                </a:solidFill>
                <a:effectLst/>
                <a:latin typeface="Helvetica Neue"/>
              </a:rPr>
              <a:t>fit()</a:t>
            </a:r>
            <a:r>
              <a:rPr lang="zh-TW" altLang="en-US" sz="3200" b="0" i="0" dirty="0">
                <a:solidFill>
                  <a:srgbClr val="000000"/>
                </a:solidFill>
                <a:effectLst/>
                <a:latin typeface="Helvetica Neue"/>
              </a:rPr>
              <a:t>做集群分類，之後在呼叫</a:t>
            </a:r>
            <a:r>
              <a:rPr lang="en-US" altLang="zh-TW" sz="3200" b="0" i="0" dirty="0">
                <a:solidFill>
                  <a:srgbClr val="000000"/>
                </a:solidFill>
                <a:effectLst/>
                <a:latin typeface="Helvetica Neue"/>
              </a:rPr>
              <a:t>predict()</a:t>
            </a:r>
            <a:r>
              <a:rPr lang="zh-TW" altLang="en-US" sz="3200" b="0" i="0" dirty="0">
                <a:solidFill>
                  <a:srgbClr val="000000"/>
                </a:solidFill>
                <a:effectLst/>
                <a:latin typeface="Helvetica Neue"/>
              </a:rPr>
              <a:t>預測最終類別並回傳輸出。</a:t>
            </a:r>
          </a:p>
          <a:p>
            <a:pPr algn="l">
              <a:buFont typeface="Arial" panose="020B0604020202020204" pitchFamily="34" charset="0"/>
              <a:buChar char="•"/>
            </a:pPr>
            <a:r>
              <a:rPr lang="en-US" altLang="zh-TW" sz="3200" b="0" i="0" dirty="0">
                <a:solidFill>
                  <a:srgbClr val="000000"/>
                </a:solidFill>
                <a:effectLst/>
                <a:latin typeface="Helvetica Neue"/>
              </a:rPr>
              <a:t>transform: </a:t>
            </a:r>
            <a:r>
              <a:rPr lang="zh-TW" altLang="en-US" sz="3200" b="0" i="0" dirty="0">
                <a:solidFill>
                  <a:srgbClr val="000000"/>
                </a:solidFill>
                <a:effectLst/>
                <a:latin typeface="Helvetica Neue"/>
              </a:rPr>
              <a:t>回傳的陣列每一行是每一個樣本到</a:t>
            </a:r>
            <a:r>
              <a:rPr lang="en-US" altLang="zh-TW" sz="3200" b="0" i="0" dirty="0" err="1">
                <a:solidFill>
                  <a:srgbClr val="000000"/>
                </a:solidFill>
                <a:effectLst/>
                <a:latin typeface="Helvetica Neue"/>
              </a:rPr>
              <a:t>kmeans</a:t>
            </a:r>
            <a:r>
              <a:rPr lang="zh-TW" altLang="en-US" sz="3200" b="0" i="0" dirty="0">
                <a:solidFill>
                  <a:srgbClr val="000000"/>
                </a:solidFill>
                <a:effectLst/>
                <a:latin typeface="Helvetica Neue"/>
              </a:rPr>
              <a:t>中各個中心點的</a:t>
            </a:r>
            <a:r>
              <a:rPr lang="en-US" altLang="zh-TW" sz="3200" b="0" i="0" dirty="0">
                <a:solidFill>
                  <a:srgbClr val="000000"/>
                </a:solidFill>
                <a:effectLst/>
                <a:latin typeface="Helvetica Neue"/>
              </a:rPr>
              <a:t>L2(</a:t>
            </a:r>
            <a:r>
              <a:rPr lang="zh-TW" altLang="en-US" sz="3200" b="0" i="0" dirty="0">
                <a:solidFill>
                  <a:srgbClr val="000000"/>
                </a:solidFill>
                <a:effectLst/>
                <a:latin typeface="Helvetica Neue"/>
              </a:rPr>
              <a:t>歐幾里得</a:t>
            </a:r>
            <a:r>
              <a:rPr lang="en-US" altLang="zh-TW" sz="3200" b="0" i="0" dirty="0">
                <a:solidFill>
                  <a:srgbClr val="000000"/>
                </a:solidFill>
                <a:effectLst/>
                <a:latin typeface="Helvetica Neue"/>
              </a:rPr>
              <a:t>)</a:t>
            </a:r>
            <a:r>
              <a:rPr lang="zh-TW" altLang="en-US" sz="3200" b="0" i="0" dirty="0">
                <a:solidFill>
                  <a:srgbClr val="000000"/>
                </a:solidFill>
                <a:effectLst/>
                <a:latin typeface="Helvetica Neue"/>
              </a:rPr>
              <a:t>距離</a:t>
            </a:r>
          </a:p>
          <a:p>
            <a:pPr algn="l">
              <a:buFont typeface="Arial" panose="020B0604020202020204" pitchFamily="34" charset="0"/>
              <a:buChar char="•"/>
            </a:pPr>
            <a:r>
              <a:rPr lang="en-US" altLang="zh-TW" sz="3200" b="0" i="0" dirty="0" err="1">
                <a:solidFill>
                  <a:srgbClr val="000000"/>
                </a:solidFill>
                <a:effectLst/>
                <a:latin typeface="Helvetica Neue"/>
              </a:rPr>
              <a:t>fit_transform</a:t>
            </a:r>
            <a:r>
              <a:rPr lang="en-US" altLang="zh-TW" sz="3200" b="0" i="0" dirty="0">
                <a:solidFill>
                  <a:srgbClr val="000000"/>
                </a:solidFill>
                <a:effectLst/>
                <a:latin typeface="Helvetica Neue"/>
              </a:rPr>
              <a:t>: </a:t>
            </a:r>
            <a:r>
              <a:rPr lang="zh-TW" altLang="en-US" sz="3200" b="0" i="0" dirty="0">
                <a:solidFill>
                  <a:srgbClr val="000000"/>
                </a:solidFill>
                <a:effectLst/>
                <a:latin typeface="Helvetica Neue"/>
              </a:rPr>
              <a:t>先呼叫</a:t>
            </a:r>
            <a:r>
              <a:rPr lang="en-US" altLang="zh-TW" sz="3200" b="0" i="0" dirty="0">
                <a:solidFill>
                  <a:srgbClr val="000000"/>
                </a:solidFill>
                <a:effectLst/>
                <a:latin typeface="Helvetica Neue"/>
              </a:rPr>
              <a:t>fit()</a:t>
            </a:r>
            <a:r>
              <a:rPr lang="zh-TW" altLang="en-US" sz="3200" b="0" i="0" dirty="0">
                <a:solidFill>
                  <a:srgbClr val="000000"/>
                </a:solidFill>
                <a:effectLst/>
                <a:latin typeface="Helvetica Neue"/>
              </a:rPr>
              <a:t>再執行</a:t>
            </a:r>
            <a:r>
              <a:rPr lang="en-US" altLang="zh-TW" sz="3200" b="0" i="0" dirty="0">
                <a:solidFill>
                  <a:srgbClr val="000000"/>
                </a:solidFill>
                <a:effectLst/>
                <a:latin typeface="Helvetica Neue"/>
              </a:rPr>
              <a:t>transform()</a:t>
            </a:r>
          </a:p>
          <a:p>
            <a:endParaRPr lang="zh-TW" altLang="en-US" dirty="0"/>
          </a:p>
        </p:txBody>
      </p:sp>
    </p:spTree>
    <p:extLst>
      <p:ext uri="{BB962C8B-B14F-4D97-AF65-F5344CB8AC3E}">
        <p14:creationId xmlns:p14="http://schemas.microsoft.com/office/powerpoint/2010/main" val="8685351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9DBA2E6-0B1D-4C50-97BF-5B12260A1252}"/>
              </a:ext>
            </a:extLst>
          </p:cNvPr>
          <p:cNvSpPr>
            <a:spLocks noGrp="1"/>
          </p:cNvSpPr>
          <p:nvPr>
            <p:ph type="title"/>
          </p:nvPr>
        </p:nvSpPr>
        <p:spPr/>
        <p:txBody>
          <a:bodyPr/>
          <a:lstStyle/>
          <a:p>
            <a:r>
              <a:rPr lang="en-US" altLang="zh-TW" dirty="0"/>
              <a:t>K means </a:t>
            </a:r>
            <a:r>
              <a:rPr lang="zh-TW" altLang="en-US" dirty="0"/>
              <a:t>演算過程</a:t>
            </a:r>
          </a:p>
        </p:txBody>
      </p:sp>
      <p:sp>
        <p:nvSpPr>
          <p:cNvPr id="3" name="內容版面配置區 2">
            <a:extLst>
              <a:ext uri="{FF2B5EF4-FFF2-40B4-BE49-F238E27FC236}">
                <a16:creationId xmlns:a16="http://schemas.microsoft.com/office/drawing/2014/main" id="{A88AAA40-EAAD-48AB-9F9B-3A58C39B47F5}"/>
              </a:ext>
            </a:extLst>
          </p:cNvPr>
          <p:cNvSpPr>
            <a:spLocks noGrp="1"/>
          </p:cNvSpPr>
          <p:nvPr>
            <p:ph idx="1"/>
          </p:nvPr>
        </p:nvSpPr>
        <p:spPr/>
        <p:txBody>
          <a:bodyPr>
            <a:normAutofit/>
          </a:bodyPr>
          <a:lstStyle/>
          <a:p>
            <a:pPr marL="514350" indent="-514350">
              <a:buFont typeface="+mj-lt"/>
              <a:buAutoNum type="arabicPeriod"/>
            </a:pPr>
            <a:r>
              <a:rPr lang="zh-TW" altLang="en-US" sz="3600" dirty="0"/>
              <a:t>初始化：指定</a:t>
            </a:r>
            <a:r>
              <a:rPr lang="en-US" altLang="zh-TW" sz="3600" dirty="0"/>
              <a:t>K</a:t>
            </a:r>
            <a:r>
              <a:rPr lang="zh-TW" altLang="en-US" sz="3600" dirty="0"/>
              <a:t>個分群，並隨機挑選</a:t>
            </a:r>
            <a:r>
              <a:rPr lang="en-US" altLang="zh-TW" sz="3600" dirty="0"/>
              <a:t>K</a:t>
            </a:r>
            <a:r>
              <a:rPr lang="zh-TW" altLang="en-US" sz="3600" dirty="0"/>
              <a:t>個資料點的值當作群組中心值</a:t>
            </a:r>
          </a:p>
          <a:p>
            <a:pPr marL="514350" indent="-514350">
              <a:buFont typeface="+mj-lt"/>
              <a:buAutoNum type="arabicPeriod"/>
            </a:pPr>
            <a:r>
              <a:rPr lang="zh-TW" altLang="en-US" sz="3600" dirty="0"/>
              <a:t>分配資料點：將每個資料點設為距離最近的中心</a:t>
            </a:r>
          </a:p>
          <a:p>
            <a:pPr marL="514350" indent="-514350">
              <a:buFont typeface="+mj-lt"/>
              <a:buAutoNum type="arabicPeriod"/>
            </a:pPr>
            <a:r>
              <a:rPr lang="zh-TW" altLang="en-US" sz="3600" dirty="0"/>
              <a:t>計算平均值：重新計算每個分群的中心點</a:t>
            </a:r>
            <a:endParaRPr lang="en-US" altLang="zh-TW" sz="3600" dirty="0"/>
          </a:p>
          <a:p>
            <a:r>
              <a:rPr lang="zh-TW" altLang="en-US" sz="3600" dirty="0"/>
              <a:t>重複步驟</a:t>
            </a:r>
            <a:r>
              <a:rPr lang="en-US" altLang="zh-TW" sz="3600" dirty="0"/>
              <a:t>2</a:t>
            </a:r>
            <a:r>
              <a:rPr lang="zh-TW" altLang="en-US" sz="3600" dirty="0"/>
              <a:t>、</a:t>
            </a:r>
            <a:r>
              <a:rPr lang="en-US" altLang="zh-TW" sz="3600" dirty="0"/>
              <a:t>3</a:t>
            </a:r>
            <a:r>
              <a:rPr lang="zh-TW" altLang="en-US" sz="3600" dirty="0"/>
              <a:t>，直到資料點不再變換群組為止</a:t>
            </a:r>
          </a:p>
        </p:txBody>
      </p:sp>
    </p:spTree>
    <p:extLst>
      <p:ext uri="{BB962C8B-B14F-4D97-AF65-F5344CB8AC3E}">
        <p14:creationId xmlns:p14="http://schemas.microsoft.com/office/powerpoint/2010/main" val="27440731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728D3C6-643B-4DE4-9543-9A42B4E8178E}"/>
              </a:ext>
            </a:extLst>
          </p:cNvPr>
          <p:cNvSpPr>
            <a:spLocks noGrp="1"/>
          </p:cNvSpPr>
          <p:nvPr>
            <p:ph type="title"/>
          </p:nvPr>
        </p:nvSpPr>
        <p:spPr/>
        <p:txBody>
          <a:bodyPr/>
          <a:lstStyle/>
          <a:p>
            <a:r>
              <a:rPr lang="en-US" altLang="zh-TW" dirty="0"/>
              <a:t>Ground                                K means </a:t>
            </a:r>
            <a:r>
              <a:rPr lang="en-US" altLang="zh-TW" dirty="0" err="1"/>
              <a:t>predit</a:t>
            </a:r>
            <a:endParaRPr lang="zh-TW" altLang="en-US" dirty="0"/>
          </a:p>
        </p:txBody>
      </p:sp>
      <p:pic>
        <p:nvPicPr>
          <p:cNvPr id="5" name="圖片 4">
            <a:extLst>
              <a:ext uri="{FF2B5EF4-FFF2-40B4-BE49-F238E27FC236}">
                <a16:creationId xmlns:a16="http://schemas.microsoft.com/office/drawing/2014/main" id="{89E21CDB-9CC8-4B1E-99B1-CEEAED2E305D}"/>
              </a:ext>
            </a:extLst>
          </p:cNvPr>
          <p:cNvPicPr>
            <a:picLocks noChangeAspect="1"/>
          </p:cNvPicPr>
          <p:nvPr/>
        </p:nvPicPr>
        <p:blipFill>
          <a:blip r:embed="rId2"/>
          <a:stretch>
            <a:fillRect/>
          </a:stretch>
        </p:blipFill>
        <p:spPr>
          <a:xfrm>
            <a:off x="272944" y="1981712"/>
            <a:ext cx="6068272" cy="4039164"/>
          </a:xfrm>
          <a:prstGeom prst="rect">
            <a:avLst/>
          </a:prstGeom>
        </p:spPr>
      </p:pic>
      <p:pic>
        <p:nvPicPr>
          <p:cNvPr id="7" name="內容版面配置區 6">
            <a:extLst>
              <a:ext uri="{FF2B5EF4-FFF2-40B4-BE49-F238E27FC236}">
                <a16:creationId xmlns:a16="http://schemas.microsoft.com/office/drawing/2014/main" id="{D869BC64-7F34-471D-8736-0B661DFC9182}"/>
              </a:ext>
            </a:extLst>
          </p:cNvPr>
          <p:cNvPicPr>
            <a:picLocks noGrp="1" noChangeAspect="1"/>
          </p:cNvPicPr>
          <p:nvPr>
            <p:ph idx="1"/>
          </p:nvPr>
        </p:nvPicPr>
        <p:blipFill>
          <a:blip r:embed="rId3"/>
          <a:stretch>
            <a:fillRect/>
          </a:stretch>
        </p:blipFill>
        <p:spPr>
          <a:xfrm>
            <a:off x="5195727" y="2872299"/>
            <a:ext cx="6158073" cy="3620576"/>
          </a:xfrm>
        </p:spPr>
      </p:pic>
    </p:spTree>
    <p:extLst>
      <p:ext uri="{BB962C8B-B14F-4D97-AF65-F5344CB8AC3E}">
        <p14:creationId xmlns:p14="http://schemas.microsoft.com/office/powerpoint/2010/main" val="4063898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A819697-0F0A-4E79-95F8-4B34BC53866F}"/>
              </a:ext>
            </a:extLst>
          </p:cNvPr>
          <p:cNvSpPr>
            <a:spLocks noGrp="1"/>
          </p:cNvSpPr>
          <p:nvPr>
            <p:ph type="title"/>
          </p:nvPr>
        </p:nvSpPr>
        <p:spPr/>
        <p:txBody>
          <a:bodyPr/>
          <a:lstStyle/>
          <a:p>
            <a:r>
              <a:rPr lang="zh-TW" altLang="en-US" i="0" dirty="0">
                <a:solidFill>
                  <a:srgbClr val="000000"/>
                </a:solidFill>
                <a:effectLst/>
                <a:latin typeface="Helvetica Neue"/>
              </a:rPr>
              <a:t>使用</a:t>
            </a:r>
            <a:r>
              <a:rPr lang="en-US" altLang="zh-TW" i="0" dirty="0">
                <a:solidFill>
                  <a:srgbClr val="000000"/>
                </a:solidFill>
                <a:effectLst/>
                <a:latin typeface="Helvetica Neue"/>
              </a:rPr>
              <a:t>inertia</a:t>
            </a:r>
            <a:r>
              <a:rPr lang="zh-TW" altLang="en-US" i="0" dirty="0">
                <a:solidFill>
                  <a:srgbClr val="000000"/>
                </a:solidFill>
                <a:effectLst/>
                <a:latin typeface="Helvetica Neue"/>
              </a:rPr>
              <a:t>做評估</a:t>
            </a:r>
            <a:endParaRPr lang="zh-TW" altLang="en-US" dirty="0"/>
          </a:p>
        </p:txBody>
      </p:sp>
      <p:sp>
        <p:nvSpPr>
          <p:cNvPr id="3" name="內容版面配置區 2">
            <a:extLst>
              <a:ext uri="{FF2B5EF4-FFF2-40B4-BE49-F238E27FC236}">
                <a16:creationId xmlns:a16="http://schemas.microsoft.com/office/drawing/2014/main" id="{202749D6-9733-4F24-A687-7A56C878CB1F}"/>
              </a:ext>
            </a:extLst>
          </p:cNvPr>
          <p:cNvSpPr>
            <a:spLocks noGrp="1"/>
          </p:cNvSpPr>
          <p:nvPr>
            <p:ph idx="1"/>
          </p:nvPr>
        </p:nvSpPr>
        <p:spPr/>
        <p:txBody>
          <a:bodyPr/>
          <a:lstStyle/>
          <a:p>
            <a:endParaRPr lang="zh-TW" altLang="en-US"/>
          </a:p>
        </p:txBody>
      </p:sp>
      <p:pic>
        <p:nvPicPr>
          <p:cNvPr id="5" name="圖片 4">
            <a:extLst>
              <a:ext uri="{FF2B5EF4-FFF2-40B4-BE49-F238E27FC236}">
                <a16:creationId xmlns:a16="http://schemas.microsoft.com/office/drawing/2014/main" id="{AEA31159-DA60-4C99-852A-C5E5806256F5}"/>
              </a:ext>
            </a:extLst>
          </p:cNvPr>
          <p:cNvPicPr>
            <a:picLocks noChangeAspect="1"/>
          </p:cNvPicPr>
          <p:nvPr/>
        </p:nvPicPr>
        <p:blipFill>
          <a:blip r:embed="rId2"/>
          <a:stretch>
            <a:fillRect/>
          </a:stretch>
        </p:blipFill>
        <p:spPr>
          <a:xfrm>
            <a:off x="5548872" y="349550"/>
            <a:ext cx="5804927" cy="5962350"/>
          </a:xfrm>
          <a:prstGeom prst="rect">
            <a:avLst/>
          </a:prstGeom>
        </p:spPr>
      </p:pic>
      <p:pic>
        <p:nvPicPr>
          <p:cNvPr id="7" name="圖片 6">
            <a:extLst>
              <a:ext uri="{FF2B5EF4-FFF2-40B4-BE49-F238E27FC236}">
                <a16:creationId xmlns:a16="http://schemas.microsoft.com/office/drawing/2014/main" id="{63174751-EA2E-4783-841E-89848F55A75B}"/>
              </a:ext>
            </a:extLst>
          </p:cNvPr>
          <p:cNvPicPr>
            <a:picLocks noChangeAspect="1"/>
          </p:cNvPicPr>
          <p:nvPr/>
        </p:nvPicPr>
        <p:blipFill>
          <a:blip r:embed="rId3"/>
          <a:stretch>
            <a:fillRect/>
          </a:stretch>
        </p:blipFill>
        <p:spPr>
          <a:xfrm>
            <a:off x="185375" y="2067449"/>
            <a:ext cx="5191850" cy="3867690"/>
          </a:xfrm>
          <a:prstGeom prst="rect">
            <a:avLst/>
          </a:prstGeom>
        </p:spPr>
      </p:pic>
    </p:spTree>
    <p:extLst>
      <p:ext uri="{BB962C8B-B14F-4D97-AF65-F5344CB8AC3E}">
        <p14:creationId xmlns:p14="http://schemas.microsoft.com/office/powerpoint/2010/main" val="19096399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7D2E225-4E9F-40FF-A842-CDE7E06EED38}"/>
              </a:ext>
            </a:extLst>
          </p:cNvPr>
          <p:cNvSpPr>
            <a:spLocks noGrp="1"/>
          </p:cNvSpPr>
          <p:nvPr>
            <p:ph type="title"/>
          </p:nvPr>
        </p:nvSpPr>
        <p:spPr/>
        <p:txBody>
          <a:bodyPr/>
          <a:lstStyle/>
          <a:p>
            <a:r>
              <a:rPr lang="en-US" altLang="zh-TW" dirty="0"/>
              <a:t>Silhouette scores </a:t>
            </a:r>
            <a:r>
              <a:rPr lang="zh-TW" altLang="en-US" dirty="0"/>
              <a:t>做模型評估</a:t>
            </a:r>
          </a:p>
        </p:txBody>
      </p:sp>
      <p:pic>
        <p:nvPicPr>
          <p:cNvPr id="4" name="內容版面配置區 3">
            <a:extLst>
              <a:ext uri="{FF2B5EF4-FFF2-40B4-BE49-F238E27FC236}">
                <a16:creationId xmlns:a16="http://schemas.microsoft.com/office/drawing/2014/main" id="{E4394B18-B75E-43AD-B97E-F2C4F6419FBE}"/>
              </a:ext>
            </a:extLst>
          </p:cNvPr>
          <p:cNvPicPr>
            <a:picLocks noGrp="1" noChangeAspect="1"/>
          </p:cNvPicPr>
          <p:nvPr>
            <p:ph idx="1"/>
          </p:nvPr>
        </p:nvPicPr>
        <p:blipFill>
          <a:blip r:embed="rId2"/>
          <a:stretch>
            <a:fillRect/>
          </a:stretch>
        </p:blipFill>
        <p:spPr>
          <a:xfrm>
            <a:off x="3500075" y="2067449"/>
            <a:ext cx="5191850" cy="3867690"/>
          </a:xfrm>
          <a:prstGeom prst="rect">
            <a:avLst/>
          </a:prstGeom>
        </p:spPr>
      </p:pic>
    </p:spTree>
    <p:extLst>
      <p:ext uri="{BB962C8B-B14F-4D97-AF65-F5344CB8AC3E}">
        <p14:creationId xmlns:p14="http://schemas.microsoft.com/office/powerpoint/2010/main" val="24796454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0C2E6F1-F7EB-453B-AC2F-08A3731DA695}"/>
              </a:ext>
            </a:extLst>
          </p:cNvPr>
          <p:cNvSpPr>
            <a:spLocks noGrp="1"/>
          </p:cNvSpPr>
          <p:nvPr>
            <p:ph type="title"/>
          </p:nvPr>
        </p:nvSpPr>
        <p:spPr/>
        <p:txBody>
          <a:bodyPr/>
          <a:lstStyle/>
          <a:p>
            <a:pPr algn="ctr"/>
            <a:r>
              <a:rPr lang="zh-TW" altLang="en-US" dirty="0"/>
              <a:t>演算步驟</a:t>
            </a:r>
          </a:p>
        </p:txBody>
      </p:sp>
      <p:sp>
        <p:nvSpPr>
          <p:cNvPr id="3" name="內容版面配置區 2">
            <a:extLst>
              <a:ext uri="{FF2B5EF4-FFF2-40B4-BE49-F238E27FC236}">
                <a16:creationId xmlns:a16="http://schemas.microsoft.com/office/drawing/2014/main" id="{22F7FC73-FADF-438C-99BF-F67FF1312826}"/>
              </a:ext>
            </a:extLst>
          </p:cNvPr>
          <p:cNvSpPr>
            <a:spLocks noGrp="1"/>
          </p:cNvSpPr>
          <p:nvPr>
            <p:ph idx="1"/>
          </p:nvPr>
        </p:nvSpPr>
        <p:spPr>
          <a:xfrm>
            <a:off x="0" y="1257300"/>
            <a:ext cx="12192000" cy="4919663"/>
          </a:xfrm>
        </p:spPr>
        <p:txBody>
          <a:bodyPr/>
          <a:lstStyle/>
          <a:p>
            <a:pPr marL="514350" indent="-514350">
              <a:buFont typeface="+mj-lt"/>
              <a:buAutoNum type="arabicPeriod"/>
            </a:pPr>
            <a:r>
              <a:rPr lang="zh-TW" altLang="en-US" b="0" i="0" dirty="0">
                <a:solidFill>
                  <a:srgbClr val="303233"/>
                </a:solidFill>
                <a:effectLst/>
                <a:latin typeface="Lato"/>
              </a:rPr>
              <a:t>在</a:t>
            </a:r>
            <a:r>
              <a:rPr lang="en-US" altLang="zh-TW" b="0" i="0" dirty="0">
                <a:solidFill>
                  <a:srgbClr val="303233"/>
                </a:solidFill>
                <a:effectLst/>
                <a:latin typeface="Lato"/>
              </a:rPr>
              <a:t>n</a:t>
            </a:r>
            <a:r>
              <a:rPr lang="zh-TW" altLang="en-US" b="0" i="0" dirty="0">
                <a:solidFill>
                  <a:srgbClr val="303233"/>
                </a:solidFill>
                <a:effectLst/>
                <a:latin typeface="Lato"/>
              </a:rPr>
              <a:t>個向量任選</a:t>
            </a:r>
            <a:r>
              <a:rPr lang="en-US" altLang="zh-TW" b="0" i="0" dirty="0">
                <a:solidFill>
                  <a:srgbClr val="303233"/>
                </a:solidFill>
                <a:effectLst/>
                <a:latin typeface="Lato"/>
              </a:rPr>
              <a:t>m</a:t>
            </a:r>
            <a:r>
              <a:rPr lang="zh-TW" altLang="en-US" b="0" i="0" dirty="0">
                <a:solidFill>
                  <a:srgbClr val="303233"/>
                </a:solidFill>
                <a:effectLst/>
                <a:latin typeface="Lato"/>
              </a:rPr>
              <a:t>個向量為資料聚類中心的向量如上圖，</a:t>
            </a:r>
            <a:r>
              <a:rPr lang="en-US" altLang="zh-TW" b="0" i="0" dirty="0">
                <a:solidFill>
                  <a:srgbClr val="303233"/>
                </a:solidFill>
                <a:effectLst/>
                <a:latin typeface="Lato"/>
              </a:rPr>
              <a:t>n=300</a:t>
            </a:r>
            <a:r>
              <a:rPr lang="zh-TW" altLang="en-US" b="0" i="0" dirty="0">
                <a:solidFill>
                  <a:srgbClr val="303233"/>
                </a:solidFill>
                <a:effectLst/>
                <a:latin typeface="Lato"/>
              </a:rPr>
              <a:t>、</a:t>
            </a:r>
            <a:r>
              <a:rPr lang="en-US" altLang="zh-TW" b="0" i="0" dirty="0">
                <a:solidFill>
                  <a:srgbClr val="303233"/>
                </a:solidFill>
                <a:effectLst/>
                <a:latin typeface="Lato"/>
              </a:rPr>
              <a:t>m=4</a:t>
            </a:r>
          </a:p>
          <a:p>
            <a:pPr marL="514350" indent="-514350">
              <a:buFont typeface="+mj-lt"/>
              <a:buAutoNum type="arabicPeriod"/>
            </a:pPr>
            <a:r>
              <a:rPr lang="zh-TW" altLang="en-US" b="0" i="0" dirty="0">
                <a:solidFill>
                  <a:srgbClr val="303233"/>
                </a:solidFill>
                <a:effectLst/>
                <a:latin typeface="Lato"/>
              </a:rPr>
              <a:t>計算每個物件與這個</a:t>
            </a:r>
            <a:r>
              <a:rPr lang="en-US" altLang="zh-TW" b="0" i="0" dirty="0">
                <a:solidFill>
                  <a:srgbClr val="303233"/>
                </a:solidFill>
                <a:effectLst/>
                <a:latin typeface="Lato"/>
              </a:rPr>
              <a:t>m</a:t>
            </a:r>
            <a:r>
              <a:rPr lang="zh-TW" altLang="en-US" b="0" i="0" dirty="0">
                <a:solidFill>
                  <a:srgbClr val="303233"/>
                </a:solidFill>
                <a:effectLst/>
                <a:latin typeface="Lato"/>
              </a:rPr>
              <a:t>個中心物件向量的距離</a:t>
            </a:r>
          </a:p>
          <a:p>
            <a:pPr marL="514350" indent="-514350">
              <a:buFont typeface="+mj-lt"/>
              <a:buAutoNum type="arabicPeriod"/>
            </a:pPr>
            <a:r>
              <a:rPr lang="zh-TW" altLang="en-US" b="0" i="0" dirty="0">
                <a:solidFill>
                  <a:srgbClr val="303233"/>
                </a:solidFill>
                <a:effectLst/>
                <a:latin typeface="Lato"/>
              </a:rPr>
              <a:t>把計算出來的向量將他與距離他最近的物件向量歸類在一個類叢集如上圖其中一點為例，該點距離中心向量</a:t>
            </a:r>
            <a:r>
              <a:rPr lang="en-US" altLang="zh-TW" b="0" i="0" dirty="0">
                <a:solidFill>
                  <a:srgbClr val="303233"/>
                </a:solidFill>
                <a:effectLst/>
                <a:latin typeface="Lato"/>
              </a:rPr>
              <a:t>A</a:t>
            </a:r>
            <a:r>
              <a:rPr lang="zh-TW" altLang="en-US" b="0" i="0" dirty="0">
                <a:solidFill>
                  <a:srgbClr val="303233"/>
                </a:solidFill>
                <a:effectLst/>
                <a:latin typeface="Lato"/>
              </a:rPr>
              <a:t>的距離為</a:t>
            </a:r>
            <a:r>
              <a:rPr lang="en-US" altLang="zh-TW" b="0" i="0" dirty="0">
                <a:solidFill>
                  <a:srgbClr val="303233"/>
                </a:solidFill>
                <a:effectLst/>
                <a:latin typeface="Lato"/>
              </a:rPr>
              <a:t>1</a:t>
            </a:r>
            <a:r>
              <a:rPr lang="zh-TW" altLang="en-US" b="0" i="0" dirty="0">
                <a:solidFill>
                  <a:srgbClr val="303233"/>
                </a:solidFill>
                <a:effectLst/>
                <a:latin typeface="Lato"/>
              </a:rPr>
              <a:t>；</a:t>
            </a:r>
            <a:endParaRPr lang="en-US" altLang="zh-TW" b="0" i="0" dirty="0">
              <a:solidFill>
                <a:srgbClr val="303233"/>
              </a:solidFill>
              <a:effectLst/>
              <a:latin typeface="Lato"/>
            </a:endParaRPr>
          </a:p>
          <a:p>
            <a:pPr marL="0" indent="0">
              <a:buNone/>
            </a:pPr>
            <a:r>
              <a:rPr lang="en-US" altLang="zh-TW" dirty="0"/>
              <a:t>	</a:t>
            </a:r>
            <a:r>
              <a:rPr lang="zh-TW" altLang="en-US" dirty="0"/>
              <a:t>距離中心向量</a:t>
            </a:r>
            <a:r>
              <a:rPr lang="en-US" altLang="zh-TW" dirty="0"/>
              <a:t>B</a:t>
            </a:r>
            <a:r>
              <a:rPr lang="zh-TW" altLang="en-US" dirty="0"/>
              <a:t>的距離為</a:t>
            </a:r>
            <a:r>
              <a:rPr lang="en-US" altLang="zh-TW" dirty="0"/>
              <a:t>9</a:t>
            </a:r>
            <a:r>
              <a:rPr lang="zh-TW" altLang="en-US" dirty="0"/>
              <a:t>；</a:t>
            </a:r>
          </a:p>
          <a:p>
            <a:pPr marL="0" indent="0">
              <a:buNone/>
            </a:pPr>
            <a:r>
              <a:rPr lang="en-US" altLang="zh-TW" dirty="0"/>
              <a:t>	</a:t>
            </a:r>
            <a:r>
              <a:rPr lang="zh-TW" altLang="en-US" dirty="0"/>
              <a:t>距離中心向量</a:t>
            </a:r>
            <a:r>
              <a:rPr lang="en-US" altLang="zh-TW" dirty="0"/>
              <a:t>C</a:t>
            </a:r>
            <a:r>
              <a:rPr lang="zh-TW" altLang="en-US" dirty="0"/>
              <a:t>的距離為</a:t>
            </a:r>
            <a:r>
              <a:rPr lang="en-US" altLang="zh-TW" dirty="0"/>
              <a:t>11</a:t>
            </a:r>
            <a:r>
              <a:rPr lang="zh-TW" altLang="en-US" dirty="0"/>
              <a:t>；</a:t>
            </a:r>
          </a:p>
          <a:p>
            <a:pPr marL="0" indent="0">
              <a:buNone/>
            </a:pPr>
            <a:r>
              <a:rPr lang="en-US" altLang="zh-TW" dirty="0"/>
              <a:t>	</a:t>
            </a:r>
            <a:r>
              <a:rPr lang="zh-TW" altLang="en-US" dirty="0"/>
              <a:t>距離中心向量</a:t>
            </a:r>
            <a:r>
              <a:rPr lang="en-US" altLang="zh-TW" dirty="0"/>
              <a:t>D</a:t>
            </a:r>
            <a:r>
              <a:rPr lang="zh-TW" altLang="en-US" dirty="0"/>
              <a:t>的距離為</a:t>
            </a:r>
            <a:r>
              <a:rPr lang="en-US" altLang="zh-TW" dirty="0"/>
              <a:t>28</a:t>
            </a:r>
          </a:p>
          <a:p>
            <a:pPr marL="0" indent="0">
              <a:buNone/>
            </a:pPr>
            <a:r>
              <a:rPr lang="en-US" altLang="zh-TW" dirty="0"/>
              <a:t>4.</a:t>
            </a:r>
            <a:r>
              <a:rPr lang="zh-TW" altLang="en-US" b="0" i="0" dirty="0">
                <a:solidFill>
                  <a:srgbClr val="303233"/>
                </a:solidFill>
                <a:effectLst/>
                <a:latin typeface="Lato"/>
              </a:rPr>
              <a:t>重新計算每個群集的聚類中心向量位置</a:t>
            </a:r>
          </a:p>
          <a:p>
            <a:pPr marL="0" indent="0">
              <a:buNone/>
            </a:pPr>
            <a:r>
              <a:rPr lang="en-US" altLang="zh-TW" dirty="0"/>
              <a:t>5.</a:t>
            </a:r>
            <a:r>
              <a:rPr lang="zh-TW" altLang="en-US" b="0" i="0" dirty="0">
                <a:solidFill>
                  <a:srgbClr val="303233"/>
                </a:solidFill>
                <a:effectLst/>
                <a:latin typeface="Lato"/>
              </a:rPr>
              <a:t>重複計算</a:t>
            </a:r>
            <a:r>
              <a:rPr lang="en-US" altLang="zh-TW" b="0" i="0" dirty="0">
                <a:solidFill>
                  <a:srgbClr val="303233"/>
                </a:solidFill>
                <a:effectLst/>
                <a:latin typeface="Lato"/>
              </a:rPr>
              <a:t>3</a:t>
            </a:r>
            <a:r>
              <a:rPr lang="zh-TW" altLang="en-US" b="0" i="0" dirty="0">
                <a:solidFill>
                  <a:srgbClr val="303233"/>
                </a:solidFill>
                <a:effectLst/>
                <a:latin typeface="Lato"/>
              </a:rPr>
              <a:t>、</a:t>
            </a:r>
            <a:r>
              <a:rPr lang="en-US" altLang="zh-TW" b="0" i="0" dirty="0">
                <a:solidFill>
                  <a:srgbClr val="303233"/>
                </a:solidFill>
                <a:effectLst/>
                <a:latin typeface="Lato"/>
              </a:rPr>
              <a:t>4</a:t>
            </a:r>
            <a:r>
              <a:rPr lang="zh-TW" altLang="en-US" b="0" i="0" dirty="0">
                <a:solidFill>
                  <a:srgbClr val="303233"/>
                </a:solidFill>
                <a:effectLst/>
                <a:latin typeface="Lato"/>
              </a:rPr>
              <a:t>，直到類聚叢集的向量歸類變化極少為止</a:t>
            </a:r>
            <a:r>
              <a:rPr lang="en-US" altLang="zh-TW" b="0" i="0" dirty="0">
                <a:solidFill>
                  <a:srgbClr val="303233"/>
                </a:solidFill>
                <a:effectLst/>
                <a:latin typeface="Lato"/>
              </a:rPr>
              <a:t>(</a:t>
            </a:r>
            <a:r>
              <a:rPr lang="zh-TW" altLang="en-US" b="0" i="0" dirty="0">
                <a:solidFill>
                  <a:srgbClr val="303233"/>
                </a:solidFill>
                <a:effectLst/>
                <a:latin typeface="Lato"/>
              </a:rPr>
              <a:t>代表要確保該點屬於該中心向量的群集</a:t>
            </a:r>
            <a:r>
              <a:rPr lang="en-US" altLang="zh-TW" b="0" i="0" dirty="0">
                <a:solidFill>
                  <a:srgbClr val="303233"/>
                </a:solidFill>
                <a:effectLst/>
                <a:latin typeface="Lato"/>
              </a:rPr>
              <a:t>)</a:t>
            </a:r>
          </a:p>
          <a:p>
            <a:pPr marL="0" indent="0">
              <a:buNone/>
            </a:pPr>
            <a:endParaRPr lang="zh-TW" altLang="en-US" dirty="0"/>
          </a:p>
        </p:txBody>
      </p:sp>
      <p:sp>
        <p:nvSpPr>
          <p:cNvPr id="4" name="文字方塊 3">
            <a:extLst>
              <a:ext uri="{FF2B5EF4-FFF2-40B4-BE49-F238E27FC236}">
                <a16:creationId xmlns:a16="http://schemas.microsoft.com/office/drawing/2014/main" id="{31CC9452-D558-43FB-B2D5-49354DA33B74}"/>
              </a:ext>
            </a:extLst>
          </p:cNvPr>
          <p:cNvSpPr txBox="1"/>
          <p:nvPr/>
        </p:nvSpPr>
        <p:spPr>
          <a:xfrm>
            <a:off x="7154779" y="6308209"/>
            <a:ext cx="4722831" cy="369332"/>
          </a:xfrm>
          <a:prstGeom prst="rect">
            <a:avLst/>
          </a:prstGeom>
          <a:noFill/>
        </p:spPr>
        <p:txBody>
          <a:bodyPr wrap="none" rtlCol="0">
            <a:spAutoFit/>
          </a:bodyPr>
          <a:lstStyle/>
          <a:p>
            <a:r>
              <a:rPr lang="en-US" altLang="zh-TW" dirty="0"/>
              <a:t>https://ithelp.ithome.com.tw/articles/10207518</a:t>
            </a:r>
            <a:endParaRPr lang="zh-TW" altLang="en-US" dirty="0"/>
          </a:p>
        </p:txBody>
      </p:sp>
    </p:spTree>
    <p:extLst>
      <p:ext uri="{BB962C8B-B14F-4D97-AF65-F5344CB8AC3E}">
        <p14:creationId xmlns:p14="http://schemas.microsoft.com/office/powerpoint/2010/main" val="33696167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pic>
        <p:nvPicPr>
          <p:cNvPr id="5" name="圖片 4">
            <a:extLst>
              <a:ext uri="{FF2B5EF4-FFF2-40B4-BE49-F238E27FC236}">
                <a16:creationId xmlns:a16="http://schemas.microsoft.com/office/drawing/2014/main" id="{C955D145-7520-432C-9B6A-471841DE9DC4}"/>
              </a:ext>
            </a:extLst>
          </p:cNvPr>
          <p:cNvPicPr>
            <a:picLocks noChangeAspect="1"/>
          </p:cNvPicPr>
          <p:nvPr/>
        </p:nvPicPr>
        <p:blipFill>
          <a:blip r:embed="rId2"/>
          <a:stretch>
            <a:fillRect/>
          </a:stretch>
        </p:blipFill>
        <p:spPr>
          <a:xfrm>
            <a:off x="315096" y="852430"/>
            <a:ext cx="4939190" cy="1537843"/>
          </a:xfrm>
          <a:prstGeom prst="rect">
            <a:avLst/>
          </a:prstGeom>
        </p:spPr>
      </p:pic>
      <p:sp>
        <p:nvSpPr>
          <p:cNvPr id="6" name="文字方塊 5">
            <a:extLst>
              <a:ext uri="{FF2B5EF4-FFF2-40B4-BE49-F238E27FC236}">
                <a16:creationId xmlns:a16="http://schemas.microsoft.com/office/drawing/2014/main" id="{61B19394-EEA7-47F8-8BCE-24BE9B16096D}"/>
              </a:ext>
            </a:extLst>
          </p:cNvPr>
          <p:cNvSpPr txBox="1"/>
          <p:nvPr/>
        </p:nvSpPr>
        <p:spPr>
          <a:xfrm>
            <a:off x="892611" y="212156"/>
            <a:ext cx="4000231" cy="584775"/>
          </a:xfrm>
          <a:prstGeom prst="rect">
            <a:avLst/>
          </a:prstGeom>
          <a:noFill/>
        </p:spPr>
        <p:txBody>
          <a:bodyPr wrap="square" rtlCol="0">
            <a:spAutoFit/>
          </a:bodyPr>
          <a:lstStyle/>
          <a:p>
            <a:pPr marL="457200" indent="-457200">
              <a:buFont typeface="Arial" panose="020B0604020202020204" pitchFamily="34" charset="0"/>
              <a:buChar char="•"/>
            </a:pPr>
            <a:r>
              <a:rPr lang="zh-TW" altLang="en-US" sz="3200" dirty="0"/>
              <a:t>匯入資料集與模組</a:t>
            </a:r>
          </a:p>
        </p:txBody>
      </p:sp>
      <p:sp>
        <p:nvSpPr>
          <p:cNvPr id="7" name="文字方塊 6">
            <a:extLst>
              <a:ext uri="{FF2B5EF4-FFF2-40B4-BE49-F238E27FC236}">
                <a16:creationId xmlns:a16="http://schemas.microsoft.com/office/drawing/2014/main" id="{EF9A3941-D00B-45F3-A0A2-C1AE4A439BB4}"/>
              </a:ext>
            </a:extLst>
          </p:cNvPr>
          <p:cNvSpPr txBox="1"/>
          <p:nvPr/>
        </p:nvSpPr>
        <p:spPr>
          <a:xfrm>
            <a:off x="315096" y="2582778"/>
            <a:ext cx="5694948" cy="584775"/>
          </a:xfrm>
          <a:prstGeom prst="rect">
            <a:avLst/>
          </a:prstGeom>
          <a:noFill/>
        </p:spPr>
        <p:txBody>
          <a:bodyPr wrap="square" rtlCol="0">
            <a:spAutoFit/>
          </a:bodyPr>
          <a:lstStyle/>
          <a:p>
            <a:pPr marL="457200" indent="-457200">
              <a:buFont typeface="Arial" panose="020B0604020202020204" pitchFamily="34" charset="0"/>
              <a:buChar char="•"/>
            </a:pPr>
            <a:r>
              <a:rPr lang="zh-TW" altLang="en-US" sz="3200" dirty="0"/>
              <a:t>建立</a:t>
            </a:r>
            <a:r>
              <a:rPr lang="en-US" altLang="zh-TW" sz="3200" dirty="0"/>
              <a:t>300</a:t>
            </a:r>
            <a:r>
              <a:rPr lang="zh-TW" altLang="en-US" sz="3200" dirty="0"/>
              <a:t>個樣點本，</a:t>
            </a:r>
            <a:r>
              <a:rPr lang="en-US" altLang="zh-TW" sz="3200" dirty="0"/>
              <a:t>4</a:t>
            </a:r>
            <a:r>
              <a:rPr lang="zh-TW" altLang="en-US" sz="3200" dirty="0"/>
              <a:t>個終點</a:t>
            </a:r>
          </a:p>
        </p:txBody>
      </p:sp>
      <p:pic>
        <p:nvPicPr>
          <p:cNvPr id="11" name="圖片 10">
            <a:extLst>
              <a:ext uri="{FF2B5EF4-FFF2-40B4-BE49-F238E27FC236}">
                <a16:creationId xmlns:a16="http://schemas.microsoft.com/office/drawing/2014/main" id="{AE645119-FDB9-49A6-AC81-81CA82E89B00}"/>
              </a:ext>
            </a:extLst>
          </p:cNvPr>
          <p:cNvPicPr>
            <a:picLocks noChangeAspect="1"/>
          </p:cNvPicPr>
          <p:nvPr/>
        </p:nvPicPr>
        <p:blipFill>
          <a:blip r:embed="rId3"/>
          <a:stretch>
            <a:fillRect/>
          </a:stretch>
        </p:blipFill>
        <p:spPr>
          <a:xfrm>
            <a:off x="576171" y="3167553"/>
            <a:ext cx="5172797" cy="3400900"/>
          </a:xfrm>
          <a:prstGeom prst="rect">
            <a:avLst/>
          </a:prstGeom>
        </p:spPr>
      </p:pic>
      <p:sp>
        <p:nvSpPr>
          <p:cNvPr id="13" name="文字方塊 12">
            <a:extLst>
              <a:ext uri="{FF2B5EF4-FFF2-40B4-BE49-F238E27FC236}">
                <a16:creationId xmlns:a16="http://schemas.microsoft.com/office/drawing/2014/main" id="{E38A9606-6DF0-4AB4-BF10-05E39C7E0E52}"/>
              </a:ext>
            </a:extLst>
          </p:cNvPr>
          <p:cNvSpPr txBox="1"/>
          <p:nvPr/>
        </p:nvSpPr>
        <p:spPr>
          <a:xfrm>
            <a:off x="5454316" y="121316"/>
            <a:ext cx="6737684" cy="1077218"/>
          </a:xfrm>
          <a:prstGeom prst="rect">
            <a:avLst/>
          </a:prstGeom>
          <a:noFill/>
        </p:spPr>
        <p:txBody>
          <a:bodyPr wrap="square" rtlCol="0">
            <a:spAutoFit/>
          </a:bodyPr>
          <a:lstStyle/>
          <a:p>
            <a:pPr marL="457200" indent="-457200">
              <a:buFont typeface="Arial" panose="020B0604020202020204" pitchFamily="34" charset="0"/>
              <a:buChar char="•"/>
            </a:pPr>
            <a:r>
              <a:rPr lang="zh-TW" altLang="en-US" sz="3200" b="0" i="0" dirty="0">
                <a:solidFill>
                  <a:srgbClr val="303233"/>
                </a:solidFill>
                <a:effectLst/>
                <a:latin typeface="Lato"/>
              </a:rPr>
              <a:t>再來利用</a:t>
            </a:r>
            <a:r>
              <a:rPr lang="en-US" altLang="zh-TW" sz="3200" b="0" i="0" dirty="0" err="1">
                <a:solidFill>
                  <a:srgbClr val="303233"/>
                </a:solidFill>
                <a:effectLst/>
                <a:latin typeface="Lato"/>
              </a:rPr>
              <a:t>SKlearn</a:t>
            </a:r>
            <a:r>
              <a:rPr lang="zh-TW" altLang="en-US" sz="3200" b="0" i="0" dirty="0">
                <a:solidFill>
                  <a:srgbClr val="303233"/>
                </a:solidFill>
                <a:effectLst/>
                <a:latin typeface="Lato"/>
              </a:rPr>
              <a:t>的</a:t>
            </a:r>
            <a:r>
              <a:rPr lang="en-US" altLang="zh-TW" sz="3200" b="0" i="0" dirty="0" err="1">
                <a:solidFill>
                  <a:srgbClr val="303233"/>
                </a:solidFill>
                <a:effectLst/>
                <a:latin typeface="Lato"/>
              </a:rPr>
              <a:t>KMeans</a:t>
            </a:r>
            <a:r>
              <a:rPr lang="zh-TW" altLang="en-US" sz="3200" b="0" i="0" dirty="0">
                <a:solidFill>
                  <a:srgbClr val="303233"/>
                </a:solidFill>
                <a:effectLst/>
                <a:latin typeface="Lato"/>
              </a:rPr>
              <a:t>模組，</a:t>
            </a:r>
            <a:endParaRPr lang="en-US" altLang="zh-TW" sz="3200" b="0" i="0" dirty="0">
              <a:solidFill>
                <a:srgbClr val="303233"/>
              </a:solidFill>
              <a:effectLst/>
              <a:latin typeface="Lato"/>
            </a:endParaRPr>
          </a:p>
          <a:p>
            <a:r>
              <a:rPr lang="zh-TW" altLang="en-US" sz="3200" b="0" i="0" dirty="0">
                <a:solidFill>
                  <a:srgbClr val="303233"/>
                </a:solidFill>
                <a:effectLst/>
                <a:latin typeface="Lato"/>
              </a:rPr>
              <a:t>挑出</a:t>
            </a:r>
            <a:r>
              <a:rPr lang="en-US" altLang="zh-TW" sz="3200" b="0" i="0" dirty="0">
                <a:solidFill>
                  <a:srgbClr val="303233"/>
                </a:solidFill>
                <a:effectLst/>
                <a:latin typeface="Lato"/>
              </a:rPr>
              <a:t>4</a:t>
            </a:r>
            <a:r>
              <a:rPr lang="zh-TW" altLang="en-US" sz="3200" b="0" i="0" dirty="0">
                <a:solidFill>
                  <a:srgbClr val="303233"/>
                </a:solidFill>
                <a:effectLst/>
                <a:latin typeface="Lato"/>
              </a:rPr>
              <a:t>個中心數據聚類中心</a:t>
            </a:r>
          </a:p>
        </p:txBody>
      </p:sp>
      <p:pic>
        <p:nvPicPr>
          <p:cNvPr id="15" name="圖片 14">
            <a:extLst>
              <a:ext uri="{FF2B5EF4-FFF2-40B4-BE49-F238E27FC236}">
                <a16:creationId xmlns:a16="http://schemas.microsoft.com/office/drawing/2014/main" id="{54E86D56-3C5F-423A-8629-F5923BCFA565}"/>
              </a:ext>
            </a:extLst>
          </p:cNvPr>
          <p:cNvPicPr>
            <a:picLocks noChangeAspect="1"/>
          </p:cNvPicPr>
          <p:nvPr/>
        </p:nvPicPr>
        <p:blipFill>
          <a:blip r:embed="rId4"/>
          <a:stretch>
            <a:fillRect/>
          </a:stretch>
        </p:blipFill>
        <p:spPr>
          <a:xfrm>
            <a:off x="6010043" y="1621351"/>
            <a:ext cx="6052944" cy="4482034"/>
          </a:xfrm>
          <a:prstGeom prst="rect">
            <a:avLst/>
          </a:prstGeom>
        </p:spPr>
      </p:pic>
    </p:spTree>
    <p:extLst>
      <p:ext uri="{BB962C8B-B14F-4D97-AF65-F5344CB8AC3E}">
        <p14:creationId xmlns:p14="http://schemas.microsoft.com/office/powerpoint/2010/main" val="40683766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4" name="文字方塊 3">
            <a:extLst>
              <a:ext uri="{FF2B5EF4-FFF2-40B4-BE49-F238E27FC236}">
                <a16:creationId xmlns:a16="http://schemas.microsoft.com/office/drawing/2014/main" id="{5979D14D-BA43-4A3D-AF57-C2EE0020F0CF}"/>
              </a:ext>
            </a:extLst>
          </p:cNvPr>
          <p:cNvSpPr txBox="1"/>
          <p:nvPr/>
        </p:nvSpPr>
        <p:spPr>
          <a:xfrm>
            <a:off x="1994460" y="516976"/>
            <a:ext cx="8203079" cy="584775"/>
          </a:xfrm>
          <a:prstGeom prst="rect">
            <a:avLst/>
          </a:prstGeom>
          <a:noFill/>
        </p:spPr>
        <p:txBody>
          <a:bodyPr wrap="none" rtlCol="0">
            <a:spAutoFit/>
          </a:bodyPr>
          <a:lstStyle/>
          <a:p>
            <a:pPr marL="457200" indent="-457200">
              <a:buFont typeface="Arial" panose="020B0604020202020204" pitchFamily="34" charset="0"/>
              <a:buChar char="•"/>
            </a:pPr>
            <a:r>
              <a:rPr lang="zh-TW" altLang="en-US" sz="3200" dirty="0"/>
              <a:t>匯入</a:t>
            </a:r>
            <a:r>
              <a:rPr lang="en-US" altLang="zh-TW" sz="3200" dirty="0" err="1"/>
              <a:t>SKlearn</a:t>
            </a:r>
            <a:r>
              <a:rPr lang="zh-TW" altLang="en-US" sz="3200" dirty="0"/>
              <a:t>中</a:t>
            </a:r>
            <a:r>
              <a:rPr lang="en-US" altLang="zh-TW" sz="3200" dirty="0" err="1"/>
              <a:t>SpectralClustering</a:t>
            </a:r>
            <a:r>
              <a:rPr lang="zh-TW" altLang="en-US" sz="3200" dirty="0"/>
              <a:t>模組來實作</a:t>
            </a:r>
          </a:p>
        </p:txBody>
      </p:sp>
      <p:pic>
        <p:nvPicPr>
          <p:cNvPr id="6" name="圖片 5">
            <a:extLst>
              <a:ext uri="{FF2B5EF4-FFF2-40B4-BE49-F238E27FC236}">
                <a16:creationId xmlns:a16="http://schemas.microsoft.com/office/drawing/2014/main" id="{D8D71B4D-6D08-4C8C-AE9C-C8B6A6B55693}"/>
              </a:ext>
            </a:extLst>
          </p:cNvPr>
          <p:cNvPicPr>
            <a:picLocks noChangeAspect="1"/>
          </p:cNvPicPr>
          <p:nvPr/>
        </p:nvPicPr>
        <p:blipFill>
          <a:blip r:embed="rId2"/>
          <a:stretch>
            <a:fillRect/>
          </a:stretch>
        </p:blipFill>
        <p:spPr>
          <a:xfrm>
            <a:off x="2919662" y="1630053"/>
            <a:ext cx="6352674" cy="4710971"/>
          </a:xfrm>
          <a:prstGeom prst="rect">
            <a:avLst/>
          </a:prstGeom>
        </p:spPr>
      </p:pic>
    </p:spTree>
    <p:extLst>
      <p:ext uri="{BB962C8B-B14F-4D97-AF65-F5344CB8AC3E}">
        <p14:creationId xmlns:p14="http://schemas.microsoft.com/office/powerpoint/2010/main" val="23075520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pic>
        <p:nvPicPr>
          <p:cNvPr id="9" name="圖片 8">
            <a:extLst>
              <a:ext uri="{FF2B5EF4-FFF2-40B4-BE49-F238E27FC236}">
                <a16:creationId xmlns:a16="http://schemas.microsoft.com/office/drawing/2014/main" id="{2D1D2BFF-B4C6-4E20-A9AC-731DA321E67B}"/>
              </a:ext>
            </a:extLst>
          </p:cNvPr>
          <p:cNvPicPr>
            <a:picLocks noChangeAspect="1"/>
          </p:cNvPicPr>
          <p:nvPr/>
        </p:nvPicPr>
        <p:blipFill>
          <a:blip r:embed="rId2"/>
          <a:stretch>
            <a:fillRect/>
          </a:stretch>
        </p:blipFill>
        <p:spPr>
          <a:xfrm>
            <a:off x="9149194" y="3429000"/>
            <a:ext cx="3042806" cy="3080084"/>
          </a:xfrm>
          <a:prstGeom prst="rect">
            <a:avLst/>
          </a:prstGeom>
        </p:spPr>
      </p:pic>
      <p:pic>
        <p:nvPicPr>
          <p:cNvPr id="11" name="圖片 10">
            <a:extLst>
              <a:ext uri="{FF2B5EF4-FFF2-40B4-BE49-F238E27FC236}">
                <a16:creationId xmlns:a16="http://schemas.microsoft.com/office/drawing/2014/main" id="{D1985192-7BAB-497F-80F1-8ABB341C0A79}"/>
              </a:ext>
            </a:extLst>
          </p:cNvPr>
          <p:cNvPicPr>
            <a:picLocks noChangeAspect="1"/>
          </p:cNvPicPr>
          <p:nvPr/>
        </p:nvPicPr>
        <p:blipFill>
          <a:blip r:embed="rId3"/>
          <a:stretch>
            <a:fillRect/>
          </a:stretch>
        </p:blipFill>
        <p:spPr>
          <a:xfrm>
            <a:off x="5087975" y="2227212"/>
            <a:ext cx="3971936" cy="4630788"/>
          </a:xfrm>
          <a:prstGeom prst="rect">
            <a:avLst/>
          </a:prstGeom>
        </p:spPr>
      </p:pic>
      <p:pic>
        <p:nvPicPr>
          <p:cNvPr id="13" name="圖片 12">
            <a:extLst>
              <a:ext uri="{FF2B5EF4-FFF2-40B4-BE49-F238E27FC236}">
                <a16:creationId xmlns:a16="http://schemas.microsoft.com/office/drawing/2014/main" id="{B0C6BCCE-A3AE-443A-A529-D3734F4C8B43}"/>
              </a:ext>
            </a:extLst>
          </p:cNvPr>
          <p:cNvPicPr>
            <a:picLocks noChangeAspect="1"/>
          </p:cNvPicPr>
          <p:nvPr/>
        </p:nvPicPr>
        <p:blipFill>
          <a:blip r:embed="rId4"/>
          <a:stretch>
            <a:fillRect/>
          </a:stretch>
        </p:blipFill>
        <p:spPr>
          <a:xfrm>
            <a:off x="0" y="2227212"/>
            <a:ext cx="4998692" cy="4630788"/>
          </a:xfrm>
          <a:prstGeom prst="rect">
            <a:avLst/>
          </a:prstGeom>
        </p:spPr>
      </p:pic>
      <p:sp>
        <p:nvSpPr>
          <p:cNvPr id="14" name="文字方塊 13">
            <a:extLst>
              <a:ext uri="{FF2B5EF4-FFF2-40B4-BE49-F238E27FC236}">
                <a16:creationId xmlns:a16="http://schemas.microsoft.com/office/drawing/2014/main" id="{6885E206-FDBB-4C01-A535-14B92952707A}"/>
              </a:ext>
            </a:extLst>
          </p:cNvPr>
          <p:cNvSpPr txBox="1"/>
          <p:nvPr/>
        </p:nvSpPr>
        <p:spPr>
          <a:xfrm>
            <a:off x="1470416" y="802105"/>
            <a:ext cx="5422232" cy="584775"/>
          </a:xfrm>
          <a:prstGeom prst="rect">
            <a:avLst/>
          </a:prstGeom>
          <a:noFill/>
        </p:spPr>
        <p:txBody>
          <a:bodyPr wrap="square" rtlCol="0">
            <a:spAutoFit/>
          </a:bodyPr>
          <a:lstStyle/>
          <a:p>
            <a:r>
              <a:rPr lang="en-US" altLang="zh-TW" sz="3200" dirty="0"/>
              <a:t>K-means </a:t>
            </a:r>
            <a:r>
              <a:rPr lang="en-US" altLang="zh-TW" sz="3200" dirty="0" err="1"/>
              <a:t>sklearn</a:t>
            </a:r>
            <a:r>
              <a:rPr lang="en-US" altLang="zh-TW" sz="3200" dirty="0"/>
              <a:t>  </a:t>
            </a:r>
            <a:r>
              <a:rPr lang="zh-TW" altLang="en-US" sz="3200" dirty="0"/>
              <a:t>演算法實測</a:t>
            </a:r>
          </a:p>
        </p:txBody>
      </p:sp>
    </p:spTree>
    <p:extLst>
      <p:ext uri="{BB962C8B-B14F-4D97-AF65-F5344CB8AC3E}">
        <p14:creationId xmlns:p14="http://schemas.microsoft.com/office/powerpoint/2010/main" val="7371753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E8B991B-6A8E-4032-976E-01B7BAB29AC8}"/>
              </a:ext>
            </a:extLst>
          </p:cNvPr>
          <p:cNvSpPr>
            <a:spLocks noGrp="1"/>
          </p:cNvSpPr>
          <p:nvPr>
            <p:ph type="title"/>
          </p:nvPr>
        </p:nvSpPr>
        <p:spPr>
          <a:xfrm>
            <a:off x="530401" y="933731"/>
            <a:ext cx="10515600" cy="1325563"/>
          </a:xfrm>
        </p:spPr>
        <p:txBody>
          <a:bodyPr>
            <a:normAutofit fontScale="90000"/>
          </a:bodyPr>
          <a:lstStyle/>
          <a:p>
            <a:r>
              <a:rPr lang="en-US" altLang="zh-TW" sz="7300" b="0" i="0" dirty="0">
                <a:solidFill>
                  <a:srgbClr val="292929"/>
                </a:solidFill>
                <a:effectLst/>
                <a:latin typeface="sohne"/>
              </a:rPr>
              <a:t>Hierarchical </a:t>
            </a:r>
            <a:br>
              <a:rPr lang="en-US" altLang="zh-TW" sz="7300" b="0" i="0" dirty="0">
                <a:solidFill>
                  <a:srgbClr val="292929"/>
                </a:solidFill>
                <a:effectLst/>
                <a:latin typeface="sohne"/>
              </a:rPr>
            </a:br>
            <a:r>
              <a:rPr lang="en-US" altLang="zh-TW" sz="7300" b="0" i="0" dirty="0">
                <a:solidFill>
                  <a:srgbClr val="292929"/>
                </a:solidFill>
                <a:effectLst/>
                <a:latin typeface="sohne"/>
              </a:rPr>
              <a:t>Clustering</a:t>
            </a:r>
            <a:br>
              <a:rPr lang="en-US" altLang="zh-TW" b="0" i="0" dirty="0">
                <a:solidFill>
                  <a:srgbClr val="292929"/>
                </a:solidFill>
                <a:effectLst/>
                <a:latin typeface="sohne"/>
              </a:rPr>
            </a:br>
            <a:endParaRPr lang="zh-TW" altLang="en-US" dirty="0"/>
          </a:p>
        </p:txBody>
      </p:sp>
      <p:pic>
        <p:nvPicPr>
          <p:cNvPr id="5" name="圖片 4">
            <a:extLst>
              <a:ext uri="{FF2B5EF4-FFF2-40B4-BE49-F238E27FC236}">
                <a16:creationId xmlns:a16="http://schemas.microsoft.com/office/drawing/2014/main" id="{5AD12B12-CA7E-4C98-BF11-8C3BB5A37211}"/>
              </a:ext>
            </a:extLst>
          </p:cNvPr>
          <p:cNvPicPr>
            <a:picLocks noChangeAspect="1"/>
          </p:cNvPicPr>
          <p:nvPr/>
        </p:nvPicPr>
        <p:blipFill>
          <a:blip r:embed="rId2"/>
          <a:stretch>
            <a:fillRect/>
          </a:stretch>
        </p:blipFill>
        <p:spPr>
          <a:xfrm>
            <a:off x="4687046" y="450128"/>
            <a:ext cx="6850920" cy="5474141"/>
          </a:xfrm>
          <a:prstGeom prst="rect">
            <a:avLst/>
          </a:prstGeom>
        </p:spPr>
      </p:pic>
      <p:pic>
        <p:nvPicPr>
          <p:cNvPr id="7" name="圖片 6">
            <a:extLst>
              <a:ext uri="{FF2B5EF4-FFF2-40B4-BE49-F238E27FC236}">
                <a16:creationId xmlns:a16="http://schemas.microsoft.com/office/drawing/2014/main" id="{B748C3DB-2EAA-4905-9A32-1FC379F1A941}"/>
              </a:ext>
            </a:extLst>
          </p:cNvPr>
          <p:cNvPicPr>
            <a:picLocks noChangeAspect="1"/>
          </p:cNvPicPr>
          <p:nvPr/>
        </p:nvPicPr>
        <p:blipFill>
          <a:blip r:embed="rId3"/>
          <a:stretch>
            <a:fillRect/>
          </a:stretch>
        </p:blipFill>
        <p:spPr>
          <a:xfrm>
            <a:off x="530401" y="2534239"/>
            <a:ext cx="3972479" cy="2934109"/>
          </a:xfrm>
          <a:prstGeom prst="rect">
            <a:avLst/>
          </a:prstGeom>
        </p:spPr>
      </p:pic>
    </p:spTree>
    <p:extLst>
      <p:ext uri="{BB962C8B-B14F-4D97-AF65-F5344CB8AC3E}">
        <p14:creationId xmlns:p14="http://schemas.microsoft.com/office/powerpoint/2010/main" val="24964168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9E04BD2-6857-4E3B-9768-241EAB6A873C}"/>
              </a:ext>
            </a:extLst>
          </p:cNvPr>
          <p:cNvSpPr>
            <a:spLocks noGrp="1"/>
          </p:cNvSpPr>
          <p:nvPr>
            <p:ph type="title"/>
          </p:nvPr>
        </p:nvSpPr>
        <p:spPr/>
        <p:txBody>
          <a:bodyPr/>
          <a:lstStyle/>
          <a:p>
            <a:pPr algn="ctr"/>
            <a:r>
              <a:rPr lang="en-US" altLang="zh-TW" dirty="0"/>
              <a:t>agenda</a:t>
            </a:r>
            <a:endParaRPr lang="zh-TW" altLang="en-US" dirty="0"/>
          </a:p>
        </p:txBody>
      </p:sp>
      <p:sp>
        <p:nvSpPr>
          <p:cNvPr id="3" name="內容版面配置區 2">
            <a:extLst>
              <a:ext uri="{FF2B5EF4-FFF2-40B4-BE49-F238E27FC236}">
                <a16:creationId xmlns:a16="http://schemas.microsoft.com/office/drawing/2014/main" id="{2AE86FEA-8906-413C-978E-95012A7AA02F}"/>
              </a:ext>
            </a:extLst>
          </p:cNvPr>
          <p:cNvSpPr>
            <a:spLocks noGrp="1"/>
          </p:cNvSpPr>
          <p:nvPr>
            <p:ph idx="1"/>
          </p:nvPr>
        </p:nvSpPr>
        <p:spPr/>
        <p:txBody>
          <a:bodyPr>
            <a:normAutofit/>
          </a:bodyPr>
          <a:lstStyle/>
          <a:p>
            <a:r>
              <a:rPr lang="zh-TW" altLang="en-US" sz="3600" dirty="0"/>
              <a:t>非監督式學習</a:t>
            </a:r>
            <a:endParaRPr lang="en-US" altLang="zh-TW" sz="3600" dirty="0"/>
          </a:p>
          <a:p>
            <a:r>
              <a:rPr lang="en-US" altLang="zh-TW" sz="3600" dirty="0"/>
              <a:t>K-means</a:t>
            </a:r>
            <a:r>
              <a:rPr lang="zh-TW" altLang="en-US" sz="3600" dirty="0"/>
              <a:t>演算法</a:t>
            </a:r>
            <a:endParaRPr lang="en-US" altLang="zh-TW" sz="3600" dirty="0"/>
          </a:p>
          <a:p>
            <a:r>
              <a:rPr lang="en-US" altLang="zh-TW" sz="3600" dirty="0"/>
              <a:t>K-means</a:t>
            </a:r>
            <a:r>
              <a:rPr lang="zh-TW" altLang="en-US" sz="3600" dirty="0"/>
              <a:t>演算法實測</a:t>
            </a:r>
            <a:endParaRPr lang="en-US" altLang="zh-TW" sz="3600" dirty="0"/>
          </a:p>
          <a:p>
            <a:endParaRPr lang="zh-TW" altLang="en-US" sz="3600" dirty="0"/>
          </a:p>
        </p:txBody>
      </p:sp>
    </p:spTree>
    <p:extLst>
      <p:ext uri="{BB962C8B-B14F-4D97-AF65-F5344CB8AC3E}">
        <p14:creationId xmlns:p14="http://schemas.microsoft.com/office/powerpoint/2010/main" val="1410598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6EA69C8-FAB1-4100-A225-6E07E3F64F42}"/>
              </a:ext>
            </a:extLst>
          </p:cNvPr>
          <p:cNvSpPr>
            <a:spLocks noGrp="1"/>
          </p:cNvSpPr>
          <p:nvPr>
            <p:ph type="title"/>
          </p:nvPr>
        </p:nvSpPr>
        <p:spPr/>
        <p:txBody>
          <a:bodyPr>
            <a:normAutofit/>
          </a:bodyPr>
          <a:lstStyle/>
          <a:p>
            <a:pPr algn="ctr"/>
            <a:r>
              <a:rPr lang="en-US" altLang="zh-TW" sz="6600" b="0" i="0" dirty="0">
                <a:solidFill>
                  <a:srgbClr val="292929"/>
                </a:solidFill>
                <a:effectLst/>
                <a:latin typeface="sohne"/>
              </a:rPr>
              <a:t>t-SNE Clustering</a:t>
            </a:r>
            <a:endParaRPr lang="zh-TW" altLang="en-US" sz="6600" dirty="0"/>
          </a:p>
        </p:txBody>
      </p:sp>
      <p:pic>
        <p:nvPicPr>
          <p:cNvPr id="5" name="內容版面配置區 4">
            <a:extLst>
              <a:ext uri="{FF2B5EF4-FFF2-40B4-BE49-F238E27FC236}">
                <a16:creationId xmlns:a16="http://schemas.microsoft.com/office/drawing/2014/main" id="{4D48D4A7-DDCA-45E5-8155-3390DD646EBB}"/>
              </a:ext>
            </a:extLst>
          </p:cNvPr>
          <p:cNvPicPr>
            <a:picLocks noGrp="1" noChangeAspect="1"/>
          </p:cNvPicPr>
          <p:nvPr>
            <p:ph idx="1"/>
          </p:nvPr>
        </p:nvPicPr>
        <p:blipFill>
          <a:blip r:embed="rId2"/>
          <a:stretch>
            <a:fillRect/>
          </a:stretch>
        </p:blipFill>
        <p:spPr>
          <a:xfrm>
            <a:off x="490784" y="1784817"/>
            <a:ext cx="5613912" cy="4708058"/>
          </a:xfrm>
        </p:spPr>
      </p:pic>
      <p:pic>
        <p:nvPicPr>
          <p:cNvPr id="8" name="圖片 7">
            <a:extLst>
              <a:ext uri="{FF2B5EF4-FFF2-40B4-BE49-F238E27FC236}">
                <a16:creationId xmlns:a16="http://schemas.microsoft.com/office/drawing/2014/main" id="{7DD98D31-A20D-4845-98D2-31EFEB678F0B}"/>
              </a:ext>
            </a:extLst>
          </p:cNvPr>
          <p:cNvPicPr>
            <a:picLocks noChangeAspect="1"/>
          </p:cNvPicPr>
          <p:nvPr/>
        </p:nvPicPr>
        <p:blipFill>
          <a:blip r:embed="rId3"/>
          <a:stretch>
            <a:fillRect/>
          </a:stretch>
        </p:blipFill>
        <p:spPr>
          <a:xfrm>
            <a:off x="5671826" y="2589586"/>
            <a:ext cx="5681974" cy="3836054"/>
          </a:xfrm>
          <a:prstGeom prst="rect">
            <a:avLst/>
          </a:prstGeom>
        </p:spPr>
      </p:pic>
    </p:spTree>
    <p:extLst>
      <p:ext uri="{BB962C8B-B14F-4D97-AF65-F5344CB8AC3E}">
        <p14:creationId xmlns:p14="http://schemas.microsoft.com/office/powerpoint/2010/main" val="5806097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A2E93C0-18AF-4BC8-B089-311582C03C20}"/>
              </a:ext>
            </a:extLst>
          </p:cNvPr>
          <p:cNvSpPr>
            <a:spLocks noGrp="1"/>
          </p:cNvSpPr>
          <p:nvPr>
            <p:ph type="title"/>
          </p:nvPr>
        </p:nvSpPr>
        <p:spPr/>
        <p:txBody>
          <a:bodyPr>
            <a:normAutofit fontScale="90000"/>
          </a:bodyPr>
          <a:lstStyle/>
          <a:p>
            <a:r>
              <a:rPr lang="en-US" altLang="zh-TW" sz="6600" b="0" i="0" dirty="0">
                <a:solidFill>
                  <a:srgbClr val="292929"/>
                </a:solidFill>
                <a:effectLst/>
                <a:latin typeface="sohne"/>
              </a:rPr>
              <a:t>DBSCAN </a:t>
            </a:r>
            <a:br>
              <a:rPr lang="en-US" altLang="zh-TW" sz="6600" b="0" i="0" dirty="0">
                <a:solidFill>
                  <a:srgbClr val="292929"/>
                </a:solidFill>
                <a:effectLst/>
                <a:latin typeface="sohne"/>
              </a:rPr>
            </a:br>
            <a:r>
              <a:rPr lang="en-US" altLang="zh-TW" sz="6600" b="0" i="0" dirty="0">
                <a:solidFill>
                  <a:srgbClr val="292929"/>
                </a:solidFill>
                <a:effectLst/>
                <a:latin typeface="sohne"/>
              </a:rPr>
              <a:t>Clustering</a:t>
            </a:r>
            <a:endParaRPr lang="zh-TW" altLang="en-US" sz="6600" dirty="0"/>
          </a:p>
        </p:txBody>
      </p:sp>
      <p:pic>
        <p:nvPicPr>
          <p:cNvPr id="5" name="圖片 4">
            <a:extLst>
              <a:ext uri="{FF2B5EF4-FFF2-40B4-BE49-F238E27FC236}">
                <a16:creationId xmlns:a16="http://schemas.microsoft.com/office/drawing/2014/main" id="{4A8DF53E-85A7-4E11-A5AF-72136A120A00}"/>
              </a:ext>
            </a:extLst>
          </p:cNvPr>
          <p:cNvPicPr>
            <a:picLocks noChangeAspect="1"/>
          </p:cNvPicPr>
          <p:nvPr/>
        </p:nvPicPr>
        <p:blipFill>
          <a:blip r:embed="rId2"/>
          <a:stretch>
            <a:fillRect/>
          </a:stretch>
        </p:blipFill>
        <p:spPr>
          <a:xfrm>
            <a:off x="5361739" y="365125"/>
            <a:ext cx="5992061" cy="5839640"/>
          </a:xfrm>
          <a:prstGeom prst="rect">
            <a:avLst/>
          </a:prstGeom>
        </p:spPr>
      </p:pic>
      <p:pic>
        <p:nvPicPr>
          <p:cNvPr id="7" name="圖片 6">
            <a:extLst>
              <a:ext uri="{FF2B5EF4-FFF2-40B4-BE49-F238E27FC236}">
                <a16:creationId xmlns:a16="http://schemas.microsoft.com/office/drawing/2014/main" id="{1AE10CDD-52CE-4548-B47C-2926B7B4E995}"/>
              </a:ext>
            </a:extLst>
          </p:cNvPr>
          <p:cNvPicPr>
            <a:picLocks noChangeAspect="1"/>
          </p:cNvPicPr>
          <p:nvPr/>
        </p:nvPicPr>
        <p:blipFill>
          <a:blip r:embed="rId3"/>
          <a:stretch>
            <a:fillRect/>
          </a:stretch>
        </p:blipFill>
        <p:spPr>
          <a:xfrm>
            <a:off x="838200" y="2883085"/>
            <a:ext cx="3820058" cy="2705478"/>
          </a:xfrm>
          <a:prstGeom prst="rect">
            <a:avLst/>
          </a:prstGeom>
        </p:spPr>
      </p:pic>
    </p:spTree>
    <p:extLst>
      <p:ext uri="{BB962C8B-B14F-4D97-AF65-F5344CB8AC3E}">
        <p14:creationId xmlns:p14="http://schemas.microsoft.com/office/powerpoint/2010/main" val="40095169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45BD011-5020-4C2C-8326-4FE95FEF6212}"/>
              </a:ext>
            </a:extLst>
          </p:cNvPr>
          <p:cNvSpPr>
            <a:spLocks noGrp="1"/>
          </p:cNvSpPr>
          <p:nvPr>
            <p:ph type="title"/>
          </p:nvPr>
        </p:nvSpPr>
        <p:spPr/>
        <p:txBody>
          <a:bodyPr/>
          <a:lstStyle/>
          <a:p>
            <a:r>
              <a:rPr lang="zh-TW" altLang="en-US"/>
              <a:t>參考資料</a:t>
            </a:r>
          </a:p>
        </p:txBody>
      </p:sp>
      <p:sp>
        <p:nvSpPr>
          <p:cNvPr id="3" name="內容版面配置區 2">
            <a:extLst>
              <a:ext uri="{FF2B5EF4-FFF2-40B4-BE49-F238E27FC236}">
                <a16:creationId xmlns:a16="http://schemas.microsoft.com/office/drawing/2014/main" id="{CAA3D6E4-DC5D-4AA0-B863-43B16D2F9EEF}"/>
              </a:ext>
            </a:extLst>
          </p:cNvPr>
          <p:cNvSpPr>
            <a:spLocks noGrp="1"/>
          </p:cNvSpPr>
          <p:nvPr>
            <p:ph idx="1"/>
          </p:nvPr>
        </p:nvSpPr>
        <p:spPr/>
        <p:txBody>
          <a:bodyPr>
            <a:normAutofit lnSpcReduction="10000"/>
          </a:bodyPr>
          <a:lstStyle/>
          <a:p>
            <a:r>
              <a:rPr lang="en-US" altLang="zh-TW" dirty="0">
                <a:hlinkClick r:id="rId2"/>
              </a:rPr>
              <a:t>https://medium.com/marketingdatascience/%E6%A9%9F%E5%99%A8%E5%AD%B8%E7%BF%92%E6%BC%94%E7%AE%97%E6%B3%95-%E7%9B%A3%E7%9D%A3%E8%88%87%E9%9D%9E%E7%9B%A3%E7%9D%A3%E5%BC%8F%E5%AD%B8%E7%BF%92-e9dbeee94a30</a:t>
            </a:r>
            <a:endParaRPr lang="en-US" altLang="zh-TW" dirty="0"/>
          </a:p>
          <a:p>
            <a:r>
              <a:rPr lang="en-US" altLang="zh-TW" dirty="0"/>
              <a:t>https://github.com/andy6804tw/2020-12th-ironman/blob/04fe580170376f0b4b4502acc9bf810528342b92/6.%E9%9D%9E%E7%9B%A3%E7%9D%A3%E5%BC%8F%E5%AD%B8%E7%BF%92k-means%E5%88%86%E7%BE%A4/6.%E9%9D%9E%E7%9B%A3%E7%9D%A3%E5%BC%8F%E5%AD%B8%E7%BF%92%20k-means%E5%88%86%E7%BE%A4.ipynb</a:t>
            </a:r>
            <a:endParaRPr lang="zh-TW" altLang="en-US" dirty="0"/>
          </a:p>
          <a:p>
            <a:endParaRPr lang="zh-TW" altLang="en-US" dirty="0"/>
          </a:p>
          <a:p>
            <a:endParaRPr lang="zh-TW" altLang="en-US" dirty="0"/>
          </a:p>
        </p:txBody>
      </p:sp>
    </p:spTree>
    <p:extLst>
      <p:ext uri="{BB962C8B-B14F-4D97-AF65-F5344CB8AC3E}">
        <p14:creationId xmlns:p14="http://schemas.microsoft.com/office/powerpoint/2010/main" val="31430622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71154B2-565E-4566-BAD6-25C61C53D2C8}"/>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EAFE5A15-927E-4AD2-9139-20047FE91E36}"/>
              </a:ext>
            </a:extLst>
          </p:cNvPr>
          <p:cNvSpPr>
            <a:spLocks noGrp="1"/>
          </p:cNvSpPr>
          <p:nvPr>
            <p:ph idx="1"/>
          </p:nvPr>
        </p:nvSpPr>
        <p:spPr/>
        <p:txBody>
          <a:bodyPr/>
          <a:lstStyle/>
          <a:p>
            <a:r>
              <a:rPr lang="en-US" altLang="zh-TW" dirty="0"/>
              <a:t>https://yanwei-liu.medium.com/python%E6%A9%9F%E5%99%A8%E5%AD%B8%E7%BF%92%E7%AD%86%E8%A8%98-%E5%8D%81-scikit-learn%E6%BC%94%E7%AE%97%E6%B3%95%E5%BF%AB%E9%80%9F%E5%A5%97%E7%94%A8%E6%89%8B%E5%86%8A-%E9%9D%9E%E7%9B%A3%E7%9D%A3%E5%AD%B8%E7%BF%92-%E5%88%86%E7%BE%A4%E7%AF%87-b379b3c69b21</a:t>
            </a:r>
          </a:p>
          <a:p>
            <a:r>
              <a:rPr lang="en-US" altLang="zh-TW" b="1" dirty="0">
                <a:hlinkClick r:id="rId2"/>
              </a:rPr>
              <a:t>https://colab.research.google.com/drive/1sVpfKgHj1Ir9eyqeAXRcw2IXL_bu_Ygp?hl=zh-tw#scrollTo=RLqIaiRda4gw</a:t>
            </a:r>
            <a:endParaRPr lang="en-US" altLang="zh-TW" b="1" dirty="0"/>
          </a:p>
          <a:p>
            <a:r>
              <a:rPr lang="en-US" altLang="zh-TW" b="1" dirty="0"/>
              <a:t>Google </a:t>
            </a:r>
            <a:r>
              <a:rPr lang="en-US" altLang="zh-TW" b="1" dirty="0" err="1"/>
              <a:t>colab</a:t>
            </a:r>
            <a:r>
              <a:rPr lang="en-US" altLang="zh-TW" b="1" dirty="0"/>
              <a:t> </a:t>
            </a:r>
            <a:r>
              <a:rPr lang="zh-TW" altLang="en-US" b="1"/>
              <a:t>練習</a:t>
            </a:r>
            <a:endParaRPr lang="zh-TW" altLang="en-US" b="1" dirty="0"/>
          </a:p>
        </p:txBody>
      </p:sp>
    </p:spTree>
    <p:extLst>
      <p:ext uri="{BB962C8B-B14F-4D97-AF65-F5344CB8AC3E}">
        <p14:creationId xmlns:p14="http://schemas.microsoft.com/office/powerpoint/2010/main" val="22497242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6F2F46E-55CC-487C-8A33-B9048F1F79EA}"/>
              </a:ext>
            </a:extLst>
          </p:cNvPr>
          <p:cNvSpPr>
            <a:spLocks noGrp="1"/>
          </p:cNvSpPr>
          <p:nvPr>
            <p:ph type="title"/>
          </p:nvPr>
        </p:nvSpPr>
        <p:spPr/>
        <p:txBody>
          <a:bodyPr/>
          <a:lstStyle/>
          <a:p>
            <a:pPr algn="ctr"/>
            <a:r>
              <a:rPr lang="zh-TW" altLang="en-US" sz="4400" dirty="0"/>
              <a:t>非監督式學習</a:t>
            </a:r>
            <a:endParaRPr lang="zh-TW" altLang="en-US" dirty="0"/>
          </a:p>
        </p:txBody>
      </p:sp>
      <p:sp>
        <p:nvSpPr>
          <p:cNvPr id="3" name="內容版面配置區 2">
            <a:extLst>
              <a:ext uri="{FF2B5EF4-FFF2-40B4-BE49-F238E27FC236}">
                <a16:creationId xmlns:a16="http://schemas.microsoft.com/office/drawing/2014/main" id="{42108AAA-E33D-486F-B547-B9F24276CE9C}"/>
              </a:ext>
            </a:extLst>
          </p:cNvPr>
          <p:cNvSpPr>
            <a:spLocks noGrp="1"/>
          </p:cNvSpPr>
          <p:nvPr>
            <p:ph idx="1"/>
          </p:nvPr>
        </p:nvSpPr>
        <p:spPr>
          <a:xfrm>
            <a:off x="838200" y="1458074"/>
            <a:ext cx="10515600" cy="4351338"/>
          </a:xfrm>
        </p:spPr>
        <p:txBody>
          <a:bodyPr>
            <a:normAutofit/>
          </a:bodyPr>
          <a:lstStyle/>
          <a:p>
            <a:r>
              <a:rPr lang="zh-TW" altLang="en-US" sz="4400" b="0" i="0" dirty="0">
                <a:solidFill>
                  <a:srgbClr val="292929"/>
                </a:solidFill>
                <a:effectLst/>
                <a:latin typeface="charter"/>
              </a:rPr>
              <a:t>分群（</a:t>
            </a:r>
            <a:r>
              <a:rPr lang="en-US" altLang="zh-TW" sz="4400" b="0" i="0" dirty="0">
                <a:solidFill>
                  <a:srgbClr val="292929"/>
                </a:solidFill>
                <a:effectLst/>
                <a:latin typeface="charter"/>
              </a:rPr>
              <a:t>Clustering</a:t>
            </a:r>
            <a:r>
              <a:rPr lang="zh-TW" altLang="en-US" sz="4400" b="0" i="0" dirty="0">
                <a:solidFill>
                  <a:srgbClr val="292929"/>
                </a:solidFill>
                <a:effectLst/>
                <a:latin typeface="charter"/>
              </a:rPr>
              <a:t>）</a:t>
            </a:r>
            <a:r>
              <a:rPr lang="en-US" altLang="zh-TW" sz="4400" dirty="0">
                <a:solidFill>
                  <a:srgbClr val="292929"/>
                </a:solidFill>
                <a:latin typeface="charter"/>
              </a:rPr>
              <a:t>=&gt;</a:t>
            </a:r>
            <a:r>
              <a:rPr lang="en-US" altLang="zh-TW" sz="3600" b="0" i="0" dirty="0">
                <a:solidFill>
                  <a:srgbClr val="292929"/>
                </a:solidFill>
                <a:effectLst/>
                <a:latin typeface="charter"/>
              </a:rPr>
              <a:t>K-means</a:t>
            </a:r>
            <a:r>
              <a:rPr lang="zh-TW" altLang="en-US" sz="3600" b="0" i="0" dirty="0">
                <a:solidFill>
                  <a:srgbClr val="292929"/>
                </a:solidFill>
                <a:effectLst/>
                <a:latin typeface="charter"/>
              </a:rPr>
              <a:t>、</a:t>
            </a:r>
            <a:r>
              <a:rPr lang="en-US" altLang="zh-TW" sz="3600" b="0" i="0" dirty="0">
                <a:solidFill>
                  <a:srgbClr val="292929"/>
                </a:solidFill>
                <a:effectLst/>
                <a:latin typeface="charter"/>
              </a:rPr>
              <a:t>Hierarchical Clustering</a:t>
            </a:r>
            <a:r>
              <a:rPr lang="zh-TW" altLang="en-US" sz="3600" b="0" i="0" dirty="0">
                <a:solidFill>
                  <a:srgbClr val="292929"/>
                </a:solidFill>
                <a:effectLst/>
                <a:latin typeface="charter"/>
              </a:rPr>
              <a:t>、</a:t>
            </a:r>
            <a:r>
              <a:rPr lang="en-US" altLang="zh-TW" sz="3600" b="0" i="0" dirty="0">
                <a:solidFill>
                  <a:srgbClr val="292929"/>
                </a:solidFill>
                <a:effectLst/>
                <a:latin typeface="charter"/>
              </a:rPr>
              <a:t>t-SNE Clustering</a:t>
            </a:r>
            <a:r>
              <a:rPr lang="zh-TW" altLang="en-US" sz="3600" b="0" i="0" dirty="0">
                <a:solidFill>
                  <a:srgbClr val="292929"/>
                </a:solidFill>
                <a:effectLst/>
                <a:latin typeface="charter"/>
              </a:rPr>
              <a:t>、</a:t>
            </a:r>
            <a:r>
              <a:rPr lang="en-US" altLang="zh-TW" sz="3600" b="0" i="0" dirty="0">
                <a:solidFill>
                  <a:srgbClr val="292929"/>
                </a:solidFill>
                <a:effectLst/>
                <a:latin typeface="charter"/>
              </a:rPr>
              <a:t>DBSCAN Clustering</a:t>
            </a:r>
          </a:p>
          <a:p>
            <a:r>
              <a:rPr lang="zh-TW" altLang="en-US" sz="4400" b="0" i="0" dirty="0">
                <a:solidFill>
                  <a:srgbClr val="292929"/>
                </a:solidFill>
                <a:effectLst/>
                <a:latin typeface="charter"/>
              </a:rPr>
              <a:t>關聯（</a:t>
            </a:r>
            <a:r>
              <a:rPr lang="en-US" altLang="zh-TW" sz="4400" b="0" i="0" dirty="0">
                <a:solidFill>
                  <a:srgbClr val="292929"/>
                </a:solidFill>
                <a:effectLst/>
                <a:latin typeface="charter"/>
              </a:rPr>
              <a:t>Association</a:t>
            </a:r>
            <a:r>
              <a:rPr lang="zh-TW" altLang="en-US" sz="4400" b="0" i="0" dirty="0">
                <a:solidFill>
                  <a:srgbClr val="292929"/>
                </a:solidFill>
                <a:effectLst/>
                <a:latin typeface="charter"/>
              </a:rPr>
              <a:t>）</a:t>
            </a:r>
            <a:r>
              <a:rPr lang="en-US" altLang="zh-TW" sz="4400" b="0" i="0" dirty="0">
                <a:solidFill>
                  <a:srgbClr val="292929"/>
                </a:solidFill>
                <a:effectLst/>
                <a:latin typeface="charter"/>
              </a:rPr>
              <a:t>=&gt;</a:t>
            </a:r>
            <a:r>
              <a:rPr lang="en-US" altLang="zh-TW" sz="4400" b="0" i="0" dirty="0" err="1">
                <a:solidFill>
                  <a:srgbClr val="292929"/>
                </a:solidFill>
                <a:effectLst/>
                <a:latin typeface="charter"/>
              </a:rPr>
              <a:t>Apriori</a:t>
            </a:r>
            <a:endParaRPr lang="en-US" altLang="zh-TW" sz="4400" b="0" i="0" dirty="0">
              <a:solidFill>
                <a:srgbClr val="292929"/>
              </a:solidFill>
              <a:effectLst/>
              <a:latin typeface="charter"/>
            </a:endParaRPr>
          </a:p>
          <a:p>
            <a:r>
              <a:rPr lang="zh-TW" altLang="en-US" sz="4400" b="0" i="0" dirty="0">
                <a:solidFill>
                  <a:srgbClr val="292929"/>
                </a:solidFill>
                <a:effectLst/>
                <a:latin typeface="charter"/>
              </a:rPr>
              <a:t>降維（</a:t>
            </a:r>
            <a:r>
              <a:rPr lang="en-US" altLang="zh-TW" sz="4400" b="0" i="0" dirty="0">
                <a:solidFill>
                  <a:srgbClr val="292929"/>
                </a:solidFill>
                <a:effectLst/>
                <a:latin typeface="charter"/>
              </a:rPr>
              <a:t>Dimension Reduction</a:t>
            </a:r>
            <a:r>
              <a:rPr lang="zh-TW" altLang="en-US" sz="4400" b="0" i="0" dirty="0">
                <a:solidFill>
                  <a:srgbClr val="292929"/>
                </a:solidFill>
                <a:effectLst/>
                <a:latin typeface="charter"/>
              </a:rPr>
              <a:t>）</a:t>
            </a:r>
            <a:r>
              <a:rPr lang="en-US" altLang="zh-TW" sz="4400" b="0" i="0" dirty="0">
                <a:solidFill>
                  <a:srgbClr val="292929"/>
                </a:solidFill>
                <a:effectLst/>
                <a:latin typeface="charter"/>
              </a:rPr>
              <a:t>=&gt;PCA</a:t>
            </a:r>
          </a:p>
        </p:txBody>
      </p:sp>
    </p:spTree>
    <p:extLst>
      <p:ext uri="{BB962C8B-B14F-4D97-AF65-F5344CB8AC3E}">
        <p14:creationId xmlns:p14="http://schemas.microsoft.com/office/powerpoint/2010/main" val="6955123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A9FA0F3-F1F1-4911-AD12-6CD6DB233AFB}"/>
              </a:ext>
            </a:extLst>
          </p:cNvPr>
          <p:cNvSpPr>
            <a:spLocks noGrp="1"/>
          </p:cNvSpPr>
          <p:nvPr>
            <p:ph type="title"/>
          </p:nvPr>
        </p:nvSpPr>
        <p:spPr>
          <a:xfrm>
            <a:off x="838200" y="0"/>
            <a:ext cx="10515600" cy="1325563"/>
          </a:xfrm>
        </p:spPr>
        <p:txBody>
          <a:bodyPr/>
          <a:lstStyle/>
          <a:p>
            <a:pPr algn="ctr"/>
            <a:r>
              <a:rPr lang="en-US" altLang="zh-TW" sz="4400" b="0" i="0" dirty="0">
                <a:solidFill>
                  <a:srgbClr val="292929"/>
                </a:solidFill>
                <a:effectLst/>
                <a:latin typeface="charter"/>
              </a:rPr>
              <a:t>K-means</a:t>
            </a:r>
            <a:endParaRPr lang="zh-TW" altLang="en-US" dirty="0"/>
          </a:p>
        </p:txBody>
      </p:sp>
      <p:sp>
        <p:nvSpPr>
          <p:cNvPr id="3" name="內容版面配置區 2">
            <a:extLst>
              <a:ext uri="{FF2B5EF4-FFF2-40B4-BE49-F238E27FC236}">
                <a16:creationId xmlns:a16="http://schemas.microsoft.com/office/drawing/2014/main" id="{16865FFE-D52F-43A2-B234-37916559E7A0}"/>
              </a:ext>
            </a:extLst>
          </p:cNvPr>
          <p:cNvSpPr>
            <a:spLocks noGrp="1"/>
          </p:cNvSpPr>
          <p:nvPr>
            <p:ph idx="1"/>
          </p:nvPr>
        </p:nvSpPr>
        <p:spPr>
          <a:xfrm>
            <a:off x="649941" y="1212523"/>
            <a:ext cx="10515600" cy="4351338"/>
          </a:xfrm>
        </p:spPr>
        <p:txBody>
          <a:bodyPr>
            <a:noAutofit/>
          </a:bodyPr>
          <a:lstStyle/>
          <a:p>
            <a:pPr marL="0" indent="0">
              <a:buNone/>
            </a:pPr>
            <a:r>
              <a:rPr lang="en-US" altLang="zh-TW" sz="3200" dirty="0"/>
              <a:t>1 </a:t>
            </a:r>
            <a:r>
              <a:rPr lang="zh-TW" altLang="en-US" sz="3200" dirty="0"/>
              <a:t>先設定好要分成多少</a:t>
            </a:r>
            <a:r>
              <a:rPr lang="en-US" altLang="zh-TW" sz="3200" dirty="0"/>
              <a:t>(k)</a:t>
            </a:r>
            <a:r>
              <a:rPr lang="zh-TW" altLang="en-US" sz="3200" dirty="0"/>
              <a:t>群。</a:t>
            </a:r>
          </a:p>
          <a:p>
            <a:pPr marL="0" indent="0">
              <a:buNone/>
            </a:pPr>
            <a:r>
              <a:rPr lang="en-US" altLang="zh-TW" sz="3200" dirty="0"/>
              <a:t>2. </a:t>
            </a:r>
            <a:r>
              <a:rPr lang="zh-TW" altLang="en-US" sz="3200" dirty="0"/>
              <a:t>隨機給</a:t>
            </a:r>
            <a:r>
              <a:rPr lang="en-US" altLang="zh-TW" sz="3200" dirty="0"/>
              <a:t>k</a:t>
            </a:r>
            <a:r>
              <a:rPr lang="zh-TW" altLang="en-US" sz="3200" dirty="0"/>
              <a:t>個群心</a:t>
            </a:r>
          </a:p>
          <a:p>
            <a:pPr marL="0" indent="0">
              <a:buNone/>
            </a:pPr>
            <a:r>
              <a:rPr lang="en-US" altLang="zh-TW" sz="3200" dirty="0"/>
              <a:t>3. </a:t>
            </a:r>
            <a:r>
              <a:rPr lang="zh-TW" altLang="en-US" sz="3200" dirty="0"/>
              <a:t>每個資料都會所有</a:t>
            </a:r>
            <a:r>
              <a:rPr lang="en-US" altLang="zh-TW" sz="3200" dirty="0"/>
              <a:t>k</a:t>
            </a:r>
            <a:r>
              <a:rPr lang="zh-TW" altLang="en-US" sz="3200" dirty="0"/>
              <a:t>個群心算歐式距離</a:t>
            </a:r>
            <a:r>
              <a:rPr lang="en-US" altLang="zh-TW" sz="3200" dirty="0"/>
              <a:t>(</a:t>
            </a:r>
            <a:r>
              <a:rPr lang="zh-TW" altLang="en-US" sz="3200" dirty="0"/>
              <a:t>歐基李德距離</a:t>
            </a:r>
            <a:r>
              <a:rPr lang="en-US" altLang="zh-TW" sz="3200" dirty="0"/>
              <a:t>Euclidean distance</a:t>
            </a:r>
            <a:r>
              <a:rPr lang="zh-TW" altLang="en-US" sz="3200" dirty="0"/>
              <a:t>，其實就是直線距離公式，這邊距離當然也可以換成別種距離公式，但基本上都還是以歐式距離為主</a:t>
            </a:r>
            <a:r>
              <a:rPr lang="en-US" altLang="zh-TW" sz="3200" dirty="0"/>
              <a:t>)</a:t>
            </a:r>
            <a:r>
              <a:rPr lang="zh-TW" altLang="en-US" sz="3200" dirty="0"/>
              <a:t>。</a:t>
            </a:r>
          </a:p>
          <a:p>
            <a:pPr marL="0" indent="0">
              <a:buNone/>
            </a:pPr>
            <a:r>
              <a:rPr lang="en-US" altLang="zh-TW" sz="3200" dirty="0"/>
              <a:t>4. </a:t>
            </a:r>
            <a:r>
              <a:rPr lang="zh-TW" altLang="en-US" sz="3200" dirty="0"/>
              <a:t>將每筆資料分類判給距離最近的那個群心。</a:t>
            </a:r>
          </a:p>
          <a:p>
            <a:pPr marL="0" indent="0">
              <a:buNone/>
            </a:pPr>
            <a:r>
              <a:rPr lang="en-US" altLang="zh-TW" sz="3200" dirty="0"/>
              <a:t>5. </a:t>
            </a:r>
            <a:r>
              <a:rPr lang="zh-TW" altLang="en-US" sz="3200" dirty="0"/>
              <a:t>每個群心內都會有被分類過來的資料，根據這些資料重新計算新的群心。</a:t>
            </a:r>
          </a:p>
          <a:p>
            <a:pPr marL="0" indent="0">
              <a:buNone/>
            </a:pPr>
            <a:r>
              <a:rPr lang="en-US" altLang="zh-TW" sz="3200" dirty="0"/>
              <a:t>6. </a:t>
            </a:r>
            <a:r>
              <a:rPr lang="zh-TW" altLang="en-US" sz="3200" dirty="0"/>
              <a:t>一直重複</a:t>
            </a:r>
            <a:r>
              <a:rPr lang="en-US" altLang="zh-TW" sz="3200" dirty="0"/>
              <a:t>3–5</a:t>
            </a:r>
            <a:r>
              <a:rPr lang="zh-TW" altLang="en-US" sz="3200" dirty="0"/>
              <a:t>，直到所有群心不在有太大的變動</a:t>
            </a:r>
            <a:r>
              <a:rPr lang="en-US" altLang="zh-TW" sz="3200" dirty="0"/>
              <a:t>(</a:t>
            </a:r>
            <a:r>
              <a:rPr lang="zh-TW" altLang="en-US" sz="3200" dirty="0"/>
              <a:t>收斂</a:t>
            </a:r>
            <a:r>
              <a:rPr lang="en-US" altLang="zh-TW" sz="3200" dirty="0"/>
              <a:t>)</a:t>
            </a:r>
            <a:r>
              <a:rPr lang="zh-TW" altLang="en-US" sz="3200" dirty="0"/>
              <a:t>，結束。</a:t>
            </a:r>
          </a:p>
          <a:p>
            <a:endParaRPr lang="en-US" altLang="zh-TW" sz="3600" dirty="0"/>
          </a:p>
          <a:p>
            <a:pPr marL="0" indent="0">
              <a:buNone/>
            </a:pPr>
            <a:endParaRPr lang="en-US" altLang="zh-TW" sz="3600" dirty="0"/>
          </a:p>
        </p:txBody>
      </p:sp>
    </p:spTree>
    <p:extLst>
      <p:ext uri="{BB962C8B-B14F-4D97-AF65-F5344CB8AC3E}">
        <p14:creationId xmlns:p14="http://schemas.microsoft.com/office/powerpoint/2010/main" val="37717903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3BCC0DE-0213-40E5-A4DF-50F69ECD886D}"/>
              </a:ext>
            </a:extLst>
          </p:cNvPr>
          <p:cNvSpPr>
            <a:spLocks noGrp="1"/>
          </p:cNvSpPr>
          <p:nvPr>
            <p:ph type="title"/>
          </p:nvPr>
        </p:nvSpPr>
        <p:spPr/>
        <p:txBody>
          <a:bodyPr/>
          <a:lstStyle/>
          <a:p>
            <a:pPr algn="ctr"/>
            <a:r>
              <a:rPr lang="en-US" altLang="zh-TW" dirty="0"/>
              <a:t>K-Means</a:t>
            </a:r>
            <a:r>
              <a:rPr lang="zh-TW" altLang="en-US" dirty="0"/>
              <a:t> 實測</a:t>
            </a:r>
          </a:p>
        </p:txBody>
      </p:sp>
      <p:sp>
        <p:nvSpPr>
          <p:cNvPr id="3" name="內容版面配置區 2">
            <a:extLst>
              <a:ext uri="{FF2B5EF4-FFF2-40B4-BE49-F238E27FC236}">
                <a16:creationId xmlns:a16="http://schemas.microsoft.com/office/drawing/2014/main" id="{913A928A-CDC2-4B49-8FFB-24BED0EB557E}"/>
              </a:ext>
            </a:extLst>
          </p:cNvPr>
          <p:cNvSpPr>
            <a:spLocks noGrp="1"/>
          </p:cNvSpPr>
          <p:nvPr>
            <p:ph idx="1"/>
          </p:nvPr>
        </p:nvSpPr>
        <p:spPr/>
        <p:txBody>
          <a:bodyPr/>
          <a:lstStyle/>
          <a:p>
            <a:pPr marL="0" indent="0">
              <a:buNone/>
            </a:pPr>
            <a:br>
              <a:rPr lang="en-US" altLang="zh-TW" b="1" i="0" dirty="0">
                <a:solidFill>
                  <a:srgbClr val="008000"/>
                </a:solidFill>
                <a:effectLst/>
                <a:latin typeface="Courier New" panose="02070309020205020404" pitchFamily="49" charset="0"/>
              </a:rPr>
            </a:br>
            <a:endParaRPr lang="en-US" altLang="zh-TW" b="1" i="0" dirty="0">
              <a:solidFill>
                <a:srgbClr val="008000"/>
              </a:solidFill>
              <a:effectLst/>
              <a:latin typeface="Courier New" panose="02070309020205020404" pitchFamily="49" charset="0"/>
            </a:endParaRPr>
          </a:p>
        </p:txBody>
      </p:sp>
      <p:pic>
        <p:nvPicPr>
          <p:cNvPr id="5" name="圖片 4">
            <a:extLst>
              <a:ext uri="{FF2B5EF4-FFF2-40B4-BE49-F238E27FC236}">
                <a16:creationId xmlns:a16="http://schemas.microsoft.com/office/drawing/2014/main" id="{CE4953CA-9193-4398-BA10-17ACCADC3430}"/>
              </a:ext>
            </a:extLst>
          </p:cNvPr>
          <p:cNvPicPr>
            <a:picLocks noChangeAspect="1"/>
          </p:cNvPicPr>
          <p:nvPr/>
        </p:nvPicPr>
        <p:blipFill>
          <a:blip r:embed="rId2"/>
          <a:stretch>
            <a:fillRect/>
          </a:stretch>
        </p:blipFill>
        <p:spPr>
          <a:xfrm>
            <a:off x="222362" y="1579067"/>
            <a:ext cx="8291718" cy="4351338"/>
          </a:xfrm>
          <a:prstGeom prst="rect">
            <a:avLst/>
          </a:prstGeom>
        </p:spPr>
      </p:pic>
      <p:sp>
        <p:nvSpPr>
          <p:cNvPr id="6" name="文字方塊 5">
            <a:extLst>
              <a:ext uri="{FF2B5EF4-FFF2-40B4-BE49-F238E27FC236}">
                <a16:creationId xmlns:a16="http://schemas.microsoft.com/office/drawing/2014/main" id="{36F119C0-1578-4B00-B74C-60D012CBA333}"/>
              </a:ext>
            </a:extLst>
          </p:cNvPr>
          <p:cNvSpPr txBox="1"/>
          <p:nvPr/>
        </p:nvSpPr>
        <p:spPr>
          <a:xfrm>
            <a:off x="5497711" y="2391309"/>
            <a:ext cx="3332480" cy="461665"/>
          </a:xfrm>
          <a:prstGeom prst="rect">
            <a:avLst/>
          </a:prstGeom>
          <a:noFill/>
        </p:spPr>
        <p:txBody>
          <a:bodyPr wrap="square" rtlCol="0">
            <a:spAutoFit/>
          </a:bodyPr>
          <a:lstStyle/>
          <a:p>
            <a:r>
              <a:rPr lang="zh-TW" altLang="en-US" sz="2400" dirty="0"/>
              <a:t>進行數據處理的函數庫</a:t>
            </a:r>
          </a:p>
        </p:txBody>
      </p:sp>
      <p:sp>
        <p:nvSpPr>
          <p:cNvPr id="7" name="文字方塊 6">
            <a:extLst>
              <a:ext uri="{FF2B5EF4-FFF2-40B4-BE49-F238E27FC236}">
                <a16:creationId xmlns:a16="http://schemas.microsoft.com/office/drawing/2014/main" id="{3F475DFF-F43F-4674-89B7-D4E77E1103D2}"/>
              </a:ext>
            </a:extLst>
          </p:cNvPr>
          <p:cNvSpPr txBox="1"/>
          <p:nvPr/>
        </p:nvSpPr>
        <p:spPr>
          <a:xfrm>
            <a:off x="7386332" y="3352944"/>
            <a:ext cx="4583306" cy="461665"/>
          </a:xfrm>
          <a:prstGeom prst="rect">
            <a:avLst/>
          </a:prstGeom>
          <a:noFill/>
        </p:spPr>
        <p:txBody>
          <a:bodyPr wrap="none" rtlCol="0">
            <a:spAutoFit/>
          </a:bodyPr>
          <a:lstStyle/>
          <a:p>
            <a:r>
              <a:rPr lang="zh-TW" altLang="en-US" sz="2400" dirty="0"/>
              <a:t>高階大量的維度陣列與矩陣運算</a:t>
            </a:r>
          </a:p>
        </p:txBody>
      </p:sp>
      <p:sp>
        <p:nvSpPr>
          <p:cNvPr id="8" name="文字方塊 7">
            <a:extLst>
              <a:ext uri="{FF2B5EF4-FFF2-40B4-BE49-F238E27FC236}">
                <a16:creationId xmlns:a16="http://schemas.microsoft.com/office/drawing/2014/main" id="{2F961613-1D7A-417A-8CC5-D6635FE1CC0B}"/>
              </a:ext>
            </a:extLst>
          </p:cNvPr>
          <p:cNvSpPr txBox="1"/>
          <p:nvPr/>
        </p:nvSpPr>
        <p:spPr>
          <a:xfrm>
            <a:off x="5994400" y="3841502"/>
            <a:ext cx="2339102" cy="461665"/>
          </a:xfrm>
          <a:prstGeom prst="rect">
            <a:avLst/>
          </a:prstGeom>
          <a:noFill/>
        </p:spPr>
        <p:txBody>
          <a:bodyPr wrap="none" rtlCol="0">
            <a:spAutoFit/>
          </a:bodyPr>
          <a:lstStyle/>
          <a:p>
            <a:r>
              <a:rPr lang="zh-TW" altLang="en-US" sz="2400" dirty="0"/>
              <a:t>視覺化的繪圖庫</a:t>
            </a:r>
          </a:p>
        </p:txBody>
      </p:sp>
      <p:sp>
        <p:nvSpPr>
          <p:cNvPr id="9" name="文字方塊 8">
            <a:extLst>
              <a:ext uri="{FF2B5EF4-FFF2-40B4-BE49-F238E27FC236}">
                <a16:creationId xmlns:a16="http://schemas.microsoft.com/office/drawing/2014/main" id="{DD9CDAC7-7B33-4EB5-8677-E76517C4A876}"/>
              </a:ext>
            </a:extLst>
          </p:cNvPr>
          <p:cNvSpPr txBox="1"/>
          <p:nvPr/>
        </p:nvSpPr>
        <p:spPr>
          <a:xfrm>
            <a:off x="3658239" y="4249380"/>
            <a:ext cx="3656322" cy="461665"/>
          </a:xfrm>
          <a:prstGeom prst="rect">
            <a:avLst/>
          </a:prstGeom>
          <a:noFill/>
        </p:spPr>
        <p:txBody>
          <a:bodyPr wrap="none" rtlCol="0">
            <a:spAutoFit/>
          </a:bodyPr>
          <a:lstStyle/>
          <a:p>
            <a:r>
              <a:rPr lang="zh-TW" altLang="en-US" sz="2400" dirty="0"/>
              <a:t>負責處理資料</a:t>
            </a:r>
            <a:r>
              <a:rPr lang="en-US" altLang="zh-TW" sz="2400" dirty="0"/>
              <a:t>input/output</a:t>
            </a:r>
            <a:endParaRPr lang="zh-TW" altLang="en-US" sz="2400" dirty="0"/>
          </a:p>
        </p:txBody>
      </p:sp>
      <p:sp>
        <p:nvSpPr>
          <p:cNvPr id="10" name="文字方塊 9">
            <a:extLst>
              <a:ext uri="{FF2B5EF4-FFF2-40B4-BE49-F238E27FC236}">
                <a16:creationId xmlns:a16="http://schemas.microsoft.com/office/drawing/2014/main" id="{F2293F67-B106-4AC3-A90A-A15DE3625047}"/>
              </a:ext>
            </a:extLst>
          </p:cNvPr>
          <p:cNvSpPr txBox="1"/>
          <p:nvPr/>
        </p:nvSpPr>
        <p:spPr>
          <a:xfrm>
            <a:off x="4427274" y="4797718"/>
            <a:ext cx="3337452" cy="461665"/>
          </a:xfrm>
          <a:prstGeom prst="rect">
            <a:avLst/>
          </a:prstGeom>
          <a:noFill/>
        </p:spPr>
        <p:txBody>
          <a:bodyPr wrap="none" rtlCol="0">
            <a:spAutoFit/>
          </a:bodyPr>
          <a:lstStyle/>
          <a:p>
            <a:r>
              <a:rPr lang="en-US" altLang="zh-TW" sz="2400" dirty="0"/>
              <a:t>http request </a:t>
            </a:r>
            <a:r>
              <a:rPr lang="zh-TW" altLang="en-US" sz="2400" dirty="0"/>
              <a:t>下載練習用</a:t>
            </a:r>
          </a:p>
        </p:txBody>
      </p:sp>
    </p:spTree>
    <p:extLst>
      <p:ext uri="{BB962C8B-B14F-4D97-AF65-F5344CB8AC3E}">
        <p14:creationId xmlns:p14="http://schemas.microsoft.com/office/powerpoint/2010/main" val="29516654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9A9943A-6390-42D5-842A-B781681F5370}"/>
              </a:ext>
            </a:extLst>
          </p:cNvPr>
          <p:cNvSpPr>
            <a:spLocks noGrp="1"/>
          </p:cNvSpPr>
          <p:nvPr>
            <p:ph type="title"/>
          </p:nvPr>
        </p:nvSpPr>
        <p:spPr/>
        <p:txBody>
          <a:bodyPr/>
          <a:lstStyle/>
          <a:p>
            <a:r>
              <a:rPr lang="zh-TW" altLang="en-US" dirty="0"/>
              <a:t>載入資料</a:t>
            </a:r>
          </a:p>
        </p:txBody>
      </p:sp>
      <p:sp>
        <p:nvSpPr>
          <p:cNvPr id="8" name="內容版面配置區 7">
            <a:extLst>
              <a:ext uri="{FF2B5EF4-FFF2-40B4-BE49-F238E27FC236}">
                <a16:creationId xmlns:a16="http://schemas.microsoft.com/office/drawing/2014/main" id="{51779B97-B6C7-4D4D-AB7E-0415F1DBE595}"/>
              </a:ext>
            </a:extLst>
          </p:cNvPr>
          <p:cNvSpPr>
            <a:spLocks noGrp="1"/>
          </p:cNvSpPr>
          <p:nvPr>
            <p:ph idx="1"/>
          </p:nvPr>
        </p:nvSpPr>
        <p:spPr/>
        <p:txBody>
          <a:bodyPr/>
          <a:lstStyle/>
          <a:p>
            <a:endParaRPr lang="zh-TW" altLang="en-US" dirty="0"/>
          </a:p>
        </p:txBody>
      </p:sp>
      <p:pic>
        <p:nvPicPr>
          <p:cNvPr id="10" name="圖片 9">
            <a:extLst>
              <a:ext uri="{FF2B5EF4-FFF2-40B4-BE49-F238E27FC236}">
                <a16:creationId xmlns:a16="http://schemas.microsoft.com/office/drawing/2014/main" id="{5F2B9CC8-82AF-4B4E-91F7-9A6B174FC9F8}"/>
              </a:ext>
            </a:extLst>
          </p:cNvPr>
          <p:cNvPicPr>
            <a:picLocks noChangeAspect="1"/>
          </p:cNvPicPr>
          <p:nvPr/>
        </p:nvPicPr>
        <p:blipFill>
          <a:blip r:embed="rId2"/>
          <a:stretch>
            <a:fillRect/>
          </a:stretch>
        </p:blipFill>
        <p:spPr>
          <a:xfrm>
            <a:off x="3454915" y="681037"/>
            <a:ext cx="7469759" cy="5914074"/>
          </a:xfrm>
          <a:prstGeom prst="rect">
            <a:avLst/>
          </a:prstGeom>
        </p:spPr>
      </p:pic>
    </p:spTree>
    <p:extLst>
      <p:ext uri="{BB962C8B-B14F-4D97-AF65-F5344CB8AC3E}">
        <p14:creationId xmlns:p14="http://schemas.microsoft.com/office/powerpoint/2010/main" val="27727604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896351D-3053-47CB-9108-165514BD67B2}"/>
              </a:ext>
            </a:extLst>
          </p:cNvPr>
          <p:cNvSpPr>
            <a:spLocks noGrp="1"/>
          </p:cNvSpPr>
          <p:nvPr>
            <p:ph type="title"/>
          </p:nvPr>
        </p:nvSpPr>
        <p:spPr/>
        <p:txBody>
          <a:bodyPr/>
          <a:lstStyle/>
          <a:p>
            <a:endParaRPr lang="zh-TW" altLang="en-US"/>
          </a:p>
        </p:txBody>
      </p:sp>
      <p:pic>
        <p:nvPicPr>
          <p:cNvPr id="5" name="內容版面配置區 4">
            <a:extLst>
              <a:ext uri="{FF2B5EF4-FFF2-40B4-BE49-F238E27FC236}">
                <a16:creationId xmlns:a16="http://schemas.microsoft.com/office/drawing/2014/main" id="{5A41C425-96F0-410C-826F-F16163CD4803}"/>
              </a:ext>
            </a:extLst>
          </p:cNvPr>
          <p:cNvPicPr>
            <a:picLocks noGrp="1" noChangeAspect="1"/>
          </p:cNvPicPr>
          <p:nvPr>
            <p:ph idx="1"/>
          </p:nvPr>
        </p:nvPicPr>
        <p:blipFill>
          <a:blip r:embed="rId2"/>
          <a:stretch>
            <a:fillRect/>
          </a:stretch>
        </p:blipFill>
        <p:spPr>
          <a:xfrm>
            <a:off x="4113357" y="102552"/>
            <a:ext cx="7768272" cy="6652895"/>
          </a:xfrm>
        </p:spPr>
      </p:pic>
    </p:spTree>
    <p:extLst>
      <p:ext uri="{BB962C8B-B14F-4D97-AF65-F5344CB8AC3E}">
        <p14:creationId xmlns:p14="http://schemas.microsoft.com/office/powerpoint/2010/main" val="4171026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CFD8788-99E7-4004-A679-29DEC7876D51}"/>
              </a:ext>
            </a:extLst>
          </p:cNvPr>
          <p:cNvSpPr>
            <a:spLocks noGrp="1"/>
          </p:cNvSpPr>
          <p:nvPr>
            <p:ph type="title"/>
          </p:nvPr>
        </p:nvSpPr>
        <p:spPr/>
        <p:txBody>
          <a:bodyPr/>
          <a:lstStyle/>
          <a:p>
            <a:endParaRPr lang="zh-TW" altLang="en-US"/>
          </a:p>
        </p:txBody>
      </p:sp>
      <p:sp>
        <p:nvSpPr>
          <p:cNvPr id="5" name="內容版面配置區 4">
            <a:extLst>
              <a:ext uri="{FF2B5EF4-FFF2-40B4-BE49-F238E27FC236}">
                <a16:creationId xmlns:a16="http://schemas.microsoft.com/office/drawing/2014/main" id="{96708F86-F523-4B36-A876-14926D3CF814}"/>
              </a:ext>
            </a:extLst>
          </p:cNvPr>
          <p:cNvSpPr>
            <a:spLocks noGrp="1"/>
          </p:cNvSpPr>
          <p:nvPr>
            <p:ph idx="1"/>
          </p:nvPr>
        </p:nvSpPr>
        <p:spPr/>
        <p:txBody>
          <a:bodyPr/>
          <a:lstStyle/>
          <a:p>
            <a:endParaRPr lang="zh-TW" altLang="en-US"/>
          </a:p>
        </p:txBody>
      </p:sp>
      <p:pic>
        <p:nvPicPr>
          <p:cNvPr id="7" name="圖片 6">
            <a:extLst>
              <a:ext uri="{FF2B5EF4-FFF2-40B4-BE49-F238E27FC236}">
                <a16:creationId xmlns:a16="http://schemas.microsoft.com/office/drawing/2014/main" id="{48305796-1EBB-4873-9373-0D91BE269371}"/>
              </a:ext>
            </a:extLst>
          </p:cNvPr>
          <p:cNvPicPr>
            <a:picLocks noChangeAspect="1"/>
          </p:cNvPicPr>
          <p:nvPr/>
        </p:nvPicPr>
        <p:blipFill>
          <a:blip r:embed="rId2"/>
          <a:stretch>
            <a:fillRect/>
          </a:stretch>
        </p:blipFill>
        <p:spPr>
          <a:xfrm>
            <a:off x="91440" y="2552147"/>
            <a:ext cx="12100560" cy="1753705"/>
          </a:xfrm>
          <a:prstGeom prst="rect">
            <a:avLst/>
          </a:prstGeom>
        </p:spPr>
      </p:pic>
    </p:spTree>
    <p:extLst>
      <p:ext uri="{BB962C8B-B14F-4D97-AF65-F5344CB8AC3E}">
        <p14:creationId xmlns:p14="http://schemas.microsoft.com/office/powerpoint/2010/main" val="41676528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F70C66A-9D14-43A1-8E50-9C6B6BDA8EE7}"/>
              </a:ext>
            </a:extLst>
          </p:cNvPr>
          <p:cNvSpPr>
            <a:spLocks noGrp="1"/>
          </p:cNvSpPr>
          <p:nvPr>
            <p:ph type="title"/>
          </p:nvPr>
        </p:nvSpPr>
        <p:spPr/>
        <p:txBody>
          <a:bodyPr/>
          <a:lstStyle/>
          <a:p>
            <a:r>
              <a:rPr lang="en-US" altLang="zh-TW" dirty="0"/>
              <a:t>K means </a:t>
            </a:r>
            <a:r>
              <a:rPr lang="zh-TW" altLang="en-US" dirty="0"/>
              <a:t>參數</a:t>
            </a:r>
          </a:p>
        </p:txBody>
      </p:sp>
      <p:sp>
        <p:nvSpPr>
          <p:cNvPr id="3" name="內容版面配置區 2">
            <a:extLst>
              <a:ext uri="{FF2B5EF4-FFF2-40B4-BE49-F238E27FC236}">
                <a16:creationId xmlns:a16="http://schemas.microsoft.com/office/drawing/2014/main" id="{1AFDC28E-395F-4A3F-87C0-61B2732EF2B2}"/>
              </a:ext>
            </a:extLst>
          </p:cNvPr>
          <p:cNvSpPr>
            <a:spLocks noGrp="1"/>
          </p:cNvSpPr>
          <p:nvPr>
            <p:ph idx="1"/>
          </p:nvPr>
        </p:nvSpPr>
        <p:spPr/>
        <p:txBody>
          <a:bodyPr/>
          <a:lstStyle/>
          <a:p>
            <a:pPr algn="l">
              <a:buFont typeface="Arial" panose="020B0604020202020204" pitchFamily="34" charset="0"/>
              <a:buChar char="•"/>
            </a:pPr>
            <a:r>
              <a:rPr lang="en-US" altLang="zh-TW" sz="4000" b="0" i="0" dirty="0" err="1">
                <a:solidFill>
                  <a:srgbClr val="000000"/>
                </a:solidFill>
                <a:effectLst/>
                <a:latin typeface="Helvetica Neue"/>
              </a:rPr>
              <a:t>n_cluster</a:t>
            </a:r>
            <a:r>
              <a:rPr lang="en-US" altLang="zh-TW" sz="4000" b="0" i="0" dirty="0">
                <a:solidFill>
                  <a:srgbClr val="000000"/>
                </a:solidFill>
                <a:effectLst/>
                <a:latin typeface="Helvetica Neue"/>
              </a:rPr>
              <a:t>: K</a:t>
            </a:r>
            <a:r>
              <a:rPr lang="zh-TW" altLang="en-US" sz="4000" b="0" i="0" dirty="0">
                <a:solidFill>
                  <a:srgbClr val="000000"/>
                </a:solidFill>
                <a:effectLst/>
                <a:latin typeface="Helvetica Neue"/>
              </a:rPr>
              <a:t>的大小，也就是分群的類別數量</a:t>
            </a:r>
          </a:p>
          <a:p>
            <a:pPr algn="l">
              <a:buFont typeface="Arial" panose="020B0604020202020204" pitchFamily="34" charset="0"/>
              <a:buChar char="•"/>
            </a:pPr>
            <a:r>
              <a:rPr lang="en-US" altLang="zh-TW" sz="4000" b="0" i="0" dirty="0" err="1">
                <a:solidFill>
                  <a:srgbClr val="000000"/>
                </a:solidFill>
                <a:effectLst/>
                <a:latin typeface="Helvetica Neue"/>
              </a:rPr>
              <a:t>random_state</a:t>
            </a:r>
            <a:r>
              <a:rPr lang="en-US" altLang="zh-TW" sz="4000" b="0" i="0" dirty="0">
                <a:solidFill>
                  <a:srgbClr val="000000"/>
                </a:solidFill>
                <a:effectLst/>
                <a:latin typeface="Helvetica Neue"/>
              </a:rPr>
              <a:t>: </a:t>
            </a:r>
            <a:r>
              <a:rPr lang="zh-TW" altLang="en-US" sz="4000" b="0" i="0" dirty="0">
                <a:solidFill>
                  <a:srgbClr val="000000"/>
                </a:solidFill>
                <a:effectLst/>
                <a:latin typeface="Helvetica Neue"/>
              </a:rPr>
              <a:t>亂數種子，設定常數能夠保證每次分群結果都一樣</a:t>
            </a:r>
          </a:p>
          <a:p>
            <a:pPr algn="l">
              <a:buFont typeface="Arial" panose="020B0604020202020204" pitchFamily="34" charset="0"/>
              <a:buChar char="•"/>
            </a:pPr>
            <a:r>
              <a:rPr lang="en-US" altLang="zh-TW" sz="4000" b="0" i="0" dirty="0" err="1">
                <a:solidFill>
                  <a:srgbClr val="000000"/>
                </a:solidFill>
                <a:effectLst/>
                <a:latin typeface="Helvetica Neue"/>
              </a:rPr>
              <a:t>n_init</a:t>
            </a:r>
            <a:r>
              <a:rPr lang="en-US" altLang="zh-TW" sz="4000" b="0" i="0" dirty="0">
                <a:solidFill>
                  <a:srgbClr val="000000"/>
                </a:solidFill>
                <a:effectLst/>
                <a:latin typeface="Helvetica Neue"/>
              </a:rPr>
              <a:t>: </a:t>
            </a:r>
            <a:r>
              <a:rPr lang="zh-TW" altLang="en-US" sz="4000" b="0" i="0" dirty="0">
                <a:solidFill>
                  <a:srgbClr val="000000"/>
                </a:solidFill>
                <a:effectLst/>
                <a:latin typeface="Helvetica Neue"/>
              </a:rPr>
              <a:t>預設為</a:t>
            </a:r>
            <a:r>
              <a:rPr lang="en-US" altLang="zh-TW" sz="4000" b="0" i="0" dirty="0">
                <a:solidFill>
                  <a:srgbClr val="000000"/>
                </a:solidFill>
                <a:effectLst/>
                <a:latin typeface="Helvetica Neue"/>
              </a:rPr>
              <a:t>10</a:t>
            </a:r>
            <a:r>
              <a:rPr lang="zh-TW" altLang="en-US" sz="4000" b="0" i="0" dirty="0">
                <a:solidFill>
                  <a:srgbClr val="000000"/>
                </a:solidFill>
                <a:effectLst/>
                <a:latin typeface="Helvetica Neue"/>
              </a:rPr>
              <a:t>次隨機初始化，選擇效果最好的一種來作為模型。</a:t>
            </a:r>
          </a:p>
          <a:p>
            <a:pPr algn="l">
              <a:buFont typeface="Arial" panose="020B0604020202020204" pitchFamily="34" charset="0"/>
              <a:buChar char="•"/>
            </a:pPr>
            <a:r>
              <a:rPr lang="en-US" altLang="zh-TW" sz="4000" b="0" i="0" dirty="0" err="1">
                <a:solidFill>
                  <a:srgbClr val="000000"/>
                </a:solidFill>
                <a:effectLst/>
                <a:latin typeface="Helvetica Neue"/>
              </a:rPr>
              <a:t>max_iter</a:t>
            </a:r>
            <a:r>
              <a:rPr lang="en-US" altLang="zh-TW" sz="4000" b="0" i="0" dirty="0">
                <a:solidFill>
                  <a:srgbClr val="000000"/>
                </a:solidFill>
                <a:effectLst/>
                <a:latin typeface="Helvetica Neue"/>
              </a:rPr>
              <a:t>: </a:t>
            </a:r>
            <a:r>
              <a:rPr lang="zh-TW" altLang="en-US" sz="4000" b="0" i="0" dirty="0">
                <a:solidFill>
                  <a:srgbClr val="000000"/>
                </a:solidFill>
                <a:effectLst/>
                <a:latin typeface="Helvetica Neue"/>
              </a:rPr>
              <a:t>迭代次數，預設為</a:t>
            </a:r>
            <a:r>
              <a:rPr lang="en-US" altLang="zh-TW" sz="4000" b="0" i="0" dirty="0">
                <a:solidFill>
                  <a:srgbClr val="000000"/>
                </a:solidFill>
                <a:effectLst/>
                <a:latin typeface="Helvetica Neue"/>
              </a:rPr>
              <a:t>300</a:t>
            </a:r>
            <a:r>
              <a:rPr lang="zh-TW" altLang="en-US" sz="4000" b="0" i="0" dirty="0">
                <a:solidFill>
                  <a:srgbClr val="000000"/>
                </a:solidFill>
                <a:effectLst/>
                <a:latin typeface="Helvetica Neue"/>
              </a:rPr>
              <a:t>代</a:t>
            </a:r>
          </a:p>
          <a:p>
            <a:pPr marL="0" indent="0">
              <a:buNone/>
            </a:pPr>
            <a:endParaRPr lang="zh-TW" altLang="en-US" dirty="0"/>
          </a:p>
        </p:txBody>
      </p:sp>
    </p:spTree>
    <p:extLst>
      <p:ext uri="{BB962C8B-B14F-4D97-AF65-F5344CB8AC3E}">
        <p14:creationId xmlns:p14="http://schemas.microsoft.com/office/powerpoint/2010/main" val="3428820102"/>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127</TotalTime>
  <Words>1022</Words>
  <Application>Microsoft Office PowerPoint</Application>
  <PresentationFormat>寬螢幕</PresentationFormat>
  <Paragraphs>74</Paragraphs>
  <Slides>23</Slides>
  <Notes>0</Notes>
  <HiddenSlides>0</HiddenSlides>
  <MMClips>0</MMClips>
  <ScaleCrop>false</ScaleCrop>
  <HeadingPairs>
    <vt:vector size="6" baseType="variant">
      <vt:variant>
        <vt:lpstr>使用字型</vt:lpstr>
      </vt:variant>
      <vt:variant>
        <vt:i4>9</vt:i4>
      </vt:variant>
      <vt:variant>
        <vt:lpstr>佈景主題</vt:lpstr>
      </vt:variant>
      <vt:variant>
        <vt:i4>1</vt:i4>
      </vt:variant>
      <vt:variant>
        <vt:lpstr>投影片標題</vt:lpstr>
      </vt:variant>
      <vt:variant>
        <vt:i4>23</vt:i4>
      </vt:variant>
    </vt:vector>
  </HeadingPairs>
  <TitlesOfParts>
    <vt:vector size="33" baseType="lpstr">
      <vt:lpstr>charter</vt:lpstr>
      <vt:lpstr>Helvetica Neue</vt:lpstr>
      <vt:lpstr>Lato</vt:lpstr>
      <vt:lpstr>sohne</vt:lpstr>
      <vt:lpstr>微軟正黑體</vt:lpstr>
      <vt:lpstr>Arial</vt:lpstr>
      <vt:lpstr>Calibri</vt:lpstr>
      <vt:lpstr>Calibri Light</vt:lpstr>
      <vt:lpstr>Courier New</vt:lpstr>
      <vt:lpstr>Office 佈景主題</vt:lpstr>
      <vt:lpstr>非監督學習演算法</vt:lpstr>
      <vt:lpstr>agenda</vt:lpstr>
      <vt:lpstr>非監督式學習</vt:lpstr>
      <vt:lpstr>K-means</vt:lpstr>
      <vt:lpstr>K-Means 實測</vt:lpstr>
      <vt:lpstr>載入資料</vt:lpstr>
      <vt:lpstr>PowerPoint 簡報</vt:lpstr>
      <vt:lpstr>PowerPoint 簡報</vt:lpstr>
      <vt:lpstr>K means 參數</vt:lpstr>
      <vt:lpstr>K means </vt:lpstr>
      <vt:lpstr>K means 演算過程</vt:lpstr>
      <vt:lpstr>Ground                                K means predit</vt:lpstr>
      <vt:lpstr>使用inertia做評估</vt:lpstr>
      <vt:lpstr>Silhouette scores 做模型評估</vt:lpstr>
      <vt:lpstr>演算步驟</vt:lpstr>
      <vt:lpstr>PowerPoint 簡報</vt:lpstr>
      <vt:lpstr>PowerPoint 簡報</vt:lpstr>
      <vt:lpstr>PowerPoint 簡報</vt:lpstr>
      <vt:lpstr>Hierarchical  Clustering </vt:lpstr>
      <vt:lpstr>t-SNE Clustering</vt:lpstr>
      <vt:lpstr>DBSCAN  Clustering</vt:lpstr>
      <vt:lpstr>參考資料</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非監督學習演算法</dc:title>
  <dc:creator>郁涵 黃</dc:creator>
  <cp:lastModifiedBy>郁涵 黃</cp:lastModifiedBy>
  <cp:revision>17</cp:revision>
  <dcterms:created xsi:type="dcterms:W3CDTF">2021-06-03T02:13:56Z</dcterms:created>
  <dcterms:modified xsi:type="dcterms:W3CDTF">2021-06-04T14:35:37Z</dcterms:modified>
</cp:coreProperties>
</file>