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7" r:id="rId5"/>
    <p:sldId id="278" r:id="rId6"/>
    <p:sldId id="259" r:id="rId7"/>
    <p:sldId id="258" r:id="rId8"/>
    <p:sldId id="261" r:id="rId9"/>
    <p:sldId id="262" r:id="rId10"/>
    <p:sldId id="263" r:id="rId11"/>
    <p:sldId id="266" r:id="rId12"/>
    <p:sldId id="285" r:id="rId13"/>
    <p:sldId id="286" r:id="rId14"/>
    <p:sldId id="287" r:id="rId15"/>
    <p:sldId id="288" r:id="rId16"/>
    <p:sldId id="289" r:id="rId17"/>
    <p:sldId id="265" r:id="rId18"/>
    <p:sldId id="277" r:id="rId19"/>
    <p:sldId id="290" r:id="rId20"/>
    <p:sldId id="283" r:id="rId21"/>
    <p:sldId id="284"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51" d="100"/>
          <a:sy n="51" d="100"/>
        </p:scale>
        <p:origin x="114"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23F14-6F81-4369-A1FF-CFF3E5DFE96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BE2250E-AD2A-422C-9302-7875C98A0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F1A0C47-75EA-42A3-B124-1CEA082E89E5}"/>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6E4AC5F8-C6C2-4B5D-96C2-53A4A0FB19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587C1E-153A-420D-9211-7F175A2FC9CC}"/>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99166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0A9AF-D468-4F25-84F4-3BEC6D05480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A9E1B87-8514-4869-BF0A-A4B2657632A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9DFF8F-8AD2-4EC2-A65C-E0951B0682D3}"/>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0A868B67-D239-443D-AC5D-DC7A033A85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86EDDA-74EF-4094-9181-2ED39C599100}"/>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267566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CC0D166-C076-4378-863E-005EE36DD66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2C49AC8-D891-4D53-8B28-133B03CBF6C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D20AF48-93BF-4B4B-BA03-3FA3A73AB48C}"/>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7FE785EA-D90B-46CF-BA61-34FAF2E06A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A2FC5-B00E-4CF0-B630-EF5B671DD7DA}"/>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63143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652E4-754F-42A7-B6C0-E7F2F3E5CF4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2678AB-73DA-499C-A6C9-E2CB2B3951A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004220-6B5F-489C-8846-865CA138BE99}"/>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4756F90B-7141-4681-AF16-FEBB458C39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DC2651-0BF9-4361-A0CB-EBEF2BEA5699}"/>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152647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5A7796-60B5-4346-9C13-E6C6A4D96B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35E416-FF76-46F0-973B-925B6E691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81FB320-D91B-47A0-9A46-9D7804C4DB84}"/>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8B5B1276-6B70-4D45-BA9C-9D2BFAE4311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B4A31F-3B50-487D-AFD5-6E21A54F140E}"/>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255670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3AEEF7-BA26-48D6-8480-7733AF7B57D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4579B5-9562-4EE3-8A64-821F6157960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E38490-53B7-4D61-96F1-B9657094DB8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1A4CBF2-A317-4EDE-A92F-BDE01BCD1223}"/>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6" name="頁尾版面配置區 5">
            <a:extLst>
              <a:ext uri="{FF2B5EF4-FFF2-40B4-BE49-F238E27FC236}">
                <a16:creationId xmlns:a16="http://schemas.microsoft.com/office/drawing/2014/main" id="{14E9C2CF-1BC7-4ABE-9E2C-27C2808EFA9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95C104C-6D08-4F96-9DA5-8F03E2AF47B6}"/>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81601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CCCEC-72DA-42F7-A8F7-1442A5AD702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E2C43ED-9473-4905-A062-A4D86057B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13E1C6B-2C22-4130-B0C9-400EC3864AD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6502676-F33D-4EE9-8B6F-7D0B31E6E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DBB912D-0700-429C-BF4D-B181BA8474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0C00301-DF4B-4B26-91F3-A9CEEE173572}"/>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8" name="頁尾版面配置區 7">
            <a:extLst>
              <a:ext uri="{FF2B5EF4-FFF2-40B4-BE49-F238E27FC236}">
                <a16:creationId xmlns:a16="http://schemas.microsoft.com/office/drawing/2014/main" id="{89CC4A97-85A5-4E07-AF41-31629C9ED4D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9DAD0FE-D7EA-4B50-8550-40843D47D761}"/>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33659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902496-D6EF-417B-9172-0528F46A42A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0FCA4E4-AFD2-45C9-BEF5-2B51A287F670}"/>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4" name="頁尾版面配置區 3">
            <a:extLst>
              <a:ext uri="{FF2B5EF4-FFF2-40B4-BE49-F238E27FC236}">
                <a16:creationId xmlns:a16="http://schemas.microsoft.com/office/drawing/2014/main" id="{879146AF-9EBC-4BE3-A520-D51880653D5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9AC116-6C76-4E45-8208-D0715EF38A4F}"/>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93646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82852C-137A-4BF7-ABA4-1B8639F818D4}"/>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3" name="頁尾版面配置區 2">
            <a:extLst>
              <a:ext uri="{FF2B5EF4-FFF2-40B4-BE49-F238E27FC236}">
                <a16:creationId xmlns:a16="http://schemas.microsoft.com/office/drawing/2014/main" id="{171A41D5-F8EE-4245-8684-0079FD852D3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D387248-9AED-4B7D-9592-19802C6C401C}"/>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1769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0EF5E-0D70-421E-8D79-735B41CFFDE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1962CB4-4D34-4C1B-BA3D-C05F66BCC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F9D1C2D-623C-4C53-A4AF-50546EACA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6AB778-B29E-495C-AFE5-2AAD841B0824}"/>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6" name="頁尾版面配置區 5">
            <a:extLst>
              <a:ext uri="{FF2B5EF4-FFF2-40B4-BE49-F238E27FC236}">
                <a16:creationId xmlns:a16="http://schemas.microsoft.com/office/drawing/2014/main" id="{5BF93879-31BF-4ABC-BDAD-013494A8FF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5F6C80-7CDB-468F-A4A6-031FB8D09B66}"/>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35465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EA14DC-9EFA-4626-B8C4-C9AEB90FB6D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8D579E0-C17A-4B12-8925-6AF8373D0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16D1BD6-BF38-4290-B614-84EFB9B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B172444-05E8-4364-B1BD-95690DA11227}"/>
              </a:ext>
            </a:extLst>
          </p:cNvPr>
          <p:cNvSpPr>
            <a:spLocks noGrp="1"/>
          </p:cNvSpPr>
          <p:nvPr>
            <p:ph type="dt" sz="half" idx="10"/>
          </p:nvPr>
        </p:nvSpPr>
        <p:spPr/>
        <p:txBody>
          <a:bodyPr/>
          <a:lstStyle/>
          <a:p>
            <a:fld id="{89D95956-C490-4791-9BEB-6B35BDB85B1F}" type="datetimeFigureOut">
              <a:rPr lang="zh-TW" altLang="en-US" smtClean="0"/>
              <a:t>2021/4/29</a:t>
            </a:fld>
            <a:endParaRPr lang="zh-TW" altLang="en-US"/>
          </a:p>
        </p:txBody>
      </p:sp>
      <p:sp>
        <p:nvSpPr>
          <p:cNvPr id="6" name="頁尾版面配置區 5">
            <a:extLst>
              <a:ext uri="{FF2B5EF4-FFF2-40B4-BE49-F238E27FC236}">
                <a16:creationId xmlns:a16="http://schemas.microsoft.com/office/drawing/2014/main" id="{5832A266-3056-4740-9C4B-37B30F7801C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DC542F5-7EC9-4A08-B66A-3A4C1BE10AF4}"/>
              </a:ext>
            </a:extLst>
          </p:cNvPr>
          <p:cNvSpPr>
            <a:spLocks noGrp="1"/>
          </p:cNvSpPr>
          <p:nvPr>
            <p:ph type="sldNum" sz="quarter" idx="12"/>
          </p:nvPr>
        </p:nvSpPr>
        <p:spPr/>
        <p:txBody>
          <a:body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285847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F6C6CA9-8B0D-4B29-B004-78ED83111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4EDC4D9-5364-4339-8401-075F77A8E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3D6C82-3628-49A6-900E-77DBA9B38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95956-C490-4791-9BEB-6B35BDB85B1F}" type="datetimeFigureOut">
              <a:rPr lang="zh-TW" altLang="en-US" smtClean="0"/>
              <a:t>2021/4/29</a:t>
            </a:fld>
            <a:endParaRPr lang="zh-TW" altLang="en-US"/>
          </a:p>
        </p:txBody>
      </p:sp>
      <p:sp>
        <p:nvSpPr>
          <p:cNvPr id="5" name="頁尾版面配置區 4">
            <a:extLst>
              <a:ext uri="{FF2B5EF4-FFF2-40B4-BE49-F238E27FC236}">
                <a16:creationId xmlns:a16="http://schemas.microsoft.com/office/drawing/2014/main" id="{AD98E24C-8771-4861-8133-FADD6B92B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7A65C75-0B73-4502-B861-2EEAD21CD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99C90-2387-4E32-94F8-716086B1976A}" type="slidenum">
              <a:rPr lang="zh-TW" altLang="en-US" smtClean="0"/>
              <a:t>‹#›</a:t>
            </a:fld>
            <a:endParaRPr lang="zh-TW" altLang="en-US"/>
          </a:p>
        </p:txBody>
      </p:sp>
    </p:spTree>
    <p:extLst>
      <p:ext uri="{BB962C8B-B14F-4D97-AF65-F5344CB8AC3E}">
        <p14:creationId xmlns:p14="http://schemas.microsoft.com/office/powerpoint/2010/main" val="5513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5D75E-2F34-4121-87E4-A7A5047E26C8}"/>
              </a:ext>
            </a:extLst>
          </p:cNvPr>
          <p:cNvSpPr>
            <a:spLocks noGrp="1"/>
          </p:cNvSpPr>
          <p:nvPr>
            <p:ph type="ctrTitle"/>
          </p:nvPr>
        </p:nvSpPr>
        <p:spPr/>
        <p:txBody>
          <a:bodyPr/>
          <a:lstStyle/>
          <a:p>
            <a:r>
              <a:rPr lang="zh-TW" altLang="en-US" b="1" dirty="0"/>
              <a:t>機器學習演算法分析與實測</a:t>
            </a:r>
            <a:endParaRPr lang="zh-TW" altLang="en-US" dirty="0"/>
          </a:p>
        </p:txBody>
      </p:sp>
      <p:sp>
        <p:nvSpPr>
          <p:cNvPr id="3" name="副標題 2">
            <a:extLst>
              <a:ext uri="{FF2B5EF4-FFF2-40B4-BE49-F238E27FC236}">
                <a16:creationId xmlns:a16="http://schemas.microsoft.com/office/drawing/2014/main" id="{A4663769-E397-432E-916F-2575F71CF490}"/>
              </a:ext>
            </a:extLst>
          </p:cNvPr>
          <p:cNvSpPr>
            <a:spLocks noGrp="1"/>
          </p:cNvSpPr>
          <p:nvPr>
            <p:ph type="subTitle" idx="1"/>
          </p:nvPr>
        </p:nvSpPr>
        <p:spPr>
          <a:xfrm>
            <a:off x="1524000" y="4287838"/>
            <a:ext cx="9144000" cy="1655762"/>
          </a:xfrm>
        </p:spPr>
        <p:txBody>
          <a:bodyPr/>
          <a:lstStyle/>
          <a:p>
            <a:pPr algn="l"/>
            <a:r>
              <a:rPr lang="zh-TW" altLang="en-US" sz="4000" dirty="0"/>
              <a:t>學生</a:t>
            </a:r>
            <a:r>
              <a:rPr lang="en-US" altLang="zh-TW" sz="4000" dirty="0"/>
              <a:t>:4090E036</a:t>
            </a:r>
            <a:r>
              <a:rPr lang="zh-TW" altLang="en-US" sz="4000" dirty="0"/>
              <a:t> 黃郁涵</a:t>
            </a:r>
            <a:endParaRPr lang="en-US" altLang="zh-TW" sz="4000" dirty="0"/>
          </a:p>
          <a:p>
            <a:pPr algn="l"/>
            <a:r>
              <a:rPr lang="zh-TW" altLang="en-US" sz="4000" dirty="0"/>
              <a:t>老師</a:t>
            </a:r>
            <a:r>
              <a:rPr lang="en-US" altLang="zh-TW" sz="4000" dirty="0"/>
              <a:t>:</a:t>
            </a:r>
            <a:r>
              <a:rPr lang="zh-TW" altLang="en-US" sz="4000" dirty="0"/>
              <a:t>偉大的恩師龍大大</a:t>
            </a:r>
          </a:p>
          <a:p>
            <a:endParaRPr lang="zh-TW" altLang="en-US" dirty="0"/>
          </a:p>
        </p:txBody>
      </p:sp>
      <p:sp>
        <p:nvSpPr>
          <p:cNvPr id="4" name="文字方塊 3">
            <a:extLst>
              <a:ext uri="{FF2B5EF4-FFF2-40B4-BE49-F238E27FC236}">
                <a16:creationId xmlns:a16="http://schemas.microsoft.com/office/drawing/2014/main" id="{7AF77574-4167-4E3C-942C-7A635B2B217B}"/>
              </a:ext>
            </a:extLst>
          </p:cNvPr>
          <p:cNvSpPr txBox="1"/>
          <p:nvPr/>
        </p:nvSpPr>
        <p:spPr>
          <a:xfrm>
            <a:off x="952500" y="590550"/>
            <a:ext cx="5334000" cy="984885"/>
          </a:xfrm>
          <a:prstGeom prst="rect">
            <a:avLst/>
          </a:prstGeom>
          <a:noFill/>
        </p:spPr>
        <p:txBody>
          <a:bodyPr wrap="square" rtlCol="0">
            <a:spAutoFit/>
          </a:bodyPr>
          <a:lstStyle/>
          <a:p>
            <a:r>
              <a:rPr lang="zh-TW" altLang="en-US" sz="4000" b="1" dirty="0"/>
              <a:t>機器學習與資訊安全</a:t>
            </a:r>
          </a:p>
          <a:p>
            <a:endParaRPr lang="zh-TW" altLang="en-US" dirty="0"/>
          </a:p>
        </p:txBody>
      </p:sp>
    </p:spTree>
    <p:extLst>
      <p:ext uri="{BB962C8B-B14F-4D97-AF65-F5344CB8AC3E}">
        <p14:creationId xmlns:p14="http://schemas.microsoft.com/office/powerpoint/2010/main" val="168129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46945-457D-4BDC-B0AC-72C7D72DA83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強化式學習（</a:t>
            </a:r>
            <a:r>
              <a:rPr lang="en-US" altLang="zh-TW" dirty="0">
                <a:latin typeface="標楷體" panose="03000509000000000000" pitchFamily="65" charset="-120"/>
                <a:ea typeface="標楷體" panose="03000509000000000000" pitchFamily="65" charset="-120"/>
              </a:rPr>
              <a:t>Reinforcement learning</a:t>
            </a:r>
            <a:r>
              <a:rPr lang="zh-TW" altLang="en-US"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DB1574EF-ABE5-4505-B4BC-EB6761C7DB04}"/>
              </a:ext>
            </a:extLst>
          </p:cNvPr>
          <p:cNvSpPr>
            <a:spLocks noGrp="1"/>
          </p:cNvSpPr>
          <p:nvPr>
            <p:ph idx="1"/>
          </p:nvPr>
        </p:nvSpPr>
        <p:spPr/>
        <p:txBody>
          <a:bodyPr>
            <a:normAutofit/>
          </a:bodyPr>
          <a:lstStyle/>
          <a:p>
            <a:r>
              <a:rPr lang="zh-TW" altLang="en-US" sz="3600" dirty="0"/>
              <a:t>不標註資料但告訴機器哪個對哪個錯，機器自行逐步修正，最終得到正確答案</a:t>
            </a:r>
            <a:endParaRPr lang="en-US" altLang="zh-TW" sz="3600" dirty="0"/>
          </a:p>
          <a:p>
            <a:r>
              <a:rPr lang="zh-TW" altLang="en-US" sz="3600" dirty="0"/>
              <a:t>與半監督式學習相輔相成，可以減少人工標註，電腦也不會太辛苦，預測也會越來越精準</a:t>
            </a:r>
            <a:endParaRPr lang="en-US" altLang="zh-TW" sz="3600" dirty="0"/>
          </a:p>
          <a:p>
            <a:endParaRPr lang="zh-TW" altLang="en-US" sz="3000" dirty="0"/>
          </a:p>
        </p:txBody>
      </p:sp>
    </p:spTree>
    <p:extLst>
      <p:ext uri="{BB962C8B-B14F-4D97-AF65-F5344CB8AC3E}">
        <p14:creationId xmlns:p14="http://schemas.microsoft.com/office/powerpoint/2010/main" val="315855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99FF">
            <a:alpha val="50000"/>
          </a:srgbClr>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DA416FA-6A59-4D64-9F82-97D0B6AD1D38}"/>
              </a:ext>
            </a:extLst>
          </p:cNvPr>
          <p:cNvSpPr txBox="1"/>
          <p:nvPr/>
        </p:nvSpPr>
        <p:spPr>
          <a:xfrm>
            <a:off x="2194932" y="2967335"/>
            <a:ext cx="7802136" cy="923330"/>
          </a:xfrm>
          <a:prstGeom prst="rect">
            <a:avLst/>
          </a:prstGeom>
          <a:noFill/>
        </p:spPr>
        <p:txBody>
          <a:bodyPr wrap="none" rtlCol="0">
            <a:spAutoFit/>
          </a:bodyPr>
          <a:lstStyle/>
          <a:p>
            <a:r>
              <a:rPr lang="zh-TW" altLang="en-US" sz="5400" dirty="0">
                <a:latin typeface="標楷體" panose="03000509000000000000" pitchFamily="65" charset="-120"/>
                <a:ea typeface="標楷體" panose="03000509000000000000" pitchFamily="65" charset="-120"/>
              </a:rPr>
              <a:t>監督式學習演算法與實測</a:t>
            </a:r>
          </a:p>
        </p:txBody>
      </p:sp>
    </p:spTree>
    <p:extLst>
      <p:ext uri="{BB962C8B-B14F-4D97-AF65-F5344CB8AC3E}">
        <p14:creationId xmlns:p14="http://schemas.microsoft.com/office/powerpoint/2010/main" val="157533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B49ECE-0BCA-49BC-A265-A0C9B61739BB}"/>
              </a:ext>
            </a:extLst>
          </p:cNvPr>
          <p:cNvSpPr>
            <a:spLocks noGrp="1"/>
          </p:cNvSpPr>
          <p:nvPr>
            <p:ph type="title"/>
          </p:nvPr>
        </p:nvSpPr>
        <p:spPr/>
        <p:txBody>
          <a:bodyPr>
            <a:normAutofit/>
          </a:bodyPr>
          <a:lstStyle/>
          <a:p>
            <a:pPr algn="ctr"/>
            <a:r>
              <a:rPr lang="en-US" altLang="zh-TW" sz="5400" dirty="0">
                <a:latin typeface="Elephant" panose="02020904090505020303" pitchFamily="18" charset="0"/>
              </a:rPr>
              <a:t>linear regression</a:t>
            </a:r>
            <a:endParaRPr lang="zh-TW" altLang="en-US" sz="5400" dirty="0">
              <a:latin typeface="Elephant" panose="02020904090505020303" pitchFamily="18" charset="0"/>
            </a:endParaRPr>
          </a:p>
        </p:txBody>
      </p:sp>
      <p:sp>
        <p:nvSpPr>
          <p:cNvPr id="3" name="內容版面配置區 2">
            <a:extLst>
              <a:ext uri="{FF2B5EF4-FFF2-40B4-BE49-F238E27FC236}">
                <a16:creationId xmlns:a16="http://schemas.microsoft.com/office/drawing/2014/main" id="{DE11AE49-52F1-415F-9353-D50028F846B8}"/>
              </a:ext>
            </a:extLst>
          </p:cNvPr>
          <p:cNvSpPr>
            <a:spLocks noGrp="1"/>
          </p:cNvSpPr>
          <p:nvPr>
            <p:ph idx="1"/>
          </p:nvPr>
        </p:nvSpPr>
        <p:spPr>
          <a:xfrm>
            <a:off x="447675" y="1466850"/>
            <a:ext cx="11296650" cy="5026025"/>
          </a:xfrm>
        </p:spPr>
        <p:txBody>
          <a:bodyPr>
            <a:normAutofit/>
          </a:bodyPr>
          <a:lstStyle/>
          <a:p>
            <a:pPr marL="0" indent="0">
              <a:buNone/>
            </a:pPr>
            <a:r>
              <a:rPr lang="en-US" altLang="zh-TW" b="0" i="0" dirty="0">
                <a:solidFill>
                  <a:srgbClr val="292929"/>
                </a:solidFill>
                <a:effectLst/>
                <a:latin typeface="Menlo"/>
              </a:rPr>
              <a:t>import pandas as pd </a:t>
            </a:r>
            <a:br>
              <a:rPr lang="en-US" altLang="zh-TW" dirty="0"/>
            </a:br>
            <a:r>
              <a:rPr lang="en-US" altLang="zh-TW" b="0" i="0" dirty="0">
                <a:solidFill>
                  <a:srgbClr val="292929"/>
                </a:solidFill>
                <a:effectLst/>
                <a:latin typeface="Menlo"/>
              </a:rPr>
              <a:t>import </a:t>
            </a:r>
            <a:r>
              <a:rPr lang="en-US" altLang="zh-TW" b="0" i="0" dirty="0" err="1">
                <a:solidFill>
                  <a:srgbClr val="292929"/>
                </a:solidFill>
                <a:effectLst/>
                <a:latin typeface="Menlo"/>
              </a:rPr>
              <a:t>numpy</a:t>
            </a:r>
            <a:r>
              <a:rPr lang="en-US" altLang="zh-TW" b="0" i="0" dirty="0">
                <a:solidFill>
                  <a:srgbClr val="292929"/>
                </a:solidFill>
                <a:effectLst/>
                <a:latin typeface="Menlo"/>
              </a:rPr>
              <a:t> as np </a:t>
            </a:r>
            <a:br>
              <a:rPr lang="en-US" altLang="zh-TW" dirty="0"/>
            </a:br>
            <a:r>
              <a:rPr lang="en-US" altLang="zh-TW" b="0" i="0" dirty="0">
                <a:solidFill>
                  <a:srgbClr val="292929"/>
                </a:solidFill>
                <a:effectLst/>
                <a:latin typeface="Menlo"/>
              </a:rPr>
              <a:t>import </a:t>
            </a:r>
            <a:r>
              <a:rPr lang="en-US" altLang="zh-TW" b="0" i="0" dirty="0" err="1">
                <a:solidFill>
                  <a:srgbClr val="292929"/>
                </a:solidFill>
                <a:effectLst/>
                <a:latin typeface="Menlo"/>
              </a:rPr>
              <a:t>matplotlib.pyplot</a:t>
            </a:r>
            <a:r>
              <a:rPr lang="en-US" altLang="zh-TW" b="0" i="0" dirty="0">
                <a:solidFill>
                  <a:srgbClr val="292929"/>
                </a:solidFill>
                <a:effectLst/>
                <a:latin typeface="Menlo"/>
              </a:rPr>
              <a:t> as </a:t>
            </a:r>
            <a:r>
              <a:rPr lang="en-US" altLang="zh-TW" b="0" i="0" dirty="0" err="1">
                <a:solidFill>
                  <a:srgbClr val="292929"/>
                </a:solidFill>
                <a:effectLst/>
                <a:latin typeface="Menlo"/>
              </a:rPr>
              <a:t>plt</a:t>
            </a:r>
            <a:r>
              <a:rPr lang="en-US" altLang="zh-TW" b="0" i="0" dirty="0">
                <a:solidFill>
                  <a:srgbClr val="292929"/>
                </a:solidFill>
                <a:effectLst/>
                <a:latin typeface="Menlo"/>
              </a:rPr>
              <a:t> </a:t>
            </a:r>
            <a:br>
              <a:rPr lang="en-US" altLang="zh-TW" dirty="0"/>
            </a:br>
            <a:r>
              <a:rPr lang="en-US" altLang="zh-TW" b="0" i="0" dirty="0">
                <a:solidFill>
                  <a:srgbClr val="292929"/>
                </a:solidFill>
                <a:effectLst/>
                <a:latin typeface="Menlo"/>
              </a:rPr>
              <a:t>import seaborn as </a:t>
            </a:r>
            <a:r>
              <a:rPr lang="en-US" altLang="zh-TW" b="0" i="0" dirty="0" err="1">
                <a:solidFill>
                  <a:srgbClr val="292929"/>
                </a:solidFill>
                <a:effectLst/>
                <a:latin typeface="Menlo"/>
              </a:rPr>
              <a:t>seabornInstance</a:t>
            </a:r>
            <a:r>
              <a:rPr lang="en-US" altLang="zh-TW" b="0" i="0" dirty="0">
                <a:solidFill>
                  <a:srgbClr val="292929"/>
                </a:solidFill>
                <a:effectLst/>
                <a:latin typeface="Menlo"/>
              </a:rPr>
              <a:t> </a:t>
            </a:r>
            <a:br>
              <a:rPr lang="en-US" altLang="zh-TW" dirty="0"/>
            </a:br>
            <a:r>
              <a:rPr lang="en-US" altLang="zh-TW" b="0" i="0" dirty="0">
                <a:solidFill>
                  <a:srgbClr val="292929"/>
                </a:solidFill>
                <a:effectLst/>
                <a:latin typeface="Menlo"/>
              </a:rPr>
              <a:t>from </a:t>
            </a:r>
            <a:r>
              <a:rPr lang="en-US" altLang="zh-TW" b="0" i="0" dirty="0" err="1">
                <a:solidFill>
                  <a:srgbClr val="292929"/>
                </a:solidFill>
                <a:effectLst/>
                <a:latin typeface="Menlo"/>
              </a:rPr>
              <a:t>sklearn.model_selection</a:t>
            </a:r>
            <a:r>
              <a:rPr lang="en-US" altLang="zh-TW" b="0" i="0" dirty="0">
                <a:solidFill>
                  <a:srgbClr val="292929"/>
                </a:solidFill>
                <a:effectLst/>
                <a:latin typeface="Menlo"/>
              </a:rPr>
              <a:t> import </a:t>
            </a:r>
            <a:r>
              <a:rPr lang="en-US" altLang="zh-TW" b="0" i="0" dirty="0" err="1">
                <a:solidFill>
                  <a:srgbClr val="292929"/>
                </a:solidFill>
                <a:effectLst/>
                <a:latin typeface="Menlo"/>
              </a:rPr>
              <a:t>train_test_split</a:t>
            </a:r>
            <a:r>
              <a:rPr lang="en-US" altLang="zh-TW" b="0" i="0" dirty="0">
                <a:solidFill>
                  <a:srgbClr val="292929"/>
                </a:solidFill>
                <a:effectLst/>
                <a:latin typeface="Menlo"/>
              </a:rPr>
              <a:t> </a:t>
            </a:r>
            <a:br>
              <a:rPr lang="en-US" altLang="zh-TW" dirty="0"/>
            </a:br>
            <a:r>
              <a:rPr lang="en-US" altLang="zh-TW" b="0" i="0" dirty="0">
                <a:solidFill>
                  <a:srgbClr val="292929"/>
                </a:solidFill>
                <a:effectLst/>
                <a:latin typeface="Menlo"/>
              </a:rPr>
              <a:t>from </a:t>
            </a:r>
            <a:r>
              <a:rPr lang="en-US" altLang="zh-TW" b="0" i="0" dirty="0" err="1">
                <a:solidFill>
                  <a:srgbClr val="292929"/>
                </a:solidFill>
                <a:effectLst/>
                <a:latin typeface="Menlo"/>
              </a:rPr>
              <a:t>sklearn.linear_model</a:t>
            </a:r>
            <a:r>
              <a:rPr lang="en-US" altLang="zh-TW" b="0" i="0" dirty="0">
                <a:solidFill>
                  <a:srgbClr val="292929"/>
                </a:solidFill>
                <a:effectLst/>
                <a:latin typeface="Menlo"/>
              </a:rPr>
              <a:t> import </a:t>
            </a:r>
            <a:r>
              <a:rPr lang="en-US" altLang="zh-TW" b="0" i="0" dirty="0" err="1">
                <a:solidFill>
                  <a:srgbClr val="292929"/>
                </a:solidFill>
                <a:effectLst/>
                <a:latin typeface="Menlo"/>
              </a:rPr>
              <a:t>LinearRegression</a:t>
            </a:r>
            <a:br>
              <a:rPr lang="en-US" altLang="zh-TW" dirty="0"/>
            </a:br>
            <a:r>
              <a:rPr lang="en-US" altLang="zh-TW" b="0" i="0" dirty="0">
                <a:solidFill>
                  <a:srgbClr val="292929"/>
                </a:solidFill>
                <a:effectLst/>
                <a:latin typeface="Menlo"/>
              </a:rPr>
              <a:t>from </a:t>
            </a:r>
            <a:r>
              <a:rPr lang="en-US" altLang="zh-TW" b="0" i="0" dirty="0" err="1">
                <a:solidFill>
                  <a:srgbClr val="292929"/>
                </a:solidFill>
                <a:effectLst/>
                <a:latin typeface="Menlo"/>
              </a:rPr>
              <a:t>sklearn</a:t>
            </a:r>
            <a:r>
              <a:rPr lang="en-US" altLang="zh-TW" b="0" i="0" dirty="0">
                <a:solidFill>
                  <a:srgbClr val="292929"/>
                </a:solidFill>
                <a:effectLst/>
                <a:latin typeface="Menlo"/>
              </a:rPr>
              <a:t> import metrics</a:t>
            </a:r>
            <a:br>
              <a:rPr lang="en-US" altLang="zh-TW" dirty="0"/>
            </a:br>
            <a:r>
              <a:rPr lang="en-US" altLang="zh-TW" b="0" i="0" dirty="0">
                <a:solidFill>
                  <a:srgbClr val="292929"/>
                </a:solidFill>
                <a:effectLst/>
                <a:latin typeface="Menlo"/>
              </a:rPr>
              <a:t>%matplotlib inline</a:t>
            </a:r>
          </a:p>
          <a:p>
            <a:pPr marL="0" indent="0">
              <a:buNone/>
            </a:pPr>
            <a:endParaRPr lang="en-US" altLang="zh-TW" dirty="0">
              <a:solidFill>
                <a:srgbClr val="292929"/>
              </a:solidFill>
              <a:latin typeface="Menlo"/>
            </a:endParaRPr>
          </a:p>
        </p:txBody>
      </p:sp>
    </p:spTree>
    <p:extLst>
      <p:ext uri="{BB962C8B-B14F-4D97-AF65-F5344CB8AC3E}">
        <p14:creationId xmlns:p14="http://schemas.microsoft.com/office/powerpoint/2010/main" val="65553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CCF7A3-AD34-4ED5-AED7-A41B5E5FF367}"/>
              </a:ext>
            </a:extLst>
          </p:cNvPr>
          <p:cNvSpPr>
            <a:spLocks noGrp="1"/>
          </p:cNvSpPr>
          <p:nvPr>
            <p:ph type="title"/>
          </p:nvPr>
        </p:nvSpPr>
        <p:spPr/>
        <p:txBody>
          <a:bodyPr/>
          <a:lstStyle/>
          <a:p>
            <a:pPr algn="ctr"/>
            <a:r>
              <a:rPr lang="en-US" altLang="zh-TW" dirty="0">
                <a:latin typeface="Elephant" panose="02020904090505020303" pitchFamily="18" charset="0"/>
              </a:rPr>
              <a:t>support vector machine </a:t>
            </a:r>
            <a:r>
              <a:rPr lang="en-US" altLang="zh-TW" dirty="0" err="1">
                <a:latin typeface="Elephant" panose="02020904090505020303" pitchFamily="18" charset="0"/>
              </a:rPr>
              <a:t>svm</a:t>
            </a:r>
            <a:endParaRPr lang="zh-TW" altLang="en-US" dirty="0">
              <a:latin typeface="Elephant" panose="02020904090505020303" pitchFamily="18" charset="0"/>
            </a:endParaRPr>
          </a:p>
        </p:txBody>
      </p:sp>
      <p:sp>
        <p:nvSpPr>
          <p:cNvPr id="3" name="內容版面配置區 2">
            <a:extLst>
              <a:ext uri="{FF2B5EF4-FFF2-40B4-BE49-F238E27FC236}">
                <a16:creationId xmlns:a16="http://schemas.microsoft.com/office/drawing/2014/main" id="{57A27E92-AF3B-4CBD-98C5-45899691A30A}"/>
              </a:ext>
            </a:extLst>
          </p:cNvPr>
          <p:cNvSpPr>
            <a:spLocks noGrp="1"/>
          </p:cNvSpPr>
          <p:nvPr>
            <p:ph idx="1"/>
          </p:nvPr>
        </p:nvSpPr>
        <p:spPr>
          <a:xfrm>
            <a:off x="647700" y="1825624"/>
            <a:ext cx="10896600" cy="4403725"/>
          </a:xfrm>
        </p:spPr>
        <p:txBody>
          <a:bodyPr/>
          <a:lstStyle/>
          <a:p>
            <a:pPr marL="0" indent="0">
              <a:buNone/>
            </a:pP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a:t>
            </a:r>
            <a:r>
              <a:rPr lang="en-US" altLang="zh-TW" b="0" i="0" dirty="0" err="1">
                <a:solidFill>
                  <a:srgbClr val="444444"/>
                </a:solidFill>
                <a:effectLst/>
                <a:latin typeface="Monaco"/>
              </a:rPr>
              <a:t>svm</a:t>
            </a:r>
            <a:br>
              <a:rPr lang="en-US" altLang="zh-TW" dirty="0"/>
            </a:br>
            <a:r>
              <a:rPr lang="en-US" altLang="zh-TW" b="0" i="0" dirty="0">
                <a:solidFill>
                  <a:srgbClr val="444444"/>
                </a:solidFill>
                <a:effectLst/>
                <a:latin typeface="Monaco"/>
              </a:rPr>
              <a:t>import pandas as pd</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numpy</a:t>
            </a:r>
            <a:r>
              <a:rPr lang="en-US" altLang="zh-TW" b="0" i="0" dirty="0">
                <a:solidFill>
                  <a:srgbClr val="444444"/>
                </a:solidFill>
                <a:effectLst/>
                <a:latin typeface="Monaco"/>
              </a:rPr>
              <a:t> as np</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matplotlib.pyplot</a:t>
            </a:r>
            <a:r>
              <a:rPr lang="en-US" altLang="zh-TW" b="0" i="0" dirty="0">
                <a:solidFill>
                  <a:srgbClr val="444444"/>
                </a:solidFill>
                <a:effectLst/>
                <a:latin typeface="Monaco"/>
              </a:rPr>
              <a:t> as </a:t>
            </a:r>
            <a:r>
              <a:rPr lang="en-US" altLang="zh-TW" b="0" i="0" dirty="0" err="1">
                <a:solidFill>
                  <a:srgbClr val="444444"/>
                </a:solidFill>
                <a:effectLst/>
                <a:latin typeface="Monaco"/>
              </a:rPr>
              <a:t>plt</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datasets</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sklearn.model_selection</a:t>
            </a:r>
            <a:r>
              <a:rPr lang="en-US" altLang="zh-TW" b="0" i="0" dirty="0">
                <a:solidFill>
                  <a:srgbClr val="444444"/>
                </a:solidFill>
                <a:effectLst/>
                <a:latin typeface="Monaco"/>
              </a:rPr>
              <a:t> import </a:t>
            </a:r>
            <a:r>
              <a:rPr lang="en-US" altLang="zh-TW" b="0" i="0" dirty="0" err="1">
                <a:solidFill>
                  <a:srgbClr val="444444"/>
                </a:solidFill>
                <a:effectLst/>
                <a:latin typeface="Monaco"/>
              </a:rPr>
              <a:t>train_test_split</a:t>
            </a:r>
            <a:endParaRPr lang="zh-TW" altLang="en-US" dirty="0"/>
          </a:p>
        </p:txBody>
      </p:sp>
    </p:spTree>
    <p:extLst>
      <p:ext uri="{BB962C8B-B14F-4D97-AF65-F5344CB8AC3E}">
        <p14:creationId xmlns:p14="http://schemas.microsoft.com/office/powerpoint/2010/main" val="306680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70D7F2-3F7D-4C55-B836-E1DD4AAFA805}"/>
              </a:ext>
            </a:extLst>
          </p:cNvPr>
          <p:cNvSpPr>
            <a:spLocks noGrp="1"/>
          </p:cNvSpPr>
          <p:nvPr>
            <p:ph type="title"/>
          </p:nvPr>
        </p:nvSpPr>
        <p:spPr/>
        <p:txBody>
          <a:bodyPr/>
          <a:lstStyle/>
          <a:p>
            <a:pPr algn="ctr"/>
            <a:r>
              <a:rPr lang="en-US" altLang="zh-TW" dirty="0">
                <a:latin typeface="Elephant" panose="02020904090505020303" pitchFamily="18" charset="0"/>
              </a:rPr>
              <a:t>decision tree</a:t>
            </a:r>
            <a:endParaRPr lang="zh-TW" altLang="en-US" dirty="0">
              <a:latin typeface="Elephant" panose="02020904090505020303" pitchFamily="18" charset="0"/>
            </a:endParaRPr>
          </a:p>
        </p:txBody>
      </p:sp>
      <p:sp>
        <p:nvSpPr>
          <p:cNvPr id="3" name="內容版面配置區 2">
            <a:extLst>
              <a:ext uri="{FF2B5EF4-FFF2-40B4-BE49-F238E27FC236}">
                <a16:creationId xmlns:a16="http://schemas.microsoft.com/office/drawing/2014/main" id="{047B3DBE-F257-4D24-AC17-1DBD7E496405}"/>
              </a:ext>
            </a:extLst>
          </p:cNvPr>
          <p:cNvSpPr>
            <a:spLocks noGrp="1"/>
          </p:cNvSpPr>
          <p:nvPr>
            <p:ph idx="1"/>
          </p:nvPr>
        </p:nvSpPr>
        <p:spPr/>
        <p:txBody>
          <a:bodyPr/>
          <a:lstStyle/>
          <a:p>
            <a:pPr marL="0" indent="0">
              <a:buNone/>
            </a:pP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tree</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datasets</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pydotplus</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sklearn.model_selection</a:t>
            </a:r>
            <a:r>
              <a:rPr lang="en-US" altLang="zh-TW" b="0" i="0" dirty="0">
                <a:solidFill>
                  <a:srgbClr val="444444"/>
                </a:solidFill>
                <a:effectLst/>
                <a:latin typeface="Monaco"/>
              </a:rPr>
              <a:t> import </a:t>
            </a:r>
            <a:r>
              <a:rPr lang="en-US" altLang="zh-TW" b="0" i="0" dirty="0" err="1">
                <a:solidFill>
                  <a:srgbClr val="444444"/>
                </a:solidFill>
                <a:effectLst/>
                <a:latin typeface="Monaco"/>
              </a:rPr>
              <a:t>train_test_split</a:t>
            </a:r>
            <a:endParaRPr lang="zh-TW" altLang="en-US" dirty="0"/>
          </a:p>
        </p:txBody>
      </p:sp>
    </p:spTree>
    <p:extLst>
      <p:ext uri="{BB962C8B-B14F-4D97-AF65-F5344CB8AC3E}">
        <p14:creationId xmlns:p14="http://schemas.microsoft.com/office/powerpoint/2010/main" val="275112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5F952E-1A3A-475A-BCC5-06463A3F407A}"/>
              </a:ext>
            </a:extLst>
          </p:cNvPr>
          <p:cNvSpPr>
            <a:spLocks noGrp="1"/>
          </p:cNvSpPr>
          <p:nvPr>
            <p:ph type="title"/>
          </p:nvPr>
        </p:nvSpPr>
        <p:spPr/>
        <p:txBody>
          <a:bodyPr/>
          <a:lstStyle/>
          <a:p>
            <a:pPr algn="ctr"/>
            <a:r>
              <a:rPr lang="en-US" altLang="zh-TW" dirty="0">
                <a:latin typeface="Elephant" panose="02020904090505020303" pitchFamily="18" charset="0"/>
              </a:rPr>
              <a:t>logistic regression</a:t>
            </a:r>
            <a:endParaRPr lang="zh-TW" altLang="en-US" dirty="0">
              <a:latin typeface="Elephant" panose="02020904090505020303" pitchFamily="18" charset="0"/>
            </a:endParaRPr>
          </a:p>
        </p:txBody>
      </p:sp>
      <p:sp>
        <p:nvSpPr>
          <p:cNvPr id="3" name="內容版面配置區 2">
            <a:extLst>
              <a:ext uri="{FF2B5EF4-FFF2-40B4-BE49-F238E27FC236}">
                <a16:creationId xmlns:a16="http://schemas.microsoft.com/office/drawing/2014/main" id="{F7DE3B33-8345-4812-B2C0-55F8446AFC39}"/>
              </a:ext>
            </a:extLst>
          </p:cNvPr>
          <p:cNvSpPr>
            <a:spLocks noGrp="1"/>
          </p:cNvSpPr>
          <p:nvPr>
            <p:ph idx="1"/>
          </p:nvPr>
        </p:nvSpPr>
        <p:spPr/>
        <p:txBody>
          <a:bodyPr/>
          <a:lstStyle/>
          <a:p>
            <a:pPr marL="0" indent="0">
              <a:buNone/>
            </a:pPr>
            <a:r>
              <a:rPr lang="en-US" altLang="zh-TW" b="0" i="0" dirty="0">
                <a:solidFill>
                  <a:srgbClr val="444444"/>
                </a:solidFill>
                <a:effectLst/>
                <a:latin typeface="Monaco"/>
              </a:rPr>
              <a:t>import </a:t>
            </a:r>
            <a:r>
              <a:rPr lang="en-US" altLang="zh-TW" b="0" i="0" dirty="0" err="1">
                <a:solidFill>
                  <a:srgbClr val="444444"/>
                </a:solidFill>
                <a:effectLst/>
                <a:latin typeface="Monaco"/>
              </a:rPr>
              <a:t>numpy</a:t>
            </a:r>
            <a:r>
              <a:rPr lang="en-US" altLang="zh-TW" b="0" i="0" dirty="0">
                <a:solidFill>
                  <a:srgbClr val="444444"/>
                </a:solidFill>
                <a:effectLst/>
                <a:latin typeface="Monaco"/>
              </a:rPr>
              <a:t> as np</a:t>
            </a:r>
            <a:br>
              <a:rPr lang="en-US" altLang="zh-TW" dirty="0"/>
            </a:br>
            <a:r>
              <a:rPr lang="en-US" altLang="zh-TW" b="0" i="0" dirty="0">
                <a:solidFill>
                  <a:srgbClr val="444444"/>
                </a:solidFill>
                <a:effectLst/>
                <a:latin typeface="Monaco"/>
              </a:rPr>
              <a:t>import pandas as pd</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matplotlib.pyplot</a:t>
            </a:r>
            <a:r>
              <a:rPr lang="en-US" altLang="zh-TW" b="0" i="0" dirty="0">
                <a:solidFill>
                  <a:srgbClr val="444444"/>
                </a:solidFill>
                <a:effectLst/>
                <a:latin typeface="Monaco"/>
              </a:rPr>
              <a:t> as </a:t>
            </a:r>
            <a:r>
              <a:rPr lang="en-US" altLang="zh-TW" b="0" i="0" dirty="0" err="1">
                <a:solidFill>
                  <a:srgbClr val="444444"/>
                </a:solidFill>
                <a:effectLst/>
                <a:latin typeface="Monaco"/>
              </a:rPr>
              <a:t>plt</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a:t>
            </a:r>
            <a:r>
              <a:rPr lang="en-US" altLang="zh-TW" b="0" i="0" dirty="0" err="1">
                <a:solidFill>
                  <a:srgbClr val="444444"/>
                </a:solidFill>
                <a:effectLst/>
                <a:latin typeface="Monaco"/>
              </a:rPr>
              <a:t>linear_model</a:t>
            </a:r>
            <a:endParaRPr lang="en-US" altLang="zh-TW" b="0" i="0" dirty="0">
              <a:solidFill>
                <a:srgbClr val="444444"/>
              </a:solidFill>
              <a:effectLst/>
              <a:latin typeface="Monaco"/>
            </a:endParaRPr>
          </a:p>
          <a:p>
            <a:pPr marL="0" indent="0">
              <a:buNone/>
            </a:pPr>
            <a:endParaRPr lang="en-US" altLang="zh-TW" dirty="0">
              <a:solidFill>
                <a:srgbClr val="444444"/>
              </a:solidFill>
              <a:latin typeface="Monaco"/>
            </a:endParaRPr>
          </a:p>
          <a:p>
            <a:pPr marL="0" indent="0">
              <a:buNone/>
            </a:pPr>
            <a:r>
              <a:rPr lang="fr-FR" altLang="zh-TW" b="0" i="0" dirty="0">
                <a:solidFill>
                  <a:srgbClr val="444444"/>
                </a:solidFill>
                <a:effectLst/>
                <a:latin typeface="Monaco"/>
              </a:rPr>
              <a:t>model=linear_model.LogisticRegression()</a:t>
            </a:r>
            <a:br>
              <a:rPr lang="fr-FR" altLang="zh-TW" dirty="0"/>
            </a:br>
            <a:r>
              <a:rPr lang="fr-FR" altLang="zh-TW" b="0" i="0" dirty="0">
                <a:solidFill>
                  <a:srgbClr val="444444"/>
                </a:solidFill>
                <a:effectLst/>
                <a:latin typeface="Monaco"/>
              </a:rPr>
              <a:t>model.fit(X_train,y_train)</a:t>
            </a:r>
            <a:endParaRPr lang="zh-TW" altLang="en-US" dirty="0"/>
          </a:p>
        </p:txBody>
      </p:sp>
    </p:spTree>
    <p:extLst>
      <p:ext uri="{BB962C8B-B14F-4D97-AF65-F5344CB8AC3E}">
        <p14:creationId xmlns:p14="http://schemas.microsoft.com/office/powerpoint/2010/main" val="294734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1D988A-C224-47BB-89FB-79FBF430E563}"/>
              </a:ext>
            </a:extLst>
          </p:cNvPr>
          <p:cNvSpPr>
            <a:spLocks noGrp="1"/>
          </p:cNvSpPr>
          <p:nvPr>
            <p:ph type="title"/>
          </p:nvPr>
        </p:nvSpPr>
        <p:spPr/>
        <p:txBody>
          <a:bodyPr/>
          <a:lstStyle/>
          <a:p>
            <a:pPr algn="ctr"/>
            <a:r>
              <a:rPr lang="en-US" altLang="zh-TW" dirty="0">
                <a:latin typeface="Elephant" panose="02020904090505020303" pitchFamily="18" charset="0"/>
              </a:rPr>
              <a:t>Naive Bayes classifier</a:t>
            </a:r>
            <a:endParaRPr lang="zh-TW" altLang="en-US" dirty="0">
              <a:latin typeface="Elephant" panose="02020904090505020303" pitchFamily="18" charset="0"/>
            </a:endParaRPr>
          </a:p>
        </p:txBody>
      </p:sp>
      <p:sp>
        <p:nvSpPr>
          <p:cNvPr id="3" name="內容版面配置區 2">
            <a:extLst>
              <a:ext uri="{FF2B5EF4-FFF2-40B4-BE49-F238E27FC236}">
                <a16:creationId xmlns:a16="http://schemas.microsoft.com/office/drawing/2014/main" id="{88CE579D-A30E-4C22-ADDD-B47ADB56F5F8}"/>
              </a:ext>
            </a:extLst>
          </p:cNvPr>
          <p:cNvSpPr>
            <a:spLocks noGrp="1"/>
          </p:cNvSpPr>
          <p:nvPr>
            <p:ph idx="1"/>
          </p:nvPr>
        </p:nvSpPr>
        <p:spPr/>
        <p:txBody>
          <a:bodyPr/>
          <a:lstStyle/>
          <a:p>
            <a:pPr marL="0" indent="0">
              <a:buNone/>
            </a:pPr>
            <a:r>
              <a:rPr lang="en-US" altLang="zh-TW" b="0" i="0" dirty="0">
                <a:solidFill>
                  <a:srgbClr val="444444"/>
                </a:solidFill>
                <a:effectLst/>
                <a:latin typeface="Monaco"/>
              </a:rPr>
              <a:t>from </a:t>
            </a:r>
            <a:r>
              <a:rPr lang="en-US" altLang="zh-TW" b="0" i="0" dirty="0" err="1">
                <a:solidFill>
                  <a:srgbClr val="444444"/>
                </a:solidFill>
                <a:effectLst/>
                <a:latin typeface="Monaco"/>
              </a:rPr>
              <a:t>sklearn.naive_bayes</a:t>
            </a:r>
            <a:r>
              <a:rPr lang="en-US" altLang="zh-TW" b="0" i="0" dirty="0">
                <a:solidFill>
                  <a:srgbClr val="444444"/>
                </a:solidFill>
                <a:effectLst/>
                <a:latin typeface="Monaco"/>
              </a:rPr>
              <a:t> import </a:t>
            </a:r>
            <a:r>
              <a:rPr lang="en-US" altLang="zh-TW" b="0" i="0" dirty="0" err="1">
                <a:solidFill>
                  <a:srgbClr val="444444"/>
                </a:solidFill>
                <a:effectLst/>
                <a:latin typeface="Monaco"/>
              </a:rPr>
              <a:t>GaussianNB</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sklearn.naive_bayes</a:t>
            </a:r>
            <a:r>
              <a:rPr lang="en-US" altLang="zh-TW" b="0" i="0" dirty="0">
                <a:solidFill>
                  <a:srgbClr val="444444"/>
                </a:solidFill>
                <a:effectLst/>
                <a:latin typeface="Monaco"/>
              </a:rPr>
              <a:t> import </a:t>
            </a:r>
            <a:r>
              <a:rPr lang="en-US" altLang="zh-TW" b="0" i="0" dirty="0" err="1">
                <a:solidFill>
                  <a:srgbClr val="444444"/>
                </a:solidFill>
                <a:effectLst/>
                <a:latin typeface="Monaco"/>
              </a:rPr>
              <a:t>MultinomialNB</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sklearn.naive_bayes</a:t>
            </a:r>
            <a:r>
              <a:rPr lang="en-US" altLang="zh-TW" b="0" i="0" dirty="0">
                <a:solidFill>
                  <a:srgbClr val="444444"/>
                </a:solidFill>
                <a:effectLst/>
                <a:latin typeface="Monaco"/>
              </a:rPr>
              <a:t> import </a:t>
            </a:r>
            <a:r>
              <a:rPr lang="en-US" altLang="zh-TW" b="0" i="0" dirty="0" err="1">
                <a:solidFill>
                  <a:srgbClr val="444444"/>
                </a:solidFill>
                <a:effectLst/>
                <a:latin typeface="Monaco"/>
              </a:rPr>
              <a:t>BernoulliNB</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a:t>
            </a:r>
            <a:r>
              <a:rPr lang="en-US" altLang="zh-TW" b="0" i="0" dirty="0">
                <a:solidFill>
                  <a:srgbClr val="444444"/>
                </a:solidFill>
                <a:effectLst/>
                <a:latin typeface="Monaco"/>
              </a:rPr>
              <a:t> import datasets</a:t>
            </a:r>
            <a:br>
              <a:rPr lang="en-US" altLang="zh-TW" dirty="0"/>
            </a:br>
            <a:r>
              <a:rPr lang="en-US" altLang="zh-TW" b="0" i="0" dirty="0">
                <a:solidFill>
                  <a:srgbClr val="444444"/>
                </a:solidFill>
                <a:effectLst/>
                <a:latin typeface="Monaco"/>
              </a:rPr>
              <a:t>from </a:t>
            </a:r>
            <a:r>
              <a:rPr lang="en-US" altLang="zh-TW" b="0" i="0" dirty="0" err="1">
                <a:solidFill>
                  <a:srgbClr val="444444"/>
                </a:solidFill>
                <a:effectLst/>
                <a:latin typeface="Monaco"/>
              </a:rPr>
              <a:t>sklearn.model_selection</a:t>
            </a:r>
            <a:r>
              <a:rPr lang="en-US" altLang="zh-TW" b="0" i="0" dirty="0">
                <a:solidFill>
                  <a:srgbClr val="444444"/>
                </a:solidFill>
                <a:effectLst/>
                <a:latin typeface="Monaco"/>
              </a:rPr>
              <a:t> import </a:t>
            </a:r>
            <a:r>
              <a:rPr lang="en-US" altLang="zh-TW" b="0" i="0" dirty="0" err="1">
                <a:solidFill>
                  <a:srgbClr val="444444"/>
                </a:solidFill>
                <a:effectLst/>
                <a:latin typeface="Monaco"/>
              </a:rPr>
              <a:t>train_test_split</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matplotlib.pyplot</a:t>
            </a:r>
            <a:r>
              <a:rPr lang="en-US" altLang="zh-TW" b="0" i="0" dirty="0">
                <a:solidFill>
                  <a:srgbClr val="444444"/>
                </a:solidFill>
                <a:effectLst/>
                <a:latin typeface="Monaco"/>
              </a:rPr>
              <a:t> as </a:t>
            </a:r>
            <a:r>
              <a:rPr lang="en-US" altLang="zh-TW" b="0" i="0" dirty="0" err="1">
                <a:solidFill>
                  <a:srgbClr val="444444"/>
                </a:solidFill>
                <a:effectLst/>
                <a:latin typeface="Monaco"/>
              </a:rPr>
              <a:t>plt</a:t>
            </a:r>
            <a:br>
              <a:rPr lang="en-US" altLang="zh-TW" dirty="0"/>
            </a:br>
            <a:r>
              <a:rPr lang="en-US" altLang="zh-TW" b="0" i="0" dirty="0">
                <a:solidFill>
                  <a:srgbClr val="444444"/>
                </a:solidFill>
                <a:effectLst/>
                <a:latin typeface="Monaco"/>
              </a:rPr>
              <a:t>import </a:t>
            </a:r>
            <a:r>
              <a:rPr lang="en-US" altLang="zh-TW" b="0" i="0" dirty="0" err="1">
                <a:solidFill>
                  <a:srgbClr val="444444"/>
                </a:solidFill>
                <a:effectLst/>
                <a:latin typeface="Monaco"/>
              </a:rPr>
              <a:t>numpy</a:t>
            </a:r>
            <a:r>
              <a:rPr lang="en-US" altLang="zh-TW" b="0" i="0" dirty="0">
                <a:solidFill>
                  <a:srgbClr val="444444"/>
                </a:solidFill>
                <a:effectLst/>
                <a:latin typeface="Monaco"/>
              </a:rPr>
              <a:t> as np</a:t>
            </a:r>
            <a:br>
              <a:rPr lang="en-US" altLang="zh-TW" dirty="0"/>
            </a:br>
            <a:r>
              <a:rPr lang="en-US" altLang="zh-TW" b="0" i="0" dirty="0">
                <a:solidFill>
                  <a:srgbClr val="444444"/>
                </a:solidFill>
                <a:effectLst/>
                <a:latin typeface="Monaco"/>
              </a:rPr>
              <a:t>import pandas as pd</a:t>
            </a:r>
            <a:br>
              <a:rPr lang="en-US" altLang="zh-TW" dirty="0"/>
            </a:br>
            <a:r>
              <a:rPr lang="en-US" altLang="zh-TW" b="0" i="0" dirty="0">
                <a:solidFill>
                  <a:srgbClr val="444444"/>
                </a:solidFill>
                <a:effectLst/>
                <a:latin typeface="Monaco"/>
              </a:rPr>
              <a:t>%matplotlib inline</a:t>
            </a:r>
            <a:endParaRPr lang="zh-TW" altLang="en-US" dirty="0"/>
          </a:p>
        </p:txBody>
      </p:sp>
    </p:spTree>
    <p:extLst>
      <p:ext uri="{BB962C8B-B14F-4D97-AF65-F5344CB8AC3E}">
        <p14:creationId xmlns:p14="http://schemas.microsoft.com/office/powerpoint/2010/main" val="219854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99FF">
            <a:alpha val="50000"/>
          </a:srgbClr>
        </a:solid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A58C40D-045D-4F02-BB1C-5BFFDDE2EBB8}"/>
              </a:ext>
            </a:extLst>
          </p:cNvPr>
          <p:cNvSpPr txBox="1"/>
          <p:nvPr/>
        </p:nvSpPr>
        <p:spPr>
          <a:xfrm>
            <a:off x="2194932" y="2967335"/>
            <a:ext cx="7802136" cy="923330"/>
          </a:xfrm>
          <a:prstGeom prst="rect">
            <a:avLst/>
          </a:prstGeom>
          <a:noFill/>
        </p:spPr>
        <p:txBody>
          <a:bodyPr wrap="none" rtlCol="0">
            <a:spAutoFit/>
          </a:bodyPr>
          <a:lstStyle/>
          <a:p>
            <a:r>
              <a:rPr lang="zh-TW" altLang="en-US" sz="5400" dirty="0">
                <a:latin typeface="標楷體" panose="03000509000000000000" pitchFamily="65" charset="-120"/>
                <a:ea typeface="標楷體" panose="03000509000000000000" pitchFamily="65" charset="-120"/>
              </a:rPr>
              <a:t>非監督學習演算法與實測</a:t>
            </a:r>
          </a:p>
        </p:txBody>
      </p:sp>
    </p:spTree>
    <p:extLst>
      <p:ext uri="{BB962C8B-B14F-4D97-AF65-F5344CB8AC3E}">
        <p14:creationId xmlns:p14="http://schemas.microsoft.com/office/powerpoint/2010/main" val="7712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2B1A76B-B0DC-4537-8712-8E4EAB241C78}"/>
              </a:ext>
            </a:extLst>
          </p:cNvPr>
          <p:cNvSpPr>
            <a:spLocks noGrp="1"/>
          </p:cNvSpPr>
          <p:nvPr>
            <p:ph idx="1"/>
          </p:nvPr>
        </p:nvSpPr>
        <p:spPr>
          <a:xfrm>
            <a:off x="220133" y="186267"/>
            <a:ext cx="11734800" cy="6383866"/>
          </a:xfrm>
        </p:spPr>
        <p:txBody>
          <a:bodyPr/>
          <a:lstStyle/>
          <a:p>
            <a:r>
              <a:rPr lang="zh-TW" altLang="en-US" b="1" i="0" dirty="0">
                <a:solidFill>
                  <a:srgbClr val="000000"/>
                </a:solidFill>
                <a:effectLst/>
                <a:latin typeface="arial" panose="020B0604020202020204" pitchFamily="34" charset="0"/>
              </a:rPr>
              <a:t>隨機森林（</a:t>
            </a:r>
            <a:r>
              <a:rPr lang="en-US" altLang="zh-TW" b="1" i="0" dirty="0">
                <a:solidFill>
                  <a:srgbClr val="000000"/>
                </a:solidFill>
                <a:effectLst/>
                <a:latin typeface="arial" panose="020B0604020202020204" pitchFamily="34" charset="0"/>
              </a:rPr>
              <a:t>Random Forest</a:t>
            </a:r>
            <a:r>
              <a:rPr lang="zh-TW" altLang="en-US" b="1" i="0" dirty="0">
                <a:solidFill>
                  <a:srgbClr val="000000"/>
                </a:solidFill>
                <a:effectLst/>
                <a:latin typeface="arial" panose="020B0604020202020204" pitchFamily="34" charset="0"/>
              </a:rPr>
              <a:t>）</a:t>
            </a:r>
            <a:endParaRPr lang="en-US" altLang="zh-TW" b="1" i="0" dirty="0">
              <a:solidFill>
                <a:srgbClr val="000000"/>
              </a:solidFill>
              <a:effectLst/>
              <a:latin typeface="arial" panose="020B0604020202020204" pitchFamily="34" charset="0"/>
            </a:endParaRPr>
          </a:p>
          <a:p>
            <a:endParaRPr lang="en-US" altLang="zh-TW" b="1" dirty="0">
              <a:solidFill>
                <a:srgbClr val="000000"/>
              </a:solidFill>
              <a:latin typeface="arial" panose="020B0604020202020204" pitchFamily="34" charset="0"/>
            </a:endParaRPr>
          </a:p>
          <a:p>
            <a:endParaRPr lang="en-US" altLang="zh-TW" b="1" i="0" dirty="0">
              <a:solidFill>
                <a:srgbClr val="000000"/>
              </a:solidFill>
              <a:effectLst/>
              <a:latin typeface="arial" panose="020B0604020202020204" pitchFamily="34" charset="0"/>
            </a:endParaRPr>
          </a:p>
          <a:p>
            <a:endParaRPr lang="en-US" altLang="zh-TW" b="1" dirty="0">
              <a:solidFill>
                <a:srgbClr val="000000"/>
              </a:solidFill>
              <a:latin typeface="arial" panose="020B0604020202020204" pitchFamily="34" charset="0"/>
            </a:endParaRPr>
          </a:p>
          <a:p>
            <a:endParaRPr lang="en-US" altLang="zh-TW" b="1" i="0" dirty="0">
              <a:solidFill>
                <a:srgbClr val="000000"/>
              </a:solidFill>
              <a:effectLst/>
              <a:latin typeface="arial" panose="020B0604020202020204" pitchFamily="34" charset="0"/>
            </a:endParaRPr>
          </a:p>
          <a:p>
            <a:r>
              <a:rPr lang="zh-TW" altLang="en-US" b="1" i="0" dirty="0">
                <a:solidFill>
                  <a:srgbClr val="000000"/>
                </a:solidFill>
                <a:effectLst/>
                <a:latin typeface="arial" panose="020B0604020202020204" pitchFamily="34" charset="0"/>
              </a:rPr>
              <a:t>聚類分析（</a:t>
            </a:r>
            <a:r>
              <a:rPr lang="en-US" altLang="zh-TW" b="1" i="0" dirty="0">
                <a:solidFill>
                  <a:srgbClr val="000000"/>
                </a:solidFill>
                <a:effectLst/>
                <a:latin typeface="arial" panose="020B0604020202020204" pitchFamily="34" charset="0"/>
              </a:rPr>
              <a:t>Cluster analysis</a:t>
            </a:r>
            <a:r>
              <a:rPr lang="zh-TW" altLang="en-US" b="1" i="0" dirty="0">
                <a:solidFill>
                  <a:srgbClr val="000000"/>
                </a:solidFill>
                <a:effectLst/>
                <a:latin typeface="arial" panose="020B0604020202020204" pitchFamily="34" charset="0"/>
              </a:rPr>
              <a:t>）</a:t>
            </a:r>
          </a:p>
          <a:p>
            <a:endParaRPr lang="zh-TW" altLang="en-US" b="1" i="0" dirty="0">
              <a:solidFill>
                <a:srgbClr val="000000"/>
              </a:solidFill>
              <a:effectLst/>
              <a:latin typeface="arial" panose="020B0604020202020204" pitchFamily="34" charset="0"/>
            </a:endParaRPr>
          </a:p>
          <a:p>
            <a:endParaRPr lang="zh-TW" altLang="en-US" dirty="0"/>
          </a:p>
        </p:txBody>
      </p:sp>
      <p:pic>
        <p:nvPicPr>
          <p:cNvPr id="5" name="圖片 4">
            <a:extLst>
              <a:ext uri="{FF2B5EF4-FFF2-40B4-BE49-F238E27FC236}">
                <a16:creationId xmlns:a16="http://schemas.microsoft.com/office/drawing/2014/main" id="{077AFD44-3FEB-47F7-BC6A-1ADF7CCF51EB}"/>
              </a:ext>
            </a:extLst>
          </p:cNvPr>
          <p:cNvPicPr>
            <a:picLocks noChangeAspect="1"/>
          </p:cNvPicPr>
          <p:nvPr/>
        </p:nvPicPr>
        <p:blipFill>
          <a:blip r:embed="rId2"/>
          <a:stretch>
            <a:fillRect/>
          </a:stretch>
        </p:blipFill>
        <p:spPr>
          <a:xfrm>
            <a:off x="4113870" y="757767"/>
            <a:ext cx="6380355" cy="2048933"/>
          </a:xfrm>
          <a:prstGeom prst="rect">
            <a:avLst/>
          </a:prstGeom>
        </p:spPr>
      </p:pic>
      <p:pic>
        <p:nvPicPr>
          <p:cNvPr id="7" name="圖片 6">
            <a:extLst>
              <a:ext uri="{FF2B5EF4-FFF2-40B4-BE49-F238E27FC236}">
                <a16:creationId xmlns:a16="http://schemas.microsoft.com/office/drawing/2014/main" id="{F43EFB6F-109A-4A7A-AFD9-9F9C1FB106CF}"/>
              </a:ext>
            </a:extLst>
          </p:cNvPr>
          <p:cNvPicPr>
            <a:picLocks noChangeAspect="1"/>
          </p:cNvPicPr>
          <p:nvPr/>
        </p:nvPicPr>
        <p:blipFill>
          <a:blip r:embed="rId3"/>
          <a:stretch>
            <a:fillRect/>
          </a:stretch>
        </p:blipFill>
        <p:spPr>
          <a:xfrm>
            <a:off x="3196613" y="3429000"/>
            <a:ext cx="5886950" cy="2845203"/>
          </a:xfrm>
          <a:prstGeom prst="rect">
            <a:avLst/>
          </a:prstGeom>
        </p:spPr>
      </p:pic>
    </p:spTree>
    <p:extLst>
      <p:ext uri="{BB962C8B-B14F-4D97-AF65-F5344CB8AC3E}">
        <p14:creationId xmlns:p14="http://schemas.microsoft.com/office/powerpoint/2010/main" val="350276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2EA41D-C544-4D6E-8DBD-20150274B155}"/>
              </a:ext>
            </a:extLst>
          </p:cNvPr>
          <p:cNvSpPr>
            <a:spLocks noGrp="1"/>
          </p:cNvSpPr>
          <p:nvPr>
            <p:ph type="title"/>
          </p:nvPr>
        </p:nvSpPr>
        <p:spPr/>
        <p:txBody>
          <a:bodyPr/>
          <a:lstStyle/>
          <a:p>
            <a:pPr algn="ctr"/>
            <a:r>
              <a:rPr lang="en-US" altLang="zh-TW" dirty="0">
                <a:latin typeface="Elephant" panose="02020904090505020303" pitchFamily="18" charset="0"/>
                <a:ea typeface="標楷體" panose="03000509000000000000" pitchFamily="65" charset="-120"/>
              </a:rPr>
              <a:t>K-means</a:t>
            </a:r>
            <a:endParaRPr lang="zh-TW" altLang="en-US" dirty="0">
              <a:latin typeface="Elephant" panose="02020904090505020303" pitchFamily="18" charset="0"/>
              <a:ea typeface="標楷體" panose="03000509000000000000" pitchFamily="65" charset="-120"/>
            </a:endParaRPr>
          </a:p>
        </p:txBody>
      </p:sp>
      <p:sp>
        <p:nvSpPr>
          <p:cNvPr id="3" name="內容版面配置區 2">
            <a:extLst>
              <a:ext uri="{FF2B5EF4-FFF2-40B4-BE49-F238E27FC236}">
                <a16:creationId xmlns:a16="http://schemas.microsoft.com/office/drawing/2014/main" id="{66454F41-0757-4489-87C8-6E72A058AEFA}"/>
              </a:ext>
            </a:extLst>
          </p:cNvPr>
          <p:cNvSpPr>
            <a:spLocks noGrp="1"/>
          </p:cNvSpPr>
          <p:nvPr>
            <p:ph idx="1"/>
          </p:nvPr>
        </p:nvSpPr>
        <p:spPr/>
        <p:txBody>
          <a:bodyPr>
            <a:noAutofit/>
          </a:bodyPr>
          <a:lstStyle/>
          <a:p>
            <a:r>
              <a:rPr lang="zh-TW" altLang="en-US" dirty="0"/>
              <a:t>先設定好要分成多少</a:t>
            </a:r>
            <a:r>
              <a:rPr lang="en-US" altLang="zh-TW" dirty="0"/>
              <a:t>(k)</a:t>
            </a:r>
            <a:r>
              <a:rPr lang="zh-TW" altLang="en-US" dirty="0"/>
              <a:t>群。</a:t>
            </a:r>
          </a:p>
          <a:p>
            <a:r>
              <a:rPr lang="en-US" altLang="zh-TW" dirty="0"/>
              <a:t> </a:t>
            </a:r>
            <a:r>
              <a:rPr lang="zh-TW" altLang="en-US" b="1" dirty="0">
                <a:effectLst>
                  <a:outerShdw blurRad="38100" dist="38100" dir="2700000" algn="tl">
                    <a:srgbClr val="000000">
                      <a:alpha val="43137"/>
                    </a:srgbClr>
                  </a:outerShdw>
                </a:effectLst>
              </a:rPr>
              <a:t>隨機給</a:t>
            </a:r>
            <a:r>
              <a:rPr lang="en-US" altLang="zh-TW" b="1" dirty="0">
                <a:effectLst>
                  <a:outerShdw blurRad="38100" dist="38100" dir="2700000" algn="tl">
                    <a:srgbClr val="000000">
                      <a:alpha val="43137"/>
                    </a:srgbClr>
                  </a:outerShdw>
                </a:effectLst>
              </a:rPr>
              <a:t>k</a:t>
            </a:r>
            <a:r>
              <a:rPr lang="zh-TW" altLang="en-US" b="1" dirty="0">
                <a:effectLst>
                  <a:outerShdw blurRad="38100" dist="38100" dir="2700000" algn="tl">
                    <a:srgbClr val="000000">
                      <a:alpha val="43137"/>
                    </a:srgbClr>
                  </a:outerShdw>
                </a:effectLst>
              </a:rPr>
              <a:t>個群心</a:t>
            </a:r>
            <a:r>
              <a:rPr lang="zh-TW" altLang="en-US" dirty="0"/>
              <a:t>。</a:t>
            </a:r>
          </a:p>
          <a:p>
            <a:r>
              <a:rPr lang="zh-TW" altLang="en-US" dirty="0"/>
              <a:t>每個資料都會所有</a:t>
            </a:r>
            <a:r>
              <a:rPr lang="en-US" altLang="zh-TW" dirty="0"/>
              <a:t>k</a:t>
            </a:r>
            <a:r>
              <a:rPr lang="zh-TW" altLang="en-US" dirty="0"/>
              <a:t>個群心算</a:t>
            </a:r>
            <a:r>
              <a:rPr lang="zh-TW" altLang="en-US" b="1" dirty="0">
                <a:effectLst>
                  <a:outerShdw blurRad="38100" dist="38100" dir="2700000" algn="tl">
                    <a:srgbClr val="000000">
                      <a:alpha val="43137"/>
                    </a:srgbClr>
                  </a:outerShdw>
                </a:effectLst>
              </a:rPr>
              <a:t>歐式距離</a:t>
            </a:r>
            <a:r>
              <a:rPr lang="en-US" altLang="zh-TW" dirty="0"/>
              <a:t>(</a:t>
            </a:r>
            <a:r>
              <a:rPr lang="zh-TW" altLang="en-US" dirty="0"/>
              <a:t>歐基李德距離</a:t>
            </a:r>
            <a:r>
              <a:rPr lang="en-US" altLang="zh-TW" dirty="0"/>
              <a:t>Euclidean distance</a:t>
            </a:r>
            <a:r>
              <a:rPr lang="zh-TW" altLang="en-US" dirty="0"/>
              <a:t>，其實就是直線距離公式，這邊距離當然也可以換成別種距離公式，但基本上都還是以歐式距離為主</a:t>
            </a:r>
            <a:r>
              <a:rPr lang="en-US" altLang="zh-TW" dirty="0"/>
              <a:t>)</a:t>
            </a:r>
            <a:r>
              <a:rPr lang="zh-TW" altLang="en-US" dirty="0"/>
              <a:t>。</a:t>
            </a:r>
          </a:p>
          <a:p>
            <a:r>
              <a:rPr lang="en-US" altLang="zh-TW" dirty="0"/>
              <a:t> </a:t>
            </a:r>
            <a:r>
              <a:rPr lang="zh-TW" altLang="en-US" dirty="0"/>
              <a:t>將每筆資料分類判給距離最近的那個群心。</a:t>
            </a:r>
          </a:p>
          <a:p>
            <a:r>
              <a:rPr lang="zh-TW" altLang="en-US" dirty="0"/>
              <a:t>每個群心內都會有被分類過來的資料，根據這些資料重新計算新的群心。</a:t>
            </a:r>
          </a:p>
          <a:p>
            <a:r>
              <a:rPr lang="zh-TW" altLang="en-US" dirty="0"/>
              <a:t>一直重複</a:t>
            </a:r>
            <a:r>
              <a:rPr lang="en-US" altLang="zh-TW" dirty="0"/>
              <a:t>3–5</a:t>
            </a:r>
            <a:r>
              <a:rPr lang="zh-TW" altLang="en-US" dirty="0"/>
              <a:t>，直到</a:t>
            </a:r>
            <a:r>
              <a:rPr lang="zh-TW" altLang="en-US" b="1" dirty="0">
                <a:effectLst>
                  <a:outerShdw blurRad="38100" dist="38100" dir="2700000" algn="tl">
                    <a:srgbClr val="000000">
                      <a:alpha val="43137"/>
                    </a:srgbClr>
                  </a:outerShdw>
                </a:effectLst>
              </a:rPr>
              <a:t>所有群心不在有太大的變動</a:t>
            </a:r>
            <a:r>
              <a:rPr lang="en-US" altLang="zh-TW" dirty="0"/>
              <a:t>(</a:t>
            </a:r>
            <a:r>
              <a:rPr lang="zh-TW" altLang="en-US" dirty="0"/>
              <a:t>收斂</a:t>
            </a:r>
            <a:r>
              <a:rPr lang="en-US" altLang="zh-TW" dirty="0"/>
              <a:t>)</a:t>
            </a:r>
            <a:r>
              <a:rPr lang="zh-TW" altLang="en-US" dirty="0"/>
              <a:t>，結束。</a:t>
            </a:r>
          </a:p>
          <a:p>
            <a:endParaRPr lang="zh-TW" altLang="en-US" dirty="0"/>
          </a:p>
        </p:txBody>
      </p:sp>
    </p:spTree>
    <p:extLst>
      <p:ext uri="{BB962C8B-B14F-4D97-AF65-F5344CB8AC3E}">
        <p14:creationId xmlns:p14="http://schemas.microsoft.com/office/powerpoint/2010/main" val="102493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4615C3-0564-43EC-8EB0-823B62CB35A1}"/>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17DCFA23-6984-4379-9A8A-B09899506376}"/>
              </a:ext>
            </a:extLst>
          </p:cNvPr>
          <p:cNvSpPr>
            <a:spLocks noGrp="1"/>
          </p:cNvSpPr>
          <p:nvPr>
            <p:ph idx="1"/>
          </p:nvPr>
        </p:nvSpPr>
        <p:spPr>
          <a:xfrm>
            <a:off x="838200" y="1690688"/>
            <a:ext cx="10515600" cy="4652962"/>
          </a:xfrm>
        </p:spPr>
        <p:txBody>
          <a:bodyPr>
            <a:normAutofit lnSpcReduction="10000"/>
          </a:bodyPr>
          <a:lstStyle/>
          <a:p>
            <a:r>
              <a:rPr lang="zh-TW" altLang="en-US" sz="4000" b="1" dirty="0"/>
              <a:t>機器學習與人工智慧</a:t>
            </a:r>
            <a:endParaRPr lang="en-US" altLang="zh-TW" sz="4000" b="1" dirty="0"/>
          </a:p>
          <a:p>
            <a:r>
              <a:rPr lang="zh-TW" altLang="en-US" sz="4000" b="1" dirty="0"/>
              <a:t>機器學習類型</a:t>
            </a:r>
            <a:endParaRPr lang="en-US" altLang="zh-TW" sz="4000" b="1" dirty="0"/>
          </a:p>
          <a:p>
            <a:r>
              <a:rPr lang="zh-TW" altLang="en-US" sz="4000" b="1" dirty="0"/>
              <a:t>監督式學習</a:t>
            </a:r>
            <a:endParaRPr lang="en-US" altLang="zh-TW" sz="4000" b="1" dirty="0"/>
          </a:p>
          <a:p>
            <a:r>
              <a:rPr lang="zh-TW" altLang="en-US" sz="4000" b="1" dirty="0"/>
              <a:t>非監督式學習 </a:t>
            </a:r>
          </a:p>
          <a:p>
            <a:endParaRPr lang="en-US" altLang="zh-TW" sz="4000" b="1" dirty="0"/>
          </a:p>
          <a:p>
            <a:r>
              <a:rPr lang="zh-TW" altLang="en-US" sz="4000" b="1" dirty="0"/>
              <a:t>監督式學習演算法與實測</a:t>
            </a:r>
          </a:p>
          <a:p>
            <a:r>
              <a:rPr lang="zh-TW" altLang="en-US" sz="4000" b="1" dirty="0"/>
              <a:t>非監督式學習演算法與實測</a:t>
            </a:r>
          </a:p>
          <a:p>
            <a:endParaRPr lang="en-US" altLang="zh-TW" b="1" dirty="0"/>
          </a:p>
          <a:p>
            <a:endParaRPr lang="zh-TW" altLang="en-US" dirty="0"/>
          </a:p>
          <a:p>
            <a:endParaRPr lang="zh-TW" altLang="en-US" dirty="0"/>
          </a:p>
        </p:txBody>
      </p:sp>
    </p:spTree>
    <p:extLst>
      <p:ext uri="{BB962C8B-B14F-4D97-AF65-F5344CB8AC3E}">
        <p14:creationId xmlns:p14="http://schemas.microsoft.com/office/powerpoint/2010/main" val="319247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18C89AA-67DA-4CCA-B6AD-3F63641B816C}"/>
              </a:ext>
            </a:extLst>
          </p:cNvPr>
          <p:cNvSpPr>
            <a:spLocks noGrp="1"/>
          </p:cNvSpPr>
          <p:nvPr>
            <p:ph idx="1"/>
          </p:nvPr>
        </p:nvSpPr>
        <p:spPr>
          <a:xfrm>
            <a:off x="169333" y="220133"/>
            <a:ext cx="11667067" cy="6417734"/>
          </a:xfrm>
        </p:spPr>
        <p:txBody>
          <a:bodyPr/>
          <a:lstStyle/>
          <a:p>
            <a:pPr algn="l"/>
            <a:r>
              <a:rPr lang="zh-TW" altLang="fr-FR" b="1" i="0" dirty="0">
                <a:solidFill>
                  <a:srgbClr val="000000"/>
                </a:solidFill>
                <a:effectLst/>
                <a:latin typeface="arial" panose="020B0604020202020204" pitchFamily="34" charset="0"/>
              </a:rPr>
              <a:t>主成分分析（</a:t>
            </a:r>
            <a:r>
              <a:rPr lang="fr-FR" altLang="zh-TW" b="1" i="0" dirty="0">
                <a:solidFill>
                  <a:srgbClr val="000000"/>
                </a:solidFill>
                <a:effectLst/>
                <a:latin typeface="arial" panose="020B0604020202020204" pitchFamily="34" charset="0"/>
              </a:rPr>
              <a:t>Principal Component Analysis</a:t>
            </a:r>
            <a:r>
              <a:rPr lang="zh-TW" altLang="fr-FR" b="1" i="0" dirty="0">
                <a:solidFill>
                  <a:srgbClr val="000000"/>
                </a:solidFill>
                <a:effectLst/>
                <a:latin typeface="arial" panose="020B0604020202020204" pitchFamily="34" charset="0"/>
              </a:rPr>
              <a:t>，</a:t>
            </a:r>
            <a:r>
              <a:rPr lang="fr-FR" altLang="zh-TW" b="1" i="0" dirty="0">
                <a:solidFill>
                  <a:srgbClr val="000000"/>
                </a:solidFill>
                <a:effectLst/>
                <a:latin typeface="arial" panose="020B0604020202020204" pitchFamily="34" charset="0"/>
              </a:rPr>
              <a:t>PCA</a:t>
            </a:r>
            <a:r>
              <a:rPr lang="zh-TW" altLang="fr-FR" b="1" i="0" dirty="0">
                <a:solidFill>
                  <a:srgbClr val="000000"/>
                </a:solidFill>
                <a:effectLst/>
                <a:latin typeface="arial" panose="020B0604020202020204" pitchFamily="34" charset="0"/>
              </a:rPr>
              <a:t>）</a:t>
            </a:r>
          </a:p>
          <a:p>
            <a:r>
              <a:rPr lang="zh-TW" altLang="en-US" sz="2000" b="0" i="0" dirty="0">
                <a:solidFill>
                  <a:srgbClr val="000000"/>
                </a:solidFill>
                <a:effectLst/>
                <a:latin typeface="arial" panose="020B0604020202020204" pitchFamily="34" charset="0"/>
              </a:rPr>
              <a:t>分析資料、降低數據維度以及去關聯的線性降維方法</a:t>
            </a:r>
            <a:endParaRPr lang="en-US" altLang="zh-TW" sz="2000" b="0" i="0" dirty="0">
              <a:solidFill>
                <a:srgbClr val="000000"/>
              </a:solidFill>
              <a:effectLst/>
              <a:latin typeface="arial" panose="020B0604020202020204" pitchFamily="34" charset="0"/>
            </a:endParaRPr>
          </a:p>
          <a:p>
            <a:r>
              <a:rPr lang="zh-TW" altLang="en-US" b="1" i="0" dirty="0">
                <a:solidFill>
                  <a:srgbClr val="000000"/>
                </a:solidFill>
                <a:effectLst/>
                <a:latin typeface="arial" panose="020B0604020202020204" pitchFamily="34" charset="0"/>
              </a:rPr>
              <a:t> 奇異值分解（</a:t>
            </a:r>
            <a:r>
              <a:rPr lang="en-US" altLang="zh-TW" b="1" i="0" dirty="0">
                <a:solidFill>
                  <a:srgbClr val="000000"/>
                </a:solidFill>
                <a:effectLst/>
                <a:latin typeface="arial" panose="020B0604020202020204" pitchFamily="34" charset="0"/>
              </a:rPr>
              <a:t>Singular Value Decomposition</a:t>
            </a:r>
            <a:r>
              <a:rPr lang="zh-TW" altLang="en-US" b="1" i="0" dirty="0">
                <a:solidFill>
                  <a:srgbClr val="000000"/>
                </a:solidFill>
                <a:effectLst/>
                <a:latin typeface="arial" panose="020B0604020202020204" pitchFamily="34" charset="0"/>
              </a:rPr>
              <a:t>，</a:t>
            </a:r>
            <a:r>
              <a:rPr lang="en-US" altLang="zh-TW" b="1" i="0" dirty="0">
                <a:solidFill>
                  <a:srgbClr val="000000"/>
                </a:solidFill>
                <a:effectLst/>
                <a:latin typeface="arial" panose="020B0604020202020204" pitchFamily="34" charset="0"/>
              </a:rPr>
              <a:t>SVD</a:t>
            </a:r>
            <a:r>
              <a:rPr lang="zh-TW" altLang="en-US" b="1" i="0" dirty="0">
                <a:solidFill>
                  <a:srgbClr val="000000"/>
                </a:solidFill>
                <a:effectLst/>
                <a:latin typeface="arial" panose="020B0604020202020204" pitchFamily="34" charset="0"/>
              </a:rPr>
              <a:t>）</a:t>
            </a:r>
          </a:p>
          <a:p>
            <a:pPr marL="0" indent="0">
              <a:buNone/>
            </a:pPr>
            <a:br>
              <a:rPr lang="fr-FR" altLang="zh-TW" dirty="0"/>
            </a:br>
            <a:endParaRPr lang="zh-TW" altLang="en-US" dirty="0"/>
          </a:p>
        </p:txBody>
      </p:sp>
      <p:pic>
        <p:nvPicPr>
          <p:cNvPr id="5" name="圖片 4">
            <a:extLst>
              <a:ext uri="{FF2B5EF4-FFF2-40B4-BE49-F238E27FC236}">
                <a16:creationId xmlns:a16="http://schemas.microsoft.com/office/drawing/2014/main" id="{8E941BB0-2E51-4B64-90A3-2A27FE9FA1AF}"/>
              </a:ext>
            </a:extLst>
          </p:cNvPr>
          <p:cNvPicPr>
            <a:picLocks noChangeAspect="1"/>
          </p:cNvPicPr>
          <p:nvPr/>
        </p:nvPicPr>
        <p:blipFill>
          <a:blip r:embed="rId2"/>
          <a:stretch>
            <a:fillRect/>
          </a:stretch>
        </p:blipFill>
        <p:spPr>
          <a:xfrm>
            <a:off x="3511731" y="1886741"/>
            <a:ext cx="4982270" cy="3829584"/>
          </a:xfrm>
          <a:prstGeom prst="rect">
            <a:avLst/>
          </a:prstGeom>
        </p:spPr>
      </p:pic>
    </p:spTree>
    <p:extLst>
      <p:ext uri="{BB962C8B-B14F-4D97-AF65-F5344CB8AC3E}">
        <p14:creationId xmlns:p14="http://schemas.microsoft.com/office/powerpoint/2010/main" val="81135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598860-B946-4368-86D2-A49C13962A58}"/>
              </a:ext>
            </a:extLst>
          </p:cNvPr>
          <p:cNvSpPr>
            <a:spLocks noGrp="1"/>
          </p:cNvSpPr>
          <p:nvPr>
            <p:ph idx="1"/>
          </p:nvPr>
        </p:nvSpPr>
        <p:spPr>
          <a:xfrm>
            <a:off x="660400" y="592667"/>
            <a:ext cx="10693400" cy="5584296"/>
          </a:xfrm>
        </p:spPr>
        <p:txBody>
          <a:bodyPr/>
          <a:lstStyle/>
          <a:p>
            <a:r>
              <a:rPr lang="zh-TW" altLang="en-US" b="1" i="0" dirty="0">
                <a:solidFill>
                  <a:srgbClr val="000000"/>
                </a:solidFill>
                <a:effectLst/>
                <a:latin typeface="arial" panose="020B0604020202020204" pitchFamily="34" charset="0"/>
              </a:rPr>
              <a:t>獨立成分分析（</a:t>
            </a:r>
            <a:r>
              <a:rPr lang="en-US" altLang="zh-TW" b="1" i="0" dirty="0">
                <a:solidFill>
                  <a:srgbClr val="000000"/>
                </a:solidFill>
                <a:effectLst/>
                <a:latin typeface="arial" panose="020B0604020202020204" pitchFamily="34" charset="0"/>
              </a:rPr>
              <a:t>Independent components analysis</a:t>
            </a:r>
            <a:r>
              <a:rPr lang="zh-TW" altLang="en-US" b="1" i="0" dirty="0">
                <a:solidFill>
                  <a:srgbClr val="000000"/>
                </a:solidFill>
                <a:effectLst/>
                <a:latin typeface="arial" panose="020B0604020202020204" pitchFamily="34" charset="0"/>
              </a:rPr>
              <a:t>，</a:t>
            </a:r>
            <a:r>
              <a:rPr lang="en-US" altLang="zh-TW" b="1" i="0" dirty="0">
                <a:solidFill>
                  <a:srgbClr val="000000"/>
                </a:solidFill>
                <a:effectLst/>
                <a:latin typeface="arial" panose="020B0604020202020204" pitchFamily="34" charset="0"/>
              </a:rPr>
              <a:t>ICA</a:t>
            </a:r>
            <a:r>
              <a:rPr lang="zh-TW" altLang="en-US" b="1" i="0" dirty="0">
                <a:solidFill>
                  <a:srgbClr val="000000"/>
                </a:solidFill>
                <a:effectLst/>
                <a:latin typeface="arial" panose="020B0604020202020204" pitchFamily="34" charset="0"/>
              </a:rPr>
              <a:t>）</a:t>
            </a:r>
          </a:p>
          <a:p>
            <a:endParaRPr lang="zh-TW" altLang="en-US" dirty="0"/>
          </a:p>
        </p:txBody>
      </p:sp>
      <p:pic>
        <p:nvPicPr>
          <p:cNvPr id="5" name="圖片 4">
            <a:extLst>
              <a:ext uri="{FF2B5EF4-FFF2-40B4-BE49-F238E27FC236}">
                <a16:creationId xmlns:a16="http://schemas.microsoft.com/office/drawing/2014/main" id="{81E72924-6F5F-4CC5-A34B-E52784E728B4}"/>
              </a:ext>
            </a:extLst>
          </p:cNvPr>
          <p:cNvPicPr>
            <a:picLocks noChangeAspect="1"/>
          </p:cNvPicPr>
          <p:nvPr/>
        </p:nvPicPr>
        <p:blipFill>
          <a:blip r:embed="rId2"/>
          <a:stretch>
            <a:fillRect/>
          </a:stretch>
        </p:blipFill>
        <p:spPr>
          <a:xfrm>
            <a:off x="660400" y="1745617"/>
            <a:ext cx="10314743" cy="3366766"/>
          </a:xfrm>
          <a:prstGeom prst="rect">
            <a:avLst/>
          </a:prstGeom>
        </p:spPr>
      </p:pic>
    </p:spTree>
    <p:extLst>
      <p:ext uri="{BB962C8B-B14F-4D97-AF65-F5344CB8AC3E}">
        <p14:creationId xmlns:p14="http://schemas.microsoft.com/office/powerpoint/2010/main" val="402961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alpha val="50000"/>
          </a:srgbClr>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2E44205-10E2-41D1-81D6-FD368D367D62}"/>
              </a:ext>
            </a:extLst>
          </p:cNvPr>
          <p:cNvSpPr txBox="1"/>
          <p:nvPr/>
        </p:nvSpPr>
        <p:spPr>
          <a:xfrm>
            <a:off x="2887429" y="2967335"/>
            <a:ext cx="6417141" cy="923330"/>
          </a:xfrm>
          <a:prstGeom prst="rect">
            <a:avLst/>
          </a:prstGeom>
          <a:noFill/>
        </p:spPr>
        <p:txBody>
          <a:bodyPr wrap="none" rtlCol="0">
            <a:spAutoFit/>
          </a:bodyPr>
          <a:lstStyle/>
          <a:p>
            <a:pPr algn="ctr"/>
            <a:r>
              <a:rPr lang="zh-TW" altLang="en-US" sz="5400" dirty="0">
                <a:latin typeface="標楷體" panose="03000509000000000000" pitchFamily="65" charset="-120"/>
                <a:ea typeface="標楷體" panose="03000509000000000000" pitchFamily="65" charset="-120"/>
              </a:rPr>
              <a:t>機器學習與人工智慧</a:t>
            </a:r>
          </a:p>
        </p:txBody>
      </p:sp>
    </p:spTree>
    <p:extLst>
      <p:ext uri="{BB962C8B-B14F-4D97-AF65-F5344CB8AC3E}">
        <p14:creationId xmlns:p14="http://schemas.microsoft.com/office/powerpoint/2010/main" val="70688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1388E0-2F23-4A72-9D02-03BE3D59258B}"/>
              </a:ext>
            </a:extLst>
          </p:cNvPr>
          <p:cNvSpPr>
            <a:spLocks noGrp="1"/>
          </p:cNvSpPr>
          <p:nvPr>
            <p:ph type="title"/>
          </p:nvPr>
        </p:nvSpPr>
        <p:spPr/>
        <p:txBody>
          <a:bodyPr/>
          <a:lstStyle/>
          <a:p>
            <a:pPr algn="ctr"/>
            <a:r>
              <a:rPr lang="zh-TW" altLang="en-US" b="1" i="0" dirty="0">
                <a:solidFill>
                  <a:srgbClr val="323232"/>
                </a:solidFill>
                <a:effectLst/>
                <a:latin typeface="inherit"/>
              </a:rPr>
              <a:t>機器學習 </a:t>
            </a:r>
            <a:r>
              <a:rPr lang="en-US" altLang="zh-TW" b="1" i="0" dirty="0">
                <a:solidFill>
                  <a:srgbClr val="323232"/>
                </a:solidFill>
                <a:effectLst/>
                <a:latin typeface="inherit"/>
              </a:rPr>
              <a:t>(Machine Learning)</a:t>
            </a:r>
            <a:endParaRPr lang="zh-TW" altLang="en-US" dirty="0"/>
          </a:p>
        </p:txBody>
      </p:sp>
      <p:sp>
        <p:nvSpPr>
          <p:cNvPr id="3" name="內容版面配置區 2">
            <a:extLst>
              <a:ext uri="{FF2B5EF4-FFF2-40B4-BE49-F238E27FC236}">
                <a16:creationId xmlns:a16="http://schemas.microsoft.com/office/drawing/2014/main" id="{BCC0A2FF-0C6B-4FAE-BCFF-46402E5C3A00}"/>
              </a:ext>
            </a:extLst>
          </p:cNvPr>
          <p:cNvSpPr>
            <a:spLocks noGrp="1"/>
          </p:cNvSpPr>
          <p:nvPr>
            <p:ph idx="1"/>
          </p:nvPr>
        </p:nvSpPr>
        <p:spPr/>
        <p:txBody>
          <a:bodyPr>
            <a:normAutofit/>
          </a:bodyPr>
          <a:lstStyle/>
          <a:p>
            <a:r>
              <a:rPr lang="zh-TW" altLang="en-US" sz="3200" dirty="0"/>
              <a:t>是一種技術，實現人工智慧的一種手段</a:t>
            </a:r>
            <a:endParaRPr lang="en-US" altLang="zh-TW" sz="3200" dirty="0"/>
          </a:p>
          <a:p>
            <a:r>
              <a:rPr lang="zh-TW" altLang="en-US" sz="3200" dirty="0"/>
              <a:t>透過從過往的經驗和資料中學習並找到其中的規則</a:t>
            </a:r>
            <a:endParaRPr lang="en-US" altLang="zh-TW" sz="3200" dirty="0"/>
          </a:p>
          <a:p>
            <a:r>
              <a:rPr lang="zh-TW" altLang="en-US" sz="3200" dirty="0"/>
              <a:t>透過樣本學習</a:t>
            </a:r>
            <a:endParaRPr lang="en-US" altLang="zh-TW" sz="3200" dirty="0"/>
          </a:p>
          <a:p>
            <a:r>
              <a:rPr lang="zh-TW" altLang="en-US" sz="3200" dirty="0"/>
              <a:t>不是用特定規則編程</a:t>
            </a:r>
            <a:endParaRPr lang="en-US" altLang="zh-TW" sz="3200" dirty="0"/>
          </a:p>
          <a:p>
            <a:r>
              <a:rPr lang="zh-TW" altLang="en-US" sz="3200" dirty="0"/>
              <a:t>應用</a:t>
            </a:r>
            <a:r>
              <a:rPr lang="en-US" altLang="zh-TW" sz="3200" dirty="0"/>
              <a:t>:</a:t>
            </a:r>
            <a:r>
              <a:rPr lang="zh-TW" altLang="en-US" sz="3200" dirty="0"/>
              <a:t>圖像辨識、語音辨識、醫療診斷、統計套利</a:t>
            </a:r>
            <a:r>
              <a:rPr lang="en-US" altLang="zh-TW" sz="2400" dirty="0"/>
              <a:t>(</a:t>
            </a:r>
            <a:r>
              <a:rPr lang="zh-TW" altLang="en-US" sz="2400" b="0" i="0" dirty="0">
                <a:solidFill>
                  <a:srgbClr val="000000"/>
                </a:solidFill>
                <a:effectLst/>
                <a:latin typeface="Open Sans"/>
              </a:rPr>
              <a:t>短期內通常涉及大量證券的自動交易策略</a:t>
            </a:r>
            <a:r>
              <a:rPr lang="en-US" altLang="zh-TW" sz="2400" dirty="0"/>
              <a:t>)</a:t>
            </a:r>
            <a:r>
              <a:rPr lang="zh-TW" altLang="en-US" sz="2400" dirty="0"/>
              <a:t> </a:t>
            </a:r>
            <a:r>
              <a:rPr lang="zh-TW" altLang="en-US" sz="3200" dirty="0"/>
              <a:t>、學習關聯、分類、預測、信息提取</a:t>
            </a:r>
            <a:r>
              <a:rPr lang="en-US" altLang="zh-TW" sz="2400" dirty="0"/>
              <a:t>(IE)</a:t>
            </a:r>
            <a:r>
              <a:rPr lang="zh-TW" altLang="en-US" sz="3200" dirty="0"/>
              <a:t> 、回歸</a:t>
            </a:r>
            <a:endParaRPr lang="en-US" altLang="zh-TW" sz="3200" dirty="0"/>
          </a:p>
          <a:p>
            <a:pPr marL="0" indent="0">
              <a:buNone/>
            </a:pPr>
            <a:endParaRPr lang="zh-TW" altLang="en-US" sz="3200" dirty="0"/>
          </a:p>
        </p:txBody>
      </p:sp>
    </p:spTree>
    <p:extLst>
      <p:ext uri="{BB962C8B-B14F-4D97-AF65-F5344CB8AC3E}">
        <p14:creationId xmlns:p14="http://schemas.microsoft.com/office/powerpoint/2010/main" val="90774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E4033B-A3DE-4CA1-9984-49C56A5E3C0E}"/>
              </a:ext>
            </a:extLst>
          </p:cNvPr>
          <p:cNvSpPr>
            <a:spLocks noGrp="1"/>
          </p:cNvSpPr>
          <p:nvPr>
            <p:ph type="title"/>
          </p:nvPr>
        </p:nvSpPr>
        <p:spPr/>
        <p:txBody>
          <a:bodyPr/>
          <a:lstStyle/>
          <a:p>
            <a:pPr algn="ctr"/>
            <a:r>
              <a:rPr lang="zh-TW" altLang="en-US" b="1" i="0" dirty="0">
                <a:solidFill>
                  <a:srgbClr val="323232"/>
                </a:solidFill>
                <a:effectLst/>
                <a:latin typeface="inherit"/>
              </a:rPr>
              <a:t>人工智慧 </a:t>
            </a:r>
            <a:r>
              <a:rPr lang="en-US" altLang="zh-TW" b="1" i="0" dirty="0">
                <a:solidFill>
                  <a:srgbClr val="323232"/>
                </a:solidFill>
                <a:effectLst/>
                <a:latin typeface="inherit"/>
              </a:rPr>
              <a:t>(Artificial Intelligence)</a:t>
            </a:r>
            <a:endParaRPr lang="zh-TW" altLang="en-US" dirty="0"/>
          </a:p>
        </p:txBody>
      </p:sp>
      <p:sp>
        <p:nvSpPr>
          <p:cNvPr id="3" name="內容版面配置區 2">
            <a:extLst>
              <a:ext uri="{FF2B5EF4-FFF2-40B4-BE49-F238E27FC236}">
                <a16:creationId xmlns:a16="http://schemas.microsoft.com/office/drawing/2014/main" id="{2F838EAC-E6B0-4E01-A837-5C3FE35EC388}"/>
              </a:ext>
            </a:extLst>
          </p:cNvPr>
          <p:cNvSpPr>
            <a:spLocks noGrp="1"/>
          </p:cNvSpPr>
          <p:nvPr>
            <p:ph idx="1"/>
          </p:nvPr>
        </p:nvSpPr>
        <p:spPr>
          <a:xfrm>
            <a:off x="838200" y="2116667"/>
            <a:ext cx="10693400" cy="4060296"/>
          </a:xfrm>
        </p:spPr>
        <p:txBody>
          <a:bodyPr>
            <a:normAutofit/>
          </a:bodyPr>
          <a:lstStyle/>
          <a:p>
            <a:r>
              <a:rPr lang="zh-TW" altLang="en-US" sz="3200" dirty="0"/>
              <a:t>讓機器展現人類智慧</a:t>
            </a:r>
            <a:endParaRPr lang="en-US" altLang="zh-TW" sz="3200" dirty="0"/>
          </a:p>
          <a:p>
            <a:r>
              <a:rPr lang="zh-TW" altLang="en-US" sz="3200" dirty="0"/>
              <a:t>透過編寫程式碼來創建學習系統，訓練辨識物體或是手勢</a:t>
            </a:r>
            <a:endParaRPr lang="en-US" altLang="zh-TW" sz="3200" dirty="0"/>
          </a:p>
          <a:p>
            <a:r>
              <a:rPr lang="zh-TW" altLang="en-US" sz="3200" dirty="0"/>
              <a:t>應用</a:t>
            </a:r>
            <a:r>
              <a:rPr lang="en-US" altLang="zh-TW" sz="3200" dirty="0"/>
              <a:t>:</a:t>
            </a:r>
            <a:r>
              <a:rPr lang="zh-TW" altLang="en-US" sz="3200" dirty="0"/>
              <a:t>時間序列與預測</a:t>
            </a:r>
            <a:r>
              <a:rPr lang="en-US" altLang="zh-TW" dirty="0"/>
              <a:t>(</a:t>
            </a:r>
            <a:r>
              <a:rPr lang="zh-TW" altLang="en-US" dirty="0"/>
              <a:t>歷史數據</a:t>
            </a:r>
            <a:r>
              <a:rPr lang="en-US" altLang="zh-TW" dirty="0"/>
              <a:t>)</a:t>
            </a:r>
            <a:r>
              <a:rPr lang="zh-TW" altLang="en-US" sz="3200" dirty="0"/>
              <a:t>、圖像處理</a:t>
            </a:r>
            <a:r>
              <a:rPr lang="en-US" altLang="zh-TW" dirty="0"/>
              <a:t>(</a:t>
            </a:r>
            <a:r>
              <a:rPr lang="zh-TW" altLang="en-US" dirty="0"/>
              <a:t>圖像辨識、圖像生成</a:t>
            </a:r>
            <a:r>
              <a:rPr lang="en-US" altLang="zh-TW" dirty="0"/>
              <a:t>)</a:t>
            </a:r>
            <a:r>
              <a:rPr lang="zh-TW" altLang="en-US" sz="3200" dirty="0"/>
              <a:t>、音訊處理、自然語言處理</a:t>
            </a:r>
            <a:r>
              <a:rPr lang="en-US" altLang="zh-TW" sz="3200" dirty="0"/>
              <a:t>NLP</a:t>
            </a:r>
            <a:r>
              <a:rPr lang="en-US" altLang="zh-TW" dirty="0"/>
              <a:t>(</a:t>
            </a:r>
            <a:r>
              <a:rPr lang="zh-TW" altLang="en-US" dirty="0"/>
              <a:t>目的是讓電腦理解甚至生成出人類所使用的語言</a:t>
            </a:r>
            <a:r>
              <a:rPr lang="en-US" altLang="zh-TW" dirty="0"/>
              <a:t>)</a:t>
            </a:r>
            <a:r>
              <a:rPr lang="zh-TW" altLang="en-US" sz="3200" dirty="0"/>
              <a:t>、動態影像處理</a:t>
            </a:r>
            <a:r>
              <a:rPr lang="en-US" altLang="zh-TW" dirty="0"/>
              <a:t>(</a:t>
            </a:r>
            <a:r>
              <a:rPr lang="zh-TW" altLang="en-US" dirty="0"/>
              <a:t>視覺里程計、物件偵測、影片追蹤、以及破壞偵測（判斷影片是否有被改造）</a:t>
            </a:r>
            <a:r>
              <a:rPr lang="en-US" altLang="zh-TW" dirty="0"/>
              <a:t>)</a:t>
            </a:r>
            <a:endParaRPr lang="zh-TW" altLang="en-US" sz="3200" dirty="0"/>
          </a:p>
        </p:txBody>
      </p:sp>
    </p:spTree>
    <p:extLst>
      <p:ext uri="{BB962C8B-B14F-4D97-AF65-F5344CB8AC3E}">
        <p14:creationId xmlns:p14="http://schemas.microsoft.com/office/powerpoint/2010/main" val="8199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alpha val="50000"/>
          </a:srgbClr>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584F4DF-DE53-41D3-A1E4-FEB8BC6ED04B}"/>
              </a:ext>
            </a:extLst>
          </p:cNvPr>
          <p:cNvSpPr txBox="1"/>
          <p:nvPr/>
        </p:nvSpPr>
        <p:spPr>
          <a:xfrm>
            <a:off x="3733800" y="2967335"/>
            <a:ext cx="4724400" cy="923330"/>
          </a:xfrm>
          <a:prstGeom prst="rect">
            <a:avLst/>
          </a:prstGeom>
          <a:noFill/>
        </p:spPr>
        <p:txBody>
          <a:bodyPr wrap="square" rtlCol="0">
            <a:spAutoFit/>
          </a:bodyPr>
          <a:lstStyle/>
          <a:p>
            <a:pPr algn="ctr"/>
            <a:r>
              <a:rPr lang="zh-TW" altLang="en-US" sz="5400" dirty="0">
                <a:latin typeface="標楷體" panose="03000509000000000000" pitchFamily="65" charset="-120"/>
                <a:ea typeface="標楷體" panose="03000509000000000000" pitchFamily="65" charset="-120"/>
              </a:rPr>
              <a:t>機器學習類型</a:t>
            </a:r>
          </a:p>
        </p:txBody>
      </p:sp>
    </p:spTree>
    <p:extLst>
      <p:ext uri="{BB962C8B-B14F-4D97-AF65-F5344CB8AC3E}">
        <p14:creationId xmlns:p14="http://schemas.microsoft.com/office/powerpoint/2010/main" val="38320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28484-BC81-4C4E-85D8-25C2FEB37FB5}"/>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監督式學習（</a:t>
            </a:r>
            <a:r>
              <a:rPr lang="en-US" altLang="zh-TW" dirty="0">
                <a:latin typeface="標楷體" panose="03000509000000000000" pitchFamily="65" charset="-120"/>
                <a:ea typeface="標楷體" panose="03000509000000000000" pitchFamily="65" charset="-120"/>
              </a:rPr>
              <a:t>Supervised learning</a:t>
            </a:r>
            <a:r>
              <a:rPr lang="zh-TW" altLang="en-US"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FD84FC78-9360-4154-9615-409698A5374F}"/>
              </a:ext>
            </a:extLst>
          </p:cNvPr>
          <p:cNvSpPr>
            <a:spLocks noGrp="1"/>
          </p:cNvSpPr>
          <p:nvPr>
            <p:ph idx="1"/>
          </p:nvPr>
        </p:nvSpPr>
        <p:spPr/>
        <p:txBody>
          <a:bodyPr>
            <a:normAutofit lnSpcReduction="10000"/>
          </a:bodyPr>
          <a:lstStyle/>
          <a:p>
            <a:r>
              <a:rPr lang="zh-TW" altLang="en-US" sz="3200" dirty="0"/>
              <a:t>告訴機器相對應的值，就好比直接告訴電腦正確答案</a:t>
            </a:r>
            <a:endParaRPr lang="en-US" altLang="zh-TW" sz="3200" dirty="0"/>
          </a:p>
          <a:p>
            <a:r>
              <a:rPr lang="zh-TW" altLang="en-US" sz="3200" dirty="0"/>
              <a:t>因為需要人工進行分類，所以此為缺點</a:t>
            </a:r>
            <a:endParaRPr lang="en-US" altLang="zh-TW" sz="3200" dirty="0"/>
          </a:p>
          <a:p>
            <a:r>
              <a:rPr lang="zh-TW" altLang="en-US" sz="3200" dirty="0"/>
              <a:t>優點為正確性較高，誤差值比非監督式學習來的低</a:t>
            </a:r>
            <a:endParaRPr lang="en-US" altLang="zh-TW" sz="3200" dirty="0"/>
          </a:p>
          <a:p>
            <a:r>
              <a:rPr lang="zh-TW" altLang="en-US" sz="3200" dirty="0"/>
              <a:t>舉例</a:t>
            </a:r>
            <a:r>
              <a:rPr lang="en-US" altLang="zh-TW" sz="3200" dirty="0"/>
              <a:t>:</a:t>
            </a:r>
          </a:p>
          <a:p>
            <a:pPr marL="0" indent="0">
              <a:buNone/>
            </a:pPr>
            <a:r>
              <a:rPr lang="en-US" altLang="zh-TW" sz="3200" dirty="0"/>
              <a:t>	</a:t>
            </a:r>
            <a:r>
              <a:rPr lang="zh-TW" altLang="en-US" sz="3200" dirty="0"/>
              <a:t>假設要訓練機器分辨十二生肖，就要提供十二生肖的</a:t>
            </a:r>
            <a:r>
              <a:rPr lang="en-US" altLang="zh-TW" sz="3200" dirty="0"/>
              <a:t>	</a:t>
            </a:r>
            <a:r>
              <a:rPr lang="zh-TW" altLang="en-US" sz="3200" dirty="0"/>
              <a:t>照片各</a:t>
            </a:r>
            <a:r>
              <a:rPr lang="en-US" altLang="zh-TW" sz="3200" dirty="0"/>
              <a:t>100</a:t>
            </a:r>
            <a:r>
              <a:rPr lang="zh-TW" altLang="en-US" sz="3200" dirty="0"/>
              <a:t>張</a:t>
            </a:r>
            <a:endParaRPr lang="en-US" altLang="zh-TW" sz="3200" dirty="0"/>
          </a:p>
          <a:p>
            <a:pPr marL="0" indent="0">
              <a:buNone/>
            </a:pPr>
            <a:r>
              <a:rPr lang="en-US" altLang="zh-TW" sz="3200" dirty="0"/>
              <a:t>	</a:t>
            </a:r>
            <a:r>
              <a:rPr lang="zh-TW" altLang="en-US" sz="3200" dirty="0"/>
              <a:t>機器依照標註的照片去偵測十二生肖的特徵</a:t>
            </a:r>
            <a:endParaRPr lang="en-US" altLang="zh-TW" sz="3200" dirty="0"/>
          </a:p>
          <a:p>
            <a:pPr marL="0" indent="0">
              <a:buNone/>
            </a:pPr>
            <a:r>
              <a:rPr lang="en-US" altLang="zh-TW" sz="3200" dirty="0"/>
              <a:t>	</a:t>
            </a:r>
            <a:r>
              <a:rPr lang="zh-TW" altLang="en-US" sz="3200" dirty="0"/>
              <a:t>透過特徵就能辨識出十二生肖並進行預測</a:t>
            </a:r>
          </a:p>
        </p:txBody>
      </p:sp>
    </p:spTree>
    <p:extLst>
      <p:ext uri="{BB962C8B-B14F-4D97-AF65-F5344CB8AC3E}">
        <p14:creationId xmlns:p14="http://schemas.microsoft.com/office/powerpoint/2010/main" val="49840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47A89F-46E5-47AA-949E-C3B9E0A0B9D8}"/>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非監督式學習（</a:t>
            </a:r>
            <a:r>
              <a:rPr lang="en-US" altLang="zh-TW" dirty="0">
                <a:latin typeface="標楷體" panose="03000509000000000000" pitchFamily="65" charset="-120"/>
                <a:ea typeface="標楷體" panose="03000509000000000000" pitchFamily="65" charset="-120"/>
              </a:rPr>
              <a:t>Un-supervised learning</a:t>
            </a:r>
            <a:r>
              <a:rPr lang="zh-TW" altLang="en-US"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25BE1DBF-CC7B-4AAB-96F1-CFBCF396064F}"/>
              </a:ext>
            </a:extLst>
          </p:cNvPr>
          <p:cNvSpPr>
            <a:spLocks noGrp="1"/>
          </p:cNvSpPr>
          <p:nvPr>
            <p:ph idx="1"/>
          </p:nvPr>
        </p:nvSpPr>
        <p:spPr/>
        <p:txBody>
          <a:bodyPr>
            <a:normAutofit fontScale="92500" lnSpcReduction="10000"/>
          </a:bodyPr>
          <a:lstStyle/>
          <a:p>
            <a:r>
              <a:rPr lang="zh-TW" altLang="en-US" sz="3200" dirty="0"/>
              <a:t>機器透過尋找資料辨識，進行分類，由電腦找答案</a:t>
            </a:r>
            <a:endParaRPr lang="en-US" altLang="zh-TW" sz="3200" dirty="0"/>
          </a:p>
          <a:p>
            <a:r>
              <a:rPr lang="zh-TW" altLang="en-US" sz="3200" dirty="0"/>
              <a:t>不需人工分類此為優點，但誤差值較大此為缺點</a:t>
            </a:r>
            <a:endParaRPr lang="en-US" altLang="zh-TW" sz="3200" dirty="0"/>
          </a:p>
          <a:p>
            <a:r>
              <a:rPr lang="zh-TW" altLang="en-US" sz="3200" dirty="0"/>
              <a:t>舉例</a:t>
            </a:r>
            <a:r>
              <a:rPr lang="en-US" altLang="zh-TW" sz="3200" dirty="0"/>
              <a:t>:</a:t>
            </a:r>
          </a:p>
          <a:p>
            <a:pPr marL="0" indent="0">
              <a:buNone/>
            </a:pPr>
            <a:r>
              <a:rPr lang="en-US" altLang="zh-TW" sz="3200" dirty="0"/>
              <a:t>	</a:t>
            </a:r>
            <a:r>
              <a:rPr lang="zh-TW" altLang="en-US" sz="3200" dirty="0"/>
              <a:t>假設要訓練機器辨識十二生肖，就要提供十二生肖的照</a:t>
            </a:r>
            <a:r>
              <a:rPr lang="en-US" altLang="zh-TW" sz="3200" dirty="0"/>
              <a:t>	</a:t>
            </a:r>
            <a:r>
              <a:rPr lang="zh-TW" altLang="en-US" sz="3200" dirty="0"/>
              <a:t>片各</a:t>
            </a:r>
            <a:r>
              <a:rPr lang="en-US" altLang="zh-TW" sz="3200" dirty="0"/>
              <a:t>100</a:t>
            </a:r>
            <a:r>
              <a:rPr lang="zh-TW" altLang="en-US" sz="3200" dirty="0"/>
              <a:t>張</a:t>
            </a:r>
          </a:p>
          <a:p>
            <a:pPr marL="0" indent="0">
              <a:buNone/>
            </a:pPr>
            <a:r>
              <a:rPr lang="en-US" altLang="zh-TW" sz="3200" dirty="0"/>
              <a:t>	</a:t>
            </a:r>
            <a:r>
              <a:rPr lang="zh-TW" altLang="en-US" sz="3200" dirty="0"/>
              <a:t>機器需要自行判斷哪些是什麼生肖的特徵，並同時進行</a:t>
            </a:r>
            <a:r>
              <a:rPr lang="en-US" altLang="zh-TW" sz="3200" dirty="0"/>
              <a:t>	</a:t>
            </a:r>
            <a:r>
              <a:rPr lang="zh-TW" altLang="en-US" sz="3200" dirty="0"/>
              <a:t>分類</a:t>
            </a:r>
            <a:endParaRPr lang="en-US" altLang="zh-TW" sz="3200" dirty="0"/>
          </a:p>
          <a:p>
            <a:pPr marL="0" indent="0">
              <a:buNone/>
            </a:pPr>
            <a:r>
              <a:rPr lang="en-US" altLang="zh-TW" sz="3200" dirty="0"/>
              <a:t>	</a:t>
            </a:r>
            <a:r>
              <a:rPr lang="zh-TW" altLang="en-US" sz="3200" dirty="0"/>
              <a:t>在未來預測時，透過機器自行分類的特徵去辨識生肖</a:t>
            </a:r>
            <a:endParaRPr lang="en-US" altLang="zh-TW" sz="3200" dirty="0"/>
          </a:p>
          <a:p>
            <a:pPr marL="0" indent="0">
              <a:buNone/>
            </a:pPr>
            <a:r>
              <a:rPr lang="en-US" altLang="zh-TW" sz="3200" dirty="0">
                <a:latin typeface="+mj-ea"/>
                <a:ea typeface="+mj-ea"/>
              </a:rPr>
              <a:t>	</a:t>
            </a:r>
            <a:r>
              <a:rPr lang="zh-TW" altLang="en-US" sz="3200" dirty="0">
                <a:latin typeface="+mj-ea"/>
                <a:ea typeface="+mj-ea"/>
              </a:rPr>
              <a:t>結果不一定正確</a:t>
            </a:r>
          </a:p>
        </p:txBody>
      </p:sp>
    </p:spTree>
    <p:extLst>
      <p:ext uri="{BB962C8B-B14F-4D97-AF65-F5344CB8AC3E}">
        <p14:creationId xmlns:p14="http://schemas.microsoft.com/office/powerpoint/2010/main" val="289553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73EC8E-7C88-4790-A7E4-F62982254C7C}"/>
              </a:ext>
            </a:extLst>
          </p:cNvPr>
          <p:cNvSpPr>
            <a:spLocks noGrp="1"/>
          </p:cNvSpPr>
          <p:nvPr>
            <p:ph type="title"/>
          </p:nvPr>
        </p:nvSpPr>
        <p:spPr/>
        <p:txBody>
          <a:bodyPr>
            <a:normAutofit/>
          </a:bodyPr>
          <a:lstStyle/>
          <a:p>
            <a:pPr algn="ctr"/>
            <a:r>
              <a:rPr lang="zh-TW" altLang="en-US" sz="4000" dirty="0">
                <a:latin typeface="標楷體" panose="03000509000000000000" pitchFamily="65" charset="-120"/>
                <a:ea typeface="標楷體" panose="03000509000000000000" pitchFamily="65" charset="-120"/>
              </a:rPr>
              <a:t>半監督式學習（</a:t>
            </a:r>
            <a:r>
              <a:rPr lang="en-US" altLang="zh-TW" sz="4000" dirty="0">
                <a:latin typeface="標楷體" panose="03000509000000000000" pitchFamily="65" charset="-120"/>
                <a:ea typeface="標楷體" panose="03000509000000000000" pitchFamily="65" charset="-120"/>
              </a:rPr>
              <a:t>Semi-supervised learning</a:t>
            </a:r>
            <a:r>
              <a:rPr lang="zh-TW" altLang="en-US" sz="4000"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14CBC030-2C99-40A6-80EE-43A265D4E236}"/>
              </a:ext>
            </a:extLst>
          </p:cNvPr>
          <p:cNvSpPr>
            <a:spLocks noGrp="1"/>
          </p:cNvSpPr>
          <p:nvPr>
            <p:ph idx="1"/>
          </p:nvPr>
        </p:nvSpPr>
        <p:spPr/>
        <p:txBody>
          <a:bodyPr>
            <a:normAutofit/>
          </a:bodyPr>
          <a:lstStyle/>
          <a:p>
            <a:r>
              <a:rPr lang="zh-TW" altLang="en-US" sz="3000" dirty="0"/>
              <a:t>少部分資料標註，電腦透過有標註的資料能夠準確分析特徵並對其他未標註資料進行分類</a:t>
            </a:r>
            <a:endParaRPr lang="en-US" altLang="zh-TW" sz="3000" dirty="0"/>
          </a:p>
          <a:p>
            <a:r>
              <a:rPr lang="zh-TW" altLang="en-US" sz="3000" dirty="0"/>
              <a:t>比非監督式學習較為準確</a:t>
            </a:r>
            <a:endParaRPr lang="en-US" altLang="zh-TW" sz="3000" dirty="0"/>
          </a:p>
          <a:p>
            <a:r>
              <a:rPr lang="zh-TW" altLang="en-US" sz="3000" dirty="0"/>
              <a:t>舉例</a:t>
            </a:r>
            <a:r>
              <a:rPr lang="en-US" altLang="zh-TW" sz="3000" dirty="0"/>
              <a:t>:</a:t>
            </a:r>
          </a:p>
          <a:p>
            <a:pPr marL="0" indent="0">
              <a:buNone/>
            </a:pPr>
            <a:r>
              <a:rPr lang="en-US" altLang="zh-TW" sz="3000" dirty="0"/>
              <a:t>	</a:t>
            </a:r>
            <a:r>
              <a:rPr lang="zh-TW" altLang="en-US" sz="3000" dirty="0"/>
              <a:t>假設要訓練機器辨識十二生肖，就要提供十二生肖的照</a:t>
            </a:r>
            <a:r>
              <a:rPr lang="en-US" altLang="zh-TW" sz="3000" dirty="0"/>
              <a:t>	</a:t>
            </a:r>
            <a:r>
              <a:rPr lang="zh-TW" altLang="en-US" sz="3000" dirty="0"/>
              <a:t>片各</a:t>
            </a:r>
            <a:r>
              <a:rPr lang="en-US" altLang="zh-TW" sz="3000" dirty="0"/>
              <a:t>100</a:t>
            </a:r>
            <a:r>
              <a:rPr lang="zh-TW" altLang="en-US" sz="3000" dirty="0"/>
              <a:t>張，但只有</a:t>
            </a:r>
            <a:r>
              <a:rPr lang="en-US" altLang="zh-TW" sz="3000" dirty="0"/>
              <a:t>10</a:t>
            </a:r>
            <a:r>
              <a:rPr lang="zh-TW" altLang="en-US" sz="3000" dirty="0"/>
              <a:t>張需要標註特徵</a:t>
            </a:r>
          </a:p>
          <a:p>
            <a:pPr marL="0" indent="0">
              <a:buNone/>
            </a:pPr>
            <a:r>
              <a:rPr lang="en-US" altLang="zh-TW" sz="3000" dirty="0"/>
              <a:t>	</a:t>
            </a:r>
            <a:r>
              <a:rPr lang="zh-TW" altLang="en-US" sz="3000" dirty="0"/>
              <a:t>機器透過這</a:t>
            </a:r>
            <a:r>
              <a:rPr lang="en-US" altLang="zh-TW" sz="3000" dirty="0"/>
              <a:t>10</a:t>
            </a:r>
            <a:r>
              <a:rPr lang="zh-TW" altLang="en-US" sz="3000" dirty="0"/>
              <a:t>張照片的特徵就能分類剩餘的照片</a:t>
            </a:r>
          </a:p>
        </p:txBody>
      </p:sp>
    </p:spTree>
    <p:extLst>
      <p:ext uri="{BB962C8B-B14F-4D97-AF65-F5344CB8AC3E}">
        <p14:creationId xmlns:p14="http://schemas.microsoft.com/office/powerpoint/2010/main" val="40882740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984</Words>
  <Application>Microsoft Office PowerPoint</Application>
  <PresentationFormat>寬螢幕</PresentationFormat>
  <Paragraphs>82</Paragraphs>
  <Slides>21</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21</vt:i4>
      </vt:variant>
    </vt:vector>
  </HeadingPairs>
  <TitlesOfParts>
    <vt:vector size="33" baseType="lpstr">
      <vt:lpstr>inherit</vt:lpstr>
      <vt:lpstr>Menlo</vt:lpstr>
      <vt:lpstr>Monaco</vt:lpstr>
      <vt:lpstr>新細明體</vt:lpstr>
      <vt:lpstr>標楷體</vt:lpstr>
      <vt:lpstr>Arial</vt:lpstr>
      <vt:lpstr>Arial</vt:lpstr>
      <vt:lpstr>Calibri</vt:lpstr>
      <vt:lpstr>Calibri Light</vt:lpstr>
      <vt:lpstr>Elephant</vt:lpstr>
      <vt:lpstr>Open Sans</vt:lpstr>
      <vt:lpstr>Office 佈景主題</vt:lpstr>
      <vt:lpstr>機器學習演算法分析與實測</vt:lpstr>
      <vt:lpstr>agenda</vt:lpstr>
      <vt:lpstr>PowerPoint 簡報</vt:lpstr>
      <vt:lpstr>機器學習 (Machine Learning)</vt:lpstr>
      <vt:lpstr>人工智慧 (Artificial Intelligence)</vt:lpstr>
      <vt:lpstr>PowerPoint 簡報</vt:lpstr>
      <vt:lpstr>監督式學習（Supervised learning）</vt:lpstr>
      <vt:lpstr>非監督式學習（Un-supervised learning）</vt:lpstr>
      <vt:lpstr>半監督式學習（Semi-supervised learning）</vt:lpstr>
      <vt:lpstr>強化式學習（Reinforcement learning）</vt:lpstr>
      <vt:lpstr>PowerPoint 簡報</vt:lpstr>
      <vt:lpstr>linear regression</vt:lpstr>
      <vt:lpstr>support vector machine svm</vt:lpstr>
      <vt:lpstr>decision tree</vt:lpstr>
      <vt:lpstr>logistic regression</vt:lpstr>
      <vt:lpstr>Naive Bayes classifier</vt:lpstr>
      <vt:lpstr>PowerPoint 簡報</vt:lpstr>
      <vt:lpstr>PowerPoint 簡報</vt:lpstr>
      <vt:lpstr>K-means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機器學習演算法分析與實測</dc:title>
  <dc:creator>郁涵 黃</dc:creator>
  <cp:lastModifiedBy>郁涵 黃</cp:lastModifiedBy>
  <cp:revision>23</cp:revision>
  <dcterms:created xsi:type="dcterms:W3CDTF">2021-04-20T07:59:34Z</dcterms:created>
  <dcterms:modified xsi:type="dcterms:W3CDTF">2021-04-29T05:53:15Z</dcterms:modified>
</cp:coreProperties>
</file>