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75" r:id="rId6"/>
    <p:sldId id="262" r:id="rId7"/>
    <p:sldId id="278" r:id="rId8"/>
    <p:sldId id="279" r:id="rId9"/>
    <p:sldId id="280" r:id="rId10"/>
    <p:sldId id="281" r:id="rId11"/>
    <p:sldId id="283" r:id="rId12"/>
    <p:sldId id="282" r:id="rId13"/>
    <p:sldId id="263" r:id="rId14"/>
    <p:sldId id="284" r:id="rId15"/>
    <p:sldId id="258" r:id="rId16"/>
    <p:sldId id="264" r:id="rId17"/>
    <p:sldId id="265" r:id="rId18"/>
    <p:sldId id="270" r:id="rId19"/>
    <p:sldId id="266" r:id="rId20"/>
    <p:sldId id="269" r:id="rId21"/>
    <p:sldId id="267" r:id="rId22"/>
    <p:sldId id="271" r:id="rId23"/>
    <p:sldId id="272" r:id="rId24"/>
    <p:sldId id="273" r:id="rId25"/>
    <p:sldId id="274" r:id="rId26"/>
    <p:sldId id="260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D2F68D-64AE-4674-A5C1-014D07CDA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30679E-35D8-44AD-8565-8DD85B5AF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6DEFB3-2086-4917-BB4F-07814F5E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DF9-F88D-4CD4-9CD5-2A3CA1C4C7DD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594501-7D8F-40CF-AED3-3DCF12E4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FA3708-DFAA-4043-A1DD-6CC62858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BA9-E60E-4B82-9773-03F0C0352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96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36F97A-3EB3-40A7-8416-A9488393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078F3D-78EE-4428-A304-C56E9F62C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7AE9BC-0362-4FD7-B152-B5396CE0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DF9-F88D-4CD4-9CD5-2A3CA1C4C7DD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5B39F5-2CCA-4597-A75C-55D49088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5DEA5-A268-4C98-8C6C-D8D4B4EC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BA9-E60E-4B82-9773-03F0C0352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87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0B7F661-5539-4E32-AAEC-577EB0367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6EAF03-7DF5-4573-937D-8966BAC7A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A88850-C60C-445F-B2FF-B5A20460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DF9-F88D-4CD4-9CD5-2A3CA1C4C7DD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CCCD8B-0227-4A0D-8663-9818DEC8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74749C-3584-419E-BC0E-8639B7C7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BA9-E60E-4B82-9773-03F0C0352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9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05749-8801-4D81-8596-ECE5A2AE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075C3E-8BE1-4831-9B8A-0554CC54D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3A8BB6-A254-4BF7-BA0C-6E273D06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DF9-F88D-4CD4-9CD5-2A3CA1C4C7DD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EEC435-13A6-4F08-B65B-A819825D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811939-D821-4C38-934D-708AA930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BA9-E60E-4B82-9773-03F0C0352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10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110E2-A526-418A-A14C-753472AC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C90BD6-E006-4B0F-8298-553CE1A7A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28931F-2354-4F46-9800-F8ECD62E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DF9-F88D-4CD4-9CD5-2A3CA1C4C7DD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136857-FA6C-4844-88D2-D22627F7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961135-30A5-4689-81CD-9F8B9173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BA9-E60E-4B82-9773-03F0C0352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28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94C47-6FFD-4E9F-AFDF-75F74A33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CDAD86-795C-47D9-96B5-EDD3BD176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F43718-384D-4554-AC0B-E313A8EFC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49F46C-BC4B-4E00-85C5-E6AEC024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DF9-F88D-4CD4-9CD5-2A3CA1C4C7DD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468BA2-4748-465F-A6F8-C99C522E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69DB57-52EF-4B12-8D32-71463F30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BA9-E60E-4B82-9773-03F0C0352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82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DF00D6-9EA5-41F9-ADF8-D5FCAA31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6C8CB1-56D3-4552-804D-15FDA764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14D571-8016-43C0-9398-5C34E77D5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CDE1141-D173-4BF1-97BD-D9B3B0AFB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D743932-143C-4341-A759-E178D4E94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112B73-3188-46F2-BCCD-8F94111E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DF9-F88D-4CD4-9CD5-2A3CA1C4C7DD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76B5B93-81C2-4278-93CF-A361FD2C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8C5891-CF24-45AC-95F0-A9D55BE4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BA9-E60E-4B82-9773-03F0C0352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53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9081E5-8B8D-49D0-89E5-BA7FCBB7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036CC4A-D981-4EA5-B83E-22475F1D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DF9-F88D-4CD4-9CD5-2A3CA1C4C7DD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3F3C1B3-6899-4222-A891-9072C147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C97B98-F423-4FDA-A86A-77089F6E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BA9-E60E-4B82-9773-03F0C0352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8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EF7A015-325B-4B1A-9A74-836B2E58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DF9-F88D-4CD4-9CD5-2A3CA1C4C7DD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1282C16-1FC9-4E6B-A07D-0AA4EF03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4607A3-E3CC-4113-909D-667A3130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BA9-E60E-4B82-9773-03F0C0352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51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E8A629-0FA2-49B6-B0E3-1F7D470C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4E843F-8398-4665-93AC-9D8E764C3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9F0FF2-2C0F-47AF-9C9B-0976AEB79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ACA37D-1173-4222-BC9A-13CFE761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DF9-F88D-4CD4-9CD5-2A3CA1C4C7DD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919B4A-4607-4201-B083-B334D56F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D3BC57-6F71-46C6-8181-54C1B4B7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BA9-E60E-4B82-9773-03F0C0352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76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C91D3D-7D4F-4998-A850-BBEB7414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D989B0C-11E1-440C-9532-370F7109B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70D1BC-AA9A-4EB9-8827-5BD17DE55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1F926A-9849-4E44-B2FE-F2CE57B0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DF9-F88D-4CD4-9CD5-2A3CA1C4C7DD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FBD69F-C45D-4944-84F9-59E6D6EB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04C23D-E5DC-47C9-9428-4EA3DF65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BA9-E60E-4B82-9773-03F0C0352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27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2A9930-CC61-4467-9A5A-BBDA9150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E953F1-3E7E-43FB-9A0F-F0FE09A9C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524D07-BC62-4218-9438-2BE77D819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8ADF9-F88D-4CD4-9CD5-2A3CA1C4C7DD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E32129-C77F-4C34-AC25-2F572C38E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9D4190-6472-40C5-A461-4D33E429F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C5BA9-E60E-4B82-9773-03F0C0352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9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F1F7F2-953A-48E5-9D30-6E315172A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使用</a:t>
            </a:r>
            <a:r>
              <a:rPr lang="en-US" altLang="zh-TW" b="0" i="0" dirty="0" err="1">
                <a:solidFill>
                  <a:srgbClr val="24292F"/>
                </a:solidFill>
                <a:effectLst/>
                <a:latin typeface="-apple-system"/>
              </a:rPr>
              <a:t>pycrypto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實作現代密碼學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A2EA88-7C67-45D3-B7AE-82134592C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4090E036</a:t>
            </a:r>
            <a:r>
              <a:rPr lang="zh-TW" altLang="en-US" dirty="0"/>
              <a:t>黃郁涵</a:t>
            </a:r>
          </a:p>
        </p:txBody>
      </p:sp>
    </p:spTree>
    <p:extLst>
      <p:ext uri="{BB962C8B-B14F-4D97-AF65-F5344CB8AC3E}">
        <p14:creationId xmlns:p14="http://schemas.microsoft.com/office/powerpoint/2010/main" val="47461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26C2C-0ED5-4D48-9304-B7F4841E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altLang="zh-TW" dirty="0"/>
              <a:t>Stream cipher vs Block Cipher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A31EAF-8FF3-476A-B7FE-BC3C5B9D849A}"/>
              </a:ext>
            </a:extLst>
          </p:cNvPr>
          <p:cNvSpPr txBox="1"/>
          <p:nvPr/>
        </p:nvSpPr>
        <p:spPr>
          <a:xfrm>
            <a:off x="1989907" y="6488668"/>
            <a:ext cx="821218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https://www.geeksforgeeks.org/difference-between-block-cipher-and-stream-cipher/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735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BE1689-FD81-46C0-83A8-7299F4B87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altLang="zh-TW" dirty="0"/>
              <a:t>Block Cipher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775EAA-E154-425A-9E40-C31DD311A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Block Cipher </a:t>
            </a:r>
            <a:r>
              <a:rPr lang="zh-TW" altLang="en-US" dirty="0"/>
              <a:t>通過一次獲取明文的塊將明文轉換為密文。</a:t>
            </a:r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dirty="0"/>
              <a:t>64 </a:t>
            </a:r>
            <a:r>
              <a:rPr lang="zh-TW" altLang="en-US" dirty="0"/>
              <a:t>位或超過 </a:t>
            </a:r>
            <a:r>
              <a:rPr lang="en-US" altLang="zh-TW" dirty="0"/>
              <a:t>64 </a:t>
            </a:r>
            <a:r>
              <a:rPr lang="zh-TW" altLang="en-US" dirty="0"/>
              <a:t>位。</a:t>
            </a:r>
            <a:endParaRPr lang="en-US" altLang="zh-TW" dirty="0"/>
          </a:p>
          <a:p>
            <a:r>
              <a:rPr lang="zh-TW" altLang="en-US" b="0" i="0" dirty="0">
                <a:solidFill>
                  <a:srgbClr val="273239"/>
                </a:solidFill>
                <a:effectLst/>
                <a:latin typeface="urw-din"/>
              </a:rPr>
              <a:t>的複雜性很簡單。</a:t>
            </a:r>
            <a:endParaRPr lang="en-US" altLang="zh-TW" b="0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zh-TW" altLang="en-US" b="0" i="0" dirty="0">
                <a:solidFill>
                  <a:srgbClr val="273239"/>
                </a:solidFill>
                <a:effectLst/>
                <a:latin typeface="urw-din"/>
              </a:rPr>
              <a:t>使用混淆和擴散。</a:t>
            </a:r>
            <a:endParaRPr lang="en-US" altLang="zh-TW" dirty="0">
              <a:solidFill>
                <a:srgbClr val="273239"/>
              </a:solidFill>
              <a:latin typeface="urw-din"/>
            </a:endParaRPr>
          </a:p>
          <a:p>
            <a:r>
              <a:rPr lang="zh-TW" altLang="en-US" b="0" i="0" dirty="0">
                <a:solidFill>
                  <a:srgbClr val="273239"/>
                </a:solidFill>
                <a:effectLst/>
                <a:latin typeface="urw-din"/>
              </a:rPr>
              <a:t>反向加密文本很難。</a:t>
            </a:r>
            <a:endParaRPr lang="en-US" altLang="zh-TW" b="0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zh-TW" altLang="en-US" dirty="0"/>
              <a:t>中使用的算法模式有</a:t>
            </a:r>
            <a:r>
              <a:rPr lang="en-US" altLang="zh-TW" dirty="0"/>
              <a:t>ECB</a:t>
            </a:r>
            <a:r>
              <a:rPr lang="zh-TW" altLang="en-US" dirty="0"/>
              <a:t>（電子密碼本）和</a:t>
            </a:r>
            <a:r>
              <a:rPr lang="en-US" altLang="zh-TW" dirty="0"/>
              <a:t>CBC</a:t>
            </a:r>
            <a:r>
              <a:rPr lang="zh-TW" altLang="en-US" dirty="0"/>
              <a:t>（密碼塊鏈）。</a:t>
            </a:r>
            <a:endParaRPr lang="en-US" altLang="zh-TW" dirty="0"/>
          </a:p>
          <a:p>
            <a:r>
              <a:rPr lang="zh-TW" altLang="en-US" b="0" i="0" dirty="0">
                <a:solidFill>
                  <a:srgbClr val="273239"/>
                </a:solidFill>
                <a:effectLst/>
                <a:latin typeface="urw-din"/>
              </a:rPr>
              <a:t>適用於轉置技術，如柵欄技術、柱狀轉置技術等。</a:t>
            </a:r>
            <a:endParaRPr lang="en-US" altLang="zh-TW" b="0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zh-TW" altLang="en-US" b="0" i="0" dirty="0">
                <a:solidFill>
                  <a:srgbClr val="273239"/>
                </a:solidFill>
                <a:effectLst/>
                <a:latin typeface="urw-din"/>
              </a:rPr>
              <a:t>與</a:t>
            </a:r>
            <a:r>
              <a:rPr lang="en-US" altLang="zh-TW" b="0" i="0" dirty="0">
                <a:solidFill>
                  <a:srgbClr val="273239"/>
                </a:solidFill>
                <a:effectLst/>
                <a:latin typeface="urw-din"/>
              </a:rPr>
              <a:t>Stream Cipher </a:t>
            </a:r>
            <a:r>
              <a:rPr lang="zh-TW" altLang="en-US" b="0" i="0" dirty="0">
                <a:solidFill>
                  <a:srgbClr val="273239"/>
                </a:solidFill>
                <a:effectLst/>
                <a:latin typeface="urw-din"/>
              </a:rPr>
              <a:t>相比，</a:t>
            </a:r>
            <a:r>
              <a:rPr lang="en-US" altLang="zh-TW" dirty="0"/>
              <a:t>Block Cipher</a:t>
            </a:r>
            <a:r>
              <a:rPr lang="zh-TW" altLang="en-US" b="0" i="0" dirty="0">
                <a:solidFill>
                  <a:srgbClr val="273239"/>
                </a:solidFill>
                <a:effectLst/>
                <a:latin typeface="urw-din"/>
              </a:rPr>
              <a:t>較慢。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025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264895-6433-4410-9477-F4AEAC24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altLang="zh-TW" dirty="0"/>
              <a:t>Stream cipher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A7579B-4D63-4D09-AF9B-8BBF15F87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0515600" cy="4351338"/>
          </a:xfrm>
        </p:spPr>
        <p:txBody>
          <a:bodyPr/>
          <a:lstStyle/>
          <a:p>
            <a:r>
              <a:rPr lang="en-US" altLang="zh-TW" dirty="0"/>
              <a:t>Stream Cipher </a:t>
            </a:r>
            <a:r>
              <a:rPr lang="zh-TW" altLang="en-US" dirty="0"/>
              <a:t>一次取</a:t>
            </a:r>
            <a:r>
              <a:rPr lang="en-US" altLang="zh-TW" dirty="0"/>
              <a:t>1</a:t>
            </a:r>
            <a:r>
              <a:rPr lang="zh-TW" altLang="en-US" dirty="0"/>
              <a:t>個字節的明文，將明文轉換成密文。</a:t>
            </a:r>
            <a:endParaRPr lang="en-US" altLang="zh-TW" dirty="0"/>
          </a:p>
          <a:p>
            <a:r>
              <a:rPr lang="zh-TW" altLang="en-US" b="0" i="0" dirty="0">
                <a:solidFill>
                  <a:srgbClr val="273239"/>
                </a:solidFill>
                <a:effectLst/>
                <a:latin typeface="urw-din"/>
              </a:rPr>
              <a:t>使用 </a:t>
            </a:r>
            <a:r>
              <a:rPr lang="en-US" altLang="zh-TW" b="0" i="0" dirty="0">
                <a:solidFill>
                  <a:srgbClr val="273239"/>
                </a:solidFill>
                <a:effectLst/>
                <a:latin typeface="urw-din"/>
              </a:rPr>
              <a:t>8 </a:t>
            </a:r>
            <a:r>
              <a:rPr lang="zh-TW" altLang="en-US" b="0" i="0" dirty="0">
                <a:solidFill>
                  <a:srgbClr val="273239"/>
                </a:solidFill>
                <a:effectLst/>
                <a:latin typeface="urw-din"/>
              </a:rPr>
              <a:t>位。</a:t>
            </a:r>
            <a:endParaRPr lang="en-US" altLang="zh-TW" b="0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zh-TW" altLang="en-US" b="0" i="0" dirty="0">
                <a:solidFill>
                  <a:srgbClr val="273239"/>
                </a:solidFill>
                <a:effectLst/>
                <a:latin typeface="urw-din"/>
              </a:rPr>
              <a:t>更複雜。</a:t>
            </a:r>
            <a:endParaRPr lang="en-US" altLang="zh-TW" dirty="0">
              <a:solidFill>
                <a:srgbClr val="273239"/>
              </a:solidFill>
              <a:latin typeface="urw-din"/>
            </a:endParaRPr>
          </a:p>
          <a:p>
            <a:r>
              <a:rPr lang="zh-TW" altLang="en-US" b="0" i="0" dirty="0">
                <a:solidFill>
                  <a:srgbClr val="273239"/>
                </a:solidFill>
                <a:effectLst/>
                <a:latin typeface="urw-din"/>
              </a:rPr>
              <a:t>反向加密文本很容易。</a:t>
            </a:r>
            <a:endParaRPr lang="en-US" altLang="zh-TW" b="0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zh-TW" altLang="en-US" b="0" i="0" dirty="0">
                <a:solidFill>
                  <a:srgbClr val="273239"/>
                </a:solidFill>
                <a:effectLst/>
                <a:latin typeface="urw-din"/>
              </a:rPr>
              <a:t>用的算法模式有</a:t>
            </a:r>
            <a:r>
              <a:rPr lang="en-US" altLang="zh-TW" b="0" i="0" dirty="0">
                <a:solidFill>
                  <a:srgbClr val="273239"/>
                </a:solidFill>
                <a:effectLst/>
                <a:latin typeface="urw-din"/>
              </a:rPr>
              <a:t>CFB</a:t>
            </a:r>
            <a:r>
              <a:rPr lang="zh-TW" altLang="en-US" b="0" i="0" dirty="0">
                <a:solidFill>
                  <a:srgbClr val="273239"/>
                </a:solidFill>
                <a:effectLst/>
                <a:latin typeface="urw-din"/>
              </a:rPr>
              <a:t>（密碼反饋）和</a:t>
            </a:r>
            <a:r>
              <a:rPr lang="en-US" altLang="zh-TW" b="0" i="0" dirty="0">
                <a:solidFill>
                  <a:srgbClr val="273239"/>
                </a:solidFill>
                <a:effectLst/>
                <a:latin typeface="urw-din"/>
              </a:rPr>
              <a:t>OFB</a:t>
            </a:r>
            <a:r>
              <a:rPr lang="zh-TW" altLang="en-US" b="0" i="0" dirty="0">
                <a:solidFill>
                  <a:srgbClr val="273239"/>
                </a:solidFill>
                <a:effectLst/>
                <a:latin typeface="urw-din"/>
              </a:rPr>
              <a:t>（輸出反饋）。</a:t>
            </a:r>
            <a:endParaRPr lang="en-US" altLang="zh-TW" dirty="0">
              <a:solidFill>
                <a:srgbClr val="273239"/>
              </a:solidFill>
              <a:latin typeface="urw-din"/>
            </a:endParaRPr>
          </a:p>
          <a:p>
            <a:r>
              <a:rPr lang="zh-TW" altLang="en-US" b="0" i="0" dirty="0">
                <a:solidFill>
                  <a:srgbClr val="273239"/>
                </a:solidFill>
                <a:effectLst/>
                <a:latin typeface="urw-din"/>
              </a:rPr>
              <a:t>適用於諸如凱撒密碼、多字組替代密碼等替代技術。</a:t>
            </a:r>
            <a:endParaRPr lang="en-US" altLang="zh-TW" b="0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zh-TW" altLang="en-US" b="0" i="0" dirty="0">
                <a:solidFill>
                  <a:srgbClr val="273239"/>
                </a:solidFill>
                <a:effectLst/>
                <a:latin typeface="urw-din"/>
              </a:rPr>
              <a:t>與</a:t>
            </a:r>
            <a:r>
              <a:rPr lang="en-US" altLang="zh-TW" dirty="0"/>
              <a:t>Block Cipher</a:t>
            </a:r>
            <a:r>
              <a:rPr lang="zh-TW" altLang="en-US" b="0" i="0" dirty="0">
                <a:solidFill>
                  <a:srgbClr val="273239"/>
                </a:solidFill>
                <a:effectLst/>
                <a:latin typeface="urw-din"/>
              </a:rPr>
              <a:t>相比，</a:t>
            </a:r>
            <a:r>
              <a:rPr lang="en-US" altLang="zh-TW" dirty="0"/>
              <a:t>Stream cipher</a:t>
            </a:r>
            <a:r>
              <a:rPr lang="zh-TW" altLang="en-US" b="0" i="0" dirty="0">
                <a:solidFill>
                  <a:srgbClr val="273239"/>
                </a:solidFill>
                <a:effectLst/>
                <a:latin typeface="urw-din"/>
              </a:rPr>
              <a:t>速度更快。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3B5608-FF09-4559-9257-98E80AD0B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258" y="4367523"/>
            <a:ext cx="3557774" cy="23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8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56345-5E48-4FAD-BA71-C3B6AD9C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1089"/>
            <a:ext cx="12192000" cy="1325563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Hash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63EA5D-24A0-43D2-8E10-E18A684B5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794" y="2476351"/>
            <a:ext cx="5314412" cy="357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59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B3C4D5-EF2E-4C22-B3EF-0F9E6A07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1039132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altLang="zh-TW" dirty="0"/>
              <a:t>MD5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3E35A0-0628-47E2-AD62-1E3AEAD86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886"/>
            <a:ext cx="11353800" cy="4642077"/>
          </a:xfrm>
        </p:spPr>
        <p:txBody>
          <a:bodyPr/>
          <a:lstStyle/>
          <a:p>
            <a:r>
              <a:rPr lang="zh-TW" altLang="en-US" dirty="0"/>
              <a:t>一種被廣泛使用的密碼雜湊函式</a:t>
            </a:r>
            <a:endParaRPr lang="en-US" altLang="zh-TW" dirty="0"/>
          </a:p>
          <a:p>
            <a:r>
              <a:rPr lang="zh-TW" altLang="en-US" dirty="0"/>
              <a:t>可以產生出一個</a:t>
            </a:r>
            <a:r>
              <a:rPr lang="en-US" altLang="zh-TW" dirty="0"/>
              <a:t>128</a:t>
            </a:r>
            <a:r>
              <a:rPr lang="zh-TW" altLang="en-US" dirty="0"/>
              <a:t>位元（</a:t>
            </a:r>
            <a:r>
              <a:rPr lang="en-US" altLang="zh-TW" dirty="0"/>
              <a:t>16</a:t>
            </a:r>
            <a:r>
              <a:rPr lang="zh-TW" altLang="en-US" dirty="0"/>
              <a:t>個字元</a:t>
            </a:r>
            <a:r>
              <a:rPr lang="en-US" altLang="zh-TW" dirty="0"/>
              <a:t>(BYTES)</a:t>
            </a:r>
            <a:r>
              <a:rPr lang="zh-TW" altLang="en-US" dirty="0"/>
              <a:t>）的雜湊值（</a:t>
            </a:r>
            <a:r>
              <a:rPr lang="en-US" altLang="zh-TW" dirty="0"/>
              <a:t>hash value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用於確保資訊傳輸完整一致。</a:t>
            </a:r>
            <a:endParaRPr lang="en-US" altLang="zh-TW" dirty="0"/>
          </a:p>
          <a:p>
            <a:r>
              <a:rPr lang="zh-TW" altLang="en-US" dirty="0"/>
              <a:t>一般</a:t>
            </a:r>
            <a:r>
              <a:rPr lang="en-US" altLang="zh-TW" dirty="0"/>
              <a:t>128</a:t>
            </a:r>
            <a:r>
              <a:rPr lang="zh-TW" altLang="en-US" dirty="0"/>
              <a:t>位元的</a:t>
            </a:r>
            <a:r>
              <a:rPr lang="en-US" altLang="zh-TW" dirty="0"/>
              <a:t>MD5</a:t>
            </a:r>
            <a:r>
              <a:rPr lang="zh-TW" altLang="en-US" dirty="0"/>
              <a:t>雜湊被表示為</a:t>
            </a:r>
            <a:r>
              <a:rPr lang="en-US" altLang="zh-TW" dirty="0"/>
              <a:t>32</a:t>
            </a:r>
            <a:r>
              <a:rPr lang="zh-TW" altLang="en-US" dirty="0"/>
              <a:t>位元十六進位數字。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DE96C1-9A21-4194-82F7-79DBDE92E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833" y="3429000"/>
            <a:ext cx="2886478" cy="31913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BEF0FDA-4A71-4B44-85F3-BB888F09B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72" y="3600474"/>
            <a:ext cx="4858428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09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26226-59FB-4CA9-B436-8675F1DE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020204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altLang="zh-TW" b="1" i="0" dirty="0">
                <a:solidFill>
                  <a:srgbClr val="24292F"/>
                </a:solidFill>
                <a:effectLst/>
                <a:latin typeface="-apple-system"/>
              </a:rPr>
              <a:t>python</a:t>
            </a:r>
            <a:r>
              <a:rPr lang="zh-TW" altLang="en-US" b="1" i="0" dirty="0">
                <a:solidFill>
                  <a:srgbClr val="24292F"/>
                </a:solidFill>
                <a:effectLst/>
                <a:latin typeface="-apple-system"/>
              </a:rPr>
              <a:t>現代密碼模組</a:t>
            </a:r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06BBA79-2835-4498-91FC-A73A6FE31F87}"/>
              </a:ext>
            </a:extLst>
          </p:cNvPr>
          <p:cNvSpPr txBox="1"/>
          <p:nvPr/>
        </p:nvSpPr>
        <p:spPr>
          <a:xfrm>
            <a:off x="2690003" y="6488668"/>
            <a:ext cx="68119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https://www.dlitz.net/software/pycrypto/api/2.6/Crypto-module.html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2216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6E2038-5AA1-46C2-B368-003C060F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Python Cryptography Toolkit (</a:t>
            </a:r>
            <a:r>
              <a:rPr lang="en-US" altLang="zh-TW" b="0" i="0" dirty="0" err="1">
                <a:solidFill>
                  <a:srgbClr val="24292F"/>
                </a:solidFill>
                <a:effectLst/>
                <a:latin typeface="-apple-system"/>
              </a:rPr>
              <a:t>pycrypto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B223FA-B272-4A1E-B05F-C5FE2E3E3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29" y="1825624"/>
            <a:ext cx="12042371" cy="5032375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Crypto.Cipher</a:t>
            </a:r>
            <a:r>
              <a:rPr lang="en-US" altLang="zh-TW" dirty="0"/>
              <a:t>: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AES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、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、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ARC4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、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RSA PKCS#1</a:t>
            </a:r>
            <a:endParaRPr lang="en-US" altLang="zh-TW" dirty="0"/>
          </a:p>
          <a:p>
            <a:r>
              <a:rPr lang="en-US" altLang="zh-TW" dirty="0" err="1"/>
              <a:t>Crypto.Signature</a:t>
            </a:r>
            <a:r>
              <a:rPr lang="en-US" altLang="zh-TW" dirty="0"/>
              <a:t>: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RSA PKCS#1</a:t>
            </a:r>
            <a:endParaRPr lang="en-US" altLang="zh-TW" dirty="0"/>
          </a:p>
          <a:p>
            <a:r>
              <a:rPr lang="en-US" altLang="zh-TW" dirty="0" err="1"/>
              <a:t>Crypto.Hash</a:t>
            </a:r>
            <a:r>
              <a:rPr lang="en-US" altLang="zh-TW" dirty="0"/>
              <a:t>: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MD5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、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SHA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、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HMAC</a:t>
            </a:r>
            <a:endParaRPr lang="en-US" altLang="zh-TW" dirty="0"/>
          </a:p>
          <a:p>
            <a:r>
              <a:rPr lang="en-US" altLang="zh-TW" dirty="0" err="1"/>
              <a:t>Crypto.PublicKey</a:t>
            </a:r>
            <a:r>
              <a:rPr lang="en-US" altLang="zh-TW" dirty="0"/>
              <a:t>: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RSA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、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DSA</a:t>
            </a:r>
            <a:endParaRPr lang="en-US" altLang="zh-TW" dirty="0"/>
          </a:p>
          <a:p>
            <a:r>
              <a:rPr lang="en-US" altLang="zh-TW" dirty="0" err="1"/>
              <a:t>Crypto.Protocol</a:t>
            </a:r>
            <a:r>
              <a:rPr lang="en-US" altLang="zh-TW" dirty="0"/>
              <a:t>: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Chaffing, all-or-nothing transform, key derivation functions</a:t>
            </a:r>
            <a:endParaRPr lang="en-US" altLang="zh-TW" dirty="0"/>
          </a:p>
          <a:p>
            <a:r>
              <a:rPr lang="en-US" altLang="zh-TW" dirty="0"/>
              <a:t>Crypto.IO</a:t>
            </a:r>
          </a:p>
          <a:p>
            <a:r>
              <a:rPr lang="en-US" altLang="zh-TW" dirty="0" err="1"/>
              <a:t>Crypto.Random</a:t>
            </a:r>
            <a:endParaRPr lang="en-US" altLang="zh-TW" dirty="0"/>
          </a:p>
          <a:p>
            <a:r>
              <a:rPr lang="en-US" altLang="zh-TW" dirty="0" err="1"/>
              <a:t>Crypto.Util</a:t>
            </a:r>
            <a:r>
              <a:rPr lang="en-US" altLang="zh-TW" dirty="0"/>
              <a:t>: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長串轉換、隨機數生成、數論函數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2617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4E868-AD48-4352-8486-C26366AF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2192000" cy="132556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zh-TW" dirty="0" err="1"/>
              <a:t>Crypto.Cipher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2D0F40-5722-44A8-B5DA-62F618653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Crypto.Cipher.AES</a:t>
            </a:r>
            <a:r>
              <a:rPr lang="en-US" altLang="zh-TW" dirty="0"/>
              <a:t>	Block	:Advanced Encryption Standard</a:t>
            </a:r>
          </a:p>
          <a:p>
            <a:r>
              <a:rPr lang="en-US" altLang="zh-TW" dirty="0"/>
              <a:t>Crypto.Cipher.ARC2	Block	:Alleged RC2</a:t>
            </a:r>
          </a:p>
          <a:p>
            <a:r>
              <a:rPr lang="en-US" altLang="zh-TW" dirty="0"/>
              <a:t>Crypto.Cipher.ARC4	</a:t>
            </a:r>
            <a:r>
              <a:rPr lang="en-US" altLang="zh-TW" dirty="0" err="1"/>
              <a:t>Stream:Alleged</a:t>
            </a:r>
            <a:r>
              <a:rPr lang="en-US" altLang="zh-TW" dirty="0"/>
              <a:t> RC4</a:t>
            </a:r>
          </a:p>
          <a:p>
            <a:r>
              <a:rPr lang="en-US" altLang="zh-TW" dirty="0" err="1"/>
              <a:t>Crypto.Cipher.Blowfish</a:t>
            </a:r>
            <a:r>
              <a:rPr lang="en-US" altLang="zh-TW" dirty="0"/>
              <a:t>	Block	:Blowfish</a:t>
            </a:r>
          </a:p>
          <a:p>
            <a:r>
              <a:rPr lang="en-US" altLang="zh-TW" dirty="0" err="1"/>
              <a:t>Crypto.Cipher.CAST</a:t>
            </a:r>
            <a:r>
              <a:rPr lang="en-US" altLang="zh-TW" dirty="0"/>
              <a:t>	Block	:CAST</a:t>
            </a:r>
          </a:p>
          <a:p>
            <a:r>
              <a:rPr lang="en-US" altLang="zh-TW" dirty="0" err="1"/>
              <a:t>Crypto.Cipher.DES</a:t>
            </a:r>
            <a:r>
              <a:rPr lang="en-US" altLang="zh-TW" dirty="0"/>
              <a:t>	Block	:The Data Encryption Standard. Very commonly used in the past, but today its 56-bit keys are too small.</a:t>
            </a:r>
          </a:p>
          <a:p>
            <a:r>
              <a:rPr lang="en-US" altLang="zh-TW" dirty="0"/>
              <a:t>Crypto.Cipher.DES3	Block	:Triple DES.</a:t>
            </a:r>
          </a:p>
          <a:p>
            <a:r>
              <a:rPr lang="en-US" altLang="zh-TW" dirty="0" err="1"/>
              <a:t>Crypto.Cipher.XOR</a:t>
            </a:r>
            <a:r>
              <a:rPr lang="en-US" altLang="zh-TW" dirty="0"/>
              <a:t>	Stream	:The simple XOR cipher.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7786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38EFB-E46C-4541-9B60-2A462BA4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altLang="zh-TW" dirty="0"/>
              <a:t>Variables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A115A8-7D81-4622-8D54-73D1A28C4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3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ECB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每個明文塊都被直接加密成一個密文塊，獨立於任何其他塊。此模式公開明文中符號的頻率</a:t>
            </a:r>
            <a:endParaRPr lang="en-US" altLang="zh-TW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altLang="zh-TW" sz="3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CBC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每個密文塊都取決於當前和所有先前的明文塊。需要一個初始化向量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 IV 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。</a:t>
            </a: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TW" sz="3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CFB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類似於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CBC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，但它將底層分組密碼轉換為流密碼。明文和密文中被處理的段的小號比特。因此，該模式有時標記為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位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CFB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。</a:t>
            </a:r>
            <a:endParaRPr lang="en-US" altLang="zh-TW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altLang="zh-TW" sz="3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OFB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CBC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非常相似，它將底層分組密碼轉換為流密碼。密鑰流是初始化向量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 </a:t>
            </a:r>
            <a:r>
              <a:rPr lang="en-US" altLang="zh-TW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IV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的迭代塊加密。</a:t>
            </a: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TW" sz="3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CTR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ECB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非常相似，因為一個塊的加密是獨立於所有其他塊完成的。與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ECB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不同的是，塊位置有助於加密，並且不會洩露有關符號頻率的信息。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809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9E692-6B6D-4C7E-AA29-870D3BA7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21920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altLang="zh-TW" dirty="0" err="1"/>
              <a:t>Crypto.Cipher.AES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861E5D-A49F-42BA-84D3-C77D09359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568"/>
            <a:ext cx="10515600" cy="4802187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3000" dirty="0"/>
              <a:t>對稱分組密碼</a:t>
            </a:r>
            <a:endParaRPr lang="en-US" altLang="zh-TW" sz="3000" dirty="0"/>
          </a:p>
          <a:p>
            <a:r>
              <a:rPr lang="zh-TW" altLang="en-US" sz="3000" dirty="0"/>
              <a:t>具有 </a:t>
            </a:r>
            <a:r>
              <a:rPr lang="en-US" altLang="zh-TW" sz="3000" dirty="0"/>
              <a:t>16 </a:t>
            </a:r>
            <a:r>
              <a:rPr lang="zh-TW" altLang="en-US" sz="3000" dirty="0"/>
              <a:t>字節的固定數據塊大小</a:t>
            </a:r>
            <a:r>
              <a:rPr lang="en-US" altLang="zh-TW" sz="3000" dirty="0"/>
              <a:t>,</a:t>
            </a:r>
            <a:r>
              <a:rPr lang="zh-TW" altLang="en-US" sz="3000" dirty="0"/>
              <a:t>它的密鑰可以是 </a:t>
            </a:r>
            <a:r>
              <a:rPr lang="en-US" altLang="zh-TW" sz="3000" dirty="0"/>
              <a:t>128</a:t>
            </a:r>
            <a:r>
              <a:rPr lang="zh-TW" altLang="en-US" sz="3000" dirty="0"/>
              <a:t>、</a:t>
            </a:r>
            <a:r>
              <a:rPr lang="en-US" altLang="zh-TW" sz="3000" dirty="0"/>
              <a:t>192 </a:t>
            </a:r>
            <a:r>
              <a:rPr lang="zh-TW" altLang="en-US" sz="3000" dirty="0"/>
              <a:t>或 </a:t>
            </a:r>
            <a:r>
              <a:rPr lang="en-US" altLang="zh-TW" sz="3000" dirty="0"/>
              <a:t>256 </a:t>
            </a:r>
            <a:r>
              <a:rPr lang="zh-TW" altLang="en-US" sz="3000" dirty="0"/>
              <a:t>位長。</a:t>
            </a:r>
            <a:endParaRPr lang="en-US" altLang="zh-TW" sz="3000" dirty="0"/>
          </a:p>
          <a:p>
            <a:r>
              <a:rPr lang="zh-TW" altLang="en-US" sz="3000" dirty="0"/>
              <a:t>非常快速和安全</a:t>
            </a:r>
            <a:endParaRPr lang="en-US" altLang="zh-TW" sz="3000" dirty="0"/>
          </a:p>
          <a:p>
            <a:r>
              <a:rPr lang="en-US" altLang="zh-TW" sz="2600" dirty="0"/>
              <a:t>&gt;&gt;&gt; from </a:t>
            </a:r>
            <a:r>
              <a:rPr lang="en-US" altLang="zh-TW" sz="2600" dirty="0" err="1"/>
              <a:t>Crypto.Cipher</a:t>
            </a:r>
            <a:r>
              <a:rPr lang="en-US" altLang="zh-TW" sz="2600" dirty="0"/>
              <a:t> import AES</a:t>
            </a:r>
          </a:p>
          <a:p>
            <a:r>
              <a:rPr lang="en-US" altLang="zh-TW" sz="2600" dirty="0"/>
              <a:t>&gt;&gt;&gt; from Crypto import Random</a:t>
            </a:r>
          </a:p>
          <a:p>
            <a:r>
              <a:rPr lang="en-US" altLang="zh-TW" sz="2600" dirty="0"/>
              <a:t>&gt;&gt;&gt;</a:t>
            </a:r>
          </a:p>
          <a:p>
            <a:r>
              <a:rPr lang="en-US" altLang="zh-TW" sz="2600" dirty="0"/>
              <a:t>&gt;&gt;&gt; key = </a:t>
            </a:r>
            <a:r>
              <a:rPr lang="en-US" altLang="zh-TW" sz="2600" dirty="0" err="1"/>
              <a:t>b'Sixteen</a:t>
            </a:r>
            <a:r>
              <a:rPr lang="en-US" altLang="zh-TW" sz="2600" dirty="0"/>
              <a:t> byte key'</a:t>
            </a:r>
          </a:p>
          <a:p>
            <a:r>
              <a:rPr lang="en-US" altLang="zh-TW" sz="2600" dirty="0"/>
              <a:t>&gt;&gt;&gt; iv = </a:t>
            </a:r>
            <a:r>
              <a:rPr lang="en-US" altLang="zh-TW" sz="2600" dirty="0" err="1"/>
              <a:t>Random.new</a:t>
            </a:r>
            <a:r>
              <a:rPr lang="en-US" altLang="zh-TW" sz="2600" dirty="0"/>
              <a:t>().read(</a:t>
            </a:r>
            <a:r>
              <a:rPr lang="en-US" altLang="zh-TW" sz="2600" dirty="0" err="1"/>
              <a:t>AES.block_size</a:t>
            </a:r>
            <a:r>
              <a:rPr lang="en-US" altLang="zh-TW" sz="2600" dirty="0"/>
              <a:t>)</a:t>
            </a:r>
          </a:p>
          <a:p>
            <a:r>
              <a:rPr lang="en-US" altLang="zh-TW" sz="2600" dirty="0"/>
              <a:t>&gt;&gt;&gt; cipher = </a:t>
            </a:r>
            <a:r>
              <a:rPr lang="en-US" altLang="zh-TW" sz="2600" dirty="0" err="1"/>
              <a:t>AES.new</a:t>
            </a:r>
            <a:r>
              <a:rPr lang="en-US" altLang="zh-TW" sz="2600" dirty="0"/>
              <a:t>(key, AES.MODE_CFB, iv)</a:t>
            </a:r>
          </a:p>
          <a:p>
            <a:r>
              <a:rPr lang="en-US" altLang="zh-TW" sz="2600" dirty="0"/>
              <a:t>&gt;&gt;&gt; msg = iv + </a:t>
            </a:r>
            <a:r>
              <a:rPr lang="en-US" altLang="zh-TW" sz="2600" dirty="0" err="1"/>
              <a:t>cipher.enc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37986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D2B651-20D7-4CE8-A19C-315D20B4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agande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2FB248-E3E2-4B9E-83C0-2E85123E0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287"/>
            <a:ext cx="10515600" cy="5253643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現代密碼學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非對稱式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(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公開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)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金鑰系統加解密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: RSA,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對稱式金鑰系統加解密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Hash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python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現代密碼模組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Python Cryptography Toolkit (</a:t>
            </a:r>
            <a:r>
              <a:rPr lang="en-US" altLang="zh-TW" b="0" i="0" dirty="0" err="1">
                <a:solidFill>
                  <a:srgbClr val="24292F"/>
                </a:solidFill>
                <a:effectLst/>
                <a:latin typeface="-apple-system"/>
              </a:rPr>
              <a:t>pycrypto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24292F"/>
                </a:solidFill>
                <a:effectLst/>
                <a:latin typeface="-apple-system"/>
              </a:rPr>
              <a:t>PyCryptodome</a:t>
            </a:r>
            <a:endParaRPr lang="en-US" altLang="zh-TW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cryptography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python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現代密碼模組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:</a:t>
            </a:r>
            <a:r>
              <a:rPr lang="en-US" altLang="zh-TW" b="0" i="0" dirty="0" err="1">
                <a:solidFill>
                  <a:srgbClr val="24292F"/>
                </a:solidFill>
                <a:effectLst/>
                <a:latin typeface="-apple-system"/>
              </a:rPr>
              <a:t>pycrypto</a:t>
            </a:r>
            <a:endParaRPr lang="en-US" altLang="zh-TW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24292F"/>
                </a:solidFill>
                <a:effectLst/>
                <a:latin typeface="-apple-system"/>
              </a:rPr>
              <a:t>pycrypto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現代密碼模實作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非對稱式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(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公開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)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金鑰系統加解密實作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對稱式金鑰系統加解密實作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Hash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實作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803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484E75-5FA1-4160-82F6-7717D973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Create a new AES cipher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0287C8-633D-474D-A0B7-B058AAF5D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6527"/>
            <a:ext cx="10515600" cy="1998230"/>
          </a:xfrm>
        </p:spPr>
        <p:txBody>
          <a:bodyPr/>
          <a:lstStyle/>
          <a:p>
            <a:r>
              <a:rPr lang="en-US" altLang="zh-TW" dirty="0"/>
              <a:t>key (byte string) : 16 (AES-128), 24 (AES-192), or 32 (AES-256) bytes long.</a:t>
            </a:r>
          </a:p>
          <a:p>
            <a:r>
              <a:rPr lang="en-US" altLang="zh-TW" dirty="0"/>
              <a:t>mode (a MODE_* constant) :encryption or decryption(MODE_ECB.)</a:t>
            </a:r>
          </a:p>
          <a:p>
            <a:r>
              <a:rPr lang="en-US" altLang="zh-TW" dirty="0"/>
              <a:t>IV (byte string):</a:t>
            </a:r>
            <a:r>
              <a:rPr lang="zh-TW" altLang="en-US" dirty="0"/>
              <a:t>用於</a:t>
            </a:r>
            <a:r>
              <a:rPr lang="en-US" altLang="zh-TW" dirty="0"/>
              <a:t>encryption or decryption</a:t>
            </a:r>
            <a:r>
              <a:rPr lang="zh-TW" altLang="en-US" dirty="0"/>
              <a:t>初始化向量值</a:t>
            </a:r>
          </a:p>
        </p:txBody>
      </p:sp>
    </p:spTree>
    <p:extLst>
      <p:ext uri="{BB962C8B-B14F-4D97-AF65-F5344CB8AC3E}">
        <p14:creationId xmlns:p14="http://schemas.microsoft.com/office/powerpoint/2010/main" val="743627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373A6-DCFF-4A97-BDF7-8AA82BE6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21920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altLang="zh-TW" dirty="0" err="1"/>
              <a:t>Crypto.Cipher.DES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CC9AAA-CFCA-40E0-94DE-117F360F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3000" dirty="0"/>
              <a:t>固定的</a:t>
            </a:r>
            <a:r>
              <a:rPr lang="en-US" altLang="zh-TW" sz="3000" dirty="0"/>
              <a:t>8</a:t>
            </a:r>
            <a:r>
              <a:rPr lang="zh-TW" altLang="en-US" sz="3000" dirty="0"/>
              <a:t>個字節的數據塊大小，密鑰是</a:t>
            </a:r>
            <a:r>
              <a:rPr lang="en-US" altLang="zh-TW" sz="3000" dirty="0"/>
              <a:t>64</a:t>
            </a:r>
            <a:r>
              <a:rPr lang="zh-TW" altLang="en-US" sz="3000" dirty="0"/>
              <a:t>位長</a:t>
            </a:r>
            <a:endParaRPr lang="en-US" altLang="zh-TW" sz="3000" dirty="0"/>
          </a:p>
          <a:p>
            <a:r>
              <a:rPr lang="zh-TW" altLang="en-US" sz="3000" dirty="0"/>
              <a:t>長度太短，可以通過一些努力來暴力破解</a:t>
            </a:r>
            <a:endParaRPr lang="en-US" altLang="zh-TW" sz="3000" dirty="0"/>
          </a:p>
          <a:p>
            <a:r>
              <a:rPr lang="en-US" altLang="zh-TW" sz="2600" dirty="0"/>
              <a:t>&gt;&gt;&gt; from </a:t>
            </a:r>
            <a:r>
              <a:rPr lang="en-US" altLang="zh-TW" sz="2600" dirty="0" err="1"/>
              <a:t>Crypto.Cipher</a:t>
            </a:r>
            <a:r>
              <a:rPr lang="en-US" altLang="zh-TW" sz="2600" dirty="0"/>
              <a:t> import DES3</a:t>
            </a:r>
          </a:p>
          <a:p>
            <a:r>
              <a:rPr lang="en-US" altLang="zh-TW" sz="2600" dirty="0"/>
              <a:t>&gt;&gt;&gt; from Crypto import Random</a:t>
            </a:r>
          </a:p>
          <a:p>
            <a:r>
              <a:rPr lang="en-US" altLang="zh-TW" sz="2600" dirty="0"/>
              <a:t>&gt;&gt;&gt;</a:t>
            </a:r>
          </a:p>
          <a:p>
            <a:r>
              <a:rPr lang="en-US" altLang="zh-TW" sz="2600" dirty="0"/>
              <a:t>&gt;&gt;&gt; key = </a:t>
            </a:r>
            <a:r>
              <a:rPr lang="en-US" altLang="zh-TW" sz="2600" dirty="0" err="1"/>
              <a:t>b'Sixteen</a:t>
            </a:r>
            <a:r>
              <a:rPr lang="en-US" altLang="zh-TW" sz="2600" dirty="0"/>
              <a:t> byte key'</a:t>
            </a:r>
          </a:p>
          <a:p>
            <a:r>
              <a:rPr lang="en-US" altLang="zh-TW" sz="2600" dirty="0"/>
              <a:t>&gt;&gt;&gt; iv = </a:t>
            </a:r>
            <a:r>
              <a:rPr lang="en-US" altLang="zh-TW" sz="2600" dirty="0" err="1"/>
              <a:t>Random.new</a:t>
            </a:r>
            <a:r>
              <a:rPr lang="en-US" altLang="zh-TW" sz="2600" dirty="0"/>
              <a:t>().read(DES3.block_size)</a:t>
            </a:r>
          </a:p>
          <a:p>
            <a:r>
              <a:rPr lang="en-US" altLang="zh-TW" sz="2600" dirty="0"/>
              <a:t>&gt;&gt;&gt; cipher = DES3.new(key, DES3.MODE_OFB, iv)</a:t>
            </a:r>
          </a:p>
          <a:p>
            <a:r>
              <a:rPr lang="en-US" altLang="zh-TW" sz="2600" dirty="0"/>
              <a:t>&gt;&gt;&gt; plaintext = </a:t>
            </a:r>
            <a:r>
              <a:rPr lang="en-US" altLang="zh-TW" sz="2600" dirty="0" err="1"/>
              <a:t>b'sona</a:t>
            </a:r>
            <a:r>
              <a:rPr lang="en-US" altLang="zh-TW" sz="2600" dirty="0"/>
              <a:t> </a:t>
            </a:r>
            <a:r>
              <a:rPr lang="en-US" altLang="zh-TW" sz="2600" dirty="0" err="1"/>
              <a:t>si</a:t>
            </a:r>
            <a:r>
              <a:rPr lang="en-US" altLang="zh-TW" sz="2600" dirty="0"/>
              <a:t> </a:t>
            </a:r>
            <a:r>
              <a:rPr lang="en-US" altLang="zh-TW" sz="2600" dirty="0" err="1"/>
              <a:t>latine</a:t>
            </a:r>
            <a:r>
              <a:rPr lang="en-US" altLang="zh-TW" sz="2600" dirty="0"/>
              <a:t> </a:t>
            </a:r>
            <a:r>
              <a:rPr lang="en-US" altLang="zh-TW" sz="2600" dirty="0" err="1"/>
              <a:t>loqueris</a:t>
            </a:r>
            <a:r>
              <a:rPr lang="en-US" altLang="zh-TW" sz="2600" dirty="0"/>
              <a:t> '</a:t>
            </a:r>
          </a:p>
          <a:p>
            <a:r>
              <a:rPr lang="en-US" altLang="zh-TW" sz="2600" dirty="0"/>
              <a:t>&gt;&gt;&gt; msg = iv + </a:t>
            </a:r>
            <a:r>
              <a:rPr lang="en-US" altLang="zh-TW" sz="2600" dirty="0" err="1"/>
              <a:t>cipher.encrypt</a:t>
            </a:r>
            <a:r>
              <a:rPr lang="en-US" altLang="zh-TW" sz="2600" dirty="0"/>
              <a:t>(plaintext)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25409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5911E-9540-4633-B910-C2B235E0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altLang="zh-TW" dirty="0"/>
              <a:t>Create a new DES cipher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315A99-6B68-43FF-9871-D69AAEF72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6204"/>
            <a:ext cx="10515600" cy="2344190"/>
          </a:xfrm>
        </p:spPr>
        <p:txBody>
          <a:bodyPr/>
          <a:lstStyle/>
          <a:p>
            <a:r>
              <a:rPr lang="en-US" altLang="zh-TW" dirty="0"/>
              <a:t>key (byte string):must be 8 byte long</a:t>
            </a:r>
          </a:p>
          <a:p>
            <a:r>
              <a:rPr lang="en-US" altLang="zh-TW" dirty="0"/>
              <a:t>mode (a MODE_* constant) :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encryption or decryption</a:t>
            </a:r>
            <a:r>
              <a:rPr lang="en-US" altLang="zh-TW" dirty="0"/>
              <a:t>(MODE_ECB.)</a:t>
            </a:r>
          </a:p>
          <a:p>
            <a:r>
              <a:rPr lang="en-US" altLang="zh-TW" dirty="0"/>
              <a:t>IV (byte string):</a:t>
            </a:r>
            <a:r>
              <a:rPr lang="zh-TW" altLang="en-US" dirty="0"/>
              <a:t>用於</a:t>
            </a:r>
            <a:r>
              <a:rPr lang="en-US" altLang="zh-TW" dirty="0"/>
              <a:t>encryption or decryption</a:t>
            </a:r>
            <a:r>
              <a:rPr lang="zh-TW" altLang="en-US" dirty="0"/>
              <a:t>初始化向量值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268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7AAA29-672E-4B38-81BC-C1C3FE2D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zh-TW" dirty="0" err="1"/>
              <a:t>Crypto.Hash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23AB0-190D-4DA8-B528-3CA8953C1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Crypto.Hash.HMAC</a:t>
            </a:r>
            <a:r>
              <a:rPr lang="en-US" altLang="zh-TW" dirty="0"/>
              <a:t>: HMAC (Hash-based Message Authentication Code) </a:t>
            </a:r>
          </a:p>
          <a:p>
            <a:r>
              <a:rPr lang="en-US" altLang="zh-TW" dirty="0"/>
              <a:t>Crypto.Hash.MD2: MD2 </a:t>
            </a:r>
          </a:p>
          <a:p>
            <a:r>
              <a:rPr lang="en-US" altLang="zh-TW" dirty="0"/>
              <a:t>Crypto.Hash.MD4: MD4 </a:t>
            </a:r>
          </a:p>
          <a:p>
            <a:r>
              <a:rPr lang="en-US" altLang="zh-TW" dirty="0"/>
              <a:t>Crypto.Hash.MD5: MD5.</a:t>
            </a:r>
          </a:p>
          <a:p>
            <a:r>
              <a:rPr lang="en-US" altLang="zh-TW" dirty="0" err="1"/>
              <a:t>Crypto.Hash.RIPEMD</a:t>
            </a:r>
            <a:r>
              <a:rPr lang="en-US" altLang="zh-TW" dirty="0"/>
              <a:t>: RIPEMD-160.</a:t>
            </a:r>
          </a:p>
          <a:p>
            <a:r>
              <a:rPr lang="en-US" altLang="zh-TW" dirty="0" err="1"/>
              <a:t>Crypto.Hash.SHA</a:t>
            </a:r>
            <a:r>
              <a:rPr lang="en-US" altLang="zh-TW" dirty="0"/>
              <a:t>: SHA-1.</a:t>
            </a:r>
          </a:p>
          <a:p>
            <a:r>
              <a:rPr lang="en-US" altLang="zh-TW" dirty="0"/>
              <a:t>Crypto.Hash.SHA224: SHA-224.</a:t>
            </a:r>
          </a:p>
          <a:p>
            <a:r>
              <a:rPr lang="en-US" altLang="zh-TW" dirty="0"/>
              <a:t>Crypto.Hash.SHA256: SHA-256.</a:t>
            </a:r>
          </a:p>
          <a:p>
            <a:r>
              <a:rPr lang="en-US" altLang="zh-TW" dirty="0"/>
              <a:t>Crypto.Hash.SHA384: SHA-384.</a:t>
            </a:r>
          </a:p>
          <a:p>
            <a:r>
              <a:rPr lang="en-US" altLang="zh-TW" dirty="0"/>
              <a:t>Crypto.Hash.SHA512: SHA-512.</a:t>
            </a:r>
          </a:p>
          <a:p>
            <a:r>
              <a:rPr lang="en-US" altLang="zh-TW" dirty="0" err="1"/>
              <a:t>Crypto.Hash.hashalgo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9488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0D5BD3-20E9-4604-885E-1354765C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altLang="zh-TW" dirty="0"/>
              <a:t>Crypto.Hash.MD5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64FF4E-7706-4C8A-B409-DE78F9363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4389"/>
            <a:ext cx="10515600" cy="2779626"/>
          </a:xfrm>
        </p:spPr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RFC1321</a:t>
            </a:r>
            <a:r>
              <a:rPr lang="zh-TW" altLang="en-US" dirty="0"/>
              <a:t>中指定並生成消息的 </a:t>
            </a:r>
            <a:r>
              <a:rPr lang="en-US" altLang="zh-TW" dirty="0"/>
              <a:t>128 </a:t>
            </a:r>
            <a:r>
              <a:rPr lang="zh-TW" altLang="en-US" dirty="0"/>
              <a:t>位摘要。</a:t>
            </a:r>
            <a:endParaRPr lang="en-US" altLang="zh-TW" dirty="0"/>
          </a:p>
          <a:p>
            <a:r>
              <a:rPr lang="en-US" altLang="zh-TW" sz="2400" dirty="0"/>
              <a:t>&gt;&gt;&gt; from </a:t>
            </a:r>
            <a:r>
              <a:rPr lang="en-US" altLang="zh-TW" sz="2400" dirty="0" err="1"/>
              <a:t>Crypto.Hash</a:t>
            </a:r>
            <a:r>
              <a:rPr lang="en-US" altLang="zh-TW" sz="2400" dirty="0"/>
              <a:t> import MD5</a:t>
            </a:r>
          </a:p>
          <a:p>
            <a:r>
              <a:rPr lang="en-US" altLang="zh-TW" sz="2400" dirty="0"/>
              <a:t>&gt;&gt;&gt;</a:t>
            </a:r>
          </a:p>
          <a:p>
            <a:r>
              <a:rPr lang="en-US" altLang="zh-TW" sz="2400" dirty="0"/>
              <a:t>&gt;&gt;&gt; h = MD5.new()</a:t>
            </a:r>
          </a:p>
          <a:p>
            <a:r>
              <a:rPr lang="en-US" altLang="zh-TW" sz="2400" dirty="0"/>
              <a:t>&gt;&gt;&gt; </a:t>
            </a:r>
            <a:r>
              <a:rPr lang="en-US" altLang="zh-TW" sz="2400" dirty="0" err="1"/>
              <a:t>h.update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b'Hello</a:t>
            </a:r>
            <a:r>
              <a:rPr lang="en-US" altLang="zh-TW" sz="2400" dirty="0"/>
              <a:t>')</a:t>
            </a:r>
          </a:p>
          <a:p>
            <a:r>
              <a:rPr lang="en-US" altLang="zh-TW" sz="2400" dirty="0"/>
              <a:t>&gt;&gt;&gt; print </a:t>
            </a:r>
            <a:r>
              <a:rPr lang="en-US" altLang="zh-TW" sz="2400" dirty="0" err="1"/>
              <a:t>h.hexdigest</a:t>
            </a:r>
            <a:r>
              <a:rPr lang="en-US" altLang="zh-TW" sz="2400" dirty="0"/>
              <a:t>()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9264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9748A-5249-4ED4-A6A3-9F7ABE83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062"/>
            <a:ext cx="121920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altLang="zh-TW" dirty="0" err="1"/>
              <a:t>Crypto.Hash.SHA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78A5C9-F575-4097-9ED7-74826348F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SHA-1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生成消息的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160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位摘要。</a:t>
            </a:r>
            <a:endParaRPr lang="en-US" altLang="zh-TW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altLang="zh-TW" dirty="0"/>
              <a:t>&gt;&gt;&gt; from </a:t>
            </a:r>
            <a:r>
              <a:rPr lang="en-US" altLang="zh-TW" dirty="0" err="1"/>
              <a:t>Crypto.Hash</a:t>
            </a:r>
            <a:r>
              <a:rPr lang="en-US" altLang="zh-TW" dirty="0"/>
              <a:t> import SHA</a:t>
            </a:r>
          </a:p>
          <a:p>
            <a:r>
              <a:rPr lang="en-US" altLang="zh-TW" dirty="0"/>
              <a:t>&gt;&gt;&gt;</a:t>
            </a:r>
          </a:p>
          <a:p>
            <a:r>
              <a:rPr lang="en-US" altLang="zh-TW" dirty="0"/>
              <a:t>&gt;&gt;&gt; h = </a:t>
            </a:r>
            <a:r>
              <a:rPr lang="en-US" altLang="zh-TW" dirty="0" err="1"/>
              <a:t>SHA.new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&gt;&gt;&gt; </a:t>
            </a:r>
            <a:r>
              <a:rPr lang="en-US" altLang="zh-TW" dirty="0" err="1"/>
              <a:t>h.update</a:t>
            </a:r>
            <a:r>
              <a:rPr lang="en-US" altLang="zh-TW" dirty="0"/>
              <a:t>(</a:t>
            </a:r>
            <a:r>
              <a:rPr lang="en-US" altLang="zh-TW" dirty="0" err="1"/>
              <a:t>b'Hello</a:t>
            </a:r>
            <a:r>
              <a:rPr lang="en-US" altLang="zh-TW" dirty="0"/>
              <a:t>')</a:t>
            </a:r>
          </a:p>
          <a:p>
            <a:r>
              <a:rPr lang="en-US" altLang="zh-TW" dirty="0"/>
              <a:t>&gt;&gt;&gt; print </a:t>
            </a:r>
            <a:r>
              <a:rPr lang="en-US" altLang="zh-TW" dirty="0" err="1"/>
              <a:t>h.hexdigest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6891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9F0E6-7F99-4F37-AF8F-2DA6E132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altLang="zh-TW" b="0" i="0" dirty="0" err="1">
                <a:solidFill>
                  <a:srgbClr val="24292F"/>
                </a:solidFill>
                <a:effectLst/>
                <a:latin typeface="-apple-system"/>
              </a:rPr>
              <a:t>pycrypto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現代密碼模實作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A7F3917-822F-42DA-A1FC-3E2C87C96A87}"/>
              </a:ext>
            </a:extLst>
          </p:cNvPr>
          <p:cNvSpPr txBox="1"/>
          <p:nvPr/>
        </p:nvSpPr>
        <p:spPr>
          <a:xfrm>
            <a:off x="0" y="6488668"/>
            <a:ext cx="590270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https://github.com/HAUNYuHan/20210913/tree/master/CTF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6302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559D3-28B9-4594-B5CA-5B319EB9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zh-TW" altLang="en-US" dirty="0"/>
              <a:t>使用 </a:t>
            </a:r>
            <a:r>
              <a:rPr lang="en-US" altLang="zh-TW" dirty="0" err="1"/>
              <a:t>pycrypto</a:t>
            </a:r>
            <a:r>
              <a:rPr lang="en-US" altLang="zh-TW" dirty="0"/>
              <a:t> </a:t>
            </a:r>
            <a:r>
              <a:rPr lang="zh-TW" altLang="en-US" dirty="0"/>
              <a:t>生成 </a:t>
            </a:r>
            <a:r>
              <a:rPr lang="en-US" altLang="zh-TW" dirty="0"/>
              <a:t>RSA </a:t>
            </a:r>
            <a:r>
              <a:rPr lang="zh-TW" altLang="en-US" dirty="0"/>
              <a:t>簽名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95D783-58BE-4B79-9CA0-F89DDF713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3"/>
            <a:ext cx="6482443" cy="441151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40B6D14-52E5-42F5-B642-E01CF8379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4816110"/>
            <a:ext cx="7848600" cy="2120584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46F8052B-C2F5-4FEE-8141-BA3EB4D8222A}"/>
              </a:ext>
            </a:extLst>
          </p:cNvPr>
          <p:cNvSpPr/>
          <p:nvPr/>
        </p:nvSpPr>
        <p:spPr>
          <a:xfrm>
            <a:off x="0" y="1665514"/>
            <a:ext cx="3282043" cy="6204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A3061E0-AC69-4846-AD55-CC957F3B52B9}"/>
              </a:ext>
            </a:extLst>
          </p:cNvPr>
          <p:cNvSpPr txBox="1"/>
          <p:nvPr/>
        </p:nvSpPr>
        <p:spPr>
          <a:xfrm>
            <a:off x="3282043" y="18572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匯入模組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7FFAEAB-D433-46C4-AC7C-2D4580A44C94}"/>
              </a:ext>
            </a:extLst>
          </p:cNvPr>
          <p:cNvSpPr txBox="1"/>
          <p:nvPr/>
        </p:nvSpPr>
        <p:spPr>
          <a:xfrm>
            <a:off x="8267700" y="481611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使用公鑰而不是私鑰</a:t>
            </a:r>
          </a:p>
        </p:txBody>
      </p:sp>
    </p:spTree>
    <p:extLst>
      <p:ext uri="{BB962C8B-B14F-4D97-AF65-F5344CB8AC3E}">
        <p14:creationId xmlns:p14="http://schemas.microsoft.com/office/powerpoint/2010/main" val="3437585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485A7-DF7C-49F8-B2B3-71EEC7AD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81045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zh-TW" altLang="en-US" dirty="0"/>
              <a:t>使用 </a:t>
            </a:r>
            <a:r>
              <a:rPr lang="en-US" altLang="zh-TW" dirty="0" err="1"/>
              <a:t>pycrypto</a:t>
            </a:r>
            <a:r>
              <a:rPr lang="en-US" altLang="zh-TW" dirty="0"/>
              <a:t> </a:t>
            </a:r>
            <a:r>
              <a:rPr lang="zh-TW" altLang="en-US" dirty="0"/>
              <a:t>進行對稱加密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DF98949-2E84-45A2-87C8-7ED4603B6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23869"/>
            <a:ext cx="7343582" cy="401335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F462506-AE34-4FB8-8DBE-745C04377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5337222"/>
            <a:ext cx="7624631" cy="1475314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760B8602-F141-4DF5-BB10-6B1C0743C0DA}"/>
              </a:ext>
            </a:extLst>
          </p:cNvPr>
          <p:cNvSpPr/>
          <p:nvPr/>
        </p:nvSpPr>
        <p:spPr>
          <a:xfrm>
            <a:off x="0" y="2563586"/>
            <a:ext cx="7343582" cy="7511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1F7BFD2-A12F-49D7-92D0-9BCB538BACA2}"/>
              </a:ext>
            </a:extLst>
          </p:cNvPr>
          <p:cNvSpPr txBox="1"/>
          <p:nvPr/>
        </p:nvSpPr>
        <p:spPr>
          <a:xfrm>
            <a:off x="8719457" y="52515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解密</a:t>
            </a:r>
          </a:p>
        </p:txBody>
      </p:sp>
    </p:spTree>
    <p:extLst>
      <p:ext uri="{BB962C8B-B14F-4D97-AF65-F5344CB8AC3E}">
        <p14:creationId xmlns:p14="http://schemas.microsoft.com/office/powerpoint/2010/main" val="2564459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F6DE8-1487-49AD-9B6D-BE6C0ABE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65125"/>
            <a:ext cx="12192001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altLang="zh-TW" dirty="0"/>
              <a:t>AES</a:t>
            </a:r>
            <a:r>
              <a:rPr lang="zh-TW" altLang="en-US" dirty="0"/>
              <a:t>對稱式加解密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9CAD82-0647-4CFA-8E74-8114DA8E5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90688"/>
            <a:ext cx="12192001" cy="5167312"/>
          </a:xfrm>
        </p:spPr>
        <p:txBody>
          <a:bodyPr/>
          <a:lstStyle/>
          <a:p>
            <a:r>
              <a:rPr lang="en-US" altLang="zh-TW" dirty="0"/>
              <a:t>AES</a:t>
            </a:r>
            <a:r>
              <a:rPr lang="zh-TW" altLang="en-US" dirty="0"/>
              <a:t>加密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AES</a:t>
            </a:r>
            <a:r>
              <a:rPr lang="zh-TW" altLang="en-US" dirty="0"/>
              <a:t>解密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018CD5-A09A-48D0-8A31-6219F3030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234" y="1690687"/>
            <a:ext cx="7526053" cy="239145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48E7C5D-C27D-4586-8C7A-7978BA036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77" y="4938712"/>
            <a:ext cx="8328724" cy="129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2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51DE86-02B1-42EA-9CE7-AAE0D34C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現代密碼學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65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AE5B0-1422-4832-B8C8-E7CB9E34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0461"/>
            <a:ext cx="12192000" cy="1325563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非對稱式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(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公開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)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金鑰系統加解密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94684F-2897-463D-974B-791730D2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308" y="2549950"/>
            <a:ext cx="5013384" cy="351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DB720-3D7C-4135-9F70-FD7013B6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altLang="zh-TW" dirty="0"/>
              <a:t>RSA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4B1555-9BC9-434D-BA4C-45F6C242A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是一種非對稱加密演算法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選出兩個較大的質數 </a:t>
            </a:r>
            <a:r>
              <a:rPr lang="en-US" altLang="zh-TW" dirty="0"/>
              <a:t>p </a:t>
            </a:r>
            <a:r>
              <a:rPr lang="zh-TW" altLang="en-US" dirty="0"/>
              <a:t>和 </a:t>
            </a:r>
            <a:r>
              <a:rPr lang="en-US" altLang="zh-TW" dirty="0"/>
              <a:t>q</a:t>
            </a:r>
          </a:p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計算兩個質數的乘積 </a:t>
            </a:r>
            <a:r>
              <a:rPr lang="en-US" altLang="zh-TW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n = p × q</a:t>
            </a:r>
            <a:endParaRPr lang="zh-TW" altLang="en-US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r>
              <a:rPr lang="zh-TW" altLang="en-US" dirty="0"/>
              <a:t>計算出小於 </a:t>
            </a:r>
            <a:r>
              <a:rPr lang="en-US" altLang="zh-TW" dirty="0"/>
              <a:t>n </a:t>
            </a:r>
            <a:r>
              <a:rPr lang="zh-TW" altLang="en-US" dirty="0"/>
              <a:t>且與 </a:t>
            </a:r>
            <a:r>
              <a:rPr lang="en-US" altLang="zh-TW" dirty="0"/>
              <a:t>n </a:t>
            </a:r>
            <a:r>
              <a:rPr lang="zh-TW" altLang="en-US" dirty="0"/>
              <a:t>互質的整數個數</a:t>
            </a:r>
            <a:endParaRPr lang="en-US" altLang="zh-TW" dirty="0"/>
          </a:p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選出一個整數 </a:t>
            </a:r>
            <a:r>
              <a:rPr lang="en-US" altLang="zh-TW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e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 （拿來當做公鑰）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C08BDC2A-7FC0-462E-95DA-D597B250E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224" y="3871894"/>
            <a:ext cx="2871206" cy="523801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31DA378C-E4EB-4BDC-911C-DA2F19912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29" y="4395695"/>
            <a:ext cx="1943429" cy="581026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C4608CF7-3F9C-4436-999D-05E4F1B3A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216" y="4530632"/>
            <a:ext cx="1880536" cy="41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C63F83-F9CF-42D5-B50C-714CEB3D4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4785"/>
            <a:ext cx="12192000" cy="1325563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對稱式金鑰系統加解密</a:t>
            </a:r>
            <a:endParaRPr lang="zh-TW" altLang="en-US" dirty="0"/>
          </a:p>
        </p:txBody>
      </p:sp>
      <p:pic>
        <p:nvPicPr>
          <p:cNvPr id="4" name="內容版面配置區 2">
            <a:extLst>
              <a:ext uri="{FF2B5EF4-FFF2-40B4-BE49-F238E27FC236}">
                <a16:creationId xmlns:a16="http://schemas.microsoft.com/office/drawing/2014/main" id="{3591D88E-A9C2-415A-A647-A155138BC22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727" y="2502774"/>
            <a:ext cx="6884545" cy="246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1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E5850-55E5-47EB-9957-5032A9FF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66246-5839-456E-B98D-EF89727CB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/>
          </a:bodyPr>
          <a:lstStyle/>
          <a:p>
            <a:r>
              <a:rPr lang="zh-TW" altLang="en-US" dirty="0"/>
              <a:t>是美國聯邦政府採用的一種區塊加密標準。</a:t>
            </a:r>
            <a:endParaRPr lang="en-US" altLang="zh-TW" dirty="0"/>
          </a:p>
          <a:p>
            <a:r>
              <a:rPr lang="zh-TW" altLang="en-US" dirty="0"/>
              <a:t>對稱金鑰加密中最流行的演算法之一。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sz="2400" dirty="0" err="1"/>
              <a:t>AddRoundKey</a:t>
            </a:r>
            <a:r>
              <a:rPr lang="en-US" altLang="zh-TW" sz="2400" dirty="0"/>
              <a:t>—</a:t>
            </a:r>
            <a:r>
              <a:rPr lang="zh-TW" altLang="en-US" sz="2400" dirty="0"/>
              <a:t>矩陣中的每一個位元組都與該次回合金鑰（</a:t>
            </a:r>
            <a:r>
              <a:rPr lang="en-US" altLang="zh-TW" sz="2400" dirty="0"/>
              <a:t>round key</a:t>
            </a:r>
            <a:r>
              <a:rPr lang="zh-TW" altLang="en-US" sz="2400" dirty="0"/>
              <a:t>）做</a:t>
            </a:r>
            <a:r>
              <a:rPr lang="en-US" altLang="zh-TW" sz="2400" dirty="0"/>
              <a:t>XOR</a:t>
            </a:r>
            <a:r>
              <a:rPr lang="zh-TW" altLang="en-US" sz="2400" dirty="0"/>
              <a:t>運算；每個子金鑰由金鑰生成方案產生。</a:t>
            </a:r>
          </a:p>
          <a:p>
            <a:r>
              <a:rPr lang="en-US" altLang="zh-TW" sz="2400" dirty="0" err="1"/>
              <a:t>SubBytes</a:t>
            </a:r>
            <a:r>
              <a:rPr lang="en-US" altLang="zh-TW" sz="2400" dirty="0"/>
              <a:t>—</a:t>
            </a:r>
            <a:r>
              <a:rPr lang="zh-TW" altLang="en-US" sz="2400" dirty="0"/>
              <a:t>透過一個非線性的替換函式，用尋找表的方式把每個位元組替換成對應的位元組。</a:t>
            </a:r>
          </a:p>
          <a:p>
            <a:r>
              <a:rPr lang="en-US" altLang="zh-TW" sz="2400" dirty="0" err="1"/>
              <a:t>ShiftRows</a:t>
            </a:r>
            <a:r>
              <a:rPr lang="en-US" altLang="zh-TW" sz="2400" dirty="0"/>
              <a:t>—</a:t>
            </a:r>
            <a:r>
              <a:rPr lang="zh-TW" altLang="en-US" sz="2400" dirty="0"/>
              <a:t>將矩陣中的每個橫列進行循環式移位。</a:t>
            </a:r>
          </a:p>
          <a:p>
            <a:r>
              <a:rPr lang="en-US" altLang="zh-TW" sz="2400" dirty="0" err="1"/>
              <a:t>MixColumns</a:t>
            </a:r>
            <a:r>
              <a:rPr lang="en-US" altLang="zh-TW" sz="2400" dirty="0"/>
              <a:t>—</a:t>
            </a:r>
            <a:r>
              <a:rPr lang="zh-TW" altLang="en-US" sz="2400" dirty="0"/>
              <a:t>為了充分混合矩陣中各個直行的操作。這個步驟使用線性轉換來混合每行內的四個位元組。最後一個加密迴圈中省略</a:t>
            </a:r>
            <a:r>
              <a:rPr lang="en-US" altLang="zh-TW" sz="2400" dirty="0" err="1"/>
              <a:t>MixColumns</a:t>
            </a:r>
            <a:r>
              <a:rPr lang="zh-TW" altLang="en-US" sz="2400" dirty="0"/>
              <a:t>步驟，而以另一個</a:t>
            </a:r>
            <a:r>
              <a:rPr lang="en-US" altLang="zh-TW" sz="2400" dirty="0" err="1"/>
              <a:t>AddRoundKey</a:t>
            </a:r>
            <a:r>
              <a:rPr lang="zh-TW" altLang="en-US" sz="2400" dirty="0"/>
              <a:t>取代。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653873C-13B8-4543-BF56-CF283D45C17C}"/>
              </a:ext>
            </a:extLst>
          </p:cNvPr>
          <p:cNvSpPr txBox="1"/>
          <p:nvPr/>
        </p:nvSpPr>
        <p:spPr>
          <a:xfrm>
            <a:off x="1924637" y="6492875"/>
            <a:ext cx="1026736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/>
              <a:t>https://zh.wikipedia.org/wiki/%E9%AB%98%E7%BA%A7%E5%8A%A0%E5%AF%86%E6%A0%87%E5%87%86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48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C3FB90-0F24-4271-AB89-35C194AA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4058"/>
            <a:ext cx="121920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5D4D1A-B0FF-4801-ABDC-CCC284D02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86100"/>
            <a:ext cx="6335486" cy="1730830"/>
          </a:xfrm>
        </p:spPr>
        <p:txBody>
          <a:bodyPr/>
          <a:lstStyle/>
          <a:p>
            <a:r>
              <a:rPr lang="zh-TW" altLang="en-US" dirty="0"/>
              <a:t>是一種對稱密鑰加密塊密碼演算法</a:t>
            </a:r>
            <a:endParaRPr lang="en-US" altLang="zh-TW" dirty="0"/>
          </a:p>
          <a:p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已經不是一種安全的加密方法，主要因為它使用的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56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位金鑰過短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56D63E-3F12-4FF6-BA72-30212631C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24" y="1253331"/>
            <a:ext cx="2108176" cy="554739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B635E19-1465-481E-846D-98F337028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37" y="1849621"/>
            <a:ext cx="2400635" cy="387721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DE12EA9-4BF4-4D07-9770-6F121FFA381C}"/>
              </a:ext>
            </a:extLst>
          </p:cNvPr>
          <p:cNvSpPr txBox="1"/>
          <p:nvPr/>
        </p:nvSpPr>
        <p:spPr>
          <a:xfrm>
            <a:off x="0" y="6210125"/>
            <a:ext cx="752747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https://zh.wikipedia.org/wiki/%E8%B3%87%E6%96%99%E5%8A%A0%E5%AF%86%E6%A8%99%E6%BA%96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7832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5E11E-97F8-446D-92A0-14C53003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altLang="zh-TW" dirty="0"/>
              <a:t>XOR cipher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792B6E2-9A13-4819-B1F8-DCB05B58C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404" y="1719887"/>
            <a:ext cx="9272500" cy="3787187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B0BF7F9-E8F5-4B66-9B8F-4E982C20B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421" y="3613480"/>
            <a:ext cx="2148248" cy="258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7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1564</Words>
  <Application>Microsoft Office PowerPoint</Application>
  <PresentationFormat>寬螢幕</PresentationFormat>
  <Paragraphs>161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-apple-system</vt:lpstr>
      <vt:lpstr>urw-din</vt:lpstr>
      <vt:lpstr>Arial</vt:lpstr>
      <vt:lpstr>Calibri</vt:lpstr>
      <vt:lpstr>Calibri Light</vt:lpstr>
      <vt:lpstr>Lato</vt:lpstr>
      <vt:lpstr>Times New Roman</vt:lpstr>
      <vt:lpstr>Office 佈景主題</vt:lpstr>
      <vt:lpstr>使用pycrypto實作現代密碼學</vt:lpstr>
      <vt:lpstr>agande</vt:lpstr>
      <vt:lpstr>現代密碼學</vt:lpstr>
      <vt:lpstr>非對稱式(公開)金鑰系統加解密</vt:lpstr>
      <vt:lpstr>RSA</vt:lpstr>
      <vt:lpstr>對稱式金鑰系統加解密</vt:lpstr>
      <vt:lpstr>AES</vt:lpstr>
      <vt:lpstr>DES</vt:lpstr>
      <vt:lpstr>XOR cipher</vt:lpstr>
      <vt:lpstr>Stream cipher vs Block Cipher</vt:lpstr>
      <vt:lpstr>Block Cipher</vt:lpstr>
      <vt:lpstr>Stream cipher</vt:lpstr>
      <vt:lpstr>Hash</vt:lpstr>
      <vt:lpstr>MD5</vt:lpstr>
      <vt:lpstr>python現代密碼模組</vt:lpstr>
      <vt:lpstr>Python Cryptography Toolkit (pycrypto)</vt:lpstr>
      <vt:lpstr>Crypto.Cipher</vt:lpstr>
      <vt:lpstr>Variables</vt:lpstr>
      <vt:lpstr>Crypto.Cipher.AES</vt:lpstr>
      <vt:lpstr>Create a new AES cipher</vt:lpstr>
      <vt:lpstr>Crypto.Cipher.DES</vt:lpstr>
      <vt:lpstr>Create a new DES cipher</vt:lpstr>
      <vt:lpstr>Crypto.Hash</vt:lpstr>
      <vt:lpstr>Crypto.Hash.MD5</vt:lpstr>
      <vt:lpstr>Crypto.Hash.SHA</vt:lpstr>
      <vt:lpstr>pycrypto現代密碼模實作</vt:lpstr>
      <vt:lpstr>使用 pycrypto 生成 RSA 簽名</vt:lpstr>
      <vt:lpstr>使用 pycrypto 進行對稱加密</vt:lpstr>
      <vt:lpstr>AES對稱式加解密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使用pycrypto實作現代密碼學</dc:title>
  <dc:creator>郁涵 黃</dc:creator>
  <cp:lastModifiedBy>郁涵 黃</cp:lastModifiedBy>
  <cp:revision>2</cp:revision>
  <dcterms:created xsi:type="dcterms:W3CDTF">2021-11-14T18:04:29Z</dcterms:created>
  <dcterms:modified xsi:type="dcterms:W3CDTF">2021-11-18T11:01:28Z</dcterms:modified>
</cp:coreProperties>
</file>