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10/26/19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10/26/19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6D93-056C-B44D-9651-75C3222D60A9}"/>
              </a:ext>
            </a:extLst>
          </p:cNvPr>
          <p:cNvSpPr>
            <a:spLocks noGrp="1"/>
          </p:cNvSpPr>
          <p:nvPr>
            <p:ph type="ctrTitle"/>
          </p:nvPr>
        </p:nvSpPr>
        <p:spPr/>
        <p:txBody>
          <a:bodyPr/>
          <a:lstStyle/>
          <a:p>
            <a:r>
              <a:rPr lang="en-US" dirty="0"/>
              <a:t>RIDE </a:t>
            </a:r>
          </a:p>
        </p:txBody>
      </p:sp>
      <p:sp>
        <p:nvSpPr>
          <p:cNvPr id="3" name="Subtitle 2">
            <a:extLst>
              <a:ext uri="{FF2B5EF4-FFF2-40B4-BE49-F238E27FC236}">
                <a16:creationId xmlns:a16="http://schemas.microsoft.com/office/drawing/2014/main" id="{20A8E1F0-683D-954E-B3DF-E74E9CE298D5}"/>
              </a:ext>
            </a:extLst>
          </p:cNvPr>
          <p:cNvSpPr>
            <a:spLocks noGrp="1"/>
          </p:cNvSpPr>
          <p:nvPr>
            <p:ph type="subTitle" idx="1"/>
          </p:nvPr>
        </p:nvSpPr>
        <p:spPr/>
        <p:txBody>
          <a:bodyPr/>
          <a:lstStyle/>
          <a:p>
            <a:r>
              <a:rPr lang="en-US" dirty="0"/>
              <a:t>Name=NEGERI HAWI DEMELASH</a:t>
            </a:r>
          </a:p>
          <a:p>
            <a:r>
              <a:rPr lang="en-US" dirty="0"/>
              <a:t>ID=2017080021</a:t>
            </a:r>
          </a:p>
        </p:txBody>
      </p:sp>
    </p:spTree>
    <p:extLst>
      <p:ext uri="{BB962C8B-B14F-4D97-AF65-F5344CB8AC3E}">
        <p14:creationId xmlns:p14="http://schemas.microsoft.com/office/powerpoint/2010/main" val="293867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7032-9706-8142-AD01-37F291D4E975}"/>
              </a:ext>
            </a:extLst>
          </p:cNvPr>
          <p:cNvSpPr>
            <a:spLocks noGrp="1"/>
          </p:cNvSpPr>
          <p:nvPr>
            <p:ph type="title"/>
          </p:nvPr>
        </p:nvSpPr>
        <p:spPr/>
        <p:txBody>
          <a:bodyPr/>
          <a:lstStyle/>
          <a:p>
            <a:r>
              <a:rPr lang="en-US" dirty="0" err="1"/>
              <a:t>Defnition</a:t>
            </a:r>
            <a:r>
              <a:rPr lang="en-US" dirty="0"/>
              <a:t> </a:t>
            </a:r>
          </a:p>
        </p:txBody>
      </p:sp>
      <p:sp>
        <p:nvSpPr>
          <p:cNvPr id="3" name="Content Placeholder 2">
            <a:extLst>
              <a:ext uri="{FF2B5EF4-FFF2-40B4-BE49-F238E27FC236}">
                <a16:creationId xmlns:a16="http://schemas.microsoft.com/office/drawing/2014/main" id="{B0076749-12AA-0646-9E23-119B70B5B932}"/>
              </a:ext>
            </a:extLst>
          </p:cNvPr>
          <p:cNvSpPr>
            <a:spLocks noGrp="1"/>
          </p:cNvSpPr>
          <p:nvPr>
            <p:ph idx="1"/>
          </p:nvPr>
        </p:nvSpPr>
        <p:spPr>
          <a:xfrm>
            <a:off x="1294362" y="1553634"/>
            <a:ext cx="9603275" cy="3450613"/>
          </a:xfrm>
        </p:spPr>
        <p:txBody>
          <a:bodyPr>
            <a:normAutofit lnSpcReduction="10000"/>
          </a:bodyPr>
          <a:lstStyle/>
          <a:p>
            <a:r>
              <a:rPr lang="en-US" dirty="0"/>
              <a:t>RIDE is an online market </a:t>
            </a:r>
          </a:p>
          <a:p>
            <a:r>
              <a:rPr lang="en-US" sz="1800" dirty="0">
                <a:solidFill>
                  <a:srgbClr val="2E3C4D"/>
                </a:solidFill>
                <a:latin typeface="NBInternationalPro-Lig"/>
              </a:rPr>
              <a:t>Online marketing is the practice of leveraging web-based channels to spread a message about a company’s brand, products, or services to its potential customers. The methods and techniques used for online marketing include email, social media, display advertising, search engine optimization, Google AdWords and more. The objective of marketing is to reach potential customers through the channels where they spend their time reading, searching, shopping, and socializing online.Widespread adoption of the internet for business and personal use has generated new channels for advertising and marketing engagement, including those mentioned above. There are also many benefits and challenges inherent to online marketing, which uses primarily digital mediums to attract, engage, and convert virtual visitors to customers.</a:t>
            </a:r>
            <a:endParaRPr lang="en-US" dirty="0"/>
          </a:p>
        </p:txBody>
      </p:sp>
    </p:spTree>
    <p:extLst>
      <p:ext uri="{BB962C8B-B14F-4D97-AF65-F5344CB8AC3E}">
        <p14:creationId xmlns:p14="http://schemas.microsoft.com/office/powerpoint/2010/main" val="425708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BEB4-27A6-FE4D-8063-FABF0B5103D3}"/>
              </a:ext>
            </a:extLst>
          </p:cNvPr>
          <p:cNvSpPr>
            <a:spLocks noGrp="1"/>
          </p:cNvSpPr>
          <p:nvPr>
            <p:ph type="title"/>
          </p:nvPr>
        </p:nvSpPr>
        <p:spPr/>
        <p:txBody>
          <a:bodyPr>
            <a:normAutofit fontScale="90000"/>
          </a:bodyPr>
          <a:lstStyle/>
          <a:p>
            <a:br>
              <a:rPr lang="en-US" sz="1800" b="1" dirty="0">
                <a:solidFill>
                  <a:srgbClr val="2E3C4D"/>
                </a:solidFill>
                <a:latin typeface="font000000002364937f"/>
              </a:rPr>
            </a:br>
            <a:br>
              <a:rPr lang="en-US" sz="1800" b="1" dirty="0">
                <a:solidFill>
                  <a:srgbClr val="2E3C4D"/>
                </a:solidFill>
                <a:latin typeface="font000000002364937f"/>
              </a:rPr>
            </a:br>
            <a:br>
              <a:rPr lang="en-US" sz="1800" b="1" dirty="0">
                <a:solidFill>
                  <a:srgbClr val="2E3C4D"/>
                </a:solidFill>
                <a:latin typeface="font000000002364937f"/>
              </a:rPr>
            </a:br>
            <a:r>
              <a:rPr lang="en-US" sz="1800" b="1" dirty="0">
                <a:solidFill>
                  <a:srgbClr val="2E3C4D"/>
                </a:solidFill>
                <a:latin typeface="font000000002364937f"/>
              </a:rPr>
              <a:t>Benefits Of Online Marketing</a:t>
            </a:r>
            <a:endParaRPr lang="en-US" dirty="0"/>
          </a:p>
        </p:txBody>
      </p:sp>
      <p:sp>
        <p:nvSpPr>
          <p:cNvPr id="3" name="Content Placeholder 2">
            <a:extLst>
              <a:ext uri="{FF2B5EF4-FFF2-40B4-BE49-F238E27FC236}">
                <a16:creationId xmlns:a16="http://schemas.microsoft.com/office/drawing/2014/main" id="{BD715E4C-DFC7-A34A-ACE6-D2B21509EE4E}"/>
              </a:ext>
            </a:extLst>
          </p:cNvPr>
          <p:cNvSpPr>
            <a:spLocks noGrp="1"/>
          </p:cNvSpPr>
          <p:nvPr>
            <p:ph idx="1"/>
          </p:nvPr>
        </p:nvSpPr>
        <p:spPr/>
        <p:txBody>
          <a:bodyPr/>
          <a:lstStyle/>
          <a:p>
            <a:r>
              <a:rPr lang="en-US" sz="1800" dirty="0">
                <a:solidFill>
                  <a:srgbClr val="2E3C4D"/>
                </a:solidFill>
                <a:latin typeface="NBInternationalPro-Lig"/>
              </a:rPr>
              <a:t>A key benefit of using online channels for marketing a business or product is the ability to measure the impact of any given channel, as well as how visitors acquired through different channels interact with a website or landing page experience. Of the visitors that convert into paying customers, further analysis can be done to determine which channels are most effective at acquiring valuable customers.</a:t>
            </a:r>
            <a:endParaRPr lang="en-US" dirty="0"/>
          </a:p>
        </p:txBody>
      </p:sp>
      <p:pic>
        <p:nvPicPr>
          <p:cNvPr id="4" name="Picture 4">
            <a:extLst>
              <a:ext uri="{FF2B5EF4-FFF2-40B4-BE49-F238E27FC236}">
                <a16:creationId xmlns:a16="http://schemas.microsoft.com/office/drawing/2014/main" id="{84ABFEBE-5CE1-EA41-8D62-DD3338F46C6D}"/>
              </a:ext>
            </a:extLst>
          </p:cNvPr>
          <p:cNvPicPr>
            <a:picLocks noChangeAspect="1"/>
          </p:cNvPicPr>
          <p:nvPr/>
        </p:nvPicPr>
        <p:blipFill>
          <a:blip r:embed="rId2"/>
          <a:stretch>
            <a:fillRect/>
          </a:stretch>
        </p:blipFill>
        <p:spPr>
          <a:xfrm>
            <a:off x="5384990" y="3430047"/>
            <a:ext cx="4500415" cy="2623434"/>
          </a:xfrm>
          <a:prstGeom prst="rect">
            <a:avLst/>
          </a:prstGeom>
        </p:spPr>
      </p:pic>
    </p:spTree>
    <p:extLst>
      <p:ext uri="{BB962C8B-B14F-4D97-AF65-F5344CB8AC3E}">
        <p14:creationId xmlns:p14="http://schemas.microsoft.com/office/powerpoint/2010/main" val="401480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EEC5-7958-ED44-8D91-32BCB70CB98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1A06B33-3265-5143-9299-F579D59A5B84}"/>
              </a:ext>
            </a:extLst>
          </p:cNvPr>
          <p:cNvPicPr>
            <a:picLocks noGrp="1" noChangeAspect="1"/>
          </p:cNvPicPr>
          <p:nvPr>
            <p:ph idx="1"/>
          </p:nvPr>
        </p:nvPicPr>
        <p:blipFill>
          <a:blip r:embed="rId2"/>
          <a:stretch>
            <a:fillRect/>
          </a:stretch>
        </p:blipFill>
        <p:spPr>
          <a:xfrm>
            <a:off x="1451579" y="2190750"/>
            <a:ext cx="4356100" cy="2476500"/>
          </a:xfrm>
          <a:prstGeom prst="rect">
            <a:avLst/>
          </a:prstGeom>
        </p:spPr>
      </p:pic>
      <p:pic>
        <p:nvPicPr>
          <p:cNvPr id="6" name="Picture 6">
            <a:extLst>
              <a:ext uri="{FF2B5EF4-FFF2-40B4-BE49-F238E27FC236}">
                <a16:creationId xmlns:a16="http://schemas.microsoft.com/office/drawing/2014/main" id="{0802110B-BFDD-2B47-B1D8-515E9269D718}"/>
              </a:ext>
            </a:extLst>
          </p:cNvPr>
          <p:cNvPicPr>
            <a:picLocks noChangeAspect="1"/>
          </p:cNvPicPr>
          <p:nvPr/>
        </p:nvPicPr>
        <p:blipFill>
          <a:blip r:embed="rId3"/>
          <a:stretch>
            <a:fillRect/>
          </a:stretch>
        </p:blipFill>
        <p:spPr>
          <a:xfrm>
            <a:off x="6866999" y="3643048"/>
            <a:ext cx="3723888" cy="2410433"/>
          </a:xfrm>
          <a:prstGeom prst="rect">
            <a:avLst/>
          </a:prstGeom>
        </p:spPr>
      </p:pic>
      <p:sp>
        <p:nvSpPr>
          <p:cNvPr id="9" name="TextBox 8">
            <a:extLst>
              <a:ext uri="{FF2B5EF4-FFF2-40B4-BE49-F238E27FC236}">
                <a16:creationId xmlns:a16="http://schemas.microsoft.com/office/drawing/2014/main" id="{CFCEEC5F-A6A0-A44B-93AB-FB8C0A7143FF}"/>
              </a:ext>
            </a:extLst>
          </p:cNvPr>
          <p:cNvSpPr txBox="1"/>
          <p:nvPr/>
        </p:nvSpPr>
        <p:spPr>
          <a:xfrm>
            <a:off x="5821941" y="2055409"/>
            <a:ext cx="5814005" cy="1477328"/>
          </a:xfrm>
          <a:prstGeom prst="rect">
            <a:avLst/>
          </a:prstGeom>
          <a:noFill/>
        </p:spPr>
        <p:txBody>
          <a:bodyPr wrap="square">
            <a:spAutoFit/>
          </a:bodyPr>
          <a:lstStyle/>
          <a:p>
            <a:r>
              <a:rPr lang="en-US" sz="1800" dirty="0">
                <a:solidFill>
                  <a:srgbClr val="3C4043"/>
                </a:solidFill>
                <a:latin typeface="HelveticaNeue"/>
              </a:rPr>
              <a:t>A complex </a:t>
            </a:r>
            <a:r>
              <a:rPr lang="en-US" sz="1800" b="1" dirty="0">
                <a:solidFill>
                  <a:srgbClr val="3C4043"/>
                </a:solidFill>
                <a:latin typeface="HelveticaNeue-Bold"/>
              </a:rPr>
              <a:t>marketplace</a:t>
            </a:r>
            <a:r>
              <a:rPr lang="en-US" sz="1800" b="0" dirty="0">
                <a:solidFill>
                  <a:srgbClr val="3C4043"/>
                </a:solidFill>
                <a:latin typeface="HelveticaNeue"/>
              </a:rPr>
              <a:t> with a vast functionality may </a:t>
            </a:r>
            <a:r>
              <a:rPr lang="en-US" sz="1800" b="1" dirty="0">
                <a:solidFill>
                  <a:srgbClr val="3C4043"/>
                </a:solidFill>
                <a:latin typeface="HelveticaNeue-Bold"/>
              </a:rPr>
              <a:t>cost</a:t>
            </a:r>
            <a:r>
              <a:rPr lang="en-US" sz="1800" b="0" dirty="0">
                <a:solidFill>
                  <a:srgbClr val="3C4043"/>
                </a:solidFill>
                <a:latin typeface="HelveticaNeue"/>
              </a:rPr>
              <a:t> up to $180K. The development of a mobile app for one platform (either Android or iOS) will take about 400 hours and will approximately </a:t>
            </a:r>
            <a:r>
              <a:rPr lang="en-US" sz="1800" b="1" dirty="0">
                <a:solidFill>
                  <a:srgbClr val="3C4043"/>
                </a:solidFill>
                <a:latin typeface="HelveticaNeue-Bold"/>
              </a:rPr>
              <a:t>cost</a:t>
            </a:r>
            <a:r>
              <a:rPr lang="en-US" sz="1800" b="0" dirty="0">
                <a:solidFill>
                  <a:srgbClr val="3C4043"/>
                </a:solidFill>
                <a:latin typeface="HelveticaNeue"/>
              </a:rPr>
              <a:t> $60K. The figures can also vary depending upon the complexity of a</a:t>
            </a:r>
            <a:endParaRPr lang="en-US" dirty="0"/>
          </a:p>
        </p:txBody>
      </p:sp>
    </p:spTree>
    <p:extLst>
      <p:ext uri="{BB962C8B-B14F-4D97-AF65-F5344CB8AC3E}">
        <p14:creationId xmlns:p14="http://schemas.microsoft.com/office/powerpoint/2010/main" val="28417700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Gallery</vt:lpstr>
      <vt:lpstr>RIDE </vt:lpstr>
      <vt:lpstr>Defnition </vt:lpstr>
      <vt:lpstr>   Benefits Of Online Marketing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 </dc:title>
  <dc:creator>Unknown User</dc:creator>
  <cp:lastModifiedBy>Unknown User</cp:lastModifiedBy>
  <cp:revision>2</cp:revision>
  <dcterms:created xsi:type="dcterms:W3CDTF">2019-10-26T14:30:55Z</dcterms:created>
  <dcterms:modified xsi:type="dcterms:W3CDTF">2019-10-26T15:04:35Z</dcterms:modified>
</cp:coreProperties>
</file>