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70" r:id="rId5"/>
    <p:sldId id="271" r:id="rId6"/>
    <p:sldId id="264" r:id="rId7"/>
    <p:sldId id="265" r:id="rId8"/>
    <p:sldId id="283" r:id="rId9"/>
    <p:sldId id="266" r:id="rId10"/>
    <p:sldId id="267" r:id="rId11"/>
    <p:sldId id="261" r:id="rId12"/>
    <p:sldId id="259" r:id="rId13"/>
    <p:sldId id="272" r:id="rId14"/>
    <p:sldId id="273" r:id="rId15"/>
    <p:sldId id="276" r:id="rId16"/>
    <p:sldId id="279" r:id="rId17"/>
    <p:sldId id="278" r:id="rId18"/>
    <p:sldId id="277" r:id="rId19"/>
    <p:sldId id="280" r:id="rId20"/>
    <p:sldId id="282" r:id="rId21"/>
    <p:sldId id="284" r:id="rId22"/>
    <p:sldId id="269" r:id="rId23"/>
    <p:sldId id="268" r:id="rId24"/>
    <p:sldId id="26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86385" autoAdjust="0"/>
  </p:normalViewPr>
  <p:slideViewPr>
    <p:cSldViewPr snapToGrid="0">
      <p:cViewPr varScale="1">
        <p:scale>
          <a:sx n="98" d="100"/>
          <a:sy n="98" d="100"/>
        </p:scale>
        <p:origin x="27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1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414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697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4231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459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200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87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12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2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7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0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7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6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52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keyboard&#10;&#10;Description automatically generated">
            <a:extLst>
              <a:ext uri="{FF2B5EF4-FFF2-40B4-BE49-F238E27FC236}">
                <a16:creationId xmlns:a16="http://schemas.microsoft.com/office/drawing/2014/main" id="{85E5D3F6-8BE1-4123-B050-B4C47F25BF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9" b="9143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sp>
        <p:nvSpPr>
          <p:cNvPr id="37" name="Rectangle 32">
            <a:extLst>
              <a:ext uri="{FF2B5EF4-FFF2-40B4-BE49-F238E27FC236}">
                <a16:creationId xmlns:a16="http://schemas.microsoft.com/office/drawing/2014/main" id="{E90DEFBD-72F7-43C1-B474-621A7E391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4">
            <a:extLst>
              <a:ext uri="{FF2B5EF4-FFF2-40B4-BE49-F238E27FC236}">
                <a16:creationId xmlns:a16="http://schemas.microsoft.com/office/drawing/2014/main" id="{81DC6897-6CA1-4883-8375-3936518D1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CAE43-2C15-40A1-8C1D-2A84AF1BB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en-US" dirty="0"/>
              <a:t>The Enigma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08E5B-9227-4B12-B677-7DF2CF3DF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>
            <a:normAutofit/>
          </a:bodyPr>
          <a:lstStyle/>
          <a:p>
            <a:r>
              <a:rPr lang="en-US" dirty="0"/>
              <a:t>Holland Whitley</a:t>
            </a:r>
          </a:p>
        </p:txBody>
      </p:sp>
    </p:spTree>
    <p:extLst>
      <p:ext uri="{BB962C8B-B14F-4D97-AF65-F5344CB8AC3E}">
        <p14:creationId xmlns:p14="http://schemas.microsoft.com/office/powerpoint/2010/main" val="129149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0CF3-DAD5-40EC-9BB5-0625ACC2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Rotor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9D92-05AD-4AD7-85DC-F01C14B74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Movement by Rotor Placement – </a:t>
            </a:r>
          </a:p>
          <a:p>
            <a:pPr lvl="1"/>
            <a:r>
              <a:rPr lang="en-US" dirty="0"/>
              <a:t>Right rotor – increases letter setting at every letter</a:t>
            </a:r>
          </a:p>
          <a:p>
            <a:pPr lvl="1"/>
            <a:r>
              <a:rPr lang="en-US" dirty="0"/>
              <a:t>Middle rotor – increases letter setting at every 26 rotations of the right rotor</a:t>
            </a:r>
          </a:p>
          <a:p>
            <a:pPr lvl="1"/>
            <a:r>
              <a:rPr lang="en-US" dirty="0"/>
              <a:t>Left rotor – increases letter setting at every 26 rotations of the middle rotor</a:t>
            </a:r>
          </a:p>
          <a:p>
            <a:r>
              <a:rPr lang="en-US" dirty="0"/>
              <a:t>Movement by Rotor Setting –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04B16-965D-4123-A5D7-ABE537A9F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833" y="4330834"/>
            <a:ext cx="5688789" cy="88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9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279B-D365-468A-981C-B07F1170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Reflector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2C40-C545-4686-ABDC-4F05DB8AE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Reflector - A substitution cipher that throws the ciphertext back through the rotors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 not move, always constant</a:t>
            </a:r>
          </a:p>
          <a:p>
            <a:r>
              <a:rPr lang="en-US" dirty="0"/>
              <a:t>Does not have any letter settings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1C3DE-528B-46ED-894A-7C3F00CD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399" y="2879995"/>
            <a:ext cx="4077156" cy="90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7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C722-AB10-48B0-ABFF-C5223C9C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1" y="609600"/>
            <a:ext cx="6512053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Frequency Analysis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895F233-AAAF-4685-9EA6-F4FC3AB3C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telephone&#10;&#10;Description automatically generated">
            <a:extLst>
              <a:ext uri="{FF2B5EF4-FFF2-40B4-BE49-F238E27FC236}">
                <a16:creationId xmlns:a16="http://schemas.microsoft.com/office/drawing/2014/main" id="{33A78B2B-CC91-4CCC-9A49-6045B85740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9" t="229" r="978" b="667"/>
          <a:stretch/>
        </p:blipFill>
        <p:spPr>
          <a:xfrm>
            <a:off x="2104635" y="1114868"/>
            <a:ext cx="1039004" cy="462826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C78D9495-2F72-4B11-9778-5957271E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A00B615-1952-4F63-A597-8B0D30AC6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7471" y="2096064"/>
            <a:ext cx="6340085" cy="369513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The frequency of letters or groups of letters in a ciphertext can be translated to the frequency of letters or groups of letters in plaintext</a:t>
            </a:r>
          </a:p>
        </p:txBody>
      </p:sp>
    </p:spTree>
    <p:extLst>
      <p:ext uri="{BB962C8B-B14F-4D97-AF65-F5344CB8AC3E}">
        <p14:creationId xmlns:p14="http://schemas.microsoft.com/office/powerpoint/2010/main" val="400617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B3EBC-D4FB-4F97-8037-407EF9B8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Project Languages, Software, and Hardware</a:t>
            </a:r>
          </a:p>
        </p:txBody>
      </p:sp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F1ED2E8-53F5-47F6-B223-8E00F8FCD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6029" y="971549"/>
            <a:ext cx="6291528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Project Language: C++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Project Software: VMware, Ubuntu virtual machine, Vi text editor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Project Hardware: One laptop</a:t>
            </a:r>
          </a:p>
        </p:txBody>
      </p:sp>
    </p:spTree>
    <p:extLst>
      <p:ext uri="{BB962C8B-B14F-4D97-AF65-F5344CB8AC3E}">
        <p14:creationId xmlns:p14="http://schemas.microsoft.com/office/powerpoint/2010/main" val="4074851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05F88-CB04-427F-9B16-2CE5876D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dirty="0"/>
              <a:t>Project Requirements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46BD5-8BDD-4999-A0AC-68423FBDB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6029" y="971549"/>
            <a:ext cx="6291528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Enigma machine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Plugboard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3 Rotors – with double stepping mechanism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dirty="0"/>
              <a:t>3 Rotor types (I, II, III) from Enigma I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Reflector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dirty="0"/>
              <a:t>Setting B from Enigma 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Frequency Analysis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Determine efficacy on Enigma machine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Explain results</a:t>
            </a:r>
          </a:p>
        </p:txBody>
      </p:sp>
    </p:spTree>
    <p:extLst>
      <p:ext uri="{BB962C8B-B14F-4D97-AF65-F5344CB8AC3E}">
        <p14:creationId xmlns:p14="http://schemas.microsoft.com/office/powerpoint/2010/main" val="2157689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8E7D9-A1DC-4583-B053-A441AF5F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Test Plan - Enigma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BC561-8FFF-40B2-98F5-365586C87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6029" y="971549"/>
            <a:ext cx="6291528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Cleartext Phrase: “Hello, my name is Holland”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Test Group1 – control (no plugboard settings, rotor letter settings to ‘a’, rotor type settings to 1)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Test Group 2 – only change plugboard settings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Test Group 3 – only change rotor letter settings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Test Group 4 – only change rotor type settings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Test 5 – only change right rotor letter to ‘q’ to cause double step in right rotor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Test 6 – only change rotor letter settings to ‘q’ to cause double step in all rotors</a:t>
            </a:r>
          </a:p>
        </p:txBody>
      </p:sp>
    </p:spTree>
    <p:extLst>
      <p:ext uri="{BB962C8B-B14F-4D97-AF65-F5344CB8AC3E}">
        <p14:creationId xmlns:p14="http://schemas.microsoft.com/office/powerpoint/2010/main" val="298451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E5114-BA14-4D1C-B9DD-615CC51B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Test Plan - Enigma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C283F-5B6F-4131-BFD7-1449C0CC8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6029" y="971549"/>
            <a:ext cx="6291528" cy="46164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l"/>
            <a:r>
              <a:rPr lang="en-US" dirty="0"/>
              <a:t>Testing Stages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Plugboard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Plugboard + Right Rotor (Single Stepping)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Plugboard + Right Rotor + Middle Rotor (Single Stepping)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Plugboard + Right Rotor + Middle Rotor + Left Rotor (Single Stepping)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Plugboard + Right Rotor + Middle Rotor + Left Rotor + Reflector (Single Stepping)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Plugboard + Right Rotor + Middle Rotor + Left Rotor + Reflector + Left Rotor + Middle Rotor + Right Rotor + Plugboard (Single and Double Stepping)</a:t>
            </a:r>
          </a:p>
        </p:txBody>
      </p:sp>
    </p:spTree>
    <p:extLst>
      <p:ext uri="{BB962C8B-B14F-4D97-AF65-F5344CB8AC3E}">
        <p14:creationId xmlns:p14="http://schemas.microsoft.com/office/powerpoint/2010/main" val="2934355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FF8B9-3DCA-4DD1-84DE-31D367DCC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Test Plan – Frequency Analysis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9CA51-065A-4C3B-8E6B-D3B17A50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6029" y="971549"/>
            <a:ext cx="6291528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Test 1: “The Cask of Amontillado”  by Edgar Allen Poe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Test 2: “Rumpelstiltskin”  by Brothers Grimm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Test 3: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“Chapter 1” from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Systems Analysis and Design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by Rosenblatt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904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2BE5-BE02-4D58-8268-30219C66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142" y="609600"/>
            <a:ext cx="3375413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dirty="0"/>
              <a:t>Test Results - Enigma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2A5DEC-749A-4FE3-866B-1B1A74745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8C4DA-5FBD-468B-8539-DAFFAFA9FB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77" t="3523" r="12776"/>
          <a:stretch/>
        </p:blipFill>
        <p:spPr>
          <a:xfrm>
            <a:off x="977571" y="1196412"/>
            <a:ext cx="6245881" cy="446517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36DF331-BA47-4E35-B7B0-088DBE0D0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B2344-8767-4E10-B6EE-2406029EF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9487" y="2096064"/>
            <a:ext cx="3408070" cy="369513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All tests passed (see documentation for details)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How I tested: Ran program with a simulator side by side to check results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Piotte 13 Simulator</a:t>
            </a:r>
          </a:p>
        </p:txBody>
      </p:sp>
    </p:spTree>
    <p:extLst>
      <p:ext uri="{BB962C8B-B14F-4D97-AF65-F5344CB8AC3E}">
        <p14:creationId xmlns:p14="http://schemas.microsoft.com/office/powerpoint/2010/main" val="1611007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BADD-6533-4E36-B5F2-5889B64E0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Test Results – Frequency Analysis</a:t>
            </a:r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F75BC560-A269-4FC8-BEAD-7301548D3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3541C-50DA-44A1-969F-4C823ED3C8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" r="60516"/>
          <a:stretch/>
        </p:blipFill>
        <p:spPr>
          <a:xfrm>
            <a:off x="1141857" y="1114868"/>
            <a:ext cx="2964561" cy="2233698"/>
          </a:xfrm>
          <a:prstGeom prst="rect">
            <a:avLst/>
          </a:prstGeom>
        </p:spPr>
      </p:pic>
      <p:sp>
        <p:nvSpPr>
          <p:cNvPr id="43" name="Rectangle 31">
            <a:extLst>
              <a:ext uri="{FF2B5EF4-FFF2-40B4-BE49-F238E27FC236}">
                <a16:creationId xmlns:a16="http://schemas.microsoft.com/office/drawing/2014/main" id="{6D1EDA9D-C009-4228-980F-1917DB71D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78852-02B5-4C20-BDBF-9032FB00A9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617"/>
          <a:stretch/>
        </p:blipFill>
        <p:spPr>
          <a:xfrm>
            <a:off x="1141856" y="3509433"/>
            <a:ext cx="2964561" cy="223370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769BF-79A4-4C8E-AD99-30BB36F1C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7471" y="2096063"/>
            <a:ext cx="6340085" cy="395713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All failed (see documentation for details)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How I tested: Put plain text through program and resulting ciphertext through substitution/frequency analysis code breaker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Boxentriq decryptor</a:t>
            </a:r>
          </a:p>
        </p:txBody>
      </p:sp>
    </p:spTree>
    <p:extLst>
      <p:ext uri="{BB962C8B-B14F-4D97-AF65-F5344CB8AC3E}">
        <p14:creationId xmlns:p14="http://schemas.microsoft.com/office/powerpoint/2010/main" val="198333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7593-4978-4DCE-A73D-BEDEC411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444" y="609600"/>
            <a:ext cx="3113112" cy="1326321"/>
          </a:xfrm>
        </p:spPr>
        <p:txBody>
          <a:bodyPr>
            <a:normAutofit/>
          </a:bodyPr>
          <a:lstStyle/>
          <a:p>
            <a:pPr algn="l"/>
            <a:r>
              <a:rPr lang="en-US" sz="3100" dirty="0"/>
              <a:t>Description</a:t>
            </a:r>
          </a:p>
        </p:txBody>
      </p:sp>
      <p:pic>
        <p:nvPicPr>
          <p:cNvPr id="5" name="Content Placeholder 4" descr="A close up of a typewriter&#10;&#10;Description automatically generated">
            <a:extLst>
              <a:ext uri="{FF2B5EF4-FFF2-40B4-BE49-F238E27FC236}">
                <a16:creationId xmlns:a16="http://schemas.microsoft.com/office/drawing/2014/main" id="{03D7C3F0-1B32-4B65-B0D4-6B0E8A0AA8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6" r="11294"/>
          <a:stretch/>
        </p:blipFill>
        <p:spPr>
          <a:xfrm>
            <a:off x="20" y="10"/>
            <a:ext cx="7552924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09BB81-A23B-4704-82E8-F42E22C69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444" y="2096064"/>
            <a:ext cx="3113112" cy="3695136"/>
          </a:xfrm>
        </p:spPr>
        <p:txBody>
          <a:bodyPr>
            <a:normAutofit/>
          </a:bodyPr>
          <a:lstStyle/>
          <a:p>
            <a:r>
              <a:rPr lang="en-US" sz="1800" dirty="0"/>
              <a:t>A recreation of the Enigma machine created by Nazi Germany</a:t>
            </a:r>
          </a:p>
          <a:p>
            <a:r>
              <a:rPr lang="en-US" sz="1800" dirty="0"/>
              <a:t>A study of the efficacy of frequency analysis on the Enigma machine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F36E06-BDE3-4AB7-8A7B-C457305FA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209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135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F49BC-202D-4AB9-B5B4-1F22241CB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Test Results – Frequency Analysis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39ED-36D9-40C3-BBF7-B78FE0620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6029" y="971549"/>
            <a:ext cx="6291528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dirty="0"/>
              <a:t>Why doesn’t it work?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Frequency analysis works on substitution ciphers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The Enigma machine changes its substitution cipher every letter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In other words, the same letter entered two times will likely have two different outcomes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D6567-217A-4E21-B8F1-99490EA0E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096" y="4737827"/>
            <a:ext cx="5582156" cy="12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80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7823A-ECB4-4238-8BBE-5E889BFB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How It was Originally Broken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18838-69B9-4FBE-92D5-55FA88F92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66850" y="2463800"/>
            <a:ext cx="9247652" cy="33274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Known text – “Heil Hitler” at the end of every message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Reverse engineered the encrypted message with the known text to get the component settings (with the knowledge of how the rotors moved)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Without this method – </a:t>
            </a:r>
            <a:r>
              <a:rPr lang="en-US"/>
              <a:t>would have to </a:t>
            </a:r>
            <a:r>
              <a:rPr lang="en-US" dirty="0"/>
              <a:t>reverse the rotor movements and then perform frequency analysis on it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Without the rotor movements changing the substitution cipher at every letter, frequency analysis can be used</a:t>
            </a:r>
          </a:p>
        </p:txBody>
      </p:sp>
    </p:spTree>
    <p:extLst>
      <p:ext uri="{BB962C8B-B14F-4D97-AF65-F5344CB8AC3E}">
        <p14:creationId xmlns:p14="http://schemas.microsoft.com/office/powerpoint/2010/main" val="929053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D58CF-FE98-4C7A-8058-DC40BBAB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US" dirty="0"/>
              <a:t>Challenges Overcome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0A760-4F2D-4867-8B21-471E8BBF4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en-US" dirty="0"/>
              <a:t>For the Enigma machine –</a:t>
            </a:r>
          </a:p>
          <a:p>
            <a:pPr lvl="1"/>
            <a:r>
              <a:rPr lang="en-US" dirty="0"/>
              <a:t>Oversimplified diagrams</a:t>
            </a:r>
          </a:p>
          <a:p>
            <a:pPr lvl="1"/>
            <a:r>
              <a:rPr lang="en-US" dirty="0"/>
              <a:t>Emulators that did not show the process</a:t>
            </a:r>
          </a:p>
          <a:p>
            <a:pPr lvl="1"/>
            <a:r>
              <a:rPr lang="en-US" dirty="0"/>
              <a:t>Not enough resources on the subject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For Frequency Analysis – </a:t>
            </a:r>
          </a:p>
          <a:p>
            <a:pPr lvl="1"/>
            <a:r>
              <a:rPr lang="en-US" dirty="0"/>
              <a:t>Very little practical advice on how to use it properly</a:t>
            </a:r>
          </a:p>
          <a:p>
            <a:pPr lvl="1"/>
            <a:r>
              <a:rPr lang="en-US" dirty="0"/>
              <a:t>Figuring out that it does not work with the Enigma machine after trying to figure it out for so long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67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CC90F-4E83-4015-A6F7-1FA1DCEE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US" sz="2600"/>
              <a:t>Future Enhancements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6F06F-6D70-43F0-A860-9116F325C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en-US" dirty="0"/>
              <a:t>Enigma Machine -</a:t>
            </a:r>
          </a:p>
          <a:p>
            <a:pPr lvl="1"/>
            <a:r>
              <a:rPr lang="en-US" dirty="0"/>
              <a:t>Extra Rotor Settings (IV, V, VI, VII, VIII, Beta, Gamma)</a:t>
            </a:r>
          </a:p>
          <a:p>
            <a:pPr lvl="1"/>
            <a:r>
              <a:rPr lang="en-US" dirty="0"/>
              <a:t>A Fourth Rotor</a:t>
            </a:r>
          </a:p>
          <a:p>
            <a:pPr lvl="1"/>
            <a:r>
              <a:rPr lang="en-US" dirty="0"/>
              <a:t>Extra Reflector Settings (Reflector C, Reflector B Thin, Reflector C Thin)</a:t>
            </a:r>
          </a:p>
          <a:p>
            <a:pPr lvl="1"/>
            <a:r>
              <a:rPr lang="en-US" dirty="0"/>
              <a:t>Ring Settings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Code Breaking –</a:t>
            </a:r>
          </a:p>
          <a:p>
            <a:pPr lvl="1"/>
            <a:r>
              <a:rPr lang="en-US" dirty="0"/>
              <a:t>Different methods such as known words</a:t>
            </a:r>
          </a:p>
          <a:p>
            <a:pPr lvl="1"/>
            <a:r>
              <a:rPr lang="en-US" dirty="0"/>
              <a:t>Effect of no white space or punctuation on code breaking</a:t>
            </a:r>
          </a:p>
        </p:txBody>
      </p:sp>
    </p:spTree>
    <p:extLst>
      <p:ext uri="{BB962C8B-B14F-4D97-AF65-F5344CB8AC3E}">
        <p14:creationId xmlns:p14="http://schemas.microsoft.com/office/powerpoint/2010/main" val="3275431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1FEDD-0648-4FF5-9B3B-B27B4D71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bibliography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9EBAE-A368-4A9B-B669-A725D472A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6029" y="971549"/>
            <a:ext cx="6291528" cy="4616450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http://users.telenet.be/d.rijmenants/en/enigmatech.htm#:~:text=The%20Enig	ma%20machine%20is%20an,lamp%2C%20representing%20the%2	0encoded%20letter.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https://piotte13.github.io/enigma-cipher/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https://www.rapidtables.com/code/text/ascii-table.html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https://www.101computing.net/frequency-	analysis/#:~:text=Frequency%20analysis%20consists%20of%20co	unting,letters%20occur%20with%20varying%20frequencies.&amp;text	=This%20will%20help%20us%20decrypt%20some%20of%20the	%20letters%20in%20the%20text.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https://www.boxentriq.com/code-breaking/frequency-analysis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https://www.boxentriq.com/code-breaking/cryptogram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https://etc.usf.edu/lit2go/147/the-works-of-edgar-allan-poe/5245/the-cask-of-	amontillado/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https://www.poetryfoundation.org/poems/48860/the-raven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https://oiipdf.cdn.oii.ink/pdf/2f26c731-a7d9-410e-a9ce-9c046beb8d85.pdf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52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6D364-3DAD-4007-8FD4-1AE5DA38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US" dirty="0"/>
              <a:t>Purpose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BD16-0E3D-459B-98C1-9EBC41D4E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en-US" dirty="0"/>
              <a:t>Desire to learn more about encryption</a:t>
            </a:r>
          </a:p>
          <a:p>
            <a:r>
              <a:rPr lang="en-US" dirty="0"/>
              <a:t>Desire to learn about the Enigma machine</a:t>
            </a:r>
          </a:p>
          <a:p>
            <a:r>
              <a:rPr lang="en-US" dirty="0"/>
              <a:t>Desire to learn how to create a program for encryption</a:t>
            </a:r>
          </a:p>
          <a:p>
            <a:r>
              <a:rPr lang="en-US" dirty="0"/>
              <a:t>Desire to tie in both Cybersecurity and Computer Science aspects into project</a:t>
            </a:r>
          </a:p>
        </p:txBody>
      </p:sp>
    </p:spTree>
    <p:extLst>
      <p:ext uri="{BB962C8B-B14F-4D97-AF65-F5344CB8AC3E}">
        <p14:creationId xmlns:p14="http://schemas.microsoft.com/office/powerpoint/2010/main" val="338895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D4A06-B354-489E-B250-65C36BA1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9260-6D5E-4798-9EF2-97F6CF20B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en-US" dirty="0"/>
              <a:t>Encryption is a hard concept to grasp</a:t>
            </a:r>
          </a:p>
          <a:p>
            <a:r>
              <a:rPr lang="en-US" dirty="0"/>
              <a:t>Personal experience: didn’t fully understand until taking Security+</a:t>
            </a:r>
          </a:p>
          <a:p>
            <a:r>
              <a:rPr lang="en-US" dirty="0"/>
              <a:t>Classes only skim over the basics (i.e., asymmetric vs. symmetric encryption)</a:t>
            </a:r>
          </a:p>
          <a:p>
            <a:r>
              <a:rPr lang="en-US" dirty="0"/>
              <a:t>Dissecting encryption methods will help understand encryption as a whole</a:t>
            </a:r>
          </a:p>
        </p:txBody>
      </p:sp>
    </p:spTree>
    <p:extLst>
      <p:ext uri="{BB962C8B-B14F-4D97-AF65-F5344CB8AC3E}">
        <p14:creationId xmlns:p14="http://schemas.microsoft.com/office/powerpoint/2010/main" val="156831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lue paper stripes in a wave shape">
            <a:extLst>
              <a:ext uri="{FF2B5EF4-FFF2-40B4-BE49-F238E27FC236}">
                <a16:creationId xmlns:a16="http://schemas.microsoft.com/office/drawing/2014/main" id="{25434504-1880-4735-A68F-2EAF8F6D63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4037CC0-03D2-45DF-A92F-325851A96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BDB3C-1C21-4B1C-A2E0-32F5AEC8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112236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Background/research</a:t>
            </a:r>
          </a:p>
        </p:txBody>
      </p:sp>
    </p:spTree>
    <p:extLst>
      <p:ext uri="{BB962C8B-B14F-4D97-AF65-F5344CB8AC3E}">
        <p14:creationId xmlns:p14="http://schemas.microsoft.com/office/powerpoint/2010/main" val="204980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A7185-713F-4C77-A537-BEE7376A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09600"/>
            <a:ext cx="4832465" cy="1326321"/>
          </a:xfrm>
        </p:spPr>
        <p:txBody>
          <a:bodyPr>
            <a:normAutofit/>
          </a:bodyPr>
          <a:lstStyle/>
          <a:p>
            <a:r>
              <a:rPr lang="en-US" dirty="0"/>
              <a:t>The Basics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5E092D-7CA0-478D-8A75-05B4F392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lose up of a keyboard&#10;&#10;Description automatically generated">
            <a:extLst>
              <a:ext uri="{FF2B5EF4-FFF2-40B4-BE49-F238E27FC236}">
                <a16:creationId xmlns:a16="http://schemas.microsoft.com/office/drawing/2014/main" id="{F2EADDD6-E330-4873-9E1F-084CA627ED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9" t="2240" r="2" b="1"/>
          <a:stretch/>
        </p:blipFill>
        <p:spPr>
          <a:xfrm>
            <a:off x="1141857" y="1859293"/>
            <a:ext cx="4450460" cy="3139414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49BBC20-31DC-4C84-BCF3-7C83A4A78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BE3806-12CF-47D0-908A-87DF6E7E5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091" y="2096064"/>
            <a:ext cx="4832465" cy="3695136"/>
          </a:xfrm>
        </p:spPr>
        <p:txBody>
          <a:bodyPr>
            <a:normAutofit/>
          </a:bodyPr>
          <a:lstStyle/>
          <a:p>
            <a:r>
              <a:rPr lang="en-US" dirty="0"/>
              <a:t>The Enigma machine is a series of four substitution ciphers that change at every letter.</a:t>
            </a:r>
          </a:p>
          <a:p>
            <a:r>
              <a:rPr lang="en-US" dirty="0"/>
              <a:t>Substitution cipher – a cipher in which the letters of plaintext are systematically replaced by substitute letters</a:t>
            </a:r>
          </a:p>
        </p:txBody>
      </p:sp>
    </p:spTree>
    <p:extLst>
      <p:ext uri="{BB962C8B-B14F-4D97-AF65-F5344CB8AC3E}">
        <p14:creationId xmlns:p14="http://schemas.microsoft.com/office/powerpoint/2010/main" val="169867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BF90-AF70-4C53-A4A9-2B0DA6DBC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Basic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E4D38-7563-4CBD-B669-B55147434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r>
              <a:rPr lang="en-US" dirty="0"/>
              <a:t>Plugboard – substitution cipher made with physical plugs</a:t>
            </a:r>
          </a:p>
          <a:p>
            <a:r>
              <a:rPr lang="en-US" dirty="0"/>
              <a:t>Three Rotors – substitution ciphers based on setting</a:t>
            </a:r>
          </a:p>
          <a:p>
            <a:r>
              <a:rPr lang="en-US" dirty="0"/>
              <a:t>Reflector – substitution cipher</a:t>
            </a:r>
          </a:p>
          <a:p>
            <a:r>
              <a:rPr lang="en-US" dirty="0"/>
              <a:t>Keyboard</a:t>
            </a:r>
          </a:p>
          <a:p>
            <a:r>
              <a:rPr lang="en-US" dirty="0"/>
              <a:t>Lampboard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99FC062-3BF3-46CD-B7A5-3DDE5536A6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11"/>
          <a:stretch/>
        </p:blipFill>
        <p:spPr>
          <a:xfrm>
            <a:off x="6357257" y="2210935"/>
            <a:ext cx="4833257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37693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EF7B-3943-42C1-B032-6719D98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Plugboard, Keyboard, &amp; Lampboard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F8794-74F8-4018-9BB7-FC8257FD0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Keyboard – Input mechanism</a:t>
            </a:r>
          </a:p>
          <a:p>
            <a:r>
              <a:rPr lang="en-US" dirty="0"/>
              <a:t>Lampboard –Output mechanism</a:t>
            </a:r>
          </a:p>
          <a:p>
            <a:r>
              <a:rPr lang="en-US" dirty="0"/>
              <a:t>Plugboard – substitution between two letters (A=Z, Z=A), which is made by physical plugs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4DFEE-37AB-4845-90FF-E10BB7839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94" y="3872216"/>
            <a:ext cx="4411029" cy="197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2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CE26-972A-4D88-9263-513BA6C1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Rotor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0D892-2E23-4189-8E02-0A60B9966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527865" cy="3695136"/>
          </a:xfrm>
        </p:spPr>
        <p:txBody>
          <a:bodyPr>
            <a:normAutofit/>
          </a:bodyPr>
          <a:lstStyle/>
          <a:p>
            <a:r>
              <a:rPr lang="en-US" dirty="0"/>
              <a:t>Letter setting – shifts initial letter over by the offset of the letter setting</a:t>
            </a:r>
          </a:p>
          <a:p>
            <a:r>
              <a:rPr lang="en-US" dirty="0"/>
              <a:t>Three Rotor Types (I, II, III) – each rotor can be on either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806E9-5089-4201-B0FE-0A09ADA3D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29" y="3995737"/>
            <a:ext cx="3675265" cy="1237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AB66B2-95B6-4A8B-A31B-C4672D306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076" y="1743075"/>
            <a:ext cx="41052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59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1147</Words>
  <Application>Microsoft Office PowerPoint</Application>
  <PresentationFormat>Widescreen</PresentationFormat>
  <Paragraphs>132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Bookman Old Style</vt:lpstr>
      <vt:lpstr>Calibri</vt:lpstr>
      <vt:lpstr>Rockwell</vt:lpstr>
      <vt:lpstr>Times New Roman</vt:lpstr>
      <vt:lpstr>Damask</vt:lpstr>
      <vt:lpstr>The Enigma Machine</vt:lpstr>
      <vt:lpstr>Description</vt:lpstr>
      <vt:lpstr>Purpose</vt:lpstr>
      <vt:lpstr>Problem Statement</vt:lpstr>
      <vt:lpstr>Background/research</vt:lpstr>
      <vt:lpstr>The Basics</vt:lpstr>
      <vt:lpstr>Basic Components</vt:lpstr>
      <vt:lpstr>Plugboard, Keyboard, &amp; Lampboard</vt:lpstr>
      <vt:lpstr>Rotor Settings</vt:lpstr>
      <vt:lpstr>Rotor Movement</vt:lpstr>
      <vt:lpstr>Reflector Settings</vt:lpstr>
      <vt:lpstr>Frequency Analysis</vt:lpstr>
      <vt:lpstr>Project Languages, Software, and Hardware</vt:lpstr>
      <vt:lpstr>Project Requirements</vt:lpstr>
      <vt:lpstr>Test Plan - Enigma</vt:lpstr>
      <vt:lpstr>Test Plan - Enigma</vt:lpstr>
      <vt:lpstr>Test Plan – Frequency Analysis</vt:lpstr>
      <vt:lpstr>Test Results - Enigma</vt:lpstr>
      <vt:lpstr>Test Results – Frequency Analysis</vt:lpstr>
      <vt:lpstr>Test Results – Frequency Analysis</vt:lpstr>
      <vt:lpstr>How It was Originally Broken</vt:lpstr>
      <vt:lpstr>Challenges Overcome</vt:lpstr>
      <vt:lpstr>Future Enhancements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Enigma Machine</dc:title>
  <dc:creator>Holland Whitley</dc:creator>
  <cp:lastModifiedBy>Holland Whitley</cp:lastModifiedBy>
  <cp:revision>36</cp:revision>
  <dcterms:created xsi:type="dcterms:W3CDTF">2020-03-31T14:19:14Z</dcterms:created>
  <dcterms:modified xsi:type="dcterms:W3CDTF">2021-04-07T23:28:55Z</dcterms:modified>
</cp:coreProperties>
</file>