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9"/>
  </p:notesMasterIdLst>
  <p:handoutMasterIdLst>
    <p:handoutMasterId r:id="rId20"/>
  </p:handoutMasterIdLst>
  <p:sldIdLst>
    <p:sldId id="285" r:id="rId2"/>
    <p:sldId id="301" r:id="rId3"/>
    <p:sldId id="333" r:id="rId4"/>
    <p:sldId id="302" r:id="rId5"/>
    <p:sldId id="326" r:id="rId6"/>
    <p:sldId id="323" r:id="rId7"/>
    <p:sldId id="287" r:id="rId8"/>
    <p:sldId id="335" r:id="rId9"/>
    <p:sldId id="331" r:id="rId10"/>
    <p:sldId id="330" r:id="rId11"/>
    <p:sldId id="304" r:id="rId12"/>
    <p:sldId id="292" r:id="rId13"/>
    <p:sldId id="324" r:id="rId14"/>
    <p:sldId id="293" r:id="rId15"/>
    <p:sldId id="305" r:id="rId16"/>
    <p:sldId id="290" r:id="rId17"/>
    <p:sldId id="294" r:id="rId18"/>
  </p:sldIdLst>
  <p:sldSz cx="9144000" cy="6858000" type="screen4x3"/>
  <p:notesSz cx="7099300" cy="102235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D9D"/>
    <a:srgbClr val="F2A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77929" autoAdjust="0"/>
  </p:normalViewPr>
  <p:slideViewPr>
    <p:cSldViewPr snapToGrid="0">
      <p:cViewPr varScale="1">
        <p:scale>
          <a:sx n="50" d="100"/>
          <a:sy n="50" d="100"/>
        </p:scale>
        <p:origin x="1090" y="22"/>
      </p:cViewPr>
      <p:guideLst>
        <p:guide orient="horz" pos="2160"/>
        <p:guide pos="2880"/>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66" d="100"/>
        <a:sy n="66" d="100"/>
      </p:scale>
      <p:origin x="0" y="5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175"/>
          </a:xfrm>
          <a:prstGeom prst="rect">
            <a:avLst/>
          </a:prstGeom>
        </p:spPr>
        <p:txBody>
          <a:bodyPr vert="horz" lIns="98984" tIns="49492" rIns="98984" bIns="49492"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175"/>
          </a:xfrm>
          <a:prstGeom prst="rect">
            <a:avLst/>
          </a:prstGeom>
        </p:spPr>
        <p:txBody>
          <a:bodyPr vert="horz" lIns="98984" tIns="49492" rIns="98984" bIns="49492" rtlCol="0"/>
          <a:lstStyle>
            <a:lvl1pPr algn="r">
              <a:defRPr sz="1300"/>
            </a:lvl1pPr>
          </a:lstStyle>
          <a:p>
            <a:fld id="{34AF7DA9-02EE-4EFE-AEDE-9C29F76AB27A}" type="datetimeFigureOut">
              <a:rPr lang="en-GB" smtClean="0"/>
              <a:pPr/>
              <a:t>24/11/2016</a:t>
            </a:fld>
            <a:endParaRPr lang="en-GB"/>
          </a:p>
        </p:txBody>
      </p:sp>
      <p:sp>
        <p:nvSpPr>
          <p:cNvPr id="4" name="Footer Placeholder 3"/>
          <p:cNvSpPr>
            <a:spLocks noGrp="1"/>
          </p:cNvSpPr>
          <p:nvPr>
            <p:ph type="ftr" sz="quarter" idx="2"/>
          </p:nvPr>
        </p:nvSpPr>
        <p:spPr>
          <a:xfrm>
            <a:off x="0" y="9710551"/>
            <a:ext cx="3076363" cy="511175"/>
          </a:xfrm>
          <a:prstGeom prst="rect">
            <a:avLst/>
          </a:prstGeom>
        </p:spPr>
        <p:txBody>
          <a:bodyPr vert="horz" lIns="98984" tIns="49492" rIns="98984" bIns="49492"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10551"/>
            <a:ext cx="3076363" cy="511175"/>
          </a:xfrm>
          <a:prstGeom prst="rect">
            <a:avLst/>
          </a:prstGeom>
        </p:spPr>
        <p:txBody>
          <a:bodyPr vert="horz" lIns="98984" tIns="49492" rIns="98984" bIns="49492" rtlCol="0" anchor="b"/>
          <a:lstStyle>
            <a:lvl1pPr algn="r">
              <a:defRPr sz="1300"/>
            </a:lvl1pPr>
          </a:lstStyle>
          <a:p>
            <a:fld id="{2F5852F0-21FF-4755-81A5-425D87BA0D82}" type="slidenum">
              <a:rPr lang="en-GB" smtClean="0"/>
              <a:pPr/>
              <a:t>‹#›</a:t>
            </a:fld>
            <a:endParaRPr lang="en-GB"/>
          </a:p>
        </p:txBody>
      </p:sp>
    </p:spTree>
    <p:extLst>
      <p:ext uri="{BB962C8B-B14F-4D97-AF65-F5344CB8AC3E}">
        <p14:creationId xmlns:p14="http://schemas.microsoft.com/office/powerpoint/2010/main" val="253074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76363" cy="511175"/>
          </a:xfrm>
          <a:prstGeom prst="rect">
            <a:avLst/>
          </a:prstGeom>
          <a:noFill/>
          <a:ln w="9525">
            <a:noFill/>
            <a:miter lim="800000"/>
            <a:headEnd/>
            <a:tailEnd/>
          </a:ln>
          <a:effectLst/>
        </p:spPr>
        <p:txBody>
          <a:bodyPr vert="horz" wrap="square" lIns="98984" tIns="49492" rIns="98984" bIns="49492" numCol="1" anchor="t" anchorCtr="0" compatLnSpc="1">
            <a:prstTxWarp prst="textNoShape">
              <a:avLst/>
            </a:prstTxWarp>
          </a:bodyPr>
          <a:lstStyle>
            <a:lvl1pPr>
              <a:defRPr sz="1300"/>
            </a:lvl1pPr>
          </a:lstStyle>
          <a:p>
            <a:endParaRPr lang="en-US"/>
          </a:p>
        </p:txBody>
      </p:sp>
      <p:sp>
        <p:nvSpPr>
          <p:cNvPr id="74755" name="Rectangle 3"/>
          <p:cNvSpPr>
            <a:spLocks noGrp="1" noChangeArrowheads="1"/>
          </p:cNvSpPr>
          <p:nvPr>
            <p:ph type="dt" idx="1"/>
          </p:nvPr>
        </p:nvSpPr>
        <p:spPr bwMode="auto">
          <a:xfrm>
            <a:off x="4021294" y="0"/>
            <a:ext cx="3076363" cy="511175"/>
          </a:xfrm>
          <a:prstGeom prst="rect">
            <a:avLst/>
          </a:prstGeom>
          <a:noFill/>
          <a:ln w="9525">
            <a:noFill/>
            <a:miter lim="800000"/>
            <a:headEnd/>
            <a:tailEnd/>
          </a:ln>
          <a:effectLst/>
        </p:spPr>
        <p:txBody>
          <a:bodyPr vert="horz" wrap="square" lIns="98984" tIns="49492" rIns="98984" bIns="49492" numCol="1" anchor="t" anchorCtr="0" compatLnSpc="1">
            <a:prstTxWarp prst="textNoShape">
              <a:avLst/>
            </a:prstTxWarp>
          </a:bodyPr>
          <a:lstStyle>
            <a:lvl1pPr algn="r">
              <a:defRPr sz="1300"/>
            </a:lvl1pPr>
          </a:lstStyle>
          <a:p>
            <a:endParaRPr lang="en-US"/>
          </a:p>
        </p:txBody>
      </p:sp>
      <p:sp>
        <p:nvSpPr>
          <p:cNvPr id="74756" name="Rectangle 4"/>
          <p:cNvSpPr>
            <a:spLocks noGrp="1" noRot="1" noChangeAspect="1" noChangeArrowheads="1" noTextEdit="1"/>
          </p:cNvSpPr>
          <p:nvPr>
            <p:ph type="sldImg" idx="2"/>
          </p:nvPr>
        </p:nvSpPr>
        <p:spPr bwMode="auto">
          <a:xfrm>
            <a:off x="993775" y="766763"/>
            <a:ext cx="5111750" cy="3833812"/>
          </a:xfrm>
          <a:prstGeom prst="rect">
            <a:avLst/>
          </a:prstGeom>
          <a:noFill/>
          <a:ln w="9525">
            <a:solidFill>
              <a:srgbClr val="000000"/>
            </a:solidFill>
            <a:miter lim="800000"/>
            <a:headEnd/>
            <a:tailEnd/>
          </a:ln>
          <a:effectLst/>
        </p:spPr>
      </p:sp>
      <p:sp>
        <p:nvSpPr>
          <p:cNvPr id="74757" name="Rectangle 5"/>
          <p:cNvSpPr>
            <a:spLocks noGrp="1" noChangeArrowheads="1"/>
          </p:cNvSpPr>
          <p:nvPr>
            <p:ph type="body" sz="quarter" idx="3"/>
          </p:nvPr>
        </p:nvSpPr>
        <p:spPr bwMode="auto">
          <a:xfrm>
            <a:off x="709930" y="4856163"/>
            <a:ext cx="5679440" cy="4600575"/>
          </a:xfrm>
          <a:prstGeom prst="rect">
            <a:avLst/>
          </a:prstGeom>
          <a:noFill/>
          <a:ln w="9525">
            <a:noFill/>
            <a:miter lim="800000"/>
            <a:headEnd/>
            <a:tailEnd/>
          </a:ln>
          <a:effectLst/>
        </p:spPr>
        <p:txBody>
          <a:bodyPr vert="horz" wrap="square" lIns="98984" tIns="49492" rIns="98984" bIns="4949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4758" name="Rectangle 6"/>
          <p:cNvSpPr>
            <a:spLocks noGrp="1" noChangeArrowheads="1"/>
          </p:cNvSpPr>
          <p:nvPr>
            <p:ph type="ftr" sz="quarter" idx="4"/>
          </p:nvPr>
        </p:nvSpPr>
        <p:spPr bwMode="auto">
          <a:xfrm>
            <a:off x="0" y="9710551"/>
            <a:ext cx="3076363" cy="511175"/>
          </a:xfrm>
          <a:prstGeom prst="rect">
            <a:avLst/>
          </a:prstGeom>
          <a:noFill/>
          <a:ln w="9525">
            <a:noFill/>
            <a:miter lim="800000"/>
            <a:headEnd/>
            <a:tailEnd/>
          </a:ln>
          <a:effectLst/>
        </p:spPr>
        <p:txBody>
          <a:bodyPr vert="horz" wrap="square" lIns="98984" tIns="49492" rIns="98984" bIns="49492" numCol="1" anchor="b" anchorCtr="0" compatLnSpc="1">
            <a:prstTxWarp prst="textNoShape">
              <a:avLst/>
            </a:prstTxWarp>
          </a:bodyPr>
          <a:lstStyle>
            <a:lvl1pPr>
              <a:defRPr sz="1300"/>
            </a:lvl1pPr>
          </a:lstStyle>
          <a:p>
            <a:endParaRPr lang="en-US"/>
          </a:p>
        </p:txBody>
      </p:sp>
      <p:sp>
        <p:nvSpPr>
          <p:cNvPr id="74759" name="Rectangle 7"/>
          <p:cNvSpPr>
            <a:spLocks noGrp="1" noChangeArrowheads="1"/>
          </p:cNvSpPr>
          <p:nvPr>
            <p:ph type="sldNum" sz="quarter" idx="5"/>
          </p:nvPr>
        </p:nvSpPr>
        <p:spPr bwMode="auto">
          <a:xfrm>
            <a:off x="4021294" y="9710551"/>
            <a:ext cx="3076363" cy="511175"/>
          </a:xfrm>
          <a:prstGeom prst="rect">
            <a:avLst/>
          </a:prstGeom>
          <a:noFill/>
          <a:ln w="9525">
            <a:noFill/>
            <a:miter lim="800000"/>
            <a:headEnd/>
            <a:tailEnd/>
          </a:ln>
          <a:effectLst/>
        </p:spPr>
        <p:txBody>
          <a:bodyPr vert="horz" wrap="square" lIns="98984" tIns="49492" rIns="98984" bIns="49492" numCol="1" anchor="b" anchorCtr="0" compatLnSpc="1">
            <a:prstTxWarp prst="textNoShape">
              <a:avLst/>
            </a:prstTxWarp>
          </a:bodyPr>
          <a:lstStyle>
            <a:lvl1pPr algn="r">
              <a:defRPr sz="1300"/>
            </a:lvl1pPr>
          </a:lstStyle>
          <a:p>
            <a:fld id="{57EFA213-135C-4B8C-A8C5-1D0EAEB2D492}" type="slidenum">
              <a:rPr lang="en-US"/>
              <a:pPr/>
              <a:t>‹#›</a:t>
            </a:fld>
            <a:endParaRPr lang="en-US"/>
          </a:p>
        </p:txBody>
      </p:sp>
    </p:spTree>
    <p:extLst>
      <p:ext uri="{BB962C8B-B14F-4D97-AF65-F5344CB8AC3E}">
        <p14:creationId xmlns:p14="http://schemas.microsoft.com/office/powerpoint/2010/main" val="28509852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Arial" charset="0"/>
                <a:ea typeface="ＭＳ Ｐ明朝" pitchFamily="18" charset="-128"/>
                <a:cs typeface="+mn-cs"/>
              </a:rPr>
              <a:t>Lecture 1 will cover an overview of the standard model of cosmology; then I will go into details about the expansion including how it affects and is affected by the geometry of the universe, the types of matter and energy, the different types of distance measures, and thermodynamics. Lecture 2 will discuss the early universe, focusing on the thermal history, the nucleosynthesis of the light elements, and the production of the cosmic microwave background radiation. Lecture 3 will then cover some of the conceptual problems with the big bang and how inflation theory could solve them, along with other unknowns such as dark matter and dark energy.</a:t>
            </a:r>
          </a:p>
          <a:p>
            <a:r>
              <a:rPr kumimoji="1" lang="en-US" sz="1200" b="1" kern="1200" dirty="0" smtClean="0">
                <a:solidFill>
                  <a:schemeClr val="tx1"/>
                </a:solidFill>
                <a:effectLst/>
                <a:latin typeface="Arial" charset="0"/>
                <a:ea typeface="ＭＳ Ｐ明朝" pitchFamily="18" charset="-128"/>
                <a:cs typeface="+mn-cs"/>
              </a:rPr>
              <a:t>Encourage questions.</a:t>
            </a:r>
            <a:endParaRPr lang="en-US" b="1"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2</a:t>
            </a:fld>
            <a:endParaRPr lang="en-US"/>
          </a:p>
        </p:txBody>
      </p:sp>
    </p:spTree>
    <p:extLst>
      <p:ext uri="{BB962C8B-B14F-4D97-AF65-F5344CB8AC3E}">
        <p14:creationId xmlns:p14="http://schemas.microsoft.com/office/powerpoint/2010/main" val="3829975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Arial" charset="0"/>
                <a:ea typeface="ＭＳ Ｐ明朝" pitchFamily="18" charset="-128"/>
                <a:cs typeface="+mn-cs"/>
              </a:rPr>
              <a:t>We will see that the temperature of radiation cools as the universe expands, so a current temperature of 2.75 K was once incredibly hot </a:t>
            </a:r>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14</a:t>
            </a:fld>
            <a:endParaRPr lang="en-US"/>
          </a:p>
        </p:txBody>
      </p:sp>
    </p:spTree>
    <p:extLst>
      <p:ext uri="{BB962C8B-B14F-4D97-AF65-F5344CB8AC3E}">
        <p14:creationId xmlns:p14="http://schemas.microsoft.com/office/powerpoint/2010/main" val="4123990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kumimoji="1" lang="en-US" sz="1200" kern="1200" dirty="0" smtClean="0">
                <a:solidFill>
                  <a:schemeClr val="tx1"/>
                </a:solidFill>
                <a:effectLst/>
                <a:latin typeface="Arial" charset="0"/>
                <a:ea typeface="ＭＳ Ｐ明朝" pitchFamily="18" charset="-128"/>
                <a:cs typeface="+mn-cs"/>
              </a:rPr>
              <a:t>A prediction of the hot big bang is the production of primordial elements through nuclear reactions in the initial plasma. Hydrogen, Helium, and trace amounts of Lithium are produced, 1 second after the big bang</a:t>
            </a:r>
          </a:p>
          <a:p>
            <a:pPr lvl="0"/>
            <a:r>
              <a:rPr kumimoji="1" lang="en-US" sz="1200" kern="1200" dirty="0" smtClean="0">
                <a:solidFill>
                  <a:schemeClr val="tx1"/>
                </a:solidFill>
                <a:effectLst/>
                <a:latin typeface="Arial" charset="0"/>
                <a:ea typeface="ＭＳ Ｐ明朝" pitchFamily="18" charset="-128"/>
                <a:cs typeface="+mn-cs"/>
              </a:rPr>
              <a:t>[CLICK] [Plot of observational results: abundance vs. baryon fraction (bands are predictions, boxes observations, vertical band driven by D); agreement for baryon density much smaller than critical density of matter, leading to strong evidence for non-baryonic dark matter]</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15</a:t>
            </a:fld>
            <a:endParaRPr lang="en-US"/>
          </a:p>
        </p:txBody>
      </p:sp>
    </p:spTree>
    <p:extLst>
      <p:ext uri="{BB962C8B-B14F-4D97-AF65-F5344CB8AC3E}">
        <p14:creationId xmlns:p14="http://schemas.microsoft.com/office/powerpoint/2010/main" val="370038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The Big Bang model of cosmology gives us this picture of the evolution of the universe from a very hot and dense plasma, which was hot and dense enough to fuse nuclei, and later cooled enough to create neutral Hydrogen and produce the CMB radiation, and after enough time the first stars and galaxies formed. We will see in Lecture 3 that this model doesn’t make sense without something like inflationary expansion in the very early universe…</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16</a:t>
            </a:fld>
            <a:endParaRPr lang="en-US"/>
          </a:p>
        </p:txBody>
      </p:sp>
    </p:spTree>
    <p:extLst>
      <p:ext uri="{BB962C8B-B14F-4D97-AF65-F5344CB8AC3E}">
        <p14:creationId xmlns:p14="http://schemas.microsoft.com/office/powerpoint/2010/main" val="397558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The big bang model is thus based on the cosmological principle and the observations of the Hubble expansion, the CMB, and Nucleosynthesis</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17</a:t>
            </a:fld>
            <a:endParaRPr lang="en-US"/>
          </a:p>
        </p:txBody>
      </p:sp>
    </p:spTree>
    <p:extLst>
      <p:ext uri="{BB962C8B-B14F-4D97-AF65-F5344CB8AC3E}">
        <p14:creationId xmlns:p14="http://schemas.microsoft.com/office/powerpoint/2010/main" val="30553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The cosmological principle is one of the foundations of modern cosmology. It is often confused with:</a:t>
            </a:r>
          </a:p>
          <a:p>
            <a:pPr lvl="0" algn="l"/>
            <a:endParaRPr kumimoji="1" lang="en-US" sz="1200" kern="1200" dirty="0" smtClean="0">
              <a:solidFill>
                <a:schemeClr val="tx1"/>
              </a:solidFill>
              <a:effectLst/>
              <a:latin typeface="Arial" charset="0"/>
              <a:ea typeface="ＭＳ Ｐ明朝" pitchFamily="18" charset="-128"/>
              <a:cs typeface="+mn-cs"/>
            </a:endParaRPr>
          </a:p>
          <a:p>
            <a:pPr lvl="0"/>
            <a:r>
              <a:rPr kumimoji="1" lang="en-US" sz="1200" kern="1200" dirty="0" smtClean="0">
                <a:solidFill>
                  <a:schemeClr val="tx1"/>
                </a:solidFill>
                <a:effectLst/>
                <a:latin typeface="Arial" charset="0"/>
                <a:ea typeface="ＭＳ Ｐ明朝" pitchFamily="18" charset="-128"/>
                <a:cs typeface="+mn-cs"/>
              </a:rPr>
              <a:t>Copernican principle: we do not occupy a special place in the Universe. Called such because of Copernicus who formulated a model of the universe with the Sun at the center rather than the Earth. You’ve probably heard of Ptolemy and his epicycles – eventually the Copernican model won out, both because it was a simpler explanation of the data and because the people who thought the Earth should be at the center of the Universe eventually thought it was okay if the Sun was at the center. Now, of course, we don’t think of either being at the “center” or indeed that there is a center. But the point is that it’s a philosophical principle, which means it’s not something you can test with data. On the other hand…</a:t>
            </a:r>
          </a:p>
          <a:p>
            <a:pPr lvl="1"/>
            <a:endParaRPr kumimoji="1" lang="en-US" sz="1200" kern="1200" dirty="0" smtClean="0">
              <a:solidFill>
                <a:schemeClr val="tx1"/>
              </a:solidFill>
              <a:effectLst/>
              <a:latin typeface="Arial" charset="0"/>
              <a:ea typeface="ＭＳ Ｐ明朝" pitchFamily="18" charset="-128"/>
              <a:cs typeface="+mn-cs"/>
            </a:endParaRPr>
          </a:p>
          <a:p>
            <a:pPr lvl="0"/>
            <a:r>
              <a:rPr kumimoji="1" lang="en-US" sz="1200" kern="1200" dirty="0" smtClean="0">
                <a:solidFill>
                  <a:schemeClr val="tx1"/>
                </a:solidFill>
                <a:effectLst/>
                <a:latin typeface="Arial" charset="0"/>
                <a:ea typeface="ＭＳ Ｐ明朝" pitchFamily="18" charset="-128"/>
                <a:cs typeface="+mn-cs"/>
              </a:rPr>
              <a:t>Cosmological principle: on very large scales, the universe is homogeneous and isotropic. This is a funny kind of principle because it depends on the scale over which you average; obviously at the scale of people it is not homogeneous and isotropic, or even at the scale of galaxies. Scales at which this is true can be tested as surveys become larger. It could be that it applies on linear scales which is above ~10 </a:t>
            </a:r>
            <a:r>
              <a:rPr kumimoji="1" lang="en-US" sz="1200" kern="1200" dirty="0" err="1" smtClean="0">
                <a:solidFill>
                  <a:schemeClr val="tx1"/>
                </a:solidFill>
                <a:effectLst/>
                <a:latin typeface="Arial" charset="0"/>
                <a:ea typeface="ＭＳ Ｐ明朝" pitchFamily="18" charset="-128"/>
                <a:cs typeface="+mn-cs"/>
              </a:rPr>
              <a:t>Mpc</a:t>
            </a:r>
            <a:r>
              <a:rPr kumimoji="1" lang="en-US" sz="1200" kern="1200" dirty="0" smtClean="0">
                <a:solidFill>
                  <a:schemeClr val="tx1"/>
                </a:solidFill>
                <a:effectLst/>
                <a:latin typeface="Arial" charset="0"/>
                <a:ea typeface="ＭＳ Ｐ明朝" pitchFamily="18" charset="-128"/>
                <a:cs typeface="+mn-cs"/>
              </a:rPr>
              <a:t>, but structures such as walls and voids have been observed on larger scales up to ~100 </a:t>
            </a:r>
            <a:r>
              <a:rPr kumimoji="1" lang="en-US" sz="1200" kern="1200" dirty="0" err="1" smtClean="0">
                <a:solidFill>
                  <a:schemeClr val="tx1"/>
                </a:solidFill>
                <a:effectLst/>
                <a:latin typeface="Arial" charset="0"/>
                <a:ea typeface="ＭＳ Ｐ明朝" pitchFamily="18" charset="-128"/>
                <a:cs typeface="+mn-cs"/>
              </a:rPr>
              <a:t>Mpc</a:t>
            </a:r>
            <a:r>
              <a:rPr kumimoji="1" lang="en-US" sz="1200" kern="1200" dirty="0" smtClean="0">
                <a:solidFill>
                  <a:schemeClr val="tx1"/>
                </a:solidFill>
                <a:effectLst/>
                <a:latin typeface="Arial" charset="0"/>
                <a:ea typeface="ＭＳ Ｐ明朝" pitchFamily="18" charset="-128"/>
                <a:cs typeface="+mn-cs"/>
              </a:rPr>
              <a:t>. I like to think of it as an asymptotic kind of principle, wherein the larger you take your average, the closer to homogeneous and isotropic the universe becomes, but of course that needs to be tested by large scale surveys, which can only test up to &lt; 10 </a:t>
            </a:r>
            <a:r>
              <a:rPr kumimoji="1" lang="en-US" sz="1200" kern="1200" dirty="0" err="1" smtClean="0">
                <a:solidFill>
                  <a:schemeClr val="tx1"/>
                </a:solidFill>
                <a:effectLst/>
                <a:latin typeface="Arial" charset="0"/>
                <a:ea typeface="ＭＳ Ｐ明朝" pitchFamily="18" charset="-128"/>
                <a:cs typeface="+mn-cs"/>
              </a:rPr>
              <a:t>Gpc</a:t>
            </a:r>
            <a:r>
              <a:rPr kumimoji="1" lang="en-US" sz="1200" kern="1200" dirty="0" smtClean="0">
                <a:solidFill>
                  <a:schemeClr val="tx1"/>
                </a:solidFill>
                <a:effectLst/>
                <a:latin typeface="Arial" charset="0"/>
                <a:ea typeface="ＭＳ Ｐ明朝" pitchFamily="18" charset="-128"/>
                <a:cs typeface="+mn-cs"/>
              </a:rPr>
              <a:t> (the observable universe).</a:t>
            </a:r>
          </a:p>
          <a:p>
            <a:pPr lvl="0"/>
            <a:endParaRPr kumimoji="1" lang="en-US" sz="1200" kern="1200" dirty="0" smtClean="0">
              <a:solidFill>
                <a:schemeClr val="tx1"/>
              </a:solidFill>
              <a:effectLst/>
              <a:latin typeface="Arial" charset="0"/>
              <a:ea typeface="ＭＳ Ｐ明朝" pitchFamily="18" charset="-128"/>
              <a:cs typeface="+mn-cs"/>
            </a:endParaRPr>
          </a:p>
          <a:p>
            <a:pPr lvl="0"/>
            <a:r>
              <a:rPr kumimoji="1" lang="en-US" sz="1200" kern="1200" dirty="0" smtClean="0">
                <a:solidFill>
                  <a:schemeClr val="tx1"/>
                </a:solidFill>
                <a:effectLst/>
                <a:latin typeface="Arial" charset="0"/>
                <a:ea typeface="ＭＳ Ｐ明朝" pitchFamily="18" charset="-128"/>
                <a:cs typeface="+mn-cs"/>
              </a:rPr>
              <a:t>One reason for believe the Cosmological principle is that we observe isotropy, i.e. in the CMB radiation to 1 part in 10^5; assuming isotropy everywhere via Copernicus thus implies homogeneity (otherwise, we are in a very special place).</a:t>
            </a:r>
          </a:p>
        </p:txBody>
      </p:sp>
      <p:sp>
        <p:nvSpPr>
          <p:cNvPr id="4" name="Slide Number Placeholder 3"/>
          <p:cNvSpPr>
            <a:spLocks noGrp="1"/>
          </p:cNvSpPr>
          <p:nvPr>
            <p:ph type="sldNum" sz="quarter" idx="10"/>
          </p:nvPr>
        </p:nvSpPr>
        <p:spPr/>
        <p:txBody>
          <a:bodyPr/>
          <a:lstStyle/>
          <a:p>
            <a:fld id="{57EFA213-135C-4B8C-A8C5-1D0EAEB2D492}" type="slidenum">
              <a:rPr lang="en-US" smtClean="0"/>
              <a:pPr/>
              <a:t>4</a:t>
            </a:fld>
            <a:endParaRPr lang="en-US"/>
          </a:p>
        </p:txBody>
      </p:sp>
    </p:spTree>
    <p:extLst>
      <p:ext uri="{BB962C8B-B14F-4D97-AF65-F5344CB8AC3E}">
        <p14:creationId xmlns:p14="http://schemas.microsoft.com/office/powerpoint/2010/main" val="424002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5</a:t>
            </a:fld>
            <a:endParaRPr lang="en-US"/>
          </a:p>
        </p:txBody>
      </p:sp>
    </p:spTree>
    <p:extLst>
      <p:ext uri="{BB962C8B-B14F-4D97-AF65-F5344CB8AC3E}">
        <p14:creationId xmlns:p14="http://schemas.microsoft.com/office/powerpoint/2010/main" val="170854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The big bang model is thus based on the cosmological principle and the observations of the Hubble expansion, the CMB, and Nucleosynthesis</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6</a:t>
            </a:fld>
            <a:endParaRPr lang="en-US"/>
          </a:p>
        </p:txBody>
      </p:sp>
    </p:spTree>
    <p:extLst>
      <p:ext uri="{BB962C8B-B14F-4D97-AF65-F5344CB8AC3E}">
        <p14:creationId xmlns:p14="http://schemas.microsoft.com/office/powerpoint/2010/main" val="39740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kumimoji="1" lang="en-US" sz="1200" kern="1200" dirty="0" smtClean="0">
                <a:solidFill>
                  <a:schemeClr val="tx1"/>
                </a:solidFill>
                <a:effectLst/>
                <a:latin typeface="Arial" charset="0"/>
                <a:ea typeface="ＭＳ Ｐ明朝" pitchFamily="18" charset="-128"/>
                <a:cs typeface="+mn-cs"/>
              </a:rPr>
              <a:t>Hubble observed a linear relation between the distance of galaxies and their recession velocity</a:t>
            </a:r>
          </a:p>
          <a:p>
            <a:pPr lvl="0"/>
            <a:r>
              <a:rPr kumimoji="1" lang="en-US" sz="1200" kern="1200" dirty="0" smtClean="0">
                <a:solidFill>
                  <a:schemeClr val="tx1"/>
                </a:solidFill>
                <a:effectLst/>
                <a:latin typeface="Arial" charset="0"/>
                <a:ea typeface="ＭＳ Ｐ明朝" pitchFamily="18" charset="-128"/>
                <a:cs typeface="+mn-cs"/>
              </a:rPr>
              <a:t>Applying cosmological principle, this means relative velocity between </a:t>
            </a:r>
            <a:r>
              <a:rPr kumimoji="1" lang="en-US" sz="1200" i="1" kern="1200" dirty="0" smtClean="0">
                <a:solidFill>
                  <a:schemeClr val="tx1"/>
                </a:solidFill>
                <a:effectLst/>
                <a:latin typeface="Arial" charset="0"/>
                <a:ea typeface="ＭＳ Ｐ明朝" pitchFamily="18" charset="-128"/>
                <a:cs typeface="+mn-cs"/>
              </a:rPr>
              <a:t>any</a:t>
            </a:r>
            <a:r>
              <a:rPr kumimoji="1" lang="en-US" sz="1200" kern="1200" dirty="0" smtClean="0">
                <a:solidFill>
                  <a:schemeClr val="tx1"/>
                </a:solidFill>
                <a:effectLst/>
                <a:latin typeface="Arial" charset="0"/>
                <a:ea typeface="ＭＳ Ｐ明朝" pitchFamily="18" charset="-128"/>
                <a:cs typeface="+mn-cs"/>
              </a:rPr>
              <a:t> two galaxies proportional to distance between them</a:t>
            </a:r>
          </a:p>
          <a:p>
            <a:pPr lvl="0"/>
            <a:r>
              <a:rPr kumimoji="1" lang="en-US" sz="1200" kern="1200" dirty="0" smtClean="0">
                <a:solidFill>
                  <a:schemeClr val="tx1"/>
                </a:solidFill>
                <a:effectLst/>
                <a:latin typeface="Arial" charset="0"/>
                <a:ea typeface="ＭＳ Ｐ明朝" pitchFamily="18" charset="-128"/>
                <a:cs typeface="+mn-cs"/>
              </a:rPr>
              <a:t>[CLICK] Hubble’s distances were off so he measured a rate of 500 km/s/</a:t>
            </a:r>
            <a:r>
              <a:rPr kumimoji="1" lang="en-US" sz="1200" kern="1200" dirty="0" err="1" smtClean="0">
                <a:solidFill>
                  <a:schemeClr val="tx1"/>
                </a:solidFill>
                <a:effectLst/>
                <a:latin typeface="Arial" charset="0"/>
                <a:ea typeface="ＭＳ Ｐ明朝" pitchFamily="18" charset="-128"/>
                <a:cs typeface="+mn-cs"/>
              </a:rPr>
              <a:t>Mpc</a:t>
            </a:r>
            <a:endParaRPr kumimoji="1" lang="en-US" sz="1200" kern="1200" dirty="0" smtClean="0">
              <a:solidFill>
                <a:schemeClr val="tx1"/>
              </a:solidFill>
              <a:effectLst/>
              <a:latin typeface="Arial" charset="0"/>
              <a:ea typeface="ＭＳ Ｐ明朝" pitchFamily="18" charset="-128"/>
              <a:cs typeface="+mn-cs"/>
            </a:endParaRP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7</a:t>
            </a:fld>
            <a:endParaRPr lang="en-US"/>
          </a:p>
        </p:txBody>
      </p:sp>
    </p:spTree>
    <p:extLst>
      <p:ext uri="{BB962C8B-B14F-4D97-AF65-F5344CB8AC3E}">
        <p14:creationId xmlns:p14="http://schemas.microsoft.com/office/powerpoint/2010/main" val="1080716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Today it is closer to 100, (here</a:t>
            </a:r>
            <a:r>
              <a:rPr kumimoji="1" lang="en-US" sz="1200" kern="1200" baseline="0" dirty="0" smtClean="0">
                <a:solidFill>
                  <a:schemeClr val="tx1"/>
                </a:solidFill>
                <a:effectLst/>
                <a:latin typeface="Arial" charset="0"/>
                <a:ea typeface="ＭＳ Ｐ明朝" pitchFamily="18" charset="-128"/>
                <a:cs typeface="+mn-cs"/>
              </a:rPr>
              <a:t> plot of results from Hubble key project measurements)</a:t>
            </a:r>
            <a:r>
              <a:rPr kumimoji="1" lang="en-US" sz="1200" kern="1200" dirty="0" smtClean="0">
                <a:solidFill>
                  <a:schemeClr val="tx1"/>
                </a:solidFill>
                <a:effectLst/>
                <a:latin typeface="Arial" charset="0"/>
                <a:ea typeface="ＭＳ Ｐ明朝" pitchFamily="18" charset="-128"/>
                <a:cs typeface="+mn-cs"/>
              </a:rPr>
              <a:t>, so we represent it in terms of 100 H = h where h ~ 0.7. [CLICK] It’s interesting to see how this measured value has changed over time; once we figured out the Period-luminosity relation (more or less) of Cepheid variable stars we brought the value down below 100. I think this plot is really a nice lesson in the irrelevance of error bars…</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9</a:t>
            </a:fld>
            <a:endParaRPr lang="en-US"/>
          </a:p>
        </p:txBody>
      </p:sp>
    </p:spTree>
    <p:extLst>
      <p:ext uri="{BB962C8B-B14F-4D97-AF65-F5344CB8AC3E}">
        <p14:creationId xmlns:p14="http://schemas.microsoft.com/office/powerpoint/2010/main" val="167583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7EFA213-135C-4B8C-A8C5-1D0EAEB2D492}" type="slidenum">
              <a:rPr lang="en-US" smtClean="0"/>
              <a:pPr/>
              <a:t>10</a:t>
            </a:fld>
            <a:endParaRPr lang="en-US"/>
          </a:p>
        </p:txBody>
      </p:sp>
    </p:spTree>
    <p:extLst>
      <p:ext uri="{BB962C8B-B14F-4D97-AF65-F5344CB8AC3E}">
        <p14:creationId xmlns:p14="http://schemas.microsoft.com/office/powerpoint/2010/main" val="2053188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u="sng" kern="1200" dirty="0" smtClean="0">
                <a:solidFill>
                  <a:schemeClr val="tx1"/>
                </a:solidFill>
                <a:effectLst/>
                <a:latin typeface="Arial" charset="0"/>
                <a:ea typeface="ＭＳ Ｐ明朝" pitchFamily="18" charset="-128"/>
                <a:cs typeface="+mn-cs"/>
              </a:rPr>
              <a:t>Implications</a:t>
            </a:r>
            <a:r>
              <a:rPr kumimoji="1" lang="en-US" sz="1200" kern="1200" dirty="0" smtClean="0">
                <a:solidFill>
                  <a:schemeClr val="tx1"/>
                </a:solidFill>
                <a:effectLst/>
                <a:latin typeface="Arial" charset="0"/>
                <a:ea typeface="ＭＳ Ｐ明朝" pitchFamily="18" charset="-128"/>
                <a:cs typeface="+mn-cs"/>
              </a:rPr>
              <a:t>: Expansion itself doesn’t necessitate the Big Bang model in which all of space and time was initially condensed into a very small point. The Steady State model, in which matter is continually created so there was no beginning (uniform in time as well as space), was viable alternative until discovery of microwave background radiation </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11</a:t>
            </a:fld>
            <a:endParaRPr lang="en-US"/>
          </a:p>
        </p:txBody>
      </p:sp>
    </p:spTree>
    <p:extLst>
      <p:ext uri="{BB962C8B-B14F-4D97-AF65-F5344CB8AC3E}">
        <p14:creationId xmlns:p14="http://schemas.microsoft.com/office/powerpoint/2010/main" val="2084067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Arial" charset="0"/>
                <a:ea typeface="ＭＳ Ｐ明朝" pitchFamily="18" charset="-128"/>
                <a:cs typeface="+mn-cs"/>
              </a:rPr>
              <a:t>Starting with observations from the ground, CMB observed to be incredibly isotropic: same temperature everywhere in the sky to 1 part in 10^5 and a perfect blackbody spectrum </a:t>
            </a:r>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12</a:t>
            </a:fld>
            <a:endParaRPr lang="en-US"/>
          </a:p>
        </p:txBody>
      </p:sp>
    </p:spTree>
    <p:extLst>
      <p:ext uri="{BB962C8B-B14F-4D97-AF65-F5344CB8AC3E}">
        <p14:creationId xmlns:p14="http://schemas.microsoft.com/office/powerpoint/2010/main" val="98745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60119D29-8B74-4E4E-B9D4-5A3C5EA6FE2F}" type="slidenum">
              <a:rPr lang="en-US" altLang="ja-JP" smtClean="0"/>
              <a:pPr/>
              <a:t>‹#›</a:t>
            </a:fld>
            <a:endParaRPr lang="en-US" altLang="ja-JP"/>
          </a:p>
        </p:txBody>
      </p:sp>
    </p:spTree>
    <p:extLst>
      <p:ext uri="{BB962C8B-B14F-4D97-AF65-F5344CB8AC3E}">
        <p14:creationId xmlns:p14="http://schemas.microsoft.com/office/powerpoint/2010/main" val="19994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F6AA7A08-A8C9-427B-B9B9-E9CABC3FAA0A}" type="slidenum">
              <a:rPr lang="en-US" altLang="ja-JP" smtClean="0"/>
              <a:pPr/>
              <a:t>‹#›</a:t>
            </a:fld>
            <a:endParaRPr lang="en-US" altLang="ja-JP"/>
          </a:p>
        </p:txBody>
      </p:sp>
    </p:spTree>
    <p:extLst>
      <p:ext uri="{BB962C8B-B14F-4D97-AF65-F5344CB8AC3E}">
        <p14:creationId xmlns:p14="http://schemas.microsoft.com/office/powerpoint/2010/main" val="306809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1AAF79D7-D99F-48C9-9B4D-C0E53AD18587}" type="slidenum">
              <a:rPr lang="en-US" altLang="ja-JP" smtClean="0"/>
              <a:pPr/>
              <a:t>‹#›</a:t>
            </a:fld>
            <a:endParaRPr lang="en-US" altLang="ja-JP"/>
          </a:p>
        </p:txBody>
      </p:sp>
    </p:spTree>
    <p:extLst>
      <p:ext uri="{BB962C8B-B14F-4D97-AF65-F5344CB8AC3E}">
        <p14:creationId xmlns:p14="http://schemas.microsoft.com/office/powerpoint/2010/main" val="3806852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5"/>
          <p:cNvSpPr>
            <a:spLocks noGrp="1"/>
          </p:cNvSpPr>
          <p:nvPr>
            <p:ph type="dt" sz="half" idx="10"/>
          </p:nvPr>
        </p:nvSpPr>
        <p:spPr>
          <a:xfrm>
            <a:off x="457200" y="6243638"/>
            <a:ext cx="2133600" cy="457200"/>
          </a:xfrm>
        </p:spPr>
        <p:txBody>
          <a:bodyPr/>
          <a:lstStyle>
            <a:lvl1pPr>
              <a:defRPr/>
            </a:lvl1pPr>
          </a:lstStyle>
          <a:p>
            <a:endParaRPr lang="en-US" altLang="ja-JP"/>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ja-JP"/>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7EDC452A-A78B-4585-813C-6B9F46D595C8}"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43A59025-3905-4D46-A8FA-1AA1B0E8F612}" type="slidenum">
              <a:rPr lang="en-US" altLang="ja-JP" smtClean="0"/>
              <a:pPr/>
              <a:t>‹#›</a:t>
            </a:fld>
            <a:endParaRPr lang="en-US" altLang="ja-JP"/>
          </a:p>
        </p:txBody>
      </p:sp>
    </p:spTree>
    <p:extLst>
      <p:ext uri="{BB962C8B-B14F-4D97-AF65-F5344CB8AC3E}">
        <p14:creationId xmlns:p14="http://schemas.microsoft.com/office/powerpoint/2010/main" val="339219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EB764008-E14C-4FB5-A076-22488D77C20D}" type="slidenum">
              <a:rPr lang="en-US" altLang="ja-JP" smtClean="0"/>
              <a:pPr/>
              <a:t>‹#›</a:t>
            </a:fld>
            <a:endParaRPr lang="en-US" altLang="ja-JP"/>
          </a:p>
        </p:txBody>
      </p:sp>
    </p:spTree>
    <p:extLst>
      <p:ext uri="{BB962C8B-B14F-4D97-AF65-F5344CB8AC3E}">
        <p14:creationId xmlns:p14="http://schemas.microsoft.com/office/powerpoint/2010/main" val="190698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A91DB7BC-DDDD-4AEB-A462-AAFBA256F4F2}" type="slidenum">
              <a:rPr lang="en-US" altLang="ja-JP" smtClean="0"/>
              <a:pPr/>
              <a:t>‹#›</a:t>
            </a:fld>
            <a:endParaRPr lang="en-US" altLang="ja-JP"/>
          </a:p>
        </p:txBody>
      </p:sp>
    </p:spTree>
    <p:extLst>
      <p:ext uri="{BB962C8B-B14F-4D97-AF65-F5344CB8AC3E}">
        <p14:creationId xmlns:p14="http://schemas.microsoft.com/office/powerpoint/2010/main" val="266481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ja-JP"/>
          </a:p>
        </p:txBody>
      </p:sp>
      <p:sp>
        <p:nvSpPr>
          <p:cNvPr id="8" name="Footer Placeholder 7"/>
          <p:cNvSpPr>
            <a:spLocks noGrp="1"/>
          </p:cNvSpPr>
          <p:nvPr>
            <p:ph type="ftr" sz="quarter" idx="11"/>
          </p:nvPr>
        </p:nvSpPr>
        <p:spPr/>
        <p:txBody>
          <a:bodyPr/>
          <a:lstStyle/>
          <a:p>
            <a:endParaRPr lang="en-US" altLang="ja-JP"/>
          </a:p>
        </p:txBody>
      </p:sp>
      <p:sp>
        <p:nvSpPr>
          <p:cNvPr id="9" name="Slide Number Placeholder 8"/>
          <p:cNvSpPr>
            <a:spLocks noGrp="1"/>
          </p:cNvSpPr>
          <p:nvPr>
            <p:ph type="sldNum" sz="quarter" idx="12"/>
          </p:nvPr>
        </p:nvSpPr>
        <p:spPr/>
        <p:txBody>
          <a:bodyPr/>
          <a:lstStyle/>
          <a:p>
            <a:fld id="{9F7B7986-17FE-4602-8F5E-2B156FC2D61F}" type="slidenum">
              <a:rPr lang="en-US" altLang="ja-JP" smtClean="0"/>
              <a:pPr/>
              <a:t>‹#›</a:t>
            </a:fld>
            <a:endParaRPr lang="en-US" altLang="ja-JP"/>
          </a:p>
        </p:txBody>
      </p:sp>
    </p:spTree>
    <p:extLst>
      <p:ext uri="{BB962C8B-B14F-4D97-AF65-F5344CB8AC3E}">
        <p14:creationId xmlns:p14="http://schemas.microsoft.com/office/powerpoint/2010/main" val="46281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ja-JP"/>
          </a:p>
        </p:txBody>
      </p:sp>
      <p:sp>
        <p:nvSpPr>
          <p:cNvPr id="4" name="Footer Placeholder 3"/>
          <p:cNvSpPr>
            <a:spLocks noGrp="1"/>
          </p:cNvSpPr>
          <p:nvPr>
            <p:ph type="ftr" sz="quarter" idx="11"/>
          </p:nvPr>
        </p:nvSpPr>
        <p:spPr/>
        <p:txBody>
          <a:bodyPr/>
          <a:lstStyle/>
          <a:p>
            <a:endParaRPr lang="en-US" altLang="ja-JP"/>
          </a:p>
        </p:txBody>
      </p:sp>
      <p:sp>
        <p:nvSpPr>
          <p:cNvPr id="5" name="Slide Number Placeholder 4"/>
          <p:cNvSpPr>
            <a:spLocks noGrp="1"/>
          </p:cNvSpPr>
          <p:nvPr>
            <p:ph type="sldNum" sz="quarter" idx="12"/>
          </p:nvPr>
        </p:nvSpPr>
        <p:spPr/>
        <p:txBody>
          <a:bodyPr/>
          <a:lstStyle/>
          <a:p>
            <a:fld id="{6FEE4DAF-F0B4-48E5-B4DD-893EC1BF761F}" type="slidenum">
              <a:rPr lang="en-US" altLang="ja-JP" smtClean="0"/>
              <a:pPr/>
              <a:t>‹#›</a:t>
            </a:fld>
            <a:endParaRPr lang="en-US" altLang="ja-JP"/>
          </a:p>
        </p:txBody>
      </p:sp>
    </p:spTree>
    <p:extLst>
      <p:ext uri="{BB962C8B-B14F-4D97-AF65-F5344CB8AC3E}">
        <p14:creationId xmlns:p14="http://schemas.microsoft.com/office/powerpoint/2010/main" val="374166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ja-JP"/>
          </a:p>
        </p:txBody>
      </p:sp>
      <p:sp>
        <p:nvSpPr>
          <p:cNvPr id="3" name="Footer Placeholder 2"/>
          <p:cNvSpPr>
            <a:spLocks noGrp="1"/>
          </p:cNvSpPr>
          <p:nvPr>
            <p:ph type="ftr" sz="quarter" idx="11"/>
          </p:nvPr>
        </p:nvSpPr>
        <p:spPr/>
        <p:txBody>
          <a:bodyPr/>
          <a:lstStyle/>
          <a:p>
            <a:endParaRPr lang="en-US" altLang="ja-JP"/>
          </a:p>
        </p:txBody>
      </p:sp>
      <p:sp>
        <p:nvSpPr>
          <p:cNvPr id="4" name="Slide Number Placeholder 3"/>
          <p:cNvSpPr>
            <a:spLocks noGrp="1"/>
          </p:cNvSpPr>
          <p:nvPr>
            <p:ph type="sldNum" sz="quarter" idx="12"/>
          </p:nvPr>
        </p:nvSpPr>
        <p:spPr/>
        <p:txBody>
          <a:bodyPr/>
          <a:lstStyle/>
          <a:p>
            <a:fld id="{CB11AEDC-0358-4EC8-BB40-6ECA2D7C3B82}" type="slidenum">
              <a:rPr lang="en-US" altLang="ja-JP" smtClean="0"/>
              <a:pPr/>
              <a:t>‹#›</a:t>
            </a:fld>
            <a:endParaRPr lang="en-US" altLang="ja-JP"/>
          </a:p>
        </p:txBody>
      </p:sp>
    </p:spTree>
    <p:extLst>
      <p:ext uri="{BB962C8B-B14F-4D97-AF65-F5344CB8AC3E}">
        <p14:creationId xmlns:p14="http://schemas.microsoft.com/office/powerpoint/2010/main" val="403851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DFAD47C8-FBCC-424B-8DE6-63F2BA488F70}" type="slidenum">
              <a:rPr lang="en-US" altLang="ja-JP" smtClean="0"/>
              <a:pPr/>
              <a:t>‹#›</a:t>
            </a:fld>
            <a:endParaRPr lang="en-US" altLang="ja-JP"/>
          </a:p>
        </p:txBody>
      </p:sp>
    </p:spTree>
    <p:extLst>
      <p:ext uri="{BB962C8B-B14F-4D97-AF65-F5344CB8AC3E}">
        <p14:creationId xmlns:p14="http://schemas.microsoft.com/office/powerpoint/2010/main" val="328449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A4192591-8EDB-4D90-974F-562C566EFF51}" type="slidenum">
              <a:rPr lang="en-US" altLang="ja-JP" smtClean="0"/>
              <a:pPr/>
              <a:t>‹#›</a:t>
            </a:fld>
            <a:endParaRPr lang="en-US" altLang="ja-JP"/>
          </a:p>
        </p:txBody>
      </p:sp>
    </p:spTree>
    <p:extLst>
      <p:ext uri="{BB962C8B-B14F-4D97-AF65-F5344CB8AC3E}">
        <p14:creationId xmlns:p14="http://schemas.microsoft.com/office/powerpoint/2010/main" val="212491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BC9C9-513B-4630-8299-4360BB35FDF6}" type="slidenum">
              <a:rPr lang="en-US" altLang="ja-JP" smtClean="0"/>
              <a:pPr/>
              <a:t>‹#›</a:t>
            </a:fld>
            <a:endParaRPr lang="en-US" altLang="ja-JP"/>
          </a:p>
        </p:txBody>
      </p:sp>
    </p:spTree>
    <p:extLst>
      <p:ext uri="{BB962C8B-B14F-4D97-AF65-F5344CB8AC3E}">
        <p14:creationId xmlns:p14="http://schemas.microsoft.com/office/powerpoint/2010/main" val="62742614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8" r:id="rId12"/>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7.xml"/><Relationship Id="rId7" Type="http://schemas.openxmlformats.org/officeDocument/2006/relationships/oleObject" Target="../embeddings/oleObject5.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jpeg"/><Relationship Id="rId11" Type="http://schemas.openxmlformats.org/officeDocument/2006/relationships/oleObject" Target="../embeddings/oleObject7.bin"/><Relationship Id="rId5" Type="http://schemas.openxmlformats.org/officeDocument/2006/relationships/image" Target="../media/image9.wmf"/><Relationship Id="rId10" Type="http://schemas.openxmlformats.org/officeDocument/2006/relationships/image" Target="../media/image11.wmf"/><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10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p:txBody>
          <a:bodyPr/>
          <a:lstStyle/>
          <a:p>
            <a:r>
              <a:rPr lang="en-US" altLang="ja-JP" dirty="0" smtClean="0"/>
              <a:t>Theoretical Cosmology</a:t>
            </a:r>
            <a:endParaRPr lang="en-US" altLang="ja-JP" dirty="0"/>
          </a:p>
        </p:txBody>
      </p:sp>
      <p:sp>
        <p:nvSpPr>
          <p:cNvPr id="87043" name="Rectangle 3"/>
          <p:cNvSpPr>
            <a:spLocks noGrp="1" noChangeArrowheads="1"/>
          </p:cNvSpPr>
          <p:nvPr>
            <p:ph type="subTitle" idx="1"/>
          </p:nvPr>
        </p:nvSpPr>
        <p:spPr/>
        <p:txBody>
          <a:bodyPr/>
          <a:lstStyle/>
          <a:p>
            <a:r>
              <a:rPr lang="en-US" altLang="ja-JP" sz="2800" dirty="0" smtClean="0"/>
              <a:t>Kazuya Koyama and Vincent </a:t>
            </a:r>
            <a:r>
              <a:rPr lang="en-US" altLang="ja-JP" sz="2800" dirty="0" err="1" smtClean="0"/>
              <a:t>Vennin</a:t>
            </a:r>
            <a:endParaRPr lang="en-US" altLang="ja-JP" sz="2800" dirty="0"/>
          </a:p>
          <a:p>
            <a:r>
              <a:rPr lang="en-US" altLang="ja-JP" dirty="0" smtClean="0"/>
              <a:t>ICG Lectures, 2016</a:t>
            </a:r>
            <a:endParaRPr lang="en-US" altLang="ja-JP"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791" y="1298621"/>
            <a:ext cx="8451972" cy="5428243"/>
          </a:xfrm>
        </p:spPr>
        <p:txBody>
          <a:bodyPr>
            <a:normAutofit/>
          </a:bodyPr>
          <a:lstStyle/>
          <a:p>
            <a:r>
              <a:rPr lang="en-GB" sz="2600" dirty="0" smtClean="0"/>
              <a:t>The present day </a:t>
            </a:r>
          </a:p>
          <a:p>
            <a:pPr marL="0" indent="0">
              <a:buNone/>
            </a:pPr>
            <a:r>
              <a:rPr lang="en-GB" sz="2600" dirty="0"/>
              <a:t> </a:t>
            </a:r>
            <a:r>
              <a:rPr lang="en-GB" sz="2600" dirty="0" smtClean="0"/>
              <a:t>   Hubble parameter</a:t>
            </a:r>
          </a:p>
          <a:p>
            <a:endParaRPr lang="en-GB" sz="2600" dirty="0" smtClean="0"/>
          </a:p>
          <a:p>
            <a:endParaRPr lang="en-GB" sz="2600" dirty="0"/>
          </a:p>
          <a:p>
            <a:endParaRPr lang="en-GB" sz="2600" dirty="0" smtClean="0"/>
          </a:p>
          <a:p>
            <a:endParaRPr lang="en-GB" sz="2600" dirty="0"/>
          </a:p>
          <a:p>
            <a:endParaRPr lang="en-GB" sz="2600" dirty="0" smtClean="0"/>
          </a:p>
          <a:p>
            <a:r>
              <a:rPr lang="en-GB" sz="2600" dirty="0" smtClean="0"/>
              <a:t>Natural unit</a:t>
            </a:r>
            <a:endParaRPr lang="en-GB" sz="2600" dirty="0"/>
          </a:p>
          <a:p>
            <a:endParaRPr lang="en-GB" sz="2800" dirty="0" smtClean="0"/>
          </a:p>
          <a:p>
            <a:endParaRPr lang="en-GB" sz="2800" dirty="0"/>
          </a:p>
          <a:p>
            <a:pPr marL="0" indent="0">
              <a:buNone/>
            </a:pPr>
            <a:endParaRPr lang="en-GB" sz="2800" dirty="0" smtClean="0"/>
          </a:p>
        </p:txBody>
      </p:sp>
      <p:graphicFrame>
        <p:nvGraphicFramePr>
          <p:cNvPr id="5" name="Object 3"/>
          <p:cNvGraphicFramePr>
            <a:graphicFrameLocks noChangeAspect="1"/>
          </p:cNvGraphicFramePr>
          <p:nvPr>
            <p:extLst>
              <p:ext uri="{D42A27DB-BD31-4B8C-83A1-F6EECF244321}">
                <p14:modId xmlns:p14="http://schemas.microsoft.com/office/powerpoint/2010/main" val="519605365"/>
              </p:ext>
            </p:extLst>
          </p:nvPr>
        </p:nvGraphicFramePr>
        <p:xfrm>
          <a:off x="980219" y="3483390"/>
          <a:ext cx="2901950" cy="895350"/>
        </p:xfrm>
        <a:graphic>
          <a:graphicData uri="http://schemas.openxmlformats.org/presentationml/2006/ole">
            <mc:AlternateContent xmlns:mc="http://schemas.openxmlformats.org/markup-compatibility/2006">
              <mc:Choice xmlns:v="urn:schemas-microsoft-com:vml" Requires="v">
                <p:oleObj spid="_x0000_s130108" name="Equation" r:id="rId4" imgW="1562040" imgH="482400" progId="Equation.DSMT4">
                  <p:embed/>
                </p:oleObj>
              </mc:Choice>
              <mc:Fallback>
                <p:oleObj name="Equation" r:id="rId4" imgW="1562040" imgH="482400" progId="Equation.DSMT4">
                  <p:embed/>
                  <p:pic>
                    <p:nvPicPr>
                      <p:cNvPr id="0" name=""/>
                      <p:cNvPicPr>
                        <a:picLocks noChangeAspect="1" noChangeArrowheads="1"/>
                      </p:cNvPicPr>
                      <p:nvPr/>
                    </p:nvPicPr>
                    <p:blipFill>
                      <a:blip r:embed="rId5"/>
                      <a:srcRect/>
                      <a:stretch>
                        <a:fillRect/>
                      </a:stretch>
                    </p:blipFill>
                    <p:spPr bwMode="auto">
                      <a:xfrm>
                        <a:off x="980219" y="3483390"/>
                        <a:ext cx="2901950" cy="895350"/>
                      </a:xfrm>
                      <a:prstGeom prst="rect">
                        <a:avLst/>
                      </a:prstGeom>
                      <a:noFill/>
                      <a:ln>
                        <a:noFill/>
                      </a:ln>
                      <a:effectLst/>
                    </p:spPr>
                  </p:pic>
                </p:oleObj>
              </mc:Fallback>
            </mc:AlternateContent>
          </a:graphicData>
        </a:graphic>
      </p:graphicFrame>
      <p:pic>
        <p:nvPicPr>
          <p:cNvPr id="7339" name="Picture 171" descr="Image credit: Planck Collaboration: P. A. R. Ade et al., 2013, A&amp;A Prepri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2675" y="1299393"/>
            <a:ext cx="4232547" cy="41620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88"/>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endParaRPr kumimoji="0" lang="en-US" altLang="en-US" sz="1350" dirty="0">
              <a:latin typeface="Arial" panose="020B0604020202020204" pitchFamily="34" charset="0"/>
            </a:endParaRPr>
          </a:p>
        </p:txBody>
      </p:sp>
      <p:sp>
        <p:nvSpPr>
          <p:cNvPr id="11" name="Rectangle 289"/>
          <p:cNvSpPr>
            <a:spLocks noChangeArrowheads="1"/>
          </p:cNvSpPr>
          <p:nvPr/>
        </p:nvSpPr>
        <p:spPr bwMode="auto">
          <a:xfrm>
            <a:off x="4962722" y="5614439"/>
            <a:ext cx="352307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eaLnBrk="0" fontAlgn="base" hangingPunct="0">
              <a:spcBef>
                <a:spcPct val="0"/>
              </a:spcBef>
              <a:spcAft>
                <a:spcPct val="0"/>
              </a:spcAft>
            </a:pPr>
            <a:r>
              <a:rPr lang="en-US" altLang="en-US" dirty="0" err="1">
                <a:solidFill>
                  <a:srgbClr val="0070C0"/>
                </a:solidFill>
                <a:latin typeface="Arial" panose="020B0604020202020204" pitchFamily="34" charset="0"/>
              </a:rPr>
              <a:t>Riess</a:t>
            </a:r>
            <a:r>
              <a:rPr lang="en-US" altLang="en-US" dirty="0">
                <a:solidFill>
                  <a:srgbClr val="0070C0"/>
                </a:solidFill>
                <a:latin typeface="Arial" panose="020B0604020202020204" pitchFamily="34" charset="0"/>
              </a:rPr>
              <a:t> et.al. arXiv:1604.01424 </a:t>
            </a:r>
            <a:endParaRPr kumimoji="0" lang="en-US" altLang="en-US" sz="1350" dirty="0">
              <a:solidFill>
                <a:srgbClr val="0070C0"/>
              </a:solidFill>
              <a:latin typeface="Arial" panose="020B0604020202020204" pitchFamily="34"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1603525541"/>
              </p:ext>
            </p:extLst>
          </p:nvPr>
        </p:nvGraphicFramePr>
        <p:xfrm>
          <a:off x="980219" y="2691629"/>
          <a:ext cx="2697162" cy="504825"/>
        </p:xfrm>
        <a:graphic>
          <a:graphicData uri="http://schemas.openxmlformats.org/presentationml/2006/ole">
            <mc:AlternateContent xmlns:mc="http://schemas.openxmlformats.org/markup-compatibility/2006">
              <mc:Choice xmlns:v="urn:schemas-microsoft-com:vml" Requires="v">
                <p:oleObj spid="_x0000_s130109" name="Equation" r:id="rId7" imgW="1333440" imgH="228600" progId="Equation.DSMT4">
                  <p:embed/>
                </p:oleObj>
              </mc:Choice>
              <mc:Fallback>
                <p:oleObj name="Equation" r:id="rId7" imgW="1333440" imgH="228600" progId="Equation.DSMT4">
                  <p:embed/>
                  <p:pic>
                    <p:nvPicPr>
                      <p:cNvPr id="0" name=""/>
                      <p:cNvPicPr>
                        <a:picLocks noChangeAspect="1" noChangeArrowheads="1"/>
                      </p:cNvPicPr>
                      <p:nvPr/>
                    </p:nvPicPr>
                    <p:blipFill>
                      <a:blip r:embed="rId8"/>
                      <a:srcRect/>
                      <a:stretch>
                        <a:fillRect/>
                      </a:stretch>
                    </p:blipFill>
                    <p:spPr bwMode="auto">
                      <a:xfrm>
                        <a:off x="980219" y="2691629"/>
                        <a:ext cx="2697162" cy="504825"/>
                      </a:xfrm>
                      <a:prstGeom prst="rect">
                        <a:avLst/>
                      </a:prstGeom>
                      <a:solidFill>
                        <a:schemeClr val="bg1"/>
                      </a:solidFill>
                      <a:ln>
                        <a:noFill/>
                      </a:ln>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4201319364"/>
              </p:ext>
            </p:extLst>
          </p:nvPr>
        </p:nvGraphicFramePr>
        <p:xfrm>
          <a:off x="980219" y="5460626"/>
          <a:ext cx="3081337" cy="500062"/>
        </p:xfrm>
        <a:graphic>
          <a:graphicData uri="http://schemas.openxmlformats.org/presentationml/2006/ole">
            <mc:AlternateContent xmlns:mc="http://schemas.openxmlformats.org/markup-compatibility/2006">
              <mc:Choice xmlns:v="urn:schemas-microsoft-com:vml" Requires="v">
                <p:oleObj spid="_x0000_s130110" name="Equation" r:id="rId9" imgW="1485720" imgH="241200" progId="Equation.DSMT4">
                  <p:embed/>
                </p:oleObj>
              </mc:Choice>
              <mc:Fallback>
                <p:oleObj name="Equation" r:id="rId9" imgW="1485720" imgH="241200" progId="Equation.DSMT4">
                  <p:embed/>
                  <p:pic>
                    <p:nvPicPr>
                      <p:cNvPr id="0" name=""/>
                      <p:cNvPicPr>
                        <a:picLocks noChangeAspect="1" noChangeArrowheads="1"/>
                      </p:cNvPicPr>
                      <p:nvPr/>
                    </p:nvPicPr>
                    <p:blipFill>
                      <a:blip r:embed="rId10"/>
                      <a:srcRect/>
                      <a:stretch>
                        <a:fillRect/>
                      </a:stretch>
                    </p:blipFill>
                    <p:spPr bwMode="auto">
                      <a:xfrm>
                        <a:off x="980219" y="5460626"/>
                        <a:ext cx="3081337" cy="500062"/>
                      </a:xfrm>
                      <a:prstGeom prst="rect">
                        <a:avLst/>
                      </a:prstGeom>
                      <a:noFill/>
                      <a:ln>
                        <a:noFill/>
                      </a:ln>
                      <a:effectLst/>
                    </p:spPr>
                  </p:pic>
                </p:oleObj>
              </mc:Fallback>
            </mc:AlternateContent>
          </a:graphicData>
        </a:graphic>
      </p:graphicFrame>
      <p:graphicFrame>
        <p:nvGraphicFramePr>
          <p:cNvPr id="12" name="Object 3"/>
          <p:cNvGraphicFramePr>
            <a:graphicFrameLocks noChangeAspect="1"/>
          </p:cNvGraphicFramePr>
          <p:nvPr>
            <p:extLst>
              <p:ext uri="{D42A27DB-BD31-4B8C-83A1-F6EECF244321}">
                <p14:modId xmlns:p14="http://schemas.microsoft.com/office/powerpoint/2010/main" val="3214854903"/>
              </p:ext>
            </p:extLst>
          </p:nvPr>
        </p:nvGraphicFramePr>
        <p:xfrm>
          <a:off x="2927834" y="4693678"/>
          <a:ext cx="1765300" cy="473075"/>
        </p:xfrm>
        <a:graphic>
          <a:graphicData uri="http://schemas.openxmlformats.org/presentationml/2006/ole">
            <mc:AlternateContent xmlns:mc="http://schemas.openxmlformats.org/markup-compatibility/2006">
              <mc:Choice xmlns:v="urn:schemas-microsoft-com:vml" Requires="v">
                <p:oleObj spid="_x0000_s130111" name="Equation" r:id="rId11" imgW="850680" imgH="228600" progId="Equation.DSMT4">
                  <p:embed/>
                </p:oleObj>
              </mc:Choice>
              <mc:Fallback>
                <p:oleObj name="Equation" r:id="rId11" imgW="850680" imgH="228600" progId="Equation.DSMT4">
                  <p:embed/>
                  <p:pic>
                    <p:nvPicPr>
                      <p:cNvPr id="0" name=""/>
                      <p:cNvPicPr>
                        <a:picLocks noChangeAspect="1" noChangeArrowheads="1"/>
                      </p:cNvPicPr>
                      <p:nvPr/>
                    </p:nvPicPr>
                    <p:blipFill>
                      <a:blip r:embed="rId12"/>
                      <a:srcRect/>
                      <a:stretch>
                        <a:fillRect/>
                      </a:stretch>
                    </p:blipFill>
                    <p:spPr bwMode="auto">
                      <a:xfrm>
                        <a:off x="2927834" y="4693678"/>
                        <a:ext cx="1765300" cy="4730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12197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Expansion</a:t>
            </a:r>
            <a:endParaRPr lang="en-US" dirty="0"/>
          </a:p>
        </p:txBody>
      </p:sp>
      <p:sp>
        <p:nvSpPr>
          <p:cNvPr id="3" name="Content Placeholder 2"/>
          <p:cNvSpPr>
            <a:spLocks noGrp="1"/>
          </p:cNvSpPr>
          <p:nvPr>
            <p:ph idx="1"/>
          </p:nvPr>
        </p:nvSpPr>
        <p:spPr/>
        <p:txBody>
          <a:bodyPr>
            <a:normAutofit/>
          </a:bodyPr>
          <a:lstStyle/>
          <a:p>
            <a:r>
              <a:rPr lang="en-US" sz="2600" dirty="0" smtClean="0">
                <a:solidFill>
                  <a:schemeClr val="accent2"/>
                </a:solidFill>
              </a:rPr>
              <a:t>Big Bang model</a:t>
            </a:r>
            <a:r>
              <a:rPr lang="en-US" sz="2600" dirty="0" smtClean="0"/>
              <a:t>: the Universe is expanding now, so it was very small in the past, and had a “beginning”</a:t>
            </a:r>
          </a:p>
          <a:p>
            <a:endParaRPr lang="en-US" sz="2600" dirty="0"/>
          </a:p>
          <a:p>
            <a:r>
              <a:rPr lang="en-US" sz="2600" dirty="0" smtClean="0">
                <a:solidFill>
                  <a:schemeClr val="accent2"/>
                </a:solidFill>
              </a:rPr>
              <a:t>Steady State model</a:t>
            </a:r>
            <a:r>
              <a:rPr lang="en-US" sz="2600" dirty="0" smtClean="0"/>
              <a:t>: matter is continually created as space expands, so the Universe is homogeneous in time as well as space</a:t>
            </a:r>
          </a:p>
          <a:p>
            <a:endParaRPr lang="en-US" sz="2600" dirty="0" smtClean="0"/>
          </a:p>
          <a:p>
            <a:endParaRPr lang="en-US" sz="2600" dirty="0"/>
          </a:p>
          <a:p>
            <a:pPr marL="0" indent="0">
              <a:buNone/>
            </a:pPr>
            <a:r>
              <a:rPr lang="en-US" sz="2600" i="1" dirty="0" smtClean="0">
                <a:sym typeface="Wingdings" panose="05000000000000000000" pitchFamily="2" charset="2"/>
              </a:rPr>
              <a:t>Either interpretation valid until the discovery of the microwave background radiation, which favored BB</a:t>
            </a:r>
            <a:endParaRPr lang="en-US" sz="2600" i="1" dirty="0"/>
          </a:p>
        </p:txBody>
      </p:sp>
    </p:spTree>
    <p:extLst>
      <p:ext uri="{BB962C8B-B14F-4D97-AF65-F5344CB8AC3E}">
        <p14:creationId xmlns:p14="http://schemas.microsoft.com/office/powerpoint/2010/main" val="2381784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64"/>
            <a:ext cx="8229600" cy="1143000"/>
          </a:xfrm>
        </p:spPr>
        <p:txBody>
          <a:bodyPr>
            <a:normAutofit/>
          </a:bodyPr>
          <a:lstStyle/>
          <a:p>
            <a:r>
              <a:rPr lang="en-US" altLang="ja-JP" sz="3600" dirty="0">
                <a:latin typeface="Cambria" panose="02040503050406030204" pitchFamily="18" charset="0"/>
              </a:rPr>
              <a:t>Cosmic Microwave </a:t>
            </a:r>
            <a:r>
              <a:rPr lang="en-US" altLang="ja-JP" sz="3600" dirty="0" smtClean="0">
                <a:latin typeface="Cambria" panose="02040503050406030204" pitchFamily="18" charset="0"/>
              </a:rPr>
              <a:t>Background (CMB)</a:t>
            </a:r>
            <a:endParaRPr lang="en-US" sz="3600" dirty="0"/>
          </a:p>
        </p:txBody>
      </p:sp>
      <p:pic>
        <p:nvPicPr>
          <p:cNvPr id="94211" name="Picture 3" descr="030644_72"/>
          <p:cNvPicPr>
            <a:picLocks noGrp="1" noChangeAspect="1" noChangeArrowheads="1"/>
          </p:cNvPicPr>
          <p:nvPr>
            <p:ph idx="1"/>
          </p:nvPr>
        </p:nvPicPr>
        <p:blipFill>
          <a:blip r:embed="rId3" cstate="print"/>
          <a:stretch>
            <a:fillRect/>
          </a:stretch>
        </p:blipFill>
        <p:spPr>
          <a:xfrm>
            <a:off x="733537" y="947450"/>
            <a:ext cx="7676926" cy="5885644"/>
          </a:xfrm>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Planck 2015</a:t>
            </a:r>
            <a:endParaRPr lang="en-GB" dirty="0"/>
          </a:p>
        </p:txBody>
      </p:sp>
      <p:sp>
        <p:nvSpPr>
          <p:cNvPr id="3" name="Content Placeholder 2"/>
          <p:cNvSpPr>
            <a:spLocks noGrp="1"/>
          </p:cNvSpPr>
          <p:nvPr>
            <p:ph idx="1"/>
          </p:nvPr>
        </p:nvSpPr>
        <p:spPr/>
        <p:txBody>
          <a:bodyPr/>
          <a:lstStyle/>
          <a:p>
            <a:endParaRPr lang="en-GB"/>
          </a:p>
        </p:txBody>
      </p:sp>
      <p:pic>
        <p:nvPicPr>
          <p:cNvPr id="128002" name="Picture 2" descr="Image result for planck c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43" y="1760537"/>
            <a:ext cx="8398957" cy="420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52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3" cstate="print"/>
          <a:srcRect/>
          <a:stretch>
            <a:fillRect/>
          </a:stretch>
        </p:blipFill>
        <p:spPr bwMode="auto">
          <a:xfrm>
            <a:off x="514350" y="71438"/>
            <a:ext cx="8115300" cy="6715125"/>
          </a:xfrm>
          <a:prstGeom prst="rect">
            <a:avLst/>
          </a:prstGeom>
          <a:noFill/>
        </p:spPr>
      </p:pic>
      <p:sp>
        <p:nvSpPr>
          <p:cNvPr id="95235" name="Text Box 3"/>
          <p:cNvSpPr txBox="1">
            <a:spLocks noChangeArrowheads="1"/>
          </p:cNvSpPr>
          <p:nvPr/>
        </p:nvSpPr>
        <p:spPr bwMode="auto">
          <a:xfrm>
            <a:off x="4419600" y="1676400"/>
            <a:ext cx="3182938" cy="1577975"/>
          </a:xfrm>
          <a:prstGeom prst="rect">
            <a:avLst/>
          </a:prstGeom>
          <a:noFill/>
          <a:ln w="9525">
            <a:noFill/>
            <a:miter lim="800000"/>
            <a:headEnd/>
            <a:tailEnd/>
          </a:ln>
          <a:effectLst/>
        </p:spPr>
        <p:txBody>
          <a:bodyPr wrap="none">
            <a:spAutoFit/>
          </a:bodyPr>
          <a:lstStyle/>
          <a:p>
            <a:pPr algn="ctr" eaLnBrk="0" hangingPunct="0"/>
            <a:r>
              <a:rPr kumimoji="0" lang="en-US" sz="2800">
                <a:solidFill>
                  <a:schemeClr val="accent1"/>
                </a:solidFill>
                <a:latin typeface="Comic Sans MS" pitchFamily="66" charset="0"/>
              </a:rPr>
              <a:t>evidence Universe</a:t>
            </a:r>
          </a:p>
          <a:p>
            <a:pPr algn="ctr" eaLnBrk="0" hangingPunct="0"/>
            <a:r>
              <a:rPr kumimoji="0" lang="en-US" sz="2800">
                <a:solidFill>
                  <a:schemeClr val="accent1"/>
                </a:solidFill>
                <a:latin typeface="Comic Sans MS" pitchFamily="66" charset="0"/>
              </a:rPr>
              <a:t>was once hotter</a:t>
            </a:r>
          </a:p>
          <a:p>
            <a:pPr algn="ctr" eaLnBrk="0" hangingPunct="0"/>
            <a:r>
              <a:rPr kumimoji="0" lang="en-US" sz="2800">
                <a:solidFill>
                  <a:schemeClr val="accent1"/>
                </a:solidFill>
                <a:latin typeface="Comic Sans MS" pitchFamily="66" charset="0"/>
              </a:rPr>
              <a:t>than .1 eV</a:t>
            </a:r>
            <a:endParaRPr kumimoji="0" lang="en-US" sz="2800">
              <a:latin typeface="Comic Sans MS"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Primordial Nucleosynthesis</a:t>
            </a:r>
            <a:endParaRPr lang="en-US" dirty="0"/>
          </a:p>
        </p:txBody>
      </p:sp>
      <p:pic>
        <p:nvPicPr>
          <p:cNvPr id="5" name="Content Placeholder 4"/>
          <p:cNvPicPr>
            <a:picLocks noGrp="1" noChangeAspect="1"/>
          </p:cNvPicPr>
          <p:nvPr>
            <p:ph sz="half" idx="1"/>
          </p:nvPr>
        </p:nvPicPr>
        <p:blipFill rotWithShape="1">
          <a:blip r:embed="rId3"/>
          <a:srcRect t="28718"/>
          <a:stretch/>
        </p:blipFill>
        <p:spPr>
          <a:xfrm>
            <a:off x="-515541" y="1562618"/>
            <a:ext cx="5735283" cy="2511862"/>
          </a:xfrm>
          <a:prstGeom prst="rect">
            <a:avLst/>
          </a:prstGeom>
        </p:spPr>
      </p:pic>
      <p:pic>
        <p:nvPicPr>
          <p:cNvPr id="9" name="Picture 4" descr="bbn"/>
          <p:cNvPicPr>
            <a:picLocks noGrp="1" noChangeAspect="1" noChangeArrowheads="1"/>
          </p:cNvPicPr>
          <p:nvPr>
            <p:ph sz="half" idx="2"/>
          </p:nvPr>
        </p:nvPicPr>
        <p:blipFill>
          <a:blip r:embed="rId4" cstate="print"/>
          <a:srcRect l="30661" t="22954" r="34679" b="35732"/>
          <a:stretch>
            <a:fillRect/>
          </a:stretch>
        </p:blipFill>
        <p:spPr>
          <a:xfrm>
            <a:off x="4948907" y="1562618"/>
            <a:ext cx="4195093" cy="5016678"/>
          </a:xfrm>
          <a:prstGeom prst="rect">
            <a:avLst/>
          </a:prstGeom>
          <a:noFill/>
          <a:ln/>
        </p:spPr>
      </p:pic>
      <p:sp>
        <p:nvSpPr>
          <p:cNvPr id="10" name="TextBox 9"/>
          <p:cNvSpPr txBox="1"/>
          <p:nvPr/>
        </p:nvSpPr>
        <p:spPr>
          <a:xfrm>
            <a:off x="451692" y="4219460"/>
            <a:ext cx="3800819" cy="1323439"/>
          </a:xfrm>
          <a:prstGeom prst="rect">
            <a:avLst/>
          </a:prstGeom>
          <a:noFill/>
        </p:spPr>
        <p:txBody>
          <a:bodyPr wrap="square" rtlCol="0">
            <a:spAutoFit/>
          </a:bodyPr>
          <a:lstStyle/>
          <a:p>
            <a:pPr marL="0" lvl="2"/>
            <a:r>
              <a:rPr lang="en-US" sz="2000" dirty="0">
                <a:latin typeface="Cambria" panose="02040503050406030204" pitchFamily="18" charset="0"/>
              </a:rPr>
              <a:t>A prediction of the hot big bang is the production of </a:t>
            </a:r>
            <a:r>
              <a:rPr lang="en-US" sz="2000" dirty="0" smtClean="0">
                <a:latin typeface="Cambria" panose="02040503050406030204" pitchFamily="18" charset="0"/>
              </a:rPr>
              <a:t>light elements </a:t>
            </a:r>
            <a:r>
              <a:rPr lang="en-US" sz="2000" dirty="0">
                <a:latin typeface="Cambria" panose="02040503050406030204" pitchFamily="18" charset="0"/>
              </a:rPr>
              <a:t>through nuclear reactions in the initial </a:t>
            </a:r>
            <a:r>
              <a:rPr lang="en-US" sz="2000" dirty="0" smtClean="0">
                <a:latin typeface="Cambria" panose="02040503050406030204" pitchFamily="18" charset="0"/>
              </a:rPr>
              <a:t>plasma</a:t>
            </a:r>
            <a:endParaRPr lang="en-US" sz="2000" dirty="0">
              <a:latin typeface="Cambria" panose="02040503050406030204" pitchFamily="18" charset="0"/>
            </a:endParaRPr>
          </a:p>
        </p:txBody>
      </p:sp>
    </p:spTree>
    <p:extLst>
      <p:ext uri="{BB962C8B-B14F-4D97-AF65-F5344CB8AC3E}">
        <p14:creationId xmlns:p14="http://schemas.microsoft.com/office/powerpoint/2010/main" val="2925768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Picture 3" descr="晴れ上がり"/>
          <p:cNvPicPr>
            <a:picLocks noGrp="1" noChangeAspect="1" noChangeArrowheads="1"/>
          </p:cNvPicPr>
          <p:nvPr>
            <p:ph idx="1"/>
          </p:nvPr>
        </p:nvPicPr>
        <p:blipFill>
          <a:blip r:embed="rId3" cstate="print"/>
          <a:srcRect/>
          <a:stretch>
            <a:fillRect/>
          </a:stretch>
        </p:blipFill>
        <p:spPr>
          <a:xfrm>
            <a:off x="2051844" y="333375"/>
            <a:ext cx="5040312" cy="5832475"/>
          </a:xfrm>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Bang Cosmology</a:t>
            </a:r>
            <a:endParaRPr lang="en-US" dirty="0"/>
          </a:p>
        </p:txBody>
      </p:sp>
      <p:sp>
        <p:nvSpPr>
          <p:cNvPr id="96258" name="Rectangle 2"/>
          <p:cNvSpPr>
            <a:spLocks noGrp="1" noChangeArrowheads="1"/>
          </p:cNvSpPr>
          <p:nvPr>
            <p:ph idx="1"/>
          </p:nvPr>
        </p:nvSpPr>
        <p:spPr/>
        <p:txBody>
          <a:bodyPr>
            <a:normAutofit fontScale="77500" lnSpcReduction="20000"/>
          </a:bodyPr>
          <a:lstStyle/>
          <a:p>
            <a:r>
              <a:rPr lang="en-US" altLang="ja-JP" sz="3100" dirty="0" smtClean="0">
                <a:solidFill>
                  <a:schemeClr val="accent2"/>
                </a:solidFill>
              </a:rPr>
              <a:t>Cosmological principle</a:t>
            </a:r>
            <a:r>
              <a:rPr lang="en-US" altLang="ja-JP" sz="3100" dirty="0" smtClean="0"/>
              <a:t>: the Universe is homogeneous and isotropic</a:t>
            </a:r>
          </a:p>
          <a:p>
            <a:pPr lvl="1"/>
            <a:r>
              <a:rPr lang="en-US" altLang="ja-JP" sz="3100" dirty="0" smtClean="0"/>
              <a:t>(on very large scales)</a:t>
            </a:r>
          </a:p>
          <a:p>
            <a:endParaRPr lang="en-US" altLang="ja-JP" sz="3100" dirty="0"/>
          </a:p>
          <a:p>
            <a:r>
              <a:rPr lang="en-US" altLang="ja-JP" sz="3100" dirty="0" smtClean="0">
                <a:solidFill>
                  <a:schemeClr val="accent2"/>
                </a:solidFill>
              </a:rPr>
              <a:t>The Big Bang</a:t>
            </a:r>
            <a:r>
              <a:rPr lang="en-US" altLang="ja-JP" sz="3100" dirty="0" smtClean="0"/>
              <a:t>: the Universe was very small, hot, and dense in the past</a:t>
            </a:r>
          </a:p>
          <a:p>
            <a:endParaRPr lang="en-US" altLang="ja-JP" sz="3100" dirty="0" smtClean="0"/>
          </a:p>
          <a:p>
            <a:pPr lvl="1"/>
            <a:r>
              <a:rPr lang="en-US" altLang="ja-JP" sz="3100" dirty="0" smtClean="0"/>
              <a:t>Hubble expansion   (Lectures 1)</a:t>
            </a:r>
          </a:p>
          <a:p>
            <a:pPr lvl="1"/>
            <a:endParaRPr lang="en-US" altLang="ja-JP" sz="3100" dirty="0" smtClean="0"/>
          </a:p>
          <a:p>
            <a:pPr lvl="1"/>
            <a:r>
              <a:rPr lang="en-US" altLang="ja-JP" sz="3100" dirty="0" smtClean="0"/>
              <a:t>The Cosmic Microwave Background  (Lecture 2)</a:t>
            </a:r>
          </a:p>
          <a:p>
            <a:pPr lvl="1"/>
            <a:endParaRPr lang="en-US" altLang="ja-JP" sz="3100" dirty="0"/>
          </a:p>
          <a:p>
            <a:pPr lvl="1"/>
            <a:r>
              <a:rPr lang="en-US" altLang="ja-JP" sz="3100" dirty="0" smtClean="0"/>
              <a:t>Primordial Nucleosynthesis (or BBN)  (Lecture 2)</a:t>
            </a:r>
            <a:endParaRPr lang="en-US" altLang="ja-JP" sz="3100" dirty="0"/>
          </a:p>
          <a:p>
            <a:endParaRPr lang="en-US" altLang="ja-JP" dirty="0"/>
          </a:p>
          <a:p>
            <a:pPr>
              <a:buFont typeface="Wingdings" pitchFamily="2" charset="2"/>
              <a:buNone/>
            </a:pPr>
            <a:endParaRPr lang="en-US" altLang="ja-JP"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Lecture 1: Overview and the Expansion</a:t>
            </a:r>
            <a:endParaRPr lang="en-US" dirty="0"/>
          </a:p>
          <a:p>
            <a:r>
              <a:rPr lang="en-US" dirty="0" smtClean="0"/>
              <a:t>Lecture 2: The Early Universe</a:t>
            </a:r>
            <a:endParaRPr lang="en-US" dirty="0"/>
          </a:p>
          <a:p>
            <a:r>
              <a:rPr lang="en-US" dirty="0" smtClean="0"/>
              <a:t>Lecture </a:t>
            </a:r>
            <a:r>
              <a:rPr lang="en-US" dirty="0"/>
              <a:t>3</a:t>
            </a:r>
            <a:r>
              <a:rPr lang="en-US" dirty="0" smtClean="0"/>
              <a:t>: Inflation</a:t>
            </a:r>
          </a:p>
          <a:p>
            <a:r>
              <a:rPr lang="en-US" dirty="0" smtClean="0"/>
              <a:t>Lecture 4: Dark Energy</a:t>
            </a:r>
          </a:p>
          <a:p>
            <a:endParaRPr lang="en-US" dirty="0"/>
          </a:p>
          <a:p>
            <a:pPr marL="0" indent="0">
              <a:buNone/>
            </a:pPr>
            <a:r>
              <a:rPr lang="en-US" dirty="0" smtClean="0"/>
              <a:t>   2 x 1 hour 15 minutes (15 minutes break )</a:t>
            </a:r>
            <a:endParaRPr lang="en-US" dirty="0"/>
          </a:p>
        </p:txBody>
      </p:sp>
    </p:spTree>
    <p:extLst>
      <p:ext uri="{BB962C8B-B14F-4D97-AF65-F5344CB8AC3E}">
        <p14:creationId xmlns:p14="http://schemas.microsoft.com/office/powerpoint/2010/main" val="1161184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p:txBody>
          <a:bodyPr/>
          <a:lstStyle/>
          <a:p>
            <a:r>
              <a:rPr lang="en-US" altLang="ja-JP" dirty="0" smtClean="0"/>
              <a:t>Overview</a:t>
            </a:r>
            <a:endParaRPr lang="en-US" altLang="ja-JP" dirty="0"/>
          </a:p>
        </p:txBody>
      </p:sp>
      <p:sp>
        <p:nvSpPr>
          <p:cNvPr id="87043" name="Rectangle 3"/>
          <p:cNvSpPr>
            <a:spLocks noGrp="1" noChangeArrowheads="1"/>
          </p:cNvSpPr>
          <p:nvPr>
            <p:ph type="subTitle" idx="1"/>
          </p:nvPr>
        </p:nvSpPr>
        <p:spPr/>
        <p:txBody>
          <a:bodyPr/>
          <a:lstStyle/>
          <a:p>
            <a:r>
              <a:rPr lang="en-US" altLang="ja-JP" dirty="0" smtClean="0"/>
              <a:t>Cosmological principle</a:t>
            </a:r>
          </a:p>
          <a:p>
            <a:r>
              <a:rPr lang="en-US" altLang="ja-JP" dirty="0" smtClean="0"/>
              <a:t>Big </a:t>
            </a:r>
            <a:r>
              <a:rPr lang="en-US" altLang="ja-JP" smtClean="0"/>
              <a:t>Bang cosmology</a:t>
            </a:r>
            <a:endParaRPr lang="en-US" altLang="ja-JP" dirty="0"/>
          </a:p>
        </p:txBody>
      </p:sp>
    </p:spTree>
    <p:extLst>
      <p:ext uri="{BB962C8B-B14F-4D97-AF65-F5344CB8AC3E}">
        <p14:creationId xmlns:p14="http://schemas.microsoft.com/office/powerpoint/2010/main" val="3380263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Cosmological Principle</a:t>
            </a:r>
            <a:endParaRPr lang="en-US" dirty="0"/>
          </a:p>
        </p:txBody>
      </p:sp>
      <p:sp>
        <p:nvSpPr>
          <p:cNvPr id="3" name="Content Placeholder 2"/>
          <p:cNvSpPr>
            <a:spLocks noGrp="1"/>
          </p:cNvSpPr>
          <p:nvPr>
            <p:ph idx="1"/>
          </p:nvPr>
        </p:nvSpPr>
        <p:spPr/>
        <p:txBody>
          <a:bodyPr>
            <a:normAutofit fontScale="77500" lnSpcReduction="20000"/>
          </a:bodyPr>
          <a:lstStyle/>
          <a:p>
            <a:r>
              <a:rPr lang="en-US" sz="3300" dirty="0" smtClean="0">
                <a:solidFill>
                  <a:schemeClr val="accent2"/>
                </a:solidFill>
              </a:rPr>
              <a:t>Copernican principle</a:t>
            </a:r>
            <a:r>
              <a:rPr lang="en-US" sz="3300" dirty="0" smtClean="0"/>
              <a:t>: we do not occupy a special place in the Universe</a:t>
            </a:r>
          </a:p>
          <a:p>
            <a:pPr marL="457200" lvl="1" indent="0">
              <a:buNone/>
            </a:pPr>
            <a:endParaRPr lang="en-US" sz="3300" dirty="0" smtClean="0"/>
          </a:p>
          <a:p>
            <a:pPr marL="457200" lvl="1" indent="0">
              <a:buNone/>
            </a:pPr>
            <a:endParaRPr lang="en-US" sz="3300" dirty="0" smtClean="0"/>
          </a:p>
          <a:p>
            <a:r>
              <a:rPr lang="en-US" sz="3300" dirty="0" smtClean="0">
                <a:solidFill>
                  <a:schemeClr val="accent2"/>
                </a:solidFill>
              </a:rPr>
              <a:t>Cosmological principle</a:t>
            </a:r>
            <a:r>
              <a:rPr lang="en-US" sz="3300" dirty="0" smtClean="0"/>
              <a:t>: Universe is homogeneous and isotropic </a:t>
            </a:r>
            <a:r>
              <a:rPr lang="en-US" sz="3300" i="1" dirty="0" smtClean="0"/>
              <a:t>on very large scales</a:t>
            </a:r>
            <a:endParaRPr lang="en-US" sz="3300" dirty="0" smtClean="0"/>
          </a:p>
          <a:p>
            <a:pPr lvl="1"/>
            <a:r>
              <a:rPr lang="en-US" sz="3300" dirty="0" smtClean="0"/>
              <a:t>Homogeneous = same everywhere</a:t>
            </a:r>
          </a:p>
          <a:p>
            <a:pPr lvl="1"/>
            <a:r>
              <a:rPr lang="en-US" sz="3300" dirty="0" smtClean="0"/>
              <a:t>Isotropic = same in all directions</a:t>
            </a:r>
          </a:p>
          <a:p>
            <a:pPr marL="457200" lvl="1" indent="0">
              <a:buNone/>
            </a:pPr>
            <a:endParaRPr lang="en-US" sz="3300" dirty="0"/>
          </a:p>
          <a:p>
            <a:r>
              <a:rPr lang="en-US" sz="3300" dirty="0" smtClean="0"/>
              <a:t>We observe isotropy, and assuming isotropy everywhere via the Copernican principle implies homogeneity</a:t>
            </a:r>
          </a:p>
          <a:p>
            <a:pPr lvl="1"/>
            <a:endParaRPr lang="en-US" dirty="0"/>
          </a:p>
        </p:txBody>
      </p:sp>
    </p:spTree>
    <p:extLst>
      <p:ext uri="{BB962C8B-B14F-4D97-AF65-F5344CB8AC3E}">
        <p14:creationId xmlns:p14="http://schemas.microsoft.com/office/powerpoint/2010/main" val="1649725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93062" y="1584256"/>
            <a:ext cx="8229600" cy="4525963"/>
          </a:xfrm>
        </p:spPr>
        <p:txBody>
          <a:bodyPr/>
          <a:lstStyle/>
          <a:p>
            <a:r>
              <a:rPr lang="en-US" altLang="ja-JP" sz="2600" dirty="0" smtClean="0"/>
              <a:t>Isotropy</a:t>
            </a:r>
            <a:endParaRPr lang="en-US" altLang="ja-JP" sz="2600" dirty="0"/>
          </a:p>
          <a:p>
            <a:pPr>
              <a:buNone/>
            </a:pPr>
            <a:r>
              <a:rPr lang="en-US" altLang="ja-JP" sz="2600" dirty="0" smtClean="0"/>
              <a:t>    Cosmic Microwave Radiation</a:t>
            </a:r>
          </a:p>
          <a:p>
            <a:endParaRPr lang="en-US" altLang="ja-JP" sz="2600" dirty="0"/>
          </a:p>
          <a:p>
            <a:endParaRPr lang="en-US" altLang="ja-JP" sz="2600" dirty="0"/>
          </a:p>
          <a:p>
            <a:endParaRPr lang="en-US" altLang="ja-JP" sz="2600" dirty="0"/>
          </a:p>
          <a:p>
            <a:r>
              <a:rPr lang="en-US" altLang="ja-JP" sz="2600" dirty="0"/>
              <a:t>Homogeneity</a:t>
            </a:r>
          </a:p>
          <a:p>
            <a:pPr>
              <a:buNone/>
            </a:pPr>
            <a:r>
              <a:rPr lang="en-US" altLang="ja-JP" sz="2600" dirty="0"/>
              <a:t>    </a:t>
            </a:r>
            <a:r>
              <a:rPr lang="en-US" altLang="ja-JP" sz="2600" dirty="0" smtClean="0"/>
              <a:t>galaxy distribution</a:t>
            </a:r>
          </a:p>
          <a:p>
            <a:endParaRPr lang="en-GB" dirty="0"/>
          </a:p>
        </p:txBody>
      </p:sp>
      <p:sp>
        <p:nvSpPr>
          <p:cNvPr id="2" name="Title 1"/>
          <p:cNvSpPr>
            <a:spLocks noGrp="1"/>
          </p:cNvSpPr>
          <p:nvPr>
            <p:ph type="title"/>
          </p:nvPr>
        </p:nvSpPr>
        <p:spPr/>
        <p:txBody>
          <a:bodyPr>
            <a:normAutofit fontScale="90000"/>
          </a:bodyPr>
          <a:lstStyle/>
          <a:p>
            <a:r>
              <a:rPr lang="en-US" altLang="ja-JP" dirty="0" smtClean="0"/>
              <a:t/>
            </a:r>
            <a:br>
              <a:rPr lang="en-US" altLang="ja-JP" dirty="0" smtClean="0"/>
            </a:br>
            <a:r>
              <a:rPr lang="en-US" altLang="ja-JP" dirty="0" smtClean="0"/>
              <a:t>Isotropy </a:t>
            </a:r>
            <a:r>
              <a:rPr lang="en-US" altLang="ja-JP" dirty="0"/>
              <a:t>and homogeneity</a:t>
            </a:r>
            <a:br>
              <a:rPr lang="en-US" altLang="ja-JP" dirty="0"/>
            </a:br>
            <a:endParaRPr lang="en-GB" dirty="0"/>
          </a:p>
        </p:txBody>
      </p:sp>
      <p:graphicFrame>
        <p:nvGraphicFramePr>
          <p:cNvPr id="4" name="Object 2"/>
          <p:cNvGraphicFramePr>
            <a:graphicFrameLocks noChangeAspect="1"/>
          </p:cNvGraphicFramePr>
          <p:nvPr>
            <p:extLst>
              <p:ext uri="{D42A27DB-BD31-4B8C-83A1-F6EECF244321}">
                <p14:modId xmlns:p14="http://schemas.microsoft.com/office/powerpoint/2010/main" val="3838423410"/>
              </p:ext>
            </p:extLst>
          </p:nvPr>
        </p:nvGraphicFramePr>
        <p:xfrm>
          <a:off x="1589494" y="2793317"/>
          <a:ext cx="1387596" cy="827033"/>
        </p:xfrm>
        <a:graphic>
          <a:graphicData uri="http://schemas.openxmlformats.org/presentationml/2006/ole">
            <mc:AlternateContent xmlns:mc="http://schemas.openxmlformats.org/markup-compatibility/2006">
              <mc:Choice xmlns:v="urn:schemas-microsoft-com:vml" Requires="v">
                <p:oleObj spid="_x0000_s128024" name="Equation" r:id="rId4" imgW="660240" imgH="393480" progId="Equation.DSMT4">
                  <p:embed/>
                </p:oleObj>
              </mc:Choice>
              <mc:Fallback>
                <p:oleObj name="Equation" r:id="rId4" imgW="66024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494" y="2793317"/>
                        <a:ext cx="1387596" cy="827033"/>
                      </a:xfrm>
                      <a:prstGeom prst="rect">
                        <a:avLst/>
                      </a:prstGeom>
                      <a:noFill/>
                      <a:ln>
                        <a:noFill/>
                      </a:ln>
                      <a:effectLst/>
                      <a:extLst/>
                    </p:spPr>
                  </p:pic>
                </p:oleObj>
              </mc:Fallback>
            </mc:AlternateContent>
          </a:graphicData>
        </a:graphic>
      </p:graphicFrame>
      <p:sp>
        <p:nvSpPr>
          <p:cNvPr id="5" name="Line 5"/>
          <p:cNvSpPr>
            <a:spLocks noChangeShapeType="1"/>
          </p:cNvSpPr>
          <p:nvPr/>
        </p:nvSpPr>
        <p:spPr bwMode="auto">
          <a:xfrm rot="1469785" flipV="1">
            <a:off x="5061255" y="1548121"/>
            <a:ext cx="2616994" cy="1227535"/>
          </a:xfrm>
          <a:prstGeom prst="line">
            <a:avLst/>
          </a:prstGeom>
          <a:noFill/>
          <a:ln w="762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pic>
        <p:nvPicPr>
          <p:cNvPr id="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5790" y="1299414"/>
            <a:ext cx="3546872" cy="192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6"/>
          <p:cNvSpPr txBox="1">
            <a:spLocks noChangeArrowheads="1"/>
          </p:cNvSpPr>
          <p:nvPr/>
        </p:nvSpPr>
        <p:spPr bwMode="auto">
          <a:xfrm rot="27567">
            <a:off x="7051862" y="1209864"/>
            <a:ext cx="1263487" cy="369332"/>
          </a:xfrm>
          <a:prstGeom prst="rect">
            <a:avLst/>
          </a:prstGeom>
          <a:solidFill>
            <a:schemeClr val="bg1"/>
          </a:solidFill>
          <a:ln w="9525">
            <a:solidFill>
              <a:schemeClr val="bg1"/>
            </a:solidFill>
            <a:miter lim="800000"/>
            <a:headEnd/>
            <a:tailEnd/>
          </a:ln>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r>
              <a:rPr kumimoji="0" lang="en-US" altLang="en-US">
                <a:latin typeface="Comic Sans MS" panose="030F0702030302020204" pitchFamily="66" charset="0"/>
              </a:rPr>
              <a:t>6000 Mpc</a:t>
            </a:r>
          </a:p>
        </p:txBody>
      </p:sp>
      <p:sp>
        <p:nvSpPr>
          <p:cNvPr id="13" name="Line 23"/>
          <p:cNvSpPr>
            <a:spLocks noChangeShapeType="1"/>
          </p:cNvSpPr>
          <p:nvPr/>
        </p:nvSpPr>
        <p:spPr bwMode="auto">
          <a:xfrm>
            <a:off x="5589627" y="2161887"/>
            <a:ext cx="325159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 name="Rectangle 2"/>
          <p:cNvSpPr/>
          <p:nvPr/>
        </p:nvSpPr>
        <p:spPr>
          <a:xfrm>
            <a:off x="7814958" y="3132794"/>
            <a:ext cx="1390189" cy="369332"/>
          </a:xfrm>
          <a:prstGeom prst="rect">
            <a:avLst/>
          </a:prstGeom>
        </p:spPr>
        <p:txBody>
          <a:bodyPr wrap="none">
            <a:spAutoFit/>
          </a:bodyPr>
          <a:lstStyle/>
          <a:p>
            <a:r>
              <a:rPr lang="en-GB" dirty="0" smtClean="0">
                <a:solidFill>
                  <a:srgbClr val="0070C0"/>
                </a:solidFill>
              </a:rPr>
              <a:t>ESA Planck</a:t>
            </a:r>
            <a:endParaRPr lang="en-GB" dirty="0">
              <a:solidFill>
                <a:srgbClr val="0070C0"/>
              </a:solidFill>
            </a:endParaRPr>
          </a:p>
        </p:txBody>
      </p:sp>
      <p:pic>
        <p:nvPicPr>
          <p:cNvPr id="128002" name="Picture 2" descr="Image result for sdss III galax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5790" y="3610852"/>
            <a:ext cx="3208229" cy="319198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238435" y="6271862"/>
            <a:ext cx="1005403" cy="369332"/>
          </a:xfrm>
          <a:prstGeom prst="rect">
            <a:avLst/>
          </a:prstGeom>
        </p:spPr>
        <p:txBody>
          <a:bodyPr wrap="none">
            <a:spAutoFit/>
          </a:bodyPr>
          <a:lstStyle/>
          <a:p>
            <a:r>
              <a:rPr lang="en-GB" dirty="0" smtClean="0">
                <a:solidFill>
                  <a:srgbClr val="0070C0"/>
                </a:solidFill>
              </a:rPr>
              <a:t>SDSSIII</a:t>
            </a:r>
            <a:endParaRPr lang="en-GB" dirty="0">
              <a:solidFill>
                <a:srgbClr val="0070C0"/>
              </a:solidFill>
            </a:endParaRPr>
          </a:p>
        </p:txBody>
      </p:sp>
    </p:spTree>
    <p:extLst>
      <p:ext uri="{BB962C8B-B14F-4D97-AF65-F5344CB8AC3E}">
        <p14:creationId xmlns:p14="http://schemas.microsoft.com/office/powerpoint/2010/main" val="936666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Bang Cosmology</a:t>
            </a:r>
            <a:endParaRPr lang="en-US" dirty="0"/>
          </a:p>
        </p:txBody>
      </p:sp>
      <p:sp>
        <p:nvSpPr>
          <p:cNvPr id="96258" name="Rectangle 2"/>
          <p:cNvSpPr>
            <a:spLocks noGrp="1" noChangeArrowheads="1"/>
          </p:cNvSpPr>
          <p:nvPr>
            <p:ph idx="1"/>
          </p:nvPr>
        </p:nvSpPr>
        <p:spPr/>
        <p:txBody>
          <a:bodyPr>
            <a:normAutofit fontScale="77500" lnSpcReduction="20000"/>
          </a:bodyPr>
          <a:lstStyle/>
          <a:p>
            <a:r>
              <a:rPr lang="en-US" altLang="ja-JP" sz="3100" dirty="0" smtClean="0">
                <a:solidFill>
                  <a:schemeClr val="accent2"/>
                </a:solidFill>
              </a:rPr>
              <a:t>Cosmological principle</a:t>
            </a:r>
            <a:r>
              <a:rPr lang="en-US" altLang="ja-JP" sz="3100" dirty="0" smtClean="0"/>
              <a:t>: the Universe is homogeneous and isotropic</a:t>
            </a:r>
          </a:p>
          <a:p>
            <a:pPr lvl="1"/>
            <a:r>
              <a:rPr lang="en-US" altLang="ja-JP" sz="3100" dirty="0" smtClean="0"/>
              <a:t>(on very large scales)</a:t>
            </a:r>
          </a:p>
          <a:p>
            <a:endParaRPr lang="en-US" altLang="ja-JP" sz="3100" dirty="0"/>
          </a:p>
          <a:p>
            <a:r>
              <a:rPr lang="en-US" altLang="ja-JP" sz="3100" dirty="0" smtClean="0">
                <a:solidFill>
                  <a:schemeClr val="accent2"/>
                </a:solidFill>
              </a:rPr>
              <a:t>The Big Bang</a:t>
            </a:r>
            <a:r>
              <a:rPr lang="en-US" altLang="ja-JP" sz="3100" dirty="0" smtClean="0"/>
              <a:t>: the Universe was very small, hot, and dense in the past</a:t>
            </a:r>
          </a:p>
          <a:p>
            <a:endParaRPr lang="en-US" altLang="ja-JP" sz="3100" dirty="0" smtClean="0"/>
          </a:p>
          <a:p>
            <a:pPr lvl="1"/>
            <a:r>
              <a:rPr lang="en-US" altLang="ja-JP" sz="3100" dirty="0" smtClean="0"/>
              <a:t>Hubble expansion</a:t>
            </a:r>
          </a:p>
          <a:p>
            <a:pPr lvl="1"/>
            <a:endParaRPr lang="en-US" altLang="ja-JP" sz="3100" dirty="0" smtClean="0"/>
          </a:p>
          <a:p>
            <a:pPr lvl="1"/>
            <a:r>
              <a:rPr lang="en-US" altLang="ja-JP" sz="3100" dirty="0" smtClean="0"/>
              <a:t>The Cosmic Microwave Background</a:t>
            </a:r>
          </a:p>
          <a:p>
            <a:pPr lvl="1"/>
            <a:endParaRPr lang="en-US" altLang="ja-JP" sz="3100" dirty="0"/>
          </a:p>
          <a:p>
            <a:pPr lvl="1"/>
            <a:r>
              <a:rPr lang="en-US" altLang="ja-JP" sz="3100" dirty="0" smtClean="0"/>
              <a:t>Primordial Nucleosynthesis (or BBN)</a:t>
            </a:r>
            <a:endParaRPr lang="en-US" altLang="ja-JP" sz="3100" dirty="0"/>
          </a:p>
          <a:p>
            <a:endParaRPr lang="en-US" altLang="ja-JP" dirty="0"/>
          </a:p>
          <a:p>
            <a:pPr>
              <a:buFont typeface="Wingdings" pitchFamily="2" charset="2"/>
              <a:buNone/>
            </a:pPr>
            <a:endParaRPr lang="en-US" altLang="ja-JP" dirty="0"/>
          </a:p>
        </p:txBody>
      </p:sp>
    </p:spTree>
    <p:extLst>
      <p:ext uri="{BB962C8B-B14F-4D97-AF65-F5344CB8AC3E}">
        <p14:creationId xmlns:p14="http://schemas.microsoft.com/office/powerpoint/2010/main" val="232429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hubble_fig1_full"/>
          <p:cNvPicPr>
            <a:picLocks noGrp="1" noChangeAspect="1" noChangeArrowheads="1"/>
          </p:cNvPicPr>
          <p:nvPr>
            <p:ph sz="half" idx="1"/>
          </p:nvPr>
        </p:nvPicPr>
        <p:blipFill>
          <a:blip r:embed="rId4" cstate="print"/>
          <a:srcRect l="2325" t="3807" r="5814"/>
          <a:stretch>
            <a:fillRect/>
          </a:stretch>
        </p:blipFill>
        <p:spPr>
          <a:xfrm>
            <a:off x="1556693" y="476250"/>
            <a:ext cx="7200900" cy="4751388"/>
          </a:xfrm>
          <a:ln/>
        </p:spPr>
      </p:pic>
      <p:graphicFrame>
        <p:nvGraphicFramePr>
          <p:cNvPr id="89092" name="Object 4"/>
          <p:cNvGraphicFramePr>
            <a:graphicFrameLocks noChangeAspect="1"/>
          </p:cNvGraphicFramePr>
          <p:nvPr>
            <p:extLst>
              <p:ext uri="{D42A27DB-BD31-4B8C-83A1-F6EECF244321}">
                <p14:modId xmlns:p14="http://schemas.microsoft.com/office/powerpoint/2010/main" val="3338616723"/>
              </p:ext>
            </p:extLst>
          </p:nvPr>
        </p:nvGraphicFramePr>
        <p:xfrm>
          <a:off x="567313" y="5610378"/>
          <a:ext cx="3927570" cy="624907"/>
        </p:xfrm>
        <a:graphic>
          <a:graphicData uri="http://schemas.openxmlformats.org/presentationml/2006/ole">
            <mc:AlternateContent xmlns:mc="http://schemas.openxmlformats.org/markup-compatibility/2006">
              <mc:Choice xmlns:v="urn:schemas-microsoft-com:vml" Requires="v">
                <p:oleObj spid="_x0000_s89272" name="Equation" r:id="rId5" imgW="1434960" imgH="228600" progId="Equation.DSMT4">
                  <p:embed/>
                </p:oleObj>
              </mc:Choice>
              <mc:Fallback>
                <p:oleObj name="Equation" r:id="rId5" imgW="1434960" imgH="2286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313" y="5610378"/>
                        <a:ext cx="3927570" cy="624907"/>
                      </a:xfrm>
                      <a:prstGeom prst="rect">
                        <a:avLst/>
                      </a:prstGeom>
                      <a:noFill/>
                      <a:extLst/>
                    </p:spPr>
                  </p:pic>
                </p:oleObj>
              </mc:Fallback>
            </mc:AlternateContent>
          </a:graphicData>
        </a:graphic>
      </p:graphicFrame>
      <p:sp>
        <p:nvSpPr>
          <p:cNvPr id="2" name="TextBox 1"/>
          <p:cNvSpPr txBox="1"/>
          <p:nvPr/>
        </p:nvSpPr>
        <p:spPr>
          <a:xfrm>
            <a:off x="583897" y="2500834"/>
            <a:ext cx="1366093" cy="400110"/>
          </a:xfrm>
          <a:prstGeom prst="rect">
            <a:avLst/>
          </a:prstGeom>
          <a:noFill/>
        </p:spPr>
        <p:txBody>
          <a:bodyPr wrap="square" rtlCol="0">
            <a:spAutoFit/>
          </a:bodyPr>
          <a:lstStyle/>
          <a:p>
            <a:r>
              <a:rPr lang="en-US" sz="2000" b="1" dirty="0" smtClean="0">
                <a:solidFill>
                  <a:schemeClr val="accent2"/>
                </a:solidFill>
              </a:rPr>
              <a:t>500 km/s</a:t>
            </a:r>
            <a:endParaRPr lang="en-US" sz="2000" b="1" dirty="0">
              <a:solidFill>
                <a:schemeClr val="accent2"/>
              </a:solidFill>
            </a:endParaRPr>
          </a:p>
        </p:txBody>
      </p:sp>
      <p:sp>
        <p:nvSpPr>
          <p:cNvPr id="5" name="TextBox 4"/>
          <p:cNvSpPr txBox="1"/>
          <p:nvPr/>
        </p:nvSpPr>
        <p:spPr>
          <a:xfrm>
            <a:off x="4924545" y="5188944"/>
            <a:ext cx="1057619" cy="400110"/>
          </a:xfrm>
          <a:prstGeom prst="rect">
            <a:avLst/>
          </a:prstGeom>
          <a:noFill/>
        </p:spPr>
        <p:txBody>
          <a:bodyPr wrap="square" rtlCol="0">
            <a:spAutoFit/>
          </a:bodyPr>
          <a:lstStyle/>
          <a:p>
            <a:r>
              <a:rPr lang="en-US" sz="2000" b="1" dirty="0" smtClean="0">
                <a:solidFill>
                  <a:schemeClr val="accent2"/>
                </a:solidFill>
              </a:rPr>
              <a:t>1 </a:t>
            </a:r>
            <a:r>
              <a:rPr lang="en-US" sz="2000" b="1" dirty="0" err="1" smtClean="0">
                <a:solidFill>
                  <a:schemeClr val="accent2"/>
                </a:solidFill>
              </a:rPr>
              <a:t>Mpc</a:t>
            </a:r>
            <a:endParaRPr lang="en-US" sz="2000" b="1" dirty="0">
              <a:solidFill>
                <a:schemeClr val="accent2"/>
              </a:solidFill>
            </a:endParaRPr>
          </a:p>
        </p:txBody>
      </p:sp>
      <p:sp>
        <p:nvSpPr>
          <p:cNvPr id="6" name="TextBox 5"/>
          <p:cNvSpPr txBox="1"/>
          <p:nvPr/>
        </p:nvSpPr>
        <p:spPr>
          <a:xfrm>
            <a:off x="148727" y="1564395"/>
            <a:ext cx="1531344" cy="523220"/>
          </a:xfrm>
          <a:prstGeom prst="rect">
            <a:avLst/>
          </a:prstGeom>
          <a:noFill/>
        </p:spPr>
        <p:txBody>
          <a:bodyPr wrap="square" rtlCol="0">
            <a:spAutoFit/>
          </a:bodyPr>
          <a:lstStyle/>
          <a:p>
            <a:r>
              <a:rPr lang="en-US" sz="2800" dirty="0" smtClean="0"/>
              <a:t>Velocity</a:t>
            </a:r>
            <a:endParaRPr lang="en-US" dirty="0"/>
          </a:p>
        </p:txBody>
      </p:sp>
      <p:sp>
        <p:nvSpPr>
          <p:cNvPr id="11" name="TextBox 10"/>
          <p:cNvSpPr txBox="1"/>
          <p:nvPr/>
        </p:nvSpPr>
        <p:spPr>
          <a:xfrm>
            <a:off x="6492605" y="5065834"/>
            <a:ext cx="1825129" cy="523220"/>
          </a:xfrm>
          <a:prstGeom prst="rect">
            <a:avLst/>
          </a:prstGeom>
          <a:noFill/>
        </p:spPr>
        <p:txBody>
          <a:bodyPr wrap="square" rtlCol="0">
            <a:spAutoFit/>
          </a:bodyPr>
          <a:lstStyle/>
          <a:p>
            <a:r>
              <a:rPr lang="en-US" sz="2800" dirty="0" smtClean="0"/>
              <a:t>Distance</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297455" y="3420657"/>
                <a:ext cx="175168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𝑣</m:t>
                      </m:r>
                      <m:r>
                        <a:rPr lang="en-US" sz="3200" b="0" i="1" smtClean="0">
                          <a:latin typeface="Cambria Math"/>
                        </a:rPr>
                        <m:t>=</m:t>
                      </m:r>
                      <m:sSub>
                        <m:sSubPr>
                          <m:ctrlPr>
                            <a:rPr lang="en-US" sz="3200" b="0" i="1" smtClean="0">
                              <a:latin typeface="Cambria Math" panose="02040503050406030204" pitchFamily="18" charset="0"/>
                            </a:rPr>
                          </m:ctrlPr>
                        </m:sSubPr>
                        <m:e>
                          <m:r>
                            <a:rPr lang="en-US" sz="3200" b="0" i="1" smtClean="0">
                              <a:latin typeface="Cambria Math"/>
                            </a:rPr>
                            <m:t>𝐻</m:t>
                          </m:r>
                        </m:e>
                        <m:sub>
                          <m:r>
                            <a:rPr lang="en-US" sz="3200" b="0" i="1" smtClean="0">
                              <a:latin typeface="Cambria Math"/>
                            </a:rPr>
                            <m:t>0</m:t>
                          </m:r>
                        </m:sub>
                      </m:sSub>
                      <m:r>
                        <a:rPr lang="en-US" sz="3200" b="0" i="1" smtClean="0">
                          <a:latin typeface="Cambria Math"/>
                        </a:rPr>
                        <m:t>𝑑</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97455" y="3420657"/>
                <a:ext cx="1751682" cy="584775"/>
              </a:xfrm>
              <a:prstGeom prst="rect">
                <a:avLst/>
              </a:prstGeom>
              <a:blipFill rotWithShape="1">
                <a:blip r:embed="rId10"/>
                <a:stretch>
                  <a:fillRect/>
                </a:stretch>
              </a:blipFill>
            </p:spPr>
            <p:txBody>
              <a:bodyPr/>
              <a:lstStyle/>
              <a:p>
                <a:r>
                  <a:rPr lang="en-US">
                    <a:noFill/>
                  </a:rPr>
                  <a:t> </a:t>
                </a:r>
              </a:p>
            </p:txBody>
          </p:sp>
        </mc:Fallback>
      </mc:AlternateContent>
      <p:sp>
        <p:nvSpPr>
          <p:cNvPr id="3" name="AutoShape 127" descr="Image result for hubble constant over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29" descr="Image result for hubble constant over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p:cNvPicPr>
            <a:picLocks noChangeAspect="1" noChangeArrowheads="1"/>
          </p:cNvPicPr>
          <p:nvPr/>
        </p:nvPicPr>
        <p:blipFill>
          <a:blip r:embed="rId3" cstate="print"/>
          <a:srcRect/>
          <a:stretch>
            <a:fillRect/>
          </a:stretch>
        </p:blipFill>
        <p:spPr bwMode="auto">
          <a:xfrm>
            <a:off x="2843213" y="333375"/>
            <a:ext cx="5810250" cy="6080125"/>
          </a:xfrm>
          <a:prstGeom prst="rect">
            <a:avLst/>
          </a:prstGeom>
          <a:noFill/>
          <a:ln w="38100">
            <a:noFill/>
            <a:miter lim="800000"/>
            <a:headEnd/>
            <a:tailEnd/>
          </a:ln>
          <a:effectLst/>
        </p:spPr>
      </p:pic>
      <p:graphicFrame>
        <p:nvGraphicFramePr>
          <p:cNvPr id="5" name="Object 3"/>
          <p:cNvGraphicFramePr>
            <a:graphicFrameLocks noChangeAspect="1"/>
          </p:cNvGraphicFramePr>
          <p:nvPr>
            <p:extLst>
              <p:ext uri="{D42A27DB-BD31-4B8C-83A1-F6EECF244321}">
                <p14:modId xmlns:p14="http://schemas.microsoft.com/office/powerpoint/2010/main" val="2940201402"/>
              </p:ext>
            </p:extLst>
          </p:nvPr>
        </p:nvGraphicFramePr>
        <p:xfrm>
          <a:off x="532403" y="2336800"/>
          <a:ext cx="2310810" cy="1091524"/>
        </p:xfrm>
        <a:graphic>
          <a:graphicData uri="http://schemas.openxmlformats.org/presentationml/2006/ole">
            <mc:AlternateContent xmlns:mc="http://schemas.openxmlformats.org/markup-compatibility/2006">
              <mc:Choice xmlns:v="urn:schemas-microsoft-com:vml" Requires="v">
                <p:oleObj spid="_x0000_s132111" name="Equation" r:id="rId4" imgW="1054080" imgH="457200" progId="Equation.DSMT4">
                  <p:embed/>
                </p:oleObj>
              </mc:Choice>
              <mc:Fallback>
                <p:oleObj name="Equation" r:id="rId4" imgW="105408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403" y="2336800"/>
                        <a:ext cx="2310810" cy="1091524"/>
                      </a:xfrm>
                      <a:prstGeom prst="rect">
                        <a:avLst/>
                      </a:prstGeom>
                      <a:solidFill>
                        <a:schemeClr val="bg1"/>
                      </a:solidFill>
                      <a:ln>
                        <a:noFill/>
                      </a:ln>
                    </p:spPr>
                  </p:pic>
                </p:oleObj>
              </mc:Fallback>
            </mc:AlternateContent>
          </a:graphicData>
        </a:graphic>
      </p:graphicFrame>
      <p:sp>
        <p:nvSpPr>
          <p:cNvPr id="6" name="TextBox 5"/>
          <p:cNvSpPr txBox="1"/>
          <p:nvPr/>
        </p:nvSpPr>
        <p:spPr>
          <a:xfrm>
            <a:off x="482009" y="765175"/>
            <a:ext cx="1931554" cy="954107"/>
          </a:xfrm>
          <a:prstGeom prst="rect">
            <a:avLst/>
          </a:prstGeom>
          <a:noFill/>
        </p:spPr>
        <p:txBody>
          <a:bodyPr wrap="none" rtlCol="0">
            <a:spAutoFit/>
          </a:bodyPr>
          <a:lstStyle/>
          <a:p>
            <a:r>
              <a:rPr lang="en-US" altLang="ja-JP" sz="2800" dirty="0">
                <a:latin typeface="+mj-lt"/>
              </a:rPr>
              <a:t>Hubble </a:t>
            </a:r>
            <a:br>
              <a:rPr lang="en-US" altLang="ja-JP" sz="2800" dirty="0">
                <a:latin typeface="+mj-lt"/>
              </a:rPr>
            </a:br>
            <a:r>
              <a:rPr lang="en-US" altLang="ja-JP" sz="2800" dirty="0">
                <a:latin typeface="+mj-lt"/>
              </a:rPr>
              <a:t>key projects</a:t>
            </a:r>
            <a:endParaRPr lang="en-GB" sz="2800" dirty="0">
              <a:latin typeface="+mj-lt"/>
            </a:endParaRPr>
          </a:p>
        </p:txBody>
      </p:sp>
    </p:spTree>
    <p:extLst>
      <p:ext uri="{BB962C8B-B14F-4D97-AF65-F5344CB8AC3E}">
        <p14:creationId xmlns:p14="http://schemas.microsoft.com/office/powerpoint/2010/main" val="3422673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35"/>
            <a:ext cx="8939436" cy="6381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483203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23915</TotalTime>
  <Words>1320</Words>
  <Application>Microsoft Office PowerPoint</Application>
  <PresentationFormat>On-screen Show (4:3)</PresentationFormat>
  <Paragraphs>119</Paragraphs>
  <Slides>17</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ＭＳ Ｐゴシック</vt:lpstr>
      <vt:lpstr>ＭＳ Ｐ明朝</vt:lpstr>
      <vt:lpstr>Arial</vt:lpstr>
      <vt:lpstr>Calibri</vt:lpstr>
      <vt:lpstr>Cambria</vt:lpstr>
      <vt:lpstr>Cambria Math</vt:lpstr>
      <vt:lpstr>Comic Sans MS</vt:lpstr>
      <vt:lpstr>Wingdings</vt:lpstr>
      <vt:lpstr>Office Theme</vt:lpstr>
      <vt:lpstr>Equation</vt:lpstr>
      <vt:lpstr>Theoretical Cosmology</vt:lpstr>
      <vt:lpstr>Outline</vt:lpstr>
      <vt:lpstr>Overview</vt:lpstr>
      <vt:lpstr>The Cosmological Principle</vt:lpstr>
      <vt:lpstr> Isotropy and homogeneity </vt:lpstr>
      <vt:lpstr>Big Bang Cosmology</vt:lpstr>
      <vt:lpstr>PowerPoint Presentation</vt:lpstr>
      <vt:lpstr>PowerPoint Presentation</vt:lpstr>
      <vt:lpstr>PowerPoint Presentation</vt:lpstr>
      <vt:lpstr>PowerPoint Presentation</vt:lpstr>
      <vt:lpstr>Implications of Expansion</vt:lpstr>
      <vt:lpstr>Cosmic Microwave Background (CMB)</vt:lpstr>
      <vt:lpstr>Planck 2015</vt:lpstr>
      <vt:lpstr>PowerPoint Presentation</vt:lpstr>
      <vt:lpstr>Primordial Nucleosynthesis</vt:lpstr>
      <vt:lpstr>PowerPoint Presentation</vt:lpstr>
      <vt:lpstr>Big Bang Cosmology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Big-Bang cosmology</dc:title>
  <dc:creator>kazuya</dc:creator>
  <cp:lastModifiedBy>Kazuya Koyama</cp:lastModifiedBy>
  <cp:revision>307</cp:revision>
  <dcterms:created xsi:type="dcterms:W3CDTF">2004-10-09T07:50:49Z</dcterms:created>
  <dcterms:modified xsi:type="dcterms:W3CDTF">2016-11-25T14:02:03Z</dcterms:modified>
</cp:coreProperties>
</file>