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30"/>
  </p:notesMasterIdLst>
  <p:handoutMasterIdLst>
    <p:handoutMasterId r:id="rId31"/>
  </p:handoutMasterIdLst>
  <p:sldIdLst>
    <p:sldId id="256" r:id="rId2"/>
    <p:sldId id="257" r:id="rId3"/>
    <p:sldId id="258" r:id="rId4"/>
    <p:sldId id="259" r:id="rId5"/>
    <p:sldId id="332" r:id="rId6"/>
    <p:sldId id="333" r:id="rId7"/>
    <p:sldId id="334" r:id="rId8"/>
    <p:sldId id="335" r:id="rId9"/>
    <p:sldId id="306" r:id="rId10"/>
    <p:sldId id="307" r:id="rId11"/>
    <p:sldId id="309" r:id="rId12"/>
    <p:sldId id="317" r:id="rId13"/>
    <p:sldId id="308" r:id="rId14"/>
    <p:sldId id="330" r:id="rId15"/>
    <p:sldId id="319" r:id="rId16"/>
    <p:sldId id="312" r:id="rId17"/>
    <p:sldId id="327" r:id="rId18"/>
    <p:sldId id="328" r:id="rId19"/>
    <p:sldId id="337" r:id="rId20"/>
    <p:sldId id="310" r:id="rId21"/>
    <p:sldId id="336" r:id="rId22"/>
    <p:sldId id="318" r:id="rId23"/>
    <p:sldId id="271" r:id="rId24"/>
    <p:sldId id="329" r:id="rId25"/>
    <p:sldId id="272" r:id="rId26"/>
    <p:sldId id="316" r:id="rId27"/>
    <p:sldId id="278" r:id="rId28"/>
    <p:sldId id="338" r:id="rId29"/>
  </p:sldIdLst>
  <p:sldSz cx="9144000" cy="6858000" type="screen4x3"/>
  <p:notesSz cx="7099300" cy="102235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8A6"/>
    <a:srgbClr val="FF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83900" autoAdjust="0"/>
  </p:normalViewPr>
  <p:slideViewPr>
    <p:cSldViewPr snapToGrid="0">
      <p:cViewPr varScale="1">
        <p:scale>
          <a:sx n="54" d="100"/>
          <a:sy n="54" d="100"/>
        </p:scale>
        <p:origin x="982" y="24"/>
      </p:cViewPr>
      <p:guideLst>
        <p:guide orient="horz" pos="2160"/>
        <p:guide pos="2880"/>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66" d="100"/>
        <a:sy n="66" d="100"/>
      </p:scale>
      <p:origin x="0" y="5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175"/>
          </a:xfrm>
          <a:prstGeom prst="rect">
            <a:avLst/>
          </a:prstGeom>
        </p:spPr>
        <p:txBody>
          <a:bodyPr vert="horz" lIns="98984" tIns="49492" rIns="98984" bIns="49492"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175"/>
          </a:xfrm>
          <a:prstGeom prst="rect">
            <a:avLst/>
          </a:prstGeom>
        </p:spPr>
        <p:txBody>
          <a:bodyPr vert="horz" lIns="98984" tIns="49492" rIns="98984" bIns="49492" rtlCol="0"/>
          <a:lstStyle>
            <a:lvl1pPr algn="r">
              <a:defRPr sz="1300"/>
            </a:lvl1pPr>
          </a:lstStyle>
          <a:p>
            <a:fld id="{34AF7DA9-02EE-4EFE-AEDE-9C29F76AB27A}" type="datetimeFigureOut">
              <a:rPr lang="en-GB" smtClean="0"/>
              <a:pPr/>
              <a:t>28/11/2016</a:t>
            </a:fld>
            <a:endParaRPr lang="en-GB"/>
          </a:p>
        </p:txBody>
      </p:sp>
      <p:sp>
        <p:nvSpPr>
          <p:cNvPr id="4" name="Footer Placeholder 3"/>
          <p:cNvSpPr>
            <a:spLocks noGrp="1"/>
          </p:cNvSpPr>
          <p:nvPr>
            <p:ph type="ftr" sz="quarter" idx="2"/>
          </p:nvPr>
        </p:nvSpPr>
        <p:spPr>
          <a:xfrm>
            <a:off x="0" y="9710551"/>
            <a:ext cx="3076363" cy="511175"/>
          </a:xfrm>
          <a:prstGeom prst="rect">
            <a:avLst/>
          </a:prstGeom>
        </p:spPr>
        <p:txBody>
          <a:bodyPr vert="horz" lIns="98984" tIns="49492" rIns="98984" bIns="49492"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10551"/>
            <a:ext cx="3076363" cy="511175"/>
          </a:xfrm>
          <a:prstGeom prst="rect">
            <a:avLst/>
          </a:prstGeom>
        </p:spPr>
        <p:txBody>
          <a:bodyPr vert="horz" lIns="98984" tIns="49492" rIns="98984" bIns="49492" rtlCol="0" anchor="b"/>
          <a:lstStyle>
            <a:lvl1pPr algn="r">
              <a:defRPr sz="1300"/>
            </a:lvl1pPr>
          </a:lstStyle>
          <a:p>
            <a:fld id="{2F5852F0-21FF-4755-81A5-425D87BA0D82}" type="slidenum">
              <a:rPr lang="en-GB" smtClean="0"/>
              <a:pPr/>
              <a:t>‹#›</a:t>
            </a:fld>
            <a:endParaRPr lang="en-GB"/>
          </a:p>
        </p:txBody>
      </p:sp>
    </p:spTree>
    <p:extLst>
      <p:ext uri="{BB962C8B-B14F-4D97-AF65-F5344CB8AC3E}">
        <p14:creationId xmlns:p14="http://schemas.microsoft.com/office/powerpoint/2010/main" val="253074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defRPr sz="1300"/>
            </a:lvl1pPr>
          </a:lstStyle>
          <a:p>
            <a:endParaRPr lang="en-US"/>
          </a:p>
        </p:txBody>
      </p:sp>
      <p:sp>
        <p:nvSpPr>
          <p:cNvPr id="74755" name="Rectangle 3"/>
          <p:cNvSpPr>
            <a:spLocks noGrp="1" noChangeArrowheads="1"/>
          </p:cNvSpPr>
          <p:nvPr>
            <p:ph type="dt" idx="1"/>
          </p:nvPr>
        </p:nvSpPr>
        <p:spPr bwMode="auto">
          <a:xfrm>
            <a:off x="4021294" y="0"/>
            <a:ext cx="3076363" cy="5111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lvl1pPr algn="r">
              <a:defRPr sz="1300"/>
            </a:lvl1pPr>
          </a:lstStyle>
          <a:p>
            <a:endParaRPr lang="en-US"/>
          </a:p>
        </p:txBody>
      </p:sp>
      <p:sp>
        <p:nvSpPr>
          <p:cNvPr id="74756" name="Rectangle 4"/>
          <p:cNvSpPr>
            <a:spLocks noGrp="1" noRot="1" noChangeAspect="1" noChangeArrowheads="1" noTextEdit="1"/>
          </p:cNvSpPr>
          <p:nvPr>
            <p:ph type="sldImg" idx="2"/>
          </p:nvPr>
        </p:nvSpPr>
        <p:spPr bwMode="auto">
          <a:xfrm>
            <a:off x="993775" y="766763"/>
            <a:ext cx="5111750" cy="3833812"/>
          </a:xfrm>
          <a:prstGeom prst="rect">
            <a:avLst/>
          </a:prstGeom>
          <a:noFill/>
          <a:ln w="9525">
            <a:solidFill>
              <a:srgbClr val="000000"/>
            </a:solidFill>
            <a:miter lim="800000"/>
            <a:headEnd/>
            <a:tailEnd/>
          </a:ln>
          <a:effectLst/>
        </p:spPr>
      </p:sp>
      <p:sp>
        <p:nvSpPr>
          <p:cNvPr id="74757" name="Rectangle 5"/>
          <p:cNvSpPr>
            <a:spLocks noGrp="1" noChangeArrowheads="1"/>
          </p:cNvSpPr>
          <p:nvPr>
            <p:ph type="body" sz="quarter" idx="3"/>
          </p:nvPr>
        </p:nvSpPr>
        <p:spPr bwMode="auto">
          <a:xfrm>
            <a:off x="709930" y="4856163"/>
            <a:ext cx="5679440" cy="4600575"/>
          </a:xfrm>
          <a:prstGeom prst="rect">
            <a:avLst/>
          </a:prstGeom>
          <a:noFill/>
          <a:ln w="9525">
            <a:noFill/>
            <a:miter lim="800000"/>
            <a:headEnd/>
            <a:tailEnd/>
          </a:ln>
          <a:effectLst/>
        </p:spPr>
        <p:txBody>
          <a:bodyPr vert="horz" wrap="square" lIns="98984" tIns="49492" rIns="98984" bIns="4949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defRPr sz="1300"/>
            </a:lvl1pPr>
          </a:lstStyle>
          <a:p>
            <a:endParaRPr lang="en-US"/>
          </a:p>
        </p:txBody>
      </p:sp>
      <p:sp>
        <p:nvSpPr>
          <p:cNvPr id="74759" name="Rectangle 7"/>
          <p:cNvSpPr>
            <a:spLocks noGrp="1" noChangeArrowheads="1"/>
          </p:cNvSpPr>
          <p:nvPr>
            <p:ph type="sldNum" sz="quarter" idx="5"/>
          </p:nvPr>
        </p:nvSpPr>
        <p:spPr bwMode="auto">
          <a:xfrm>
            <a:off x="4021294" y="9710551"/>
            <a:ext cx="3076363" cy="511175"/>
          </a:xfrm>
          <a:prstGeom prst="rect">
            <a:avLst/>
          </a:prstGeom>
          <a:noFill/>
          <a:ln w="9525">
            <a:noFill/>
            <a:miter lim="800000"/>
            <a:headEnd/>
            <a:tailEnd/>
          </a:ln>
          <a:effectLst/>
        </p:spPr>
        <p:txBody>
          <a:bodyPr vert="horz" wrap="square" lIns="98984" tIns="49492" rIns="98984" bIns="49492" numCol="1" anchor="b" anchorCtr="0" compatLnSpc="1">
            <a:prstTxWarp prst="textNoShape">
              <a:avLst/>
            </a:prstTxWarp>
          </a:bodyPr>
          <a:lstStyle>
            <a:lvl1pPr algn="r">
              <a:defRPr sz="1300"/>
            </a:lvl1pPr>
          </a:lstStyle>
          <a:p>
            <a:fld id="{57EFA213-135C-4B8C-A8C5-1D0EAEB2D492}" type="slidenum">
              <a:rPr lang="en-US"/>
              <a:pPr/>
              <a:t>‹#›</a:t>
            </a:fld>
            <a:endParaRPr lang="en-US"/>
          </a:p>
        </p:txBody>
      </p:sp>
    </p:spTree>
    <p:extLst>
      <p:ext uri="{BB962C8B-B14F-4D97-AF65-F5344CB8AC3E}">
        <p14:creationId xmlns:p14="http://schemas.microsoft.com/office/powerpoint/2010/main" val="28509852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A </a:t>
            </a:r>
            <a:r>
              <a:rPr kumimoji="1" lang="en-US" sz="1200" i="1" kern="1200" dirty="0" smtClean="0">
                <a:solidFill>
                  <a:schemeClr val="tx1"/>
                </a:solidFill>
                <a:effectLst/>
                <a:latin typeface="Arial" charset="0"/>
                <a:ea typeface="ＭＳ Ｐ明朝" pitchFamily="18" charset="-128"/>
                <a:cs typeface="+mn-cs"/>
              </a:rPr>
              <a:t>metric</a:t>
            </a:r>
            <a:r>
              <a:rPr kumimoji="1" lang="en-US" sz="1200" kern="1200" dirty="0" smtClean="0">
                <a:solidFill>
                  <a:schemeClr val="tx1"/>
                </a:solidFill>
                <a:effectLst/>
                <a:latin typeface="Arial" charset="0"/>
                <a:ea typeface="ＭＳ Ｐ明朝" pitchFamily="18" charset="-128"/>
                <a:cs typeface="+mn-cs"/>
              </a:rPr>
              <a:t> allows us to calculate the </a:t>
            </a:r>
            <a:r>
              <a:rPr kumimoji="1" lang="en-US" sz="1200" kern="1200" dirty="0" err="1" smtClean="0">
                <a:solidFill>
                  <a:schemeClr val="tx1"/>
                </a:solidFill>
                <a:effectLst/>
                <a:latin typeface="Arial" charset="0"/>
                <a:ea typeface="ＭＳ Ｐ明朝" pitchFamily="18" charset="-128"/>
                <a:cs typeface="+mn-cs"/>
              </a:rPr>
              <a:t>spacetime</a:t>
            </a:r>
            <a:r>
              <a:rPr kumimoji="1" lang="en-US" sz="1200" kern="1200" dirty="0" smtClean="0">
                <a:solidFill>
                  <a:schemeClr val="tx1"/>
                </a:solidFill>
                <a:effectLst/>
                <a:latin typeface="Arial" charset="0"/>
                <a:ea typeface="ＭＳ Ｐ明朝" pitchFamily="18" charset="-128"/>
                <a:cs typeface="+mn-cs"/>
              </a:rPr>
              <a:t> separation between two (4-D) points in a given coordinate system. For 3-D space, there are three types of curvature: spherical, hyperbolic, and flat (or Euclidean), represented here as 2-D surfaces curving into another dimension…</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a:t>
            </a:fld>
            <a:endParaRPr lang="en-US"/>
          </a:p>
        </p:txBody>
      </p:sp>
    </p:spTree>
    <p:extLst>
      <p:ext uri="{BB962C8B-B14F-4D97-AF65-F5344CB8AC3E}">
        <p14:creationId xmlns:p14="http://schemas.microsoft.com/office/powerpoint/2010/main" val="69013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ＭＳ Ｐ明朝" pitchFamily="18" charset="-128"/>
                <a:cs typeface="+mn-cs"/>
              </a:rPr>
              <a:t>Given the observed matter and radiation density today, we can use these relations for density evolution to determine when they dominated in the past and construct a picture of the overall evolution of the universe depending on which type of “stuff” was dominant at what times. </a:t>
            </a:r>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12</a:t>
            </a:fld>
            <a:endParaRPr lang="en-US"/>
          </a:p>
        </p:txBody>
      </p:sp>
    </p:spTree>
    <p:extLst>
      <p:ext uri="{BB962C8B-B14F-4D97-AF65-F5344CB8AC3E}">
        <p14:creationId xmlns:p14="http://schemas.microsoft.com/office/powerpoint/2010/main" val="2287180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So we have these equations in terms of (a-dot / a), but given the definition of velocity we can see that Hubble’s constant, where v = H r, is exactly that. [CLICK] Neglecting lambda, we can define a critical density such that the curvature is zero. [CLICK]  Then we divide density by the critical density to get a density parameter and re-write the </a:t>
            </a:r>
            <a:r>
              <a:rPr kumimoji="1" lang="en-US" sz="1200" kern="1200" dirty="0" err="1" smtClean="0">
                <a:solidFill>
                  <a:schemeClr val="tx1"/>
                </a:solidFill>
                <a:effectLst/>
                <a:latin typeface="Arial" charset="0"/>
                <a:ea typeface="ＭＳ Ｐ明朝" pitchFamily="18" charset="-128"/>
                <a:cs typeface="+mn-cs"/>
              </a:rPr>
              <a:t>Friedmann</a:t>
            </a:r>
            <a:r>
              <a:rPr kumimoji="1" lang="en-US" sz="1200" kern="1200" dirty="0" smtClean="0">
                <a:solidFill>
                  <a:schemeClr val="tx1"/>
                </a:solidFill>
                <a:effectLst/>
                <a:latin typeface="Arial" charset="0"/>
                <a:ea typeface="ＭＳ Ｐ明朝" pitchFamily="18" charset="-128"/>
                <a:cs typeface="+mn-cs"/>
              </a:rPr>
              <a:t> equation. Now we can see how the omegas, or energy density parameters, are related to the curvature of the Universe, where omega = 1 corresponds to the critical case of a flat universe. Including a cosmological constant again and defining its own energy density parameter, we see that the total density = 1 in a flat Universe.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13</a:t>
            </a:fld>
            <a:endParaRPr lang="en-US"/>
          </a:p>
        </p:txBody>
      </p:sp>
    </p:spTree>
    <p:extLst>
      <p:ext uri="{BB962C8B-B14F-4D97-AF65-F5344CB8AC3E}">
        <p14:creationId xmlns:p14="http://schemas.microsoft.com/office/powerpoint/2010/main" val="61155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That is one clue that we need something like a cosmological constant. Here is a plot of the size of the universe under different models. </a:t>
            </a:r>
            <a:r>
              <a:rPr kumimoji="1" lang="en-US" sz="1200" kern="1200" dirty="0" err="1" smtClean="0">
                <a:solidFill>
                  <a:schemeClr val="tx1"/>
                </a:solidFill>
                <a:effectLst/>
                <a:latin typeface="Arial" charset="0"/>
                <a:ea typeface="ＭＳ Ｐ明朝" pitchFamily="18" charset="-128"/>
                <a:cs typeface="+mn-cs"/>
              </a:rPr>
              <a:t>Omega_m</a:t>
            </a:r>
            <a:r>
              <a:rPr kumimoji="1" lang="en-US" sz="1200" kern="1200" dirty="0" smtClean="0">
                <a:solidFill>
                  <a:schemeClr val="tx1"/>
                </a:solidFill>
                <a:effectLst/>
                <a:latin typeface="Arial" charset="0"/>
                <a:ea typeface="ＭＳ Ｐ明朝" pitchFamily="18" charset="-128"/>
                <a:cs typeface="+mn-cs"/>
              </a:rPr>
              <a:t> =1, lambda = 0 is the “coasting” solution of a flat universe; a larger </a:t>
            </a:r>
            <a:r>
              <a:rPr kumimoji="1" lang="en-US" sz="1200" kern="1200" dirty="0" err="1" smtClean="0">
                <a:solidFill>
                  <a:schemeClr val="tx1"/>
                </a:solidFill>
                <a:effectLst/>
                <a:latin typeface="Arial" charset="0"/>
                <a:ea typeface="ＭＳ Ｐ明朝" pitchFamily="18" charset="-128"/>
                <a:cs typeface="+mn-cs"/>
              </a:rPr>
              <a:t>omega_m</a:t>
            </a:r>
            <a:r>
              <a:rPr kumimoji="1" lang="en-US" sz="1200" kern="1200" dirty="0" smtClean="0">
                <a:solidFill>
                  <a:schemeClr val="tx1"/>
                </a:solidFill>
                <a:effectLst/>
                <a:latin typeface="Arial" charset="0"/>
                <a:ea typeface="ＭＳ Ｐ明朝" pitchFamily="18" charset="-128"/>
                <a:cs typeface="+mn-cs"/>
              </a:rPr>
              <a:t> would mean the universe is decelerating and will eventually collapse back on itself (“big crunch”). The presence of dark energy (red line, but also the blue line) means the universe is accelerating and will end in a “big chill”.</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15</a:t>
            </a:fld>
            <a:endParaRPr lang="en-US"/>
          </a:p>
        </p:txBody>
      </p:sp>
    </p:spTree>
    <p:extLst>
      <p:ext uri="{BB962C8B-B14F-4D97-AF65-F5344CB8AC3E}">
        <p14:creationId xmlns:p14="http://schemas.microsoft.com/office/powerpoint/2010/main" val="2633129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Proper distance: Using the metric, we can define the line-of-sight co-moving distance to light emitted at </a:t>
            </a:r>
            <a:r>
              <a:rPr kumimoji="1" lang="en-US" sz="1200" kern="1200" dirty="0" err="1" smtClean="0">
                <a:solidFill>
                  <a:schemeClr val="tx1"/>
                </a:solidFill>
                <a:effectLst/>
                <a:latin typeface="Arial" charset="0"/>
                <a:ea typeface="ＭＳ Ｐ明朝" pitchFamily="18" charset="-128"/>
                <a:cs typeface="+mn-cs"/>
              </a:rPr>
              <a:t>t_e</a:t>
            </a:r>
            <a:r>
              <a:rPr kumimoji="1" lang="en-US" sz="1200" kern="1200" dirty="0" smtClean="0">
                <a:solidFill>
                  <a:schemeClr val="tx1"/>
                </a:solidFill>
                <a:effectLst/>
                <a:latin typeface="Arial" charset="0"/>
                <a:ea typeface="ＭＳ Ｐ明朝" pitchFamily="18" charset="-128"/>
                <a:cs typeface="+mn-cs"/>
              </a:rPr>
              <a:t>. The integral can be in terms of t, a, or z; using this function for H(z) we can relate the co-moving distance to observables. [CLICK] For nearby objects, where z &lt;&lt; 1, the integration simplifies and we recover Hubble’s law, v = H d. </a:t>
            </a:r>
            <a:r>
              <a:rPr kumimoji="1" lang="en-US" sz="1200" i="1" kern="1200" dirty="0" smtClean="0">
                <a:solidFill>
                  <a:schemeClr val="tx1"/>
                </a:solidFill>
                <a:effectLst/>
                <a:latin typeface="Arial" charset="0"/>
                <a:ea typeface="ＭＳ Ｐ明朝" pitchFamily="18" charset="-128"/>
                <a:cs typeface="+mn-cs"/>
              </a:rPr>
              <a:t>Very</a:t>
            </a:r>
            <a:r>
              <a:rPr kumimoji="1" lang="en-US" sz="1200" kern="1200" dirty="0" smtClean="0">
                <a:solidFill>
                  <a:schemeClr val="tx1"/>
                </a:solidFill>
                <a:effectLst/>
                <a:latin typeface="Arial" charset="0"/>
                <a:ea typeface="ＭＳ Ｐ明朝" pitchFamily="18" charset="-128"/>
                <a:cs typeface="+mn-cs"/>
              </a:rPr>
              <a:t> nearby objects move according to their peculiar velocity, and objects moving at v = H d are said to be in the Hubble flow. [CLICK] The age of the universe is just an integral over </a:t>
            </a:r>
            <a:r>
              <a:rPr kumimoji="1" lang="en-US" sz="1200" kern="1200" dirty="0" err="1" smtClean="0">
                <a:solidFill>
                  <a:schemeClr val="tx1"/>
                </a:solidFill>
                <a:effectLst/>
                <a:latin typeface="Arial" charset="0"/>
                <a:ea typeface="ＭＳ Ｐ明朝" pitchFamily="18" charset="-128"/>
                <a:cs typeface="+mn-cs"/>
              </a:rPr>
              <a:t>dt</a:t>
            </a:r>
            <a:r>
              <a:rPr kumimoji="1" lang="en-US" sz="1200" kern="1200" dirty="0" smtClean="0">
                <a:solidFill>
                  <a:schemeClr val="tx1"/>
                </a:solidFill>
                <a:effectLst/>
                <a:latin typeface="Arial" charset="0"/>
                <a:ea typeface="ＭＳ Ｐ明朝" pitchFamily="18" charset="-128"/>
                <a:cs typeface="+mn-cs"/>
              </a:rPr>
              <a:t> from t = 0 to today, which we can also write in terms of H(z). Most of the time you would solve this numerically, [CLICK] but for K=0 and lambda = 0 (Einstein-de Sitter universe) E(z) simplifies and you get that the universe is 6.7 </a:t>
            </a:r>
            <a:r>
              <a:rPr kumimoji="1" lang="en-US" sz="1200" kern="1200" dirty="0" err="1" smtClean="0">
                <a:solidFill>
                  <a:schemeClr val="tx1"/>
                </a:solidFill>
                <a:effectLst/>
                <a:latin typeface="Arial" charset="0"/>
                <a:ea typeface="ＭＳ Ｐ明朝" pitchFamily="18" charset="-128"/>
                <a:cs typeface="+mn-cs"/>
              </a:rPr>
              <a:t>Gyr</a:t>
            </a:r>
            <a:r>
              <a:rPr kumimoji="1" lang="en-US" sz="1200" kern="1200" dirty="0" smtClean="0">
                <a:solidFill>
                  <a:schemeClr val="tx1"/>
                </a:solidFill>
                <a:effectLst/>
                <a:latin typeface="Arial" charset="0"/>
                <a:ea typeface="ＭＳ Ｐ明朝" pitchFamily="18" charset="-128"/>
                <a:cs typeface="+mn-cs"/>
              </a:rPr>
              <a:t>, which is not old enough.</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16</a:t>
            </a:fld>
            <a:endParaRPr lang="en-US"/>
          </a:p>
        </p:txBody>
      </p:sp>
    </p:spTree>
    <p:extLst>
      <p:ext uri="{BB962C8B-B14F-4D97-AF65-F5344CB8AC3E}">
        <p14:creationId xmlns:p14="http://schemas.microsoft.com/office/powerpoint/2010/main" val="79964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relation between the matter and dark energy (CC) density parameters thus inform the global curvature, and thus the global expansion history, of the Universe. This line gives the flat solution, on the border of “open” and “closed”, which remember means hyperbolic and spherical, respectively. You can also figure out which solutions give you an accelerating or decelerating universe, and which will lead to a “big chill” or “big crunch” scenario for the future of the Universe. [CLICK] To put this in perspective of Bob’s observational lectures, here’s the plot you guys saw a few times, showing how precise the observations are compared to the theorists imaginings…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20</a:t>
            </a:fld>
            <a:endParaRPr lang="en-US"/>
          </a:p>
        </p:txBody>
      </p:sp>
    </p:spTree>
    <p:extLst>
      <p:ext uri="{BB962C8B-B14F-4D97-AF65-F5344CB8AC3E}">
        <p14:creationId xmlns:p14="http://schemas.microsoft.com/office/powerpoint/2010/main" val="253235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expanding universe also affects the thermodynamics. First a little reminder, we have the number density, energy density, and pressure of a gas in thermal equilibrium (in particle physics units), depending on the distribution function and whether the gas is composed of fermions or bosons. Mu is the chemical potential, and g is the internal degrees of freedom.</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22</a:t>
            </a:fld>
            <a:endParaRPr lang="en-US"/>
          </a:p>
        </p:txBody>
      </p:sp>
    </p:spTree>
    <p:extLst>
      <p:ext uri="{BB962C8B-B14F-4D97-AF65-F5344CB8AC3E}">
        <p14:creationId xmlns:p14="http://schemas.microsoft.com/office/powerpoint/2010/main" val="3808049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For a gas of relativistic matter, with T &gt;&gt; m and T &gt;&gt; mu, the energy density simplifies and you get the Stefan-Boltzmann relation (right?), plus recall the equation of state for radiation. [CLICK] For non-relativistic matter, with m &gt;&gt; T, the energy density is just the mass times the number density, which has this form, and the pressure is negligible.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23</a:t>
            </a:fld>
            <a:endParaRPr lang="en-US"/>
          </a:p>
        </p:txBody>
      </p:sp>
    </p:spTree>
    <p:extLst>
      <p:ext uri="{BB962C8B-B14F-4D97-AF65-F5344CB8AC3E}">
        <p14:creationId xmlns:p14="http://schemas.microsoft.com/office/powerpoint/2010/main" val="3315926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Again refreshing your undergraduate thermodynamics, the second law gives a relation between entropy, density, pressure, and temperature. When the expansion timescale is long compared to reactions that maintain thermal equilibrium, the gas undergoes adiabatic changes and the entropy per co-moving volume is constant. [CLICK] From the conservation of energy, if the chemical potential is 0, a constant entropy per co-moving volume implies a^3 (</a:t>
            </a:r>
            <a:r>
              <a:rPr kumimoji="1" lang="en-US" sz="1200" kern="1200" dirty="0" err="1" smtClean="0">
                <a:solidFill>
                  <a:schemeClr val="tx1"/>
                </a:solidFill>
                <a:effectLst/>
                <a:latin typeface="Arial" charset="0"/>
                <a:ea typeface="ＭＳ Ｐ明朝" pitchFamily="18" charset="-128"/>
                <a:cs typeface="+mn-cs"/>
              </a:rPr>
              <a:t>p+rho</a:t>
            </a:r>
            <a:r>
              <a:rPr kumimoji="1" lang="en-US" sz="1200" kern="1200" dirty="0" smtClean="0">
                <a:solidFill>
                  <a:schemeClr val="tx1"/>
                </a:solidFill>
                <a:effectLst/>
                <a:latin typeface="Arial" charset="0"/>
                <a:ea typeface="ＭＳ Ｐ明朝" pitchFamily="18" charset="-128"/>
                <a:cs typeface="+mn-cs"/>
              </a:rPr>
              <a:t>)/T = constant. For radiation, p = rho/3. [CLICK] We can then substitute the Stefan-Boltzmann law rho pro. to T^4 to get that the temperature decreases as the universe expands.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24</a:t>
            </a:fld>
            <a:endParaRPr lang="en-US"/>
          </a:p>
        </p:txBody>
      </p:sp>
    </p:spTree>
    <p:extLst>
      <p:ext uri="{BB962C8B-B14F-4D97-AF65-F5344CB8AC3E}">
        <p14:creationId xmlns:p14="http://schemas.microsoft.com/office/powerpoint/2010/main" val="862695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Decoupling: In the next lecture we’ll get more into the details of the thermal history of the universe. One important concept is decoupling: in an expanding universe, a particle can move at most c/H, so if the interaction rate is too slow, the gas will no longer be in thermal equilibrium and decouple when gamma &lt; H.</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25</a:t>
            </a:fld>
            <a:endParaRPr lang="en-US"/>
          </a:p>
        </p:txBody>
      </p:sp>
    </p:spTree>
    <p:extLst>
      <p:ext uri="{BB962C8B-B14F-4D97-AF65-F5344CB8AC3E}">
        <p14:creationId xmlns:p14="http://schemas.microsoft.com/office/powerpoint/2010/main" val="313880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Freeze-out: In thermal equilibrium, the number of massive (non-relativistic) particles has this form. Once they decouple from the thermal bath, the number density of particles is just diluted by the expansion. This means the number density of particles is no longer affected by equilibrium physics so it “freezes out” at decoupling.</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26</a:t>
            </a:fld>
            <a:endParaRPr lang="en-US"/>
          </a:p>
        </p:txBody>
      </p:sp>
    </p:spTree>
    <p:extLst>
      <p:ext uri="{BB962C8B-B14F-4D97-AF65-F5344CB8AC3E}">
        <p14:creationId xmlns:p14="http://schemas.microsoft.com/office/powerpoint/2010/main" val="122980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If space is flat, you can add a term to the </a:t>
            </a:r>
            <a:r>
              <a:rPr kumimoji="1" lang="en-US" sz="1200" kern="1200" dirty="0" err="1" smtClean="0">
                <a:solidFill>
                  <a:schemeClr val="tx1"/>
                </a:solidFill>
                <a:effectLst/>
                <a:latin typeface="Arial" charset="0"/>
                <a:ea typeface="ＭＳ Ｐ明朝" pitchFamily="18" charset="-128"/>
                <a:cs typeface="+mn-cs"/>
              </a:rPr>
              <a:t>Minkowski</a:t>
            </a:r>
            <a:r>
              <a:rPr kumimoji="1" lang="en-US" sz="1200" kern="1200" dirty="0" smtClean="0">
                <a:solidFill>
                  <a:schemeClr val="tx1"/>
                </a:solidFill>
                <a:effectLst/>
                <a:latin typeface="Arial" charset="0"/>
                <a:ea typeface="ＭＳ Ｐ明朝" pitchFamily="18" charset="-128"/>
                <a:cs typeface="+mn-cs"/>
              </a:rPr>
              <a:t> metric of special relativity to allow for expansion, parameterizing it by the scale factor, a, which grows over time. [CLICK] The metric where space is homogeneous and isotropic, with some constant curvature given by K, is given here (in spherical coordinates because we still like to think of ourselves as the center of the Universe), referred to variably as the RW, FRW, or FLRW metric for </a:t>
            </a:r>
            <a:r>
              <a:rPr kumimoji="1" lang="en-US" sz="1200" kern="1200" dirty="0" err="1" smtClean="0">
                <a:solidFill>
                  <a:schemeClr val="tx1"/>
                </a:solidFill>
                <a:effectLst/>
                <a:latin typeface="Arial" charset="0"/>
                <a:ea typeface="ＭＳ Ｐ明朝" pitchFamily="18" charset="-128"/>
                <a:cs typeface="+mn-cs"/>
              </a:rPr>
              <a:t>Friedmann</a:t>
            </a:r>
            <a:r>
              <a:rPr kumimoji="1" lang="en-US" sz="1200" kern="1200" dirty="0" smtClean="0">
                <a:solidFill>
                  <a:schemeClr val="tx1"/>
                </a:solidFill>
                <a:effectLst/>
                <a:latin typeface="Arial" charset="0"/>
                <a:ea typeface="ＭＳ Ｐ明朝" pitchFamily="18" charset="-128"/>
                <a:cs typeface="+mn-cs"/>
              </a:rPr>
              <a:t>, </a:t>
            </a:r>
            <a:r>
              <a:rPr kumimoji="1" lang="en-US" sz="1200" kern="1200" dirty="0" err="1" smtClean="0">
                <a:solidFill>
                  <a:schemeClr val="tx1"/>
                </a:solidFill>
                <a:effectLst/>
                <a:latin typeface="Arial" charset="0"/>
                <a:ea typeface="ＭＳ Ｐ明朝" pitchFamily="18" charset="-128"/>
                <a:cs typeface="+mn-cs"/>
              </a:rPr>
              <a:t>Lamaitre</a:t>
            </a:r>
            <a:r>
              <a:rPr kumimoji="1" lang="en-US" sz="1200" kern="1200" dirty="0" smtClean="0">
                <a:solidFill>
                  <a:schemeClr val="tx1"/>
                </a:solidFill>
                <a:effectLst/>
                <a:latin typeface="Arial" charset="0"/>
                <a:ea typeface="ＭＳ Ｐ明朝" pitchFamily="18" charset="-128"/>
                <a:cs typeface="+mn-cs"/>
              </a:rPr>
              <a:t>, Robertson, and Walker. The curvature constant tells you what kind of geometry you have in your metric, and I will get to later what the Omegas mean.</a:t>
            </a:r>
          </a:p>
          <a:p>
            <a:r>
              <a:rPr lang="en-US" b="1" dirty="0" smtClean="0"/>
              <a:t>Write the metric on the board</a:t>
            </a:r>
            <a:endParaRPr lang="en-US" b="1"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3</a:t>
            </a:fld>
            <a:endParaRPr lang="en-US"/>
          </a:p>
        </p:txBody>
      </p:sp>
    </p:spTree>
    <p:extLst>
      <p:ext uri="{BB962C8B-B14F-4D97-AF65-F5344CB8AC3E}">
        <p14:creationId xmlns:p14="http://schemas.microsoft.com/office/powerpoint/2010/main" val="1683005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equations governing the change of the number density of particles thus involve a cosmology component describing the expansion (and dilution) and a particle physics component describing the reaction rates, given by the cross-section * velocity * equilibrium number density. This plot shows the evolution of the co-moving number density; depending on the reaction rate, freeze-out will at different times (parameterized by temperature).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27</a:t>
            </a:fld>
            <a:endParaRPr lang="en-US"/>
          </a:p>
        </p:txBody>
      </p:sp>
    </p:spTree>
    <p:extLst>
      <p:ext uri="{BB962C8B-B14F-4D97-AF65-F5344CB8AC3E}">
        <p14:creationId xmlns:p14="http://schemas.microsoft.com/office/powerpoint/2010/main" val="373094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28</a:t>
            </a:fld>
            <a:endParaRPr lang="en-US"/>
          </a:p>
        </p:txBody>
      </p:sp>
    </p:spTree>
    <p:extLst>
      <p:ext uri="{BB962C8B-B14F-4D97-AF65-F5344CB8AC3E}">
        <p14:creationId xmlns:p14="http://schemas.microsoft.com/office/powerpoint/2010/main" val="3446666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metric can also be written in terms of the conformal time, which is like a co-moving measure of time, as below. Regions separated by distances greater than the conformal distance are not causally connected. [CLICK] Note that the distance r is a co-moving coordinate, which means that it describes distances in addition to the expansion; if two objects move along with the expansion (called the Hubble flow), their co-moving distance does not change.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4</a:t>
            </a:fld>
            <a:endParaRPr lang="en-US"/>
          </a:p>
        </p:txBody>
      </p:sp>
    </p:spTree>
    <p:extLst>
      <p:ext uri="{BB962C8B-B14F-4D97-AF65-F5344CB8AC3E}">
        <p14:creationId xmlns:p14="http://schemas.microsoft.com/office/powerpoint/2010/main" val="50423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Arial" charset="0"/>
                <a:ea typeface="ＭＳ Ｐ明朝" pitchFamily="18" charset="-128"/>
                <a:cs typeface="+mn-cs"/>
              </a:rPr>
              <a:t>In this section I’ll define the different types of distance measures in cosmology, but we’ll start with the redshift.</a:t>
            </a:r>
          </a:p>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Redshift: Light propagates along a null line, so the metric coordinate separation is 0. Consider light emission where one peak emitted at </a:t>
            </a:r>
            <a:r>
              <a:rPr kumimoji="1" lang="en-US" sz="1200" kern="1200" dirty="0" err="1" smtClean="0">
                <a:solidFill>
                  <a:schemeClr val="tx1"/>
                </a:solidFill>
                <a:effectLst/>
                <a:latin typeface="Arial" charset="0"/>
                <a:ea typeface="ＭＳ Ｐ明朝" pitchFamily="18" charset="-128"/>
                <a:cs typeface="+mn-cs"/>
              </a:rPr>
              <a:t>t_e</a:t>
            </a:r>
            <a:r>
              <a:rPr kumimoji="1" lang="en-US" sz="1200" kern="1200" dirty="0" smtClean="0">
                <a:solidFill>
                  <a:schemeClr val="tx1"/>
                </a:solidFill>
                <a:effectLst/>
                <a:latin typeface="Arial" charset="0"/>
                <a:ea typeface="ＭＳ Ｐ明朝" pitchFamily="18" charset="-128"/>
                <a:cs typeface="+mn-cs"/>
              </a:rPr>
              <a:t>, the next at </a:t>
            </a:r>
            <a:r>
              <a:rPr kumimoji="1" lang="en-US" sz="1200" kern="1200" dirty="0" err="1" smtClean="0">
                <a:solidFill>
                  <a:schemeClr val="tx1"/>
                </a:solidFill>
                <a:effectLst/>
                <a:latin typeface="Arial" charset="0"/>
                <a:ea typeface="ＭＳ Ｐ明朝" pitchFamily="18" charset="-128"/>
                <a:cs typeface="+mn-cs"/>
              </a:rPr>
              <a:t>t_e</a:t>
            </a:r>
            <a:r>
              <a:rPr kumimoji="1" lang="en-US" sz="1200" kern="1200" dirty="0" smtClean="0">
                <a:solidFill>
                  <a:schemeClr val="tx1"/>
                </a:solidFill>
                <a:effectLst/>
                <a:latin typeface="Arial" charset="0"/>
                <a:ea typeface="ＭＳ Ｐ明朝" pitchFamily="18" charset="-128"/>
                <a:cs typeface="+mn-cs"/>
              </a:rPr>
              <a:t> + delta </a:t>
            </a:r>
            <a:r>
              <a:rPr kumimoji="1" lang="en-US" sz="1200" kern="1200" dirty="0" err="1" smtClean="0">
                <a:solidFill>
                  <a:schemeClr val="tx1"/>
                </a:solidFill>
                <a:effectLst/>
                <a:latin typeface="Arial" charset="0"/>
                <a:ea typeface="ＭＳ Ｐ明朝" pitchFamily="18" charset="-128"/>
                <a:cs typeface="+mn-cs"/>
              </a:rPr>
              <a:t>t_e</a:t>
            </a:r>
            <a:r>
              <a:rPr kumimoji="1" lang="en-US" sz="1200" kern="1200" dirty="0" smtClean="0">
                <a:solidFill>
                  <a:schemeClr val="tx1"/>
                </a:solidFill>
                <a:effectLst/>
                <a:latin typeface="Arial" charset="0"/>
                <a:ea typeface="ＭＳ Ｐ明朝" pitchFamily="18" charset="-128"/>
                <a:cs typeface="+mn-cs"/>
              </a:rPr>
              <a:t>. since the metric separation is 0, the time integral is equal to the radial integral, equal again to the time integral for the second peak. [CLICK] If delta t very small, this gives that the ratio of the time difference between the peaks to the scale factor is equal at emission and reception; this time difference is proportional to the wavelength. [CLICK] We define the scale factor today = 1, and the ratio of the received to emitted wavelengths as 1 + z. [CLICK] So the redshift z is the fractional wavelength difference of light due to the expansion.</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5</a:t>
            </a:fld>
            <a:endParaRPr lang="en-US"/>
          </a:p>
        </p:txBody>
      </p:sp>
    </p:spTree>
    <p:extLst>
      <p:ext uri="{BB962C8B-B14F-4D97-AF65-F5344CB8AC3E}">
        <p14:creationId xmlns:p14="http://schemas.microsoft.com/office/powerpoint/2010/main" val="169109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Luminosity distance: inferred from the inverse square law for light; F is flux, L is luminosity. The distance between the emitted light and the sphere is the transverse co-moving distance, if both were at the same redshift. For an observer at redshift 0, two effects as the universe expands: individual photons lose energy prop. to 1+z, and arrive less frequently prop. to 1+z. [CLICK] The received flux with respect to the proper motion distance (note it is not technically a “proper distance” and these can get confusing quickly) then gives a relation between luminosity distance and proper motion distance. For a flat universe, this is equal to the line-of-sight co-moving distance. [CLICK] I recommend looking at David Hogg’s “Distance measures in cosmology” for more details.</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6</a:t>
            </a:fld>
            <a:endParaRPr lang="en-US"/>
          </a:p>
        </p:txBody>
      </p:sp>
    </p:spTree>
    <p:extLst>
      <p:ext uri="{BB962C8B-B14F-4D97-AF65-F5344CB8AC3E}">
        <p14:creationId xmlns:p14="http://schemas.microsoft.com/office/powerpoint/2010/main" val="2899852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Angular diameter distance: infer the distance to an object from its angular size on the sky (using the small angle approximation). [CLICK] An object with physical size </a:t>
            </a:r>
            <a:r>
              <a:rPr kumimoji="1" lang="en-US" sz="1200" kern="1200" dirty="0" err="1" smtClean="0">
                <a:solidFill>
                  <a:schemeClr val="tx1"/>
                </a:solidFill>
                <a:effectLst/>
                <a:latin typeface="Arial" charset="0"/>
                <a:ea typeface="ＭＳ Ｐ明朝" pitchFamily="18" charset="-128"/>
                <a:cs typeface="+mn-cs"/>
              </a:rPr>
              <a:t>delta_d</a:t>
            </a:r>
            <a:r>
              <a:rPr kumimoji="1" lang="en-US" sz="1200" kern="1200" dirty="0" smtClean="0">
                <a:solidFill>
                  <a:schemeClr val="tx1"/>
                </a:solidFill>
                <a:effectLst/>
                <a:latin typeface="Arial" charset="0"/>
                <a:ea typeface="ＭＳ Ｐ明朝" pitchFamily="18" charset="-128"/>
                <a:cs typeface="+mn-cs"/>
              </a:rPr>
              <a:t> has co-moving size (1+z) </a:t>
            </a:r>
            <a:r>
              <a:rPr kumimoji="1" lang="en-US" sz="1200" kern="1200" dirty="0" err="1" smtClean="0">
                <a:solidFill>
                  <a:schemeClr val="tx1"/>
                </a:solidFill>
                <a:effectLst/>
                <a:latin typeface="Arial" charset="0"/>
                <a:ea typeface="ＭＳ Ｐ明朝" pitchFamily="18" charset="-128"/>
                <a:cs typeface="+mn-cs"/>
              </a:rPr>
              <a:t>delta_d</a:t>
            </a:r>
            <a:r>
              <a:rPr kumimoji="1" lang="en-US" sz="1200" kern="1200" dirty="0" smtClean="0">
                <a:solidFill>
                  <a:schemeClr val="tx1"/>
                </a:solidFill>
                <a:effectLst/>
                <a:latin typeface="Arial" charset="0"/>
                <a:ea typeface="ＭＳ Ｐ明朝" pitchFamily="18" charset="-128"/>
                <a:cs typeface="+mn-cs"/>
              </a:rPr>
              <a:t>, so again you get a factor of (1+z). [CLICK] Now we can relate both the angular diameter distance and luminosity distance to the proper motion distance and each other.</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7</a:t>
            </a:fld>
            <a:endParaRPr lang="en-US"/>
          </a:p>
        </p:txBody>
      </p:sp>
    </p:spTree>
    <p:extLst>
      <p:ext uri="{BB962C8B-B14F-4D97-AF65-F5344CB8AC3E}">
        <p14:creationId xmlns:p14="http://schemas.microsoft.com/office/powerpoint/2010/main" val="3638985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In GR, the metric of space-time is related to the matter and energy in the Universe. </a:t>
            </a:r>
            <a:r>
              <a:rPr kumimoji="1" lang="en-US" sz="1200" b="1" kern="1200" dirty="0" smtClean="0">
                <a:solidFill>
                  <a:schemeClr val="tx1"/>
                </a:solidFill>
                <a:effectLst/>
                <a:latin typeface="Arial" charset="0"/>
                <a:ea typeface="ＭＳ Ｐ明朝" pitchFamily="18" charset="-128"/>
                <a:cs typeface="+mn-cs"/>
              </a:rPr>
              <a:t>[Write out the metric here?]</a:t>
            </a:r>
            <a:r>
              <a:rPr kumimoji="1" lang="en-US" sz="1200" kern="1200" dirty="0" smtClean="0">
                <a:solidFill>
                  <a:schemeClr val="tx1"/>
                </a:solidFill>
                <a:effectLst/>
                <a:latin typeface="Arial" charset="0"/>
                <a:ea typeface="ＭＳ Ｐ明朝" pitchFamily="18" charset="-128"/>
                <a:cs typeface="+mn-cs"/>
              </a:rPr>
              <a:t> The Einstein equation (where we have put c = 1) is a second order differential equation for the evolution of the scale factor. [CLICK] It can be separated into the terms that describe the geometry or curvature of the metric and [CLICK] the terms that describe the “stuff” or matter: matter tells space-time how to curve, space-time tells matter how to move. [CLICK] The vacuum energy would be a new source term, if the dark energy is the cosmological constant, but you could just as well modify the LHS to account for acceleration (though not easily…). [CLICK] Many things in cosmology are considered perfect fluids (again, </a:t>
            </a:r>
            <a:r>
              <a:rPr kumimoji="1" lang="en-US" sz="1200" i="1" kern="1200" dirty="0" smtClean="0">
                <a:solidFill>
                  <a:schemeClr val="tx1"/>
                </a:solidFill>
                <a:effectLst/>
                <a:latin typeface="Arial" charset="0"/>
                <a:ea typeface="ＭＳ Ｐ明朝" pitchFamily="18" charset="-128"/>
                <a:cs typeface="+mn-cs"/>
              </a:rPr>
              <a:t>averaging</a:t>
            </a:r>
            <a:r>
              <a:rPr kumimoji="1" lang="en-US" sz="1200" kern="1200" dirty="0" smtClean="0">
                <a:solidFill>
                  <a:schemeClr val="tx1"/>
                </a:solidFill>
                <a:effectLst/>
                <a:latin typeface="Arial" charset="0"/>
                <a:ea typeface="ＭＳ Ｐ明朝" pitchFamily="18" charset="-128"/>
                <a:cs typeface="+mn-cs"/>
              </a:rPr>
              <a:t>) (technically, have no viscosity or heat flow), which has a simple form of the stress-energy tensor.</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9</a:t>
            </a:fld>
            <a:endParaRPr lang="en-US"/>
          </a:p>
        </p:txBody>
      </p:sp>
    </p:spTree>
    <p:extLst>
      <p:ext uri="{BB962C8B-B14F-4D97-AF65-F5344CB8AC3E}">
        <p14:creationId xmlns:p14="http://schemas.microsoft.com/office/powerpoint/2010/main" val="148427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The Einstein equations and the FLRW metric give the two independent equations, from the time-time and space-space components (assuming perfect fluid): the two </a:t>
            </a:r>
            <a:r>
              <a:rPr kumimoji="1" lang="en-US" sz="1200" kern="1200" dirty="0" err="1" smtClean="0">
                <a:solidFill>
                  <a:schemeClr val="tx1"/>
                </a:solidFill>
                <a:effectLst/>
                <a:latin typeface="Arial" charset="0"/>
                <a:ea typeface="ＭＳ Ｐ明朝" pitchFamily="18" charset="-128"/>
                <a:cs typeface="+mn-cs"/>
              </a:rPr>
              <a:t>Friedmann</a:t>
            </a:r>
            <a:r>
              <a:rPr kumimoji="1" lang="en-US" sz="1200" kern="1200" dirty="0" smtClean="0">
                <a:solidFill>
                  <a:schemeClr val="tx1"/>
                </a:solidFill>
                <a:effectLst/>
                <a:latin typeface="Arial" charset="0"/>
                <a:ea typeface="ＭＳ Ｐ明朝" pitchFamily="18" charset="-128"/>
                <a:cs typeface="+mn-cs"/>
              </a:rPr>
              <a:t> equations, or the second sometimes referred to as the acceleration equation. A third equation can be derived from the above which describes energy-momentum conservation, called the fluid equation. If these lectures had homework, there would be a lot of interesting problems to assign.</a:t>
            </a:r>
          </a:p>
          <a:p>
            <a:r>
              <a:rPr lang="en-US" b="1" dirty="0" smtClean="0"/>
              <a:t>Write </a:t>
            </a:r>
            <a:r>
              <a:rPr lang="en-US" b="1" dirty="0" err="1" smtClean="0"/>
              <a:t>Friedmann</a:t>
            </a:r>
            <a:r>
              <a:rPr lang="en-US" b="1" dirty="0" smtClean="0"/>
              <a:t> and fluid equations on the board.</a:t>
            </a:r>
            <a:endParaRPr lang="en-US" b="1"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10</a:t>
            </a:fld>
            <a:endParaRPr lang="en-US"/>
          </a:p>
        </p:txBody>
      </p:sp>
    </p:spTree>
    <p:extLst>
      <p:ext uri="{BB962C8B-B14F-4D97-AF65-F5344CB8AC3E}">
        <p14:creationId xmlns:p14="http://schemas.microsoft.com/office/powerpoint/2010/main" val="228426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effectLst/>
                <a:latin typeface="Arial" charset="0"/>
                <a:ea typeface="ＭＳ Ｐ明朝" pitchFamily="18" charset="-128"/>
                <a:cs typeface="+mn-cs"/>
              </a:rPr>
              <a:t>Now we have 2 (independent) equations but 3 unknowns: the scale factor, density, and pressure. We need an equation of state to relate the density to the pressure, so we can solve the (now 3) equations. For radiation you can derive that p = rho/3, another interesting homework problem; matter is pressure-less, and the vacuum energy has w = -1. [CLICK] Another great homework problem is to derive the general form of the density and scale factor evolution equations for a generic equation of state.</a:t>
            </a:r>
          </a:p>
          <a:p>
            <a:endParaRPr lang="en-US" dirty="0"/>
          </a:p>
        </p:txBody>
      </p:sp>
      <p:sp>
        <p:nvSpPr>
          <p:cNvPr id="4" name="Slide Number Placeholder 3"/>
          <p:cNvSpPr>
            <a:spLocks noGrp="1"/>
          </p:cNvSpPr>
          <p:nvPr>
            <p:ph type="sldNum" sz="quarter" idx="10"/>
          </p:nvPr>
        </p:nvSpPr>
        <p:spPr/>
        <p:txBody>
          <a:bodyPr/>
          <a:lstStyle/>
          <a:p>
            <a:fld id="{57EFA213-135C-4B8C-A8C5-1D0EAEB2D492}" type="slidenum">
              <a:rPr lang="en-US" smtClean="0"/>
              <a:pPr/>
              <a:t>11</a:t>
            </a:fld>
            <a:endParaRPr lang="en-US"/>
          </a:p>
        </p:txBody>
      </p:sp>
    </p:spTree>
    <p:extLst>
      <p:ext uri="{BB962C8B-B14F-4D97-AF65-F5344CB8AC3E}">
        <p14:creationId xmlns:p14="http://schemas.microsoft.com/office/powerpoint/2010/main" val="335338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60119D29-8B74-4E4E-B9D4-5A3C5EA6FE2F}" type="slidenum">
              <a:rPr lang="en-US" altLang="ja-JP" smtClean="0"/>
              <a:pPr/>
              <a:t>‹#›</a:t>
            </a:fld>
            <a:endParaRPr lang="en-US" altLang="ja-JP"/>
          </a:p>
        </p:txBody>
      </p:sp>
    </p:spTree>
    <p:extLst>
      <p:ext uri="{BB962C8B-B14F-4D97-AF65-F5344CB8AC3E}">
        <p14:creationId xmlns:p14="http://schemas.microsoft.com/office/powerpoint/2010/main" val="19994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F6AA7A08-A8C9-427B-B9B9-E9CABC3FAA0A}" type="slidenum">
              <a:rPr lang="en-US" altLang="ja-JP" smtClean="0"/>
              <a:pPr/>
              <a:t>‹#›</a:t>
            </a:fld>
            <a:endParaRPr lang="en-US" altLang="ja-JP"/>
          </a:p>
        </p:txBody>
      </p:sp>
    </p:spTree>
    <p:extLst>
      <p:ext uri="{BB962C8B-B14F-4D97-AF65-F5344CB8AC3E}">
        <p14:creationId xmlns:p14="http://schemas.microsoft.com/office/powerpoint/2010/main" val="30680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1AAF79D7-D99F-48C9-9B4D-C0E53AD18587}" type="slidenum">
              <a:rPr lang="en-US" altLang="ja-JP" smtClean="0"/>
              <a:pPr/>
              <a:t>‹#›</a:t>
            </a:fld>
            <a:endParaRPr lang="en-US" altLang="ja-JP"/>
          </a:p>
        </p:txBody>
      </p:sp>
    </p:spTree>
    <p:extLst>
      <p:ext uri="{BB962C8B-B14F-4D97-AF65-F5344CB8AC3E}">
        <p14:creationId xmlns:p14="http://schemas.microsoft.com/office/powerpoint/2010/main" val="380685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A3E684B8-C01A-45B6-9C9C-35251452D262}" type="slidenum">
              <a:rPr lang="en-US" altLang="ja-JP"/>
              <a:pPr/>
              <a:t>‹#›</a:t>
            </a:fld>
            <a:endParaRPr lang="en-US" altLang="ja-JP"/>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386A6746-B290-4DB4-89C7-7EC46369C712}" type="slidenum">
              <a:rPr lang="en-US" altLang="ja-JP"/>
              <a:pPr/>
              <a:t>‹#›</a:t>
            </a:fld>
            <a:endParaRPr lang="en-US" altLang="ja-JP"/>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243638"/>
            <a:ext cx="2133600" cy="457200"/>
          </a:xfrm>
        </p:spPr>
        <p:txBody>
          <a:bodyPr/>
          <a:lstStyle>
            <a:lvl1pPr>
              <a:defRPr/>
            </a:lvl1pPr>
          </a:lstStyle>
          <a:p>
            <a:endParaRPr lang="en-US" altLang="ja-JP"/>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US" altLang="ja-JP"/>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fld id="{DD6D0753-0AB0-41DA-ABF3-4C099E6E39E4}" type="slidenum">
              <a:rPr lang="en-US" altLang="ja-JP"/>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43A59025-3905-4D46-A8FA-1AA1B0E8F612}" type="slidenum">
              <a:rPr lang="en-US" altLang="ja-JP" smtClean="0"/>
              <a:pPr/>
              <a:t>‹#›</a:t>
            </a:fld>
            <a:endParaRPr lang="en-US" altLang="ja-JP"/>
          </a:p>
        </p:txBody>
      </p:sp>
    </p:spTree>
    <p:extLst>
      <p:ext uri="{BB962C8B-B14F-4D97-AF65-F5344CB8AC3E}">
        <p14:creationId xmlns:p14="http://schemas.microsoft.com/office/powerpoint/2010/main" val="33921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ja-JP"/>
          </a:p>
        </p:txBody>
      </p:sp>
      <p:sp>
        <p:nvSpPr>
          <p:cNvPr id="5" name="Footer Placeholder 4"/>
          <p:cNvSpPr>
            <a:spLocks noGrp="1"/>
          </p:cNvSpPr>
          <p:nvPr>
            <p:ph type="ftr" sz="quarter" idx="11"/>
          </p:nvPr>
        </p:nvSpPr>
        <p:spPr/>
        <p:txBody>
          <a:bodyPr/>
          <a:lstStyle/>
          <a:p>
            <a:endParaRPr lang="en-US" altLang="ja-JP"/>
          </a:p>
        </p:txBody>
      </p:sp>
      <p:sp>
        <p:nvSpPr>
          <p:cNvPr id="6" name="Slide Number Placeholder 5"/>
          <p:cNvSpPr>
            <a:spLocks noGrp="1"/>
          </p:cNvSpPr>
          <p:nvPr>
            <p:ph type="sldNum" sz="quarter" idx="12"/>
          </p:nvPr>
        </p:nvSpPr>
        <p:spPr/>
        <p:txBody>
          <a:bodyPr/>
          <a:lstStyle/>
          <a:p>
            <a:fld id="{EB764008-E14C-4FB5-A076-22488D77C20D}" type="slidenum">
              <a:rPr lang="en-US" altLang="ja-JP" smtClean="0"/>
              <a:pPr/>
              <a:t>‹#›</a:t>
            </a:fld>
            <a:endParaRPr lang="en-US" altLang="ja-JP"/>
          </a:p>
        </p:txBody>
      </p:sp>
    </p:spTree>
    <p:extLst>
      <p:ext uri="{BB962C8B-B14F-4D97-AF65-F5344CB8AC3E}">
        <p14:creationId xmlns:p14="http://schemas.microsoft.com/office/powerpoint/2010/main" val="190698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91DB7BC-DDDD-4AEB-A462-AAFBA256F4F2}" type="slidenum">
              <a:rPr lang="en-US" altLang="ja-JP" smtClean="0"/>
              <a:pPr/>
              <a:t>‹#›</a:t>
            </a:fld>
            <a:endParaRPr lang="en-US" altLang="ja-JP"/>
          </a:p>
        </p:txBody>
      </p:sp>
    </p:spTree>
    <p:extLst>
      <p:ext uri="{BB962C8B-B14F-4D97-AF65-F5344CB8AC3E}">
        <p14:creationId xmlns:p14="http://schemas.microsoft.com/office/powerpoint/2010/main" val="266481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ja-JP"/>
          </a:p>
        </p:txBody>
      </p:sp>
      <p:sp>
        <p:nvSpPr>
          <p:cNvPr id="8" name="Footer Placeholder 7"/>
          <p:cNvSpPr>
            <a:spLocks noGrp="1"/>
          </p:cNvSpPr>
          <p:nvPr>
            <p:ph type="ftr" sz="quarter" idx="11"/>
          </p:nvPr>
        </p:nvSpPr>
        <p:spPr/>
        <p:txBody>
          <a:bodyPr/>
          <a:lstStyle/>
          <a:p>
            <a:endParaRPr lang="en-US" altLang="ja-JP"/>
          </a:p>
        </p:txBody>
      </p:sp>
      <p:sp>
        <p:nvSpPr>
          <p:cNvPr id="9" name="Slide Number Placeholder 8"/>
          <p:cNvSpPr>
            <a:spLocks noGrp="1"/>
          </p:cNvSpPr>
          <p:nvPr>
            <p:ph type="sldNum" sz="quarter" idx="12"/>
          </p:nvPr>
        </p:nvSpPr>
        <p:spPr/>
        <p:txBody>
          <a:bodyPr/>
          <a:lstStyle/>
          <a:p>
            <a:fld id="{9F7B7986-17FE-4602-8F5E-2B156FC2D61F}" type="slidenum">
              <a:rPr lang="en-US" altLang="ja-JP" smtClean="0"/>
              <a:pPr/>
              <a:t>‹#›</a:t>
            </a:fld>
            <a:endParaRPr lang="en-US" altLang="ja-JP"/>
          </a:p>
        </p:txBody>
      </p:sp>
    </p:spTree>
    <p:extLst>
      <p:ext uri="{BB962C8B-B14F-4D97-AF65-F5344CB8AC3E}">
        <p14:creationId xmlns:p14="http://schemas.microsoft.com/office/powerpoint/2010/main" val="46281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ja-JP"/>
          </a:p>
        </p:txBody>
      </p:sp>
      <p:sp>
        <p:nvSpPr>
          <p:cNvPr id="4" name="Footer Placeholder 3"/>
          <p:cNvSpPr>
            <a:spLocks noGrp="1"/>
          </p:cNvSpPr>
          <p:nvPr>
            <p:ph type="ftr" sz="quarter" idx="11"/>
          </p:nvPr>
        </p:nvSpPr>
        <p:spPr/>
        <p:txBody>
          <a:bodyPr/>
          <a:lstStyle/>
          <a:p>
            <a:endParaRPr lang="en-US" altLang="ja-JP"/>
          </a:p>
        </p:txBody>
      </p:sp>
      <p:sp>
        <p:nvSpPr>
          <p:cNvPr id="5" name="Slide Number Placeholder 4"/>
          <p:cNvSpPr>
            <a:spLocks noGrp="1"/>
          </p:cNvSpPr>
          <p:nvPr>
            <p:ph type="sldNum" sz="quarter" idx="12"/>
          </p:nvPr>
        </p:nvSpPr>
        <p:spPr/>
        <p:txBody>
          <a:bodyPr/>
          <a:lstStyle/>
          <a:p>
            <a:fld id="{6FEE4DAF-F0B4-48E5-B4DD-893EC1BF761F}" type="slidenum">
              <a:rPr lang="en-US" altLang="ja-JP" smtClean="0"/>
              <a:pPr/>
              <a:t>‹#›</a:t>
            </a:fld>
            <a:endParaRPr lang="en-US" altLang="ja-JP"/>
          </a:p>
        </p:txBody>
      </p:sp>
    </p:spTree>
    <p:extLst>
      <p:ext uri="{BB962C8B-B14F-4D97-AF65-F5344CB8AC3E}">
        <p14:creationId xmlns:p14="http://schemas.microsoft.com/office/powerpoint/2010/main" val="374166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ja-JP"/>
          </a:p>
        </p:txBody>
      </p:sp>
      <p:sp>
        <p:nvSpPr>
          <p:cNvPr id="3" name="Footer Placeholder 2"/>
          <p:cNvSpPr>
            <a:spLocks noGrp="1"/>
          </p:cNvSpPr>
          <p:nvPr>
            <p:ph type="ftr" sz="quarter" idx="11"/>
          </p:nvPr>
        </p:nvSpPr>
        <p:spPr/>
        <p:txBody>
          <a:bodyPr/>
          <a:lstStyle/>
          <a:p>
            <a:endParaRPr lang="en-US" altLang="ja-JP"/>
          </a:p>
        </p:txBody>
      </p:sp>
      <p:sp>
        <p:nvSpPr>
          <p:cNvPr id="4" name="Slide Number Placeholder 3"/>
          <p:cNvSpPr>
            <a:spLocks noGrp="1"/>
          </p:cNvSpPr>
          <p:nvPr>
            <p:ph type="sldNum" sz="quarter" idx="12"/>
          </p:nvPr>
        </p:nvSpPr>
        <p:spPr/>
        <p:txBody>
          <a:bodyPr/>
          <a:lstStyle/>
          <a:p>
            <a:fld id="{CB11AEDC-0358-4EC8-BB40-6ECA2D7C3B82}" type="slidenum">
              <a:rPr lang="en-US" altLang="ja-JP" smtClean="0"/>
              <a:pPr/>
              <a:t>‹#›</a:t>
            </a:fld>
            <a:endParaRPr lang="en-US" altLang="ja-JP"/>
          </a:p>
        </p:txBody>
      </p:sp>
    </p:spTree>
    <p:extLst>
      <p:ext uri="{BB962C8B-B14F-4D97-AF65-F5344CB8AC3E}">
        <p14:creationId xmlns:p14="http://schemas.microsoft.com/office/powerpoint/2010/main" val="4038519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DFAD47C8-FBCC-424B-8DE6-63F2BA488F70}" type="slidenum">
              <a:rPr lang="en-US" altLang="ja-JP" smtClean="0"/>
              <a:pPr/>
              <a:t>‹#›</a:t>
            </a:fld>
            <a:endParaRPr lang="en-US" altLang="ja-JP"/>
          </a:p>
        </p:txBody>
      </p:sp>
    </p:spTree>
    <p:extLst>
      <p:ext uri="{BB962C8B-B14F-4D97-AF65-F5344CB8AC3E}">
        <p14:creationId xmlns:p14="http://schemas.microsoft.com/office/powerpoint/2010/main" val="3284491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ja-JP"/>
          </a:p>
        </p:txBody>
      </p:sp>
      <p:sp>
        <p:nvSpPr>
          <p:cNvPr id="6" name="Footer Placeholder 5"/>
          <p:cNvSpPr>
            <a:spLocks noGrp="1"/>
          </p:cNvSpPr>
          <p:nvPr>
            <p:ph type="ftr" sz="quarter" idx="11"/>
          </p:nvPr>
        </p:nvSpPr>
        <p:spPr/>
        <p:txBody>
          <a:bodyPr/>
          <a:lstStyle/>
          <a:p>
            <a:endParaRPr lang="en-US" altLang="ja-JP"/>
          </a:p>
        </p:txBody>
      </p:sp>
      <p:sp>
        <p:nvSpPr>
          <p:cNvPr id="7" name="Slide Number Placeholder 6"/>
          <p:cNvSpPr>
            <a:spLocks noGrp="1"/>
          </p:cNvSpPr>
          <p:nvPr>
            <p:ph type="sldNum" sz="quarter" idx="12"/>
          </p:nvPr>
        </p:nvSpPr>
        <p:spPr/>
        <p:txBody>
          <a:bodyPr/>
          <a:lstStyle/>
          <a:p>
            <a:fld id="{A4192591-8EDB-4D90-974F-562C566EFF51}" type="slidenum">
              <a:rPr lang="en-US" altLang="ja-JP" smtClean="0"/>
              <a:pPr/>
              <a:t>‹#›</a:t>
            </a:fld>
            <a:endParaRPr lang="en-US" altLang="ja-JP"/>
          </a:p>
        </p:txBody>
      </p:sp>
    </p:spTree>
    <p:extLst>
      <p:ext uri="{BB962C8B-B14F-4D97-AF65-F5344CB8AC3E}">
        <p14:creationId xmlns:p14="http://schemas.microsoft.com/office/powerpoint/2010/main" val="212491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ja-JP"/>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ja-JP"/>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BC9C9-513B-4630-8299-4360BB35FDF6}" type="slidenum">
              <a:rPr lang="en-US" altLang="ja-JP" smtClean="0"/>
              <a:pPr/>
              <a:t>‹#›</a:t>
            </a:fld>
            <a:endParaRPr lang="en-US" altLang="ja-JP"/>
          </a:p>
        </p:txBody>
      </p:sp>
    </p:spTree>
    <p:extLst>
      <p:ext uri="{BB962C8B-B14F-4D97-AF65-F5344CB8AC3E}">
        <p14:creationId xmlns:p14="http://schemas.microsoft.com/office/powerpoint/2010/main" val="6274261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9" r:id="rId13"/>
    <p:sldLayoutId id="2147483750" r:id="rId14"/>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6.xml"/><Relationship Id="rId7" Type="http://schemas.openxmlformats.org/officeDocument/2006/relationships/image" Target="../media/image34.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17.bin"/><Relationship Id="rId18" Type="http://schemas.openxmlformats.org/officeDocument/2006/relationships/image" Target="../media/image45.wmf"/><Relationship Id="rId3" Type="http://schemas.openxmlformats.org/officeDocument/2006/relationships/notesSlide" Target="../notesSlides/notesSlide20.xml"/><Relationship Id="rId7" Type="http://schemas.openxmlformats.org/officeDocument/2006/relationships/oleObject" Target="../embeddings/oleObject14.bin"/><Relationship Id="rId12" Type="http://schemas.openxmlformats.org/officeDocument/2006/relationships/image" Target="../media/image42.wmf"/><Relationship Id="rId17" Type="http://schemas.openxmlformats.org/officeDocument/2006/relationships/oleObject" Target="../embeddings/oleObject19.bin"/><Relationship Id="rId2" Type="http://schemas.openxmlformats.org/officeDocument/2006/relationships/slideLayout" Target="../slideLayouts/slideLayout14.xml"/><Relationship Id="rId16" Type="http://schemas.openxmlformats.org/officeDocument/2006/relationships/image" Target="../media/image44.wmf"/><Relationship Id="rId1" Type="http://schemas.openxmlformats.org/officeDocument/2006/relationships/vmlDrawing" Target="../drawings/vmlDrawing7.vml"/><Relationship Id="rId6" Type="http://schemas.openxmlformats.org/officeDocument/2006/relationships/image" Target="../media/image39.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41.wmf"/><Relationship Id="rId4" Type="http://schemas.openxmlformats.org/officeDocument/2006/relationships/image" Target="../media/image46.png"/><Relationship Id="rId9" Type="http://schemas.openxmlformats.org/officeDocument/2006/relationships/oleObject" Target="../embeddings/oleObject15.bin"/><Relationship Id="rId14" Type="http://schemas.openxmlformats.org/officeDocument/2006/relationships/image" Target="../media/image43.wmf"/></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8" Type="http://schemas.openxmlformats.org/officeDocument/2006/relationships/oleObject" Target="../embeddings/oleObject1.bin"/><Relationship Id="rId3" Type="http://schemas.openxmlformats.org/officeDocument/2006/relationships/notesSlide" Target="../notesSlides/notesSlide3.xml"/><Relationship Id="rId21" Type="http://schemas.openxmlformats.org/officeDocument/2006/relationships/image" Target="../media/image3.wmf"/><Relationship Id="rId17" Type="http://schemas.openxmlformats.org/officeDocument/2006/relationships/image" Target="../media/image117.png"/><Relationship Id="rId2" Type="http://schemas.openxmlformats.org/officeDocument/2006/relationships/slideLayout" Target="../slideLayouts/slideLayout12.xml"/><Relationship Id="rId20" Type="http://schemas.openxmlformats.org/officeDocument/2006/relationships/oleObject" Target="../embeddings/oleObject2.bin"/><Relationship Id="rId1" Type="http://schemas.openxmlformats.org/officeDocument/2006/relationships/vmlDrawing" Target="../drawings/vmlDrawing1.vml"/><Relationship Id="rId23" Type="http://schemas.openxmlformats.org/officeDocument/2006/relationships/image" Target="../media/image4.wmf"/><Relationship Id="rId19" Type="http://schemas.openxmlformats.org/officeDocument/2006/relationships/image" Target="../media/image2.wmf"/><Relationship Id="rId22"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24.png"/><Relationship Id="rId5" Type="http://schemas.openxmlformats.org/officeDocument/2006/relationships/oleObject" Target="../embeddings/oleObject4.bin"/><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8.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ja-JP" dirty="0" smtClean="0"/>
              <a:t>The Expanding Universe</a:t>
            </a:r>
            <a:endParaRPr lang="en-US" altLang="ja-JP" dirty="0"/>
          </a:p>
        </p:txBody>
      </p:sp>
      <p:sp>
        <p:nvSpPr>
          <p:cNvPr id="2051" name="Rectangle 3"/>
          <p:cNvSpPr>
            <a:spLocks noGrp="1" noChangeArrowheads="1"/>
          </p:cNvSpPr>
          <p:nvPr>
            <p:ph type="subTitle" idx="1"/>
          </p:nvPr>
        </p:nvSpPr>
        <p:spPr/>
        <p:txBody>
          <a:bodyPr>
            <a:normAutofit fontScale="85000" lnSpcReduction="20000"/>
          </a:bodyPr>
          <a:lstStyle/>
          <a:p>
            <a:r>
              <a:rPr lang="en-US" altLang="ja-JP" dirty="0" smtClean="0"/>
              <a:t>Geometry</a:t>
            </a:r>
          </a:p>
          <a:p>
            <a:r>
              <a:rPr lang="en-US" altLang="ja-JP" dirty="0" smtClean="0"/>
              <a:t>Kinematics, distances</a:t>
            </a:r>
          </a:p>
          <a:p>
            <a:r>
              <a:rPr lang="en-US" altLang="ja-JP" dirty="0" smtClean="0"/>
              <a:t>Dynamics</a:t>
            </a:r>
            <a:endParaRPr lang="en-US" altLang="ja-JP" dirty="0"/>
          </a:p>
          <a:p>
            <a:r>
              <a:rPr lang="en-US" altLang="ja-JP" dirty="0" smtClean="0"/>
              <a:t>Thermodynamics</a:t>
            </a:r>
            <a:endParaRPr lang="en-US" altLang="ja-JP"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0163"/>
                <a:ext cx="8296940" cy="6002143"/>
              </a:xfrm>
            </p:spPr>
            <p:txBody>
              <a:bodyPr>
                <a:normAutofit fontScale="70000" lnSpcReduction="20000"/>
              </a:bodyPr>
              <a:lstStyle/>
              <a:p>
                <a:r>
                  <a:rPr lang="en-US" dirty="0" smtClean="0"/>
                  <a:t>Using FLRW metric, there are two independent Einstein equations (time-time and space-space components), which give the </a:t>
                </a:r>
                <a:r>
                  <a:rPr lang="en-US" dirty="0" err="1" smtClean="0">
                    <a:solidFill>
                      <a:schemeClr val="accent2"/>
                    </a:solidFill>
                  </a:rPr>
                  <a:t>Friedmann</a:t>
                </a:r>
                <a:r>
                  <a:rPr lang="en-US" dirty="0" smtClean="0">
                    <a:solidFill>
                      <a:schemeClr val="accent2"/>
                    </a:solidFill>
                  </a:rPr>
                  <a:t> equations</a:t>
                </a:r>
                <a:r>
                  <a:rPr lang="en-US" dirty="0" smtClean="0"/>
                  <a:t>:</a:t>
                </a:r>
              </a:p>
              <a:p>
                <a:endParaRPr lang="en-US" dirty="0" smtClean="0"/>
              </a:p>
              <a:p>
                <a:pPr marL="0" indent="0" algn="r">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a:rPr>
                                        <m:t>𝑎</m:t>
                                      </m:r>
                                    </m:e>
                                  </m:acc>
                                </m:num>
                                <m:den>
                                  <m:r>
                                    <a:rPr lang="en-US" b="0" i="1" smtClean="0">
                                      <a:latin typeface="Cambria Math"/>
                                    </a:rPr>
                                    <m:t>𝑎</m:t>
                                  </m:r>
                                </m:den>
                              </m:f>
                            </m:e>
                          </m:d>
                        </m:e>
                        <m:sup>
                          <m:r>
                            <a:rPr lang="en-US" b="0" i="1" smtClean="0">
                              <a:latin typeface="Cambria Math"/>
                            </a:rPr>
                            <m:t>2</m:t>
                          </m:r>
                        </m:sup>
                      </m:s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𝐾</m:t>
                          </m:r>
                        </m:num>
                        <m:den>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2</m:t>
                              </m:r>
                            </m:sup>
                          </m:sSup>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m:t>
                          </m:r>
                          <m:r>
                            <a:rPr lang="en-US" b="0" i="1" smtClean="0">
                              <a:latin typeface="Cambria Math"/>
                              <a:ea typeface="Cambria Math"/>
                            </a:rPr>
                            <m:t>𝜋</m:t>
                          </m:r>
                          <m:r>
                            <a:rPr lang="en-US" b="0" i="1" smtClean="0">
                              <a:latin typeface="Cambria Math"/>
                              <a:ea typeface="Cambria Math"/>
                            </a:rPr>
                            <m:t>𝐺</m:t>
                          </m:r>
                        </m:num>
                        <m:den>
                          <m:r>
                            <a:rPr lang="en-US" b="0" i="1" smtClean="0">
                              <a:latin typeface="Cambria Math"/>
                            </a:rPr>
                            <m:t>3</m:t>
                          </m:r>
                        </m:den>
                      </m:f>
                      <m:r>
                        <a:rPr lang="en-US" b="0" i="1" smtClean="0">
                          <a:latin typeface="Cambria Math"/>
                          <a:ea typeface="Cambria Math"/>
                        </a:rPr>
                        <m:t>𝜌</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m:rPr>
                              <m:sty m:val="p"/>
                            </m:rPr>
                            <a:rPr lang="el-GR" b="0" i="1" smtClean="0">
                              <a:latin typeface="Cambria Math"/>
                              <a:ea typeface="Cambria Math"/>
                            </a:rPr>
                            <m:t>Λ</m:t>
                          </m:r>
                        </m:num>
                        <m:den>
                          <m:r>
                            <a:rPr lang="en-US" b="0" i="1" smtClean="0">
                              <a:latin typeface="Cambria Math"/>
                              <a:ea typeface="Cambria Math"/>
                            </a:rPr>
                            <m:t>3</m:t>
                          </m:r>
                        </m:den>
                      </m:f>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acc>
                            <m:accPr>
                              <m:chr m:val="̈"/>
                              <m:ctrlPr>
                                <a:rPr lang="en-US" i="1" smtClean="0">
                                  <a:latin typeface="Cambria Math" panose="02040503050406030204" pitchFamily="18" charset="0"/>
                                </a:rPr>
                              </m:ctrlPr>
                            </m:accPr>
                            <m:e>
                              <m:r>
                                <a:rPr lang="en-US" b="0" i="1" smtClean="0">
                                  <a:latin typeface="Cambria Math"/>
                                </a:rPr>
                                <m:t>𝑎</m:t>
                              </m:r>
                            </m:e>
                          </m:acc>
                        </m:num>
                        <m:den>
                          <m:r>
                            <a:rPr lang="en-US" b="0" i="1" smtClean="0">
                              <a:latin typeface="Cambria Math"/>
                            </a:rPr>
                            <m:t>𝑎</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4</m:t>
                          </m:r>
                          <m:r>
                            <a:rPr lang="en-US" b="0" i="1" smtClean="0">
                              <a:latin typeface="Cambria Math"/>
                              <a:ea typeface="Cambria Math"/>
                            </a:rPr>
                            <m:t>𝜋</m:t>
                          </m:r>
                          <m:r>
                            <a:rPr lang="en-US" b="0" i="1" smtClean="0">
                              <a:latin typeface="Cambria Math"/>
                              <a:ea typeface="Cambria Math"/>
                            </a:rPr>
                            <m:t>𝐺</m:t>
                          </m:r>
                        </m:num>
                        <m:den>
                          <m:r>
                            <a:rPr lang="en-US" b="0" i="1" smtClean="0">
                              <a:latin typeface="Cambria Math"/>
                            </a:rPr>
                            <m:t>3</m:t>
                          </m:r>
                        </m:den>
                      </m:f>
                      <m:d>
                        <m:dPr>
                          <m:ctrlPr>
                            <a:rPr lang="en-US" b="0" i="1" smtClean="0">
                              <a:latin typeface="Cambria Math" panose="02040503050406030204" pitchFamily="18" charset="0"/>
                            </a:rPr>
                          </m:ctrlPr>
                        </m:dPr>
                        <m:e>
                          <m:r>
                            <a:rPr lang="en-US" b="0" i="1" smtClean="0">
                              <a:latin typeface="Cambria Math"/>
                              <a:ea typeface="Cambria Math"/>
                            </a:rPr>
                            <m:t>𝜌</m:t>
                          </m:r>
                          <m:r>
                            <a:rPr lang="en-US" b="0" i="1" smtClean="0">
                              <a:latin typeface="Cambria Math"/>
                              <a:ea typeface="Cambria Math"/>
                            </a:rPr>
                            <m:t>+3</m:t>
                          </m:r>
                          <m:r>
                            <a:rPr lang="en-US" b="0" i="1" smtClean="0">
                              <a:latin typeface="Cambria Math"/>
                              <a:ea typeface="Cambria Math"/>
                            </a:rPr>
                            <m:t>𝑝</m:t>
                          </m:r>
                        </m:e>
                      </m:d>
                      <m:r>
                        <a:rPr lang="en-US" b="0" i="1" smtClean="0">
                          <a:latin typeface="Cambria Math"/>
                        </a:rPr>
                        <m:t>+</m:t>
                      </m:r>
                      <m:f>
                        <m:fPr>
                          <m:ctrlPr>
                            <a:rPr lang="en-US" b="0" i="1" smtClean="0">
                              <a:latin typeface="Cambria Math" panose="02040503050406030204" pitchFamily="18" charset="0"/>
                            </a:rPr>
                          </m:ctrlPr>
                        </m:fPr>
                        <m:num>
                          <m:r>
                            <m:rPr>
                              <m:sty m:val="p"/>
                            </m:rPr>
                            <a:rPr lang="el-GR" b="0" i="1" smtClean="0">
                              <a:latin typeface="Cambria Math"/>
                              <a:ea typeface="Cambria Math"/>
                            </a:rPr>
                            <m:t>Λ</m:t>
                          </m:r>
                        </m:num>
                        <m:den>
                          <m:r>
                            <a:rPr lang="en-US" b="0" i="1" smtClean="0">
                              <a:latin typeface="Cambria Math"/>
                            </a:rPr>
                            <m:t>3</m:t>
                          </m:r>
                        </m:den>
                      </m:f>
                    </m:oMath>
                  </m:oMathPara>
                </a14:m>
                <a:endParaRPr lang="en-US" dirty="0" smtClean="0"/>
              </a:p>
              <a:p>
                <a:pPr marL="0" indent="0">
                  <a:buNone/>
                </a:pPr>
                <a:endParaRPr lang="en-US" dirty="0"/>
              </a:p>
              <a:p>
                <a:r>
                  <a:rPr lang="en-US" dirty="0" smtClean="0"/>
                  <a:t>Can derive a third equation describing energy-momentum conservation </a:t>
                </a:r>
                <a14:m>
                  <m:oMath xmlns:m="http://schemas.openxmlformats.org/officeDocument/2006/math">
                    <m:sSubSup>
                      <m:sSubSupPr>
                        <m:ctrlPr>
                          <a:rPr lang="en-US" i="1" smtClean="0">
                            <a:latin typeface="Cambria Math" panose="02040503050406030204" pitchFamily="18" charset="0"/>
                          </a:rPr>
                        </m:ctrlPr>
                      </m:sSubSup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e>
                          <m:sub>
                            <m:r>
                              <a:rPr lang="en-US" i="1" smtClean="0">
                                <a:latin typeface="Cambria Math" panose="02040503050406030204" pitchFamily="18" charset="0"/>
                                <a:ea typeface="Cambria Math" panose="02040503050406030204" pitchFamily="18" charset="0"/>
                              </a:rPr>
                              <m:t>𝜇</m:t>
                            </m:r>
                          </m:sub>
                        </m:sSub>
                        <m:r>
                          <a:rPr lang="en-GB" b="0" i="1" smtClean="0">
                            <a:latin typeface="Cambria Math" panose="02040503050406030204" pitchFamily="18" charset="0"/>
                          </a:rPr>
                          <m:t>𝑇</m:t>
                        </m:r>
                      </m:e>
                      <m:sub>
                        <m:r>
                          <a:rPr lang="en-US" i="1" smtClean="0">
                            <a:latin typeface="Cambria Math" panose="02040503050406030204" pitchFamily="18" charset="0"/>
                            <a:ea typeface="Cambria Math" panose="02040503050406030204" pitchFamily="18" charset="0"/>
                          </a:rPr>
                          <m:t>𝜈</m:t>
                        </m:r>
                      </m:sub>
                      <m:sup>
                        <m:r>
                          <a:rPr lang="en-US" i="1" smtClean="0">
                            <a:latin typeface="Cambria Math" panose="02040503050406030204" pitchFamily="18" charset="0"/>
                            <a:ea typeface="Cambria Math" panose="02040503050406030204" pitchFamily="18" charset="0"/>
                          </a:rPr>
                          <m:t>𝜇</m:t>
                        </m:r>
                      </m:sup>
                    </m:sSubSup>
                    <m:r>
                      <a:rPr lang="en-GB" b="0" i="1" smtClean="0">
                        <a:latin typeface="Cambria Math" panose="02040503050406030204" pitchFamily="18" charset="0"/>
                      </a:rPr>
                      <m:t>=0</m:t>
                    </m:r>
                  </m:oMath>
                </a14:m>
                <a:r>
                  <a:rPr lang="en-US" dirty="0" smtClean="0"/>
                  <a:t>, giving the </a:t>
                </a:r>
                <a:r>
                  <a:rPr lang="en-US" dirty="0" smtClean="0">
                    <a:solidFill>
                      <a:schemeClr val="accent2"/>
                    </a:solidFill>
                  </a:rPr>
                  <a:t>fluid equation</a:t>
                </a:r>
                <a:r>
                  <a:rPr lang="en-US" dirty="0" smtClean="0"/>
                  <a:t>:</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a:ea typeface="Cambria Math"/>
                            </a:rPr>
                            <m:t>𝜌</m:t>
                          </m:r>
                        </m:e>
                      </m:acc>
                      <m:r>
                        <a:rPr lang="en-US" b="0" i="1" smtClean="0">
                          <a:latin typeface="Cambria Math"/>
                        </a:rPr>
                        <m:t>+3</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𝑎</m:t>
                              </m:r>
                            </m:e>
                          </m:acc>
                        </m:num>
                        <m:den>
                          <m:r>
                            <a:rPr lang="en-US" b="0" i="1" smtClean="0">
                              <a:latin typeface="Cambria Math"/>
                            </a:rPr>
                            <m:t>𝑎</m:t>
                          </m:r>
                        </m:den>
                      </m:f>
                      <m:d>
                        <m:dPr>
                          <m:ctrlPr>
                            <a:rPr lang="en-US" b="0" i="1" smtClean="0">
                              <a:latin typeface="Cambria Math" panose="02040503050406030204" pitchFamily="18" charset="0"/>
                            </a:rPr>
                          </m:ctrlPr>
                        </m:dPr>
                        <m:e>
                          <m:r>
                            <a:rPr lang="en-US" b="0" i="1" smtClean="0">
                              <a:latin typeface="Cambria Math"/>
                              <a:ea typeface="Cambria Math"/>
                            </a:rPr>
                            <m:t>𝜌</m:t>
                          </m:r>
                          <m:r>
                            <a:rPr lang="en-US" b="0" i="1" smtClean="0">
                              <a:latin typeface="Cambria Math"/>
                              <a:ea typeface="Cambria Math"/>
                            </a:rPr>
                            <m:t>+</m:t>
                          </m:r>
                          <m:r>
                            <a:rPr lang="en-US" b="0" i="1" smtClean="0">
                              <a:latin typeface="Cambria Math"/>
                              <a:ea typeface="Cambria Math"/>
                            </a:rPr>
                            <m:t>𝑝</m:t>
                          </m:r>
                        </m:e>
                      </m:d>
                      <m:r>
                        <a:rPr lang="en-US" b="0" i="1" smtClean="0">
                          <a:latin typeface="Cambria Math"/>
                        </a:rPr>
                        <m:t>=0</m:t>
                      </m:r>
                    </m:oMath>
                  </m:oMathPara>
                </a14:m>
                <a:endParaRPr lang="en-US" dirty="0" smtClean="0"/>
              </a:p>
              <a:p>
                <a:pPr marL="0" indent="0">
                  <a:buNone/>
                </a:pPr>
                <a:r>
                  <a:rPr lang="en-US" dirty="0"/>
                  <a:t> </a:t>
                </a:r>
                <a:r>
                  <a:rPr lang="en-US" dirty="0" smtClean="0"/>
                  <a:t>  This equation is not independent because of the Bianchi identity </a:t>
                </a:r>
                <a14:m>
                  <m:oMath xmlns:m="http://schemas.openxmlformats.org/officeDocument/2006/math">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GB"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𝜇</m:t>
                            </m:r>
                          </m:sub>
                        </m:sSub>
                        <m:r>
                          <a:rPr lang="en-GB" b="0" i="1" smtClean="0">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𝜈</m:t>
                        </m:r>
                      </m:sub>
                      <m:sup>
                        <m:r>
                          <a:rPr lang="en-US" i="1">
                            <a:latin typeface="Cambria Math" panose="02040503050406030204" pitchFamily="18" charset="0"/>
                            <a:ea typeface="Cambria Math" panose="02040503050406030204" pitchFamily="18" charset="0"/>
                          </a:rPr>
                          <m:t>𝜇</m:t>
                        </m:r>
                      </m:sup>
                    </m:sSubSup>
                    <m:r>
                      <a:rPr lang="en-GB" i="1">
                        <a:latin typeface="Cambria Math" panose="02040503050406030204" pitchFamily="18" charset="0"/>
                      </a:rPr>
                      <m:t>=0</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0163"/>
                <a:ext cx="8296940" cy="6002143"/>
              </a:xfrm>
              <a:blipFill rotWithShape="0">
                <a:blip r:embed="rId3"/>
                <a:stretch>
                  <a:fillRect l="-808" t="-1829"/>
                </a:stretch>
              </a:blipFill>
            </p:spPr>
            <p:txBody>
              <a:bodyPr/>
              <a:lstStyle/>
              <a:p>
                <a:r>
                  <a:rPr lang="en-GB">
                    <a:noFill/>
                  </a:rPr>
                  <a:t> </a:t>
                </a:r>
              </a:p>
            </p:txBody>
          </p:sp>
        </mc:Fallback>
      </mc:AlternateContent>
    </p:spTree>
    <p:extLst>
      <p:ext uri="{BB962C8B-B14F-4D97-AF65-F5344CB8AC3E}">
        <p14:creationId xmlns:p14="http://schemas.microsoft.com/office/powerpoint/2010/main" val="1798474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61012"/>
                <a:ext cx="8467060" cy="5888644"/>
              </a:xfrm>
            </p:spPr>
            <p:txBody>
              <a:bodyPr>
                <a:normAutofit fontScale="85000" lnSpcReduction="20000"/>
              </a:bodyPr>
              <a:lstStyle/>
              <a:p>
                <a:r>
                  <a:rPr lang="en-US" sz="2800" dirty="0" smtClean="0"/>
                  <a:t>Now we have 2 (independent) equations and 3 unknowns: </a:t>
                </a:r>
                <a14:m>
                  <m:oMath xmlns:m="http://schemas.openxmlformats.org/officeDocument/2006/math">
                    <m:r>
                      <a:rPr lang="en-US" sz="2800" b="0" i="1" smtClean="0">
                        <a:latin typeface="Cambria Math"/>
                      </a:rPr>
                      <m:t>𝑎</m:t>
                    </m:r>
                    <m:d>
                      <m:dPr>
                        <m:ctrlPr>
                          <a:rPr lang="en-US" sz="2800" b="0" i="1" smtClean="0">
                            <a:latin typeface="Cambria Math" panose="02040503050406030204" pitchFamily="18" charset="0"/>
                          </a:rPr>
                        </m:ctrlPr>
                      </m:dPr>
                      <m:e>
                        <m:r>
                          <a:rPr lang="en-US" sz="2800" b="0" i="1" smtClean="0">
                            <a:latin typeface="Cambria Math"/>
                          </a:rPr>
                          <m:t>𝑡</m:t>
                        </m:r>
                      </m:e>
                    </m:d>
                    <m:r>
                      <a:rPr lang="en-US" sz="2800" b="0" i="1" smtClean="0">
                        <a:latin typeface="Cambria Math"/>
                      </a:rPr>
                      <m:t>, </m:t>
                    </m:r>
                    <m:r>
                      <a:rPr lang="en-US" sz="2800" b="0" i="1" smtClean="0">
                        <a:latin typeface="Cambria Math"/>
                        <a:ea typeface="Cambria Math"/>
                      </a:rPr>
                      <m:t>𝜌</m:t>
                    </m:r>
                    <m:d>
                      <m:dPr>
                        <m:ctrlPr>
                          <a:rPr lang="en-US" sz="2800" b="0" i="1" smtClean="0">
                            <a:latin typeface="Cambria Math" panose="02040503050406030204" pitchFamily="18" charset="0"/>
                            <a:ea typeface="Cambria Math"/>
                          </a:rPr>
                        </m:ctrlPr>
                      </m:dPr>
                      <m:e>
                        <m:r>
                          <a:rPr lang="en-US" sz="2800" b="0" i="1" smtClean="0">
                            <a:latin typeface="Cambria Math"/>
                            <a:ea typeface="Cambria Math"/>
                          </a:rPr>
                          <m:t>𝑡</m:t>
                        </m:r>
                      </m:e>
                    </m:d>
                    <m:r>
                      <a:rPr lang="en-US" sz="2800" b="0" i="1" smtClean="0">
                        <a:latin typeface="Cambria Math"/>
                        <a:ea typeface="Cambria Math"/>
                      </a:rPr>
                      <m:t>, </m:t>
                    </m:r>
                    <m:r>
                      <a:rPr lang="en-US" sz="2800" b="0" i="1" smtClean="0">
                        <a:latin typeface="Cambria Math"/>
                        <a:ea typeface="Cambria Math"/>
                      </a:rPr>
                      <m:t>𝑝</m:t>
                    </m:r>
                    <m:r>
                      <a:rPr lang="en-US" sz="2800" b="0" i="1" smtClean="0">
                        <a:latin typeface="Cambria Math"/>
                        <a:ea typeface="Cambria Math"/>
                      </a:rPr>
                      <m:t>(</m:t>
                    </m:r>
                    <m:r>
                      <a:rPr lang="en-US" sz="2800" b="0" i="1" smtClean="0">
                        <a:latin typeface="Cambria Math"/>
                        <a:ea typeface="Cambria Math"/>
                      </a:rPr>
                      <m:t>𝑡</m:t>
                    </m:r>
                    <m:r>
                      <a:rPr lang="en-US" sz="2800" b="0" i="1" smtClean="0">
                        <a:latin typeface="Cambria Math"/>
                        <a:ea typeface="Cambria Math"/>
                      </a:rPr>
                      <m:t>)</m:t>
                    </m:r>
                  </m:oMath>
                </a14:m>
                <a:endParaRPr lang="en-US" sz="2800" dirty="0" smtClean="0"/>
              </a:p>
              <a:p>
                <a:endParaRPr lang="en-US" sz="2800" dirty="0" smtClean="0"/>
              </a:p>
              <a:p>
                <a:r>
                  <a:rPr lang="en-US" sz="2800" dirty="0" smtClean="0"/>
                  <a:t>Need “equation of state” relating </a:t>
                </a:r>
                <a:r>
                  <a:rPr lang="el-GR" sz="2800" dirty="0" smtClean="0"/>
                  <a:t>ρ</a:t>
                </a:r>
                <a:r>
                  <a:rPr lang="en-US" sz="2800" dirty="0"/>
                  <a:t> </a:t>
                </a:r>
                <a:r>
                  <a:rPr lang="en-US" sz="2800" dirty="0" smtClean="0"/>
                  <a:t>and </a:t>
                </a:r>
                <a14:m>
                  <m:oMath xmlns:m="http://schemas.openxmlformats.org/officeDocument/2006/math">
                    <m:r>
                      <a:rPr lang="en-US" sz="2800" i="1" smtClean="0">
                        <a:latin typeface="Cambria Math"/>
                        <a:ea typeface="Cambria Math"/>
                      </a:rPr>
                      <m:t>𝜌</m:t>
                    </m:r>
                  </m:oMath>
                </a14:m>
                <a:endParaRPr lang="en-US" sz="2800" dirty="0" smtClean="0"/>
              </a:p>
              <a:p>
                <a:pPr lvl="1"/>
                <a:r>
                  <a:rPr lang="en-US" dirty="0" smtClean="0">
                    <a:solidFill>
                      <a:schemeClr val="accent6">
                        <a:lumMod val="75000"/>
                      </a:schemeClr>
                    </a:solidFill>
                  </a:rPr>
                  <a:t>Radiation</a:t>
                </a:r>
                <a:r>
                  <a:rPr lang="en-US" dirty="0" smtClean="0"/>
                  <a:t>: </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ea typeface="Cambria Math"/>
                      </a:rPr>
                      <m:t>𝜌</m:t>
                    </m:r>
                    <m:r>
                      <a:rPr lang="en-US" b="0" i="1" smtClean="0">
                        <a:latin typeface="Cambria Math"/>
                        <a:ea typeface="Cambria Math"/>
                      </a:rPr>
                      <m:t>/3</m:t>
                    </m:r>
                  </m:oMath>
                </a14:m>
                <a:r>
                  <a:rPr lang="en-US" dirty="0" smtClean="0"/>
                  <a:t> </a:t>
                </a:r>
                <a:endParaRPr lang="en-US" dirty="0"/>
              </a:p>
              <a:p>
                <a:pPr lvl="1"/>
                <a:r>
                  <a:rPr lang="en-US" dirty="0" smtClean="0">
                    <a:solidFill>
                      <a:srgbClr val="7030A0"/>
                    </a:solidFill>
                  </a:rPr>
                  <a:t>Matter:</a:t>
                </a:r>
                <a:r>
                  <a:rPr lang="en-US" dirty="0" smtClean="0"/>
                  <a:t> </a:t>
                </a:r>
                <a14:m>
                  <m:oMath xmlns:m="http://schemas.openxmlformats.org/officeDocument/2006/math">
                    <m:r>
                      <a:rPr lang="en-US" b="0" i="1" smtClean="0">
                        <a:latin typeface="Cambria Math"/>
                      </a:rPr>
                      <m:t>𝑝</m:t>
                    </m:r>
                    <m:r>
                      <a:rPr lang="en-US" b="0" i="1" smtClean="0">
                        <a:latin typeface="Cambria Math"/>
                      </a:rPr>
                      <m:t>=0</m:t>
                    </m:r>
                  </m:oMath>
                </a14:m>
                <a:endParaRPr lang="en-US" dirty="0" smtClean="0"/>
              </a:p>
              <a:p>
                <a:pPr lvl="1"/>
                <a:r>
                  <a:rPr lang="en-US" dirty="0" smtClean="0">
                    <a:solidFill>
                      <a:schemeClr val="tx2"/>
                    </a:solidFill>
                  </a:rPr>
                  <a:t>Vacuum energy</a:t>
                </a:r>
                <a:r>
                  <a:rPr lang="en-US" dirty="0" smtClean="0"/>
                  <a:t>: </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ea typeface="Cambria Math"/>
                      </a:rPr>
                      <m:t>𝜌</m:t>
                    </m:r>
                  </m:oMath>
                </a14:m>
                <a:endParaRPr lang="en-US" dirty="0" smtClean="0"/>
              </a:p>
              <a:p>
                <a:pPr lvl="1"/>
                <a:r>
                  <a:rPr lang="en-US" dirty="0" smtClean="0"/>
                  <a:t>In general: </a:t>
                </a:r>
                <a14:m>
                  <m:oMath xmlns:m="http://schemas.openxmlformats.org/officeDocument/2006/math">
                    <m:r>
                      <a:rPr lang="en-US" b="0" i="1" smtClean="0">
                        <a:latin typeface="Cambria Math"/>
                      </a:rPr>
                      <m:t>𝑝</m:t>
                    </m:r>
                    <m:r>
                      <a:rPr lang="en-US" b="0" i="1" smtClean="0">
                        <a:latin typeface="Cambria Math"/>
                      </a:rPr>
                      <m:t>=</m:t>
                    </m:r>
                    <m:r>
                      <a:rPr lang="en-US" b="0" i="1" smtClean="0">
                        <a:latin typeface="Cambria Math"/>
                      </a:rPr>
                      <m:t>𝑤</m:t>
                    </m:r>
                    <m:r>
                      <a:rPr lang="en-US" b="0" i="1" smtClean="0">
                        <a:latin typeface="Cambria Math"/>
                        <a:ea typeface="Cambria Math"/>
                      </a:rPr>
                      <m:t>𝜌</m:t>
                    </m:r>
                  </m:oMath>
                </a14:m>
                <a:endParaRPr lang="en-US" b="0" dirty="0" smtClean="0">
                  <a:ea typeface="Cambria Math"/>
                </a:endParaRPr>
              </a:p>
              <a:p>
                <a:endParaRPr lang="en-US" dirty="0" smtClean="0"/>
              </a:p>
              <a:p>
                <a:pPr marL="342900" lvl="1" indent="-342900">
                  <a:buFont typeface="Arial" panose="020B0604020202020204" pitchFamily="34" charset="0"/>
                  <a:buChar char="•"/>
                </a:pPr>
                <a:r>
                  <a:rPr lang="en-US" dirty="0" smtClean="0"/>
                  <a:t>Example: Einstein-de Sitter (</a:t>
                </a:r>
                <a14:m>
                  <m:oMath xmlns:m="http://schemas.openxmlformats.org/officeDocument/2006/math">
                    <m:r>
                      <a:rPr lang="en-US" b="0" i="1" smtClean="0">
                        <a:latin typeface="Cambria Math"/>
                      </a:rPr>
                      <m:t>𝐾</m:t>
                    </m:r>
                    <m:r>
                      <a:rPr lang="en-US" b="0" i="1" smtClean="0">
                        <a:latin typeface="Cambria Math"/>
                      </a:rPr>
                      <m:t>=0,</m:t>
                    </m:r>
                    <m:r>
                      <m:rPr>
                        <m:sty m:val="p"/>
                      </m:rPr>
                      <a:rPr lang="el-GR" i="1">
                        <a:latin typeface="Cambria Math"/>
                        <a:ea typeface="Cambria Math"/>
                      </a:rPr>
                      <m:t>Λ</m:t>
                    </m:r>
                    <m:r>
                      <a:rPr lang="en-US" i="1">
                        <a:latin typeface="Cambria Math"/>
                        <a:ea typeface="Cambria Math"/>
                      </a:rPr>
                      <m:t>=0</m:t>
                    </m:r>
                  </m:oMath>
                </a14:m>
                <a:r>
                  <a:rPr lang="en-US" dirty="0" smtClean="0"/>
                  <a:t>):</a:t>
                </a:r>
              </a:p>
              <a:p>
                <a:pPr marL="0" indent="0" algn="ctr">
                  <a:buNone/>
                </a:pPr>
                <a14:m>
                  <m:oMath xmlns:m="http://schemas.openxmlformats.org/officeDocument/2006/math">
                    <m:r>
                      <a:rPr lang="en-US" i="1" smtClean="0">
                        <a:latin typeface="Cambria Math"/>
                        <a:ea typeface="Cambria Math"/>
                      </a:rPr>
                      <m:t>𝜌</m:t>
                    </m:r>
                    <m:r>
                      <a:rPr lang="en-US" i="1" smtClean="0">
                        <a:latin typeface="Cambria Math"/>
                        <a:ea typeface="Cambria Math"/>
                      </a:rPr>
                      <m:t>∝</m:t>
                    </m:r>
                    <m:sSup>
                      <m:sSupPr>
                        <m:ctrlPr>
                          <a:rPr lang="en-US" i="1" smtClean="0">
                            <a:latin typeface="Cambria Math" panose="02040503050406030204" pitchFamily="18" charset="0"/>
                            <a:ea typeface="Cambria Math"/>
                          </a:rPr>
                        </m:ctrlPr>
                      </m:sSupPr>
                      <m:e>
                        <m:r>
                          <a:rPr lang="en-US" b="0" i="1" smtClean="0">
                            <a:latin typeface="Cambria Math"/>
                            <a:ea typeface="Cambria Math"/>
                          </a:rPr>
                          <m:t>𝑎</m:t>
                        </m:r>
                      </m:e>
                      <m:sup>
                        <m:r>
                          <a:rPr lang="en-US" b="0" i="1" smtClean="0">
                            <a:latin typeface="Cambria Math"/>
                            <a:ea typeface="Cambria Math"/>
                          </a:rPr>
                          <m:t>−3</m:t>
                        </m:r>
                        <m:d>
                          <m:dPr>
                            <m:ctrlPr>
                              <a:rPr lang="en-US" b="0" i="1" smtClean="0">
                                <a:latin typeface="Cambria Math" panose="02040503050406030204" pitchFamily="18" charset="0"/>
                                <a:ea typeface="Cambria Math"/>
                              </a:rPr>
                            </m:ctrlPr>
                          </m:dPr>
                          <m:e>
                            <m:r>
                              <a:rPr lang="en-US" b="0" i="1" smtClean="0">
                                <a:latin typeface="Cambria Math"/>
                                <a:ea typeface="Cambria Math"/>
                              </a:rPr>
                              <m:t>1+</m:t>
                            </m:r>
                            <m:r>
                              <a:rPr lang="en-US" b="0" i="1" smtClean="0">
                                <a:latin typeface="Cambria Math"/>
                                <a:ea typeface="Cambria Math"/>
                              </a:rPr>
                              <m:t>𝑤</m:t>
                            </m:r>
                          </m:e>
                        </m:d>
                      </m:sup>
                    </m:sSup>
                  </m:oMath>
                </a14:m>
                <a:r>
                  <a:rPr lang="en-US" dirty="0" smtClean="0">
                    <a:ea typeface="Cambria Math"/>
                  </a:rPr>
                  <a:t>, </a:t>
                </a:r>
                <a14:m>
                  <m:oMath xmlns:m="http://schemas.openxmlformats.org/officeDocument/2006/math">
                    <m:r>
                      <a:rPr lang="en-US" b="0" i="1" smtClean="0">
                        <a:latin typeface="Cambria Math"/>
                        <a:ea typeface="Cambria Math"/>
                      </a:rPr>
                      <m:t>𝑎</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𝑡</m:t>
                        </m:r>
                      </m:e>
                      <m:sup>
                        <m:f>
                          <m:fPr>
                            <m:ctrlPr>
                              <a:rPr lang="en-US" b="0" i="1" smtClean="0">
                                <a:latin typeface="Cambria Math" panose="02040503050406030204" pitchFamily="18" charset="0"/>
                                <a:ea typeface="Cambria Math"/>
                              </a:rPr>
                            </m:ctrlPr>
                          </m:fPr>
                          <m:num>
                            <m:r>
                              <a:rPr lang="en-US" b="0" i="1" smtClean="0">
                                <a:latin typeface="Cambria Math"/>
                                <a:ea typeface="Cambria Math"/>
                              </a:rPr>
                              <m:t>2</m:t>
                            </m:r>
                          </m:num>
                          <m:den>
                            <m:r>
                              <a:rPr lang="en-US" b="0" i="1" smtClean="0">
                                <a:latin typeface="Cambria Math"/>
                                <a:ea typeface="Cambria Math"/>
                              </a:rPr>
                              <m:t>3(1+</m:t>
                            </m:r>
                            <m:r>
                              <a:rPr lang="en-US" b="0" i="1" smtClean="0">
                                <a:latin typeface="Cambria Math"/>
                                <a:ea typeface="Cambria Math"/>
                              </a:rPr>
                              <m:t>𝑤</m:t>
                            </m:r>
                            <m:r>
                              <a:rPr lang="en-US" b="0" i="1" smtClean="0">
                                <a:latin typeface="Cambria Math"/>
                                <a:ea typeface="Cambria Math"/>
                              </a:rPr>
                              <m:t>)</m:t>
                            </m:r>
                          </m:den>
                        </m:f>
                      </m:sup>
                    </m:sSup>
                  </m:oMath>
                </a14:m>
                <a:endParaRPr lang="en-US" dirty="0" smtClean="0">
                  <a:ea typeface="Cambria Math"/>
                </a:endParaRPr>
              </a:p>
              <a:p>
                <a:pPr lvl="1"/>
                <a:endParaRPr lang="en-US" dirty="0" smtClean="0">
                  <a:ea typeface="Cambria Math"/>
                </a:endParaRPr>
              </a:p>
              <a:p>
                <a:pPr lvl="1"/>
                <a:r>
                  <a:rPr lang="en-US" dirty="0" smtClean="0">
                    <a:solidFill>
                      <a:schemeClr val="accent6">
                        <a:lumMod val="75000"/>
                      </a:schemeClr>
                    </a:solidFill>
                    <a:ea typeface="Cambria Math"/>
                  </a:rPr>
                  <a:t>Radiation</a:t>
                </a:r>
                <a:r>
                  <a:rPr lang="en-US" dirty="0" smtClean="0">
                    <a:ea typeface="Cambria Math"/>
                  </a:rPr>
                  <a:t>: </a:t>
                </a:r>
                <a14:m>
                  <m:oMath xmlns:m="http://schemas.openxmlformats.org/officeDocument/2006/math">
                    <m:r>
                      <a:rPr lang="en-US" b="0" i="1" smtClean="0">
                        <a:latin typeface="Cambria Math"/>
                        <a:ea typeface="Cambria Math"/>
                      </a:rPr>
                      <m:t>𝑤</m:t>
                    </m:r>
                    <m:r>
                      <a:rPr lang="en-US" b="0" i="1" smtClean="0">
                        <a:latin typeface="Cambria Math"/>
                        <a:ea typeface="Cambria Math"/>
                      </a:rPr>
                      <m:t>=1/3⇒</m:t>
                    </m:r>
                    <m:r>
                      <a:rPr lang="en-US" b="0" i="1" smtClean="0">
                        <a:latin typeface="Cambria Math"/>
                        <a:ea typeface="Cambria Math"/>
                      </a:rPr>
                      <m:t>𝜌</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𝑎</m:t>
                        </m:r>
                      </m:e>
                      <m:sup>
                        <m:r>
                          <a:rPr lang="en-US" b="0" i="1" smtClean="0">
                            <a:latin typeface="Cambria Math"/>
                            <a:ea typeface="Cambria Math"/>
                          </a:rPr>
                          <m:t>−4</m:t>
                        </m:r>
                      </m:sup>
                    </m:sSup>
                  </m:oMath>
                </a14:m>
                <a:r>
                  <a:rPr lang="en-US" dirty="0" smtClean="0">
                    <a:ea typeface="Cambria Math"/>
                  </a:rPr>
                  <a:t> and </a:t>
                </a:r>
                <a14:m>
                  <m:oMath xmlns:m="http://schemas.openxmlformats.org/officeDocument/2006/math">
                    <m:r>
                      <a:rPr lang="en-US" b="0" i="1" smtClean="0">
                        <a:latin typeface="Cambria Math"/>
                        <a:ea typeface="Cambria Math"/>
                      </a:rPr>
                      <m:t>𝑎</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𝑡</m:t>
                        </m:r>
                      </m:e>
                      <m:sup>
                        <m:f>
                          <m:fPr>
                            <m:type m:val="lin"/>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2</m:t>
                            </m:r>
                          </m:den>
                        </m:f>
                      </m:sup>
                    </m:sSup>
                    <m:r>
                      <a:rPr lang="en-US" b="0" i="1" smtClean="0">
                        <a:latin typeface="Cambria Math"/>
                        <a:ea typeface="Cambria Math"/>
                      </a:rPr>
                      <m:t> </m:t>
                    </m:r>
                  </m:oMath>
                </a14:m>
                <a:endParaRPr lang="en-US" dirty="0" smtClean="0">
                  <a:ea typeface="Cambria Math"/>
                </a:endParaRPr>
              </a:p>
              <a:p>
                <a:pPr lvl="1"/>
                <a:r>
                  <a:rPr lang="en-US" dirty="0" smtClean="0">
                    <a:solidFill>
                      <a:srgbClr val="7030A0"/>
                    </a:solidFill>
                    <a:ea typeface="Cambria Math"/>
                  </a:rPr>
                  <a:t>Matter</a:t>
                </a:r>
                <a:r>
                  <a:rPr lang="en-US" dirty="0" smtClean="0">
                    <a:ea typeface="Cambria Math"/>
                  </a:rPr>
                  <a:t>: </a:t>
                </a:r>
                <a14:m>
                  <m:oMath xmlns:m="http://schemas.openxmlformats.org/officeDocument/2006/math">
                    <m:r>
                      <a:rPr lang="en-US" i="1">
                        <a:latin typeface="Cambria Math"/>
                        <a:ea typeface="Cambria Math"/>
                      </a:rPr>
                      <m:t>𝑤</m:t>
                    </m:r>
                    <m:r>
                      <a:rPr lang="en-US" i="1">
                        <a:latin typeface="Cambria Math"/>
                        <a:ea typeface="Cambria Math"/>
                      </a:rPr>
                      <m:t>=0⇒</m:t>
                    </m:r>
                    <m:r>
                      <a:rPr lang="en-US" i="1">
                        <a:latin typeface="Cambria Math"/>
                        <a:ea typeface="Cambria Math"/>
                      </a:rPr>
                      <m:t>𝜌</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𝑎</m:t>
                        </m:r>
                      </m:e>
                      <m:sup>
                        <m:r>
                          <a:rPr lang="en-US" i="1">
                            <a:latin typeface="Cambria Math"/>
                            <a:ea typeface="Cambria Math"/>
                          </a:rPr>
                          <m:t>−</m:t>
                        </m:r>
                        <m:r>
                          <a:rPr lang="en-US" b="0" i="1" smtClean="0">
                            <a:latin typeface="Cambria Math"/>
                            <a:ea typeface="Cambria Math"/>
                          </a:rPr>
                          <m:t>3</m:t>
                        </m:r>
                      </m:sup>
                    </m:sSup>
                    <m:r>
                      <m:rPr>
                        <m:nor/>
                      </m:rPr>
                      <a:rPr lang="en-US" b="0" i="0" smtClean="0">
                        <a:latin typeface="Cambria Math"/>
                        <a:ea typeface="Cambria Math"/>
                      </a:rPr>
                      <m:t> </m:t>
                    </m:r>
                    <m:r>
                      <m:rPr>
                        <m:nor/>
                      </m:rPr>
                      <a:rPr lang="en-US" dirty="0">
                        <a:ea typeface="Cambria Math"/>
                      </a:rPr>
                      <m:t>and</m:t>
                    </m:r>
                    <m:r>
                      <m:rPr>
                        <m:nor/>
                      </m:rPr>
                      <a:rPr lang="en-US" dirty="0">
                        <a:ea typeface="Cambria Math"/>
                      </a:rPr>
                      <m:t> </m:t>
                    </m:r>
                    <m:r>
                      <a:rPr lang="en-US" i="1">
                        <a:latin typeface="Cambria Math"/>
                        <a:ea typeface="Cambria Math"/>
                      </a:rPr>
                      <m:t>𝑎</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𝑡</m:t>
                        </m:r>
                      </m:e>
                      <m:sup>
                        <m:f>
                          <m:fPr>
                            <m:type m:val="lin"/>
                            <m:ctrlPr>
                              <a:rPr lang="en-US" i="1" smtClean="0">
                                <a:latin typeface="Cambria Math" panose="02040503050406030204" pitchFamily="18" charset="0"/>
                                <a:ea typeface="Cambria Math"/>
                              </a:rPr>
                            </m:ctrlPr>
                          </m:fPr>
                          <m:num>
                            <m:r>
                              <a:rPr lang="en-US" b="0" i="1" smtClean="0">
                                <a:latin typeface="Cambria Math"/>
                                <a:ea typeface="Cambria Math"/>
                              </a:rPr>
                              <m:t>2</m:t>
                            </m:r>
                          </m:num>
                          <m:den>
                            <m:r>
                              <a:rPr lang="en-US" b="0" i="1" smtClean="0">
                                <a:latin typeface="Cambria Math"/>
                                <a:ea typeface="Cambria Math"/>
                              </a:rPr>
                              <m:t>3</m:t>
                            </m:r>
                          </m:den>
                        </m:f>
                      </m:sup>
                    </m:sSup>
                  </m:oMath>
                </a14:m>
                <a:endParaRPr lang="en-US" dirty="0" smtClean="0">
                  <a:ea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61012"/>
                <a:ext cx="8467060" cy="5888644"/>
              </a:xfrm>
              <a:blipFill rotWithShape="0">
                <a:blip r:embed="rId3"/>
                <a:stretch>
                  <a:fillRect l="-936" t="-2070"/>
                </a:stretch>
              </a:blipFill>
            </p:spPr>
            <p:txBody>
              <a:bodyPr/>
              <a:lstStyle/>
              <a:p>
                <a:r>
                  <a:rPr lang="en-GB">
                    <a:noFill/>
                  </a:rPr>
                  <a:t> </a:t>
                </a:r>
              </a:p>
            </p:txBody>
          </p:sp>
        </mc:Fallback>
      </mc:AlternateContent>
    </p:spTree>
    <p:extLst>
      <p:ext uri="{BB962C8B-B14F-4D97-AF65-F5344CB8AC3E}">
        <p14:creationId xmlns:p14="http://schemas.microsoft.com/office/powerpoint/2010/main" val="242394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descr="http://www.astro.virginia.edu/class/whittle/astr553/Topic01/Old_2012_9/t1_cos_density_evo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29" y="443492"/>
            <a:ext cx="6892689" cy="622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3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8" y="616945"/>
                <a:ext cx="8580475" cy="6138274"/>
              </a:xfrm>
            </p:spPr>
            <p:txBody>
              <a:bodyPr>
                <a:normAutofit fontScale="70000" lnSpcReduction="20000"/>
              </a:bodyPr>
              <a:lstStyle/>
              <a:p>
                <a:r>
                  <a:rPr lang="en-US" dirty="0" smtClean="0"/>
                  <a:t>Note that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𝑣</m:t>
                        </m:r>
                      </m:e>
                    </m:acc>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m:t>
                        </m:r>
                        <m:acc>
                          <m:accPr>
                            <m:chr m:val="̇"/>
                            <m:ctrlPr>
                              <a:rPr lang="en-US" b="0" i="1" smtClean="0">
                                <a:latin typeface="Cambria Math" panose="02040503050406030204" pitchFamily="18" charset="0"/>
                              </a:rPr>
                            </m:ctrlPr>
                          </m:accPr>
                          <m:e>
                            <m:acc>
                              <m:accPr>
                                <m:chr m:val="⃑"/>
                                <m:ctrlPr>
                                  <a:rPr lang="en-US" b="0" i="1" smtClean="0">
                                    <a:latin typeface="Cambria Math" panose="02040503050406030204" pitchFamily="18" charset="0"/>
                                  </a:rPr>
                                </m:ctrlPr>
                              </m:accPr>
                              <m:e>
                                <m:r>
                                  <a:rPr lang="en-US" b="0" i="1" smtClean="0">
                                    <a:latin typeface="Cambria Math"/>
                                  </a:rPr>
                                  <m:t>𝑟</m:t>
                                </m:r>
                              </m:e>
                            </m:acc>
                          </m:e>
                        </m:acc>
                        <m:r>
                          <a:rPr lang="en-US" b="0" i="1" smtClean="0">
                            <a:latin typeface="Cambria Math"/>
                          </a:rPr>
                          <m:t>|</m:t>
                        </m:r>
                      </m:num>
                      <m:den>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𝑟</m:t>
                            </m:r>
                          </m:e>
                        </m:acc>
                        <m:r>
                          <a:rPr lang="en-US" b="0" i="1" smtClean="0">
                            <a:latin typeface="Cambria Math"/>
                          </a:rPr>
                          <m:t>|</m:t>
                        </m:r>
                      </m:den>
                    </m:f>
                    <m:acc>
                      <m:accPr>
                        <m:chr m:val="⃑"/>
                        <m:ctrlPr>
                          <a:rPr lang="en-US" b="0" i="1" smtClean="0">
                            <a:latin typeface="Cambria Math" panose="02040503050406030204" pitchFamily="18" charset="0"/>
                          </a:rPr>
                        </m:ctrlPr>
                      </m:accPr>
                      <m:e>
                        <m:r>
                          <a:rPr lang="en-US" b="0" i="1" smtClean="0">
                            <a:latin typeface="Cambria Math"/>
                          </a:rPr>
                          <m:t>𝑟</m:t>
                        </m:r>
                      </m:e>
                    </m:acc>
                    <m:r>
                      <a:rPr lang="en-US" b="0" i="1" smtClean="0">
                        <a:latin typeface="Cambria Math"/>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𝑎</m:t>
                            </m:r>
                          </m:e>
                        </m:acc>
                      </m:num>
                      <m:den>
                        <m:r>
                          <a:rPr lang="en-US" b="0" i="1" smtClean="0">
                            <a:latin typeface="Cambria Math"/>
                          </a:rPr>
                          <m:t>𝑎</m:t>
                        </m:r>
                      </m:den>
                    </m:f>
                    <m:acc>
                      <m:accPr>
                        <m:chr m:val="⃑"/>
                        <m:ctrlPr>
                          <a:rPr lang="en-US" b="0" i="1" smtClean="0">
                            <a:latin typeface="Cambria Math" panose="02040503050406030204" pitchFamily="18" charset="0"/>
                          </a:rPr>
                        </m:ctrlPr>
                      </m:accPr>
                      <m:e>
                        <m:r>
                          <a:rPr lang="en-US" b="0" i="1" smtClean="0">
                            <a:latin typeface="Cambria Math"/>
                          </a:rPr>
                          <m:t>𝑟</m:t>
                        </m:r>
                      </m:e>
                    </m:acc>
                    <m:r>
                      <a:rPr lang="en-US" b="0" i="1" smtClean="0">
                        <a:latin typeface="Cambria Math"/>
                      </a:rPr>
                      <m:t>, </m:t>
                    </m:r>
                    <m:r>
                      <a:rPr lang="en-US" b="0" i="1" smtClean="0">
                        <a:latin typeface="Cambria Math"/>
                      </a:rPr>
                      <m:t>𝑣</m:t>
                    </m:r>
                    <m:r>
                      <a:rPr lang="en-US" b="0" i="1" smtClean="0">
                        <a:latin typeface="Cambria Math"/>
                      </a:rPr>
                      <m:t>=</m:t>
                    </m:r>
                    <m:r>
                      <a:rPr lang="en-US" b="0" i="1" smtClean="0">
                        <a:latin typeface="Cambria Math"/>
                      </a:rPr>
                      <m:t>𝐻</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US" b="0" i="1" smtClean="0">
                        <a:latin typeface="Cambria Math"/>
                      </a:rPr>
                      <m:t>𝑟</m:t>
                    </m:r>
                    <m:r>
                      <a:rPr lang="en-US" b="0" i="1" smtClean="0">
                        <a:latin typeface="Cambria Math"/>
                      </a:rPr>
                      <m:t>→</m:t>
                    </m:r>
                    <m:r>
                      <a:rPr lang="en-US" b="0" i="1" smtClean="0">
                        <a:latin typeface="Cambria Math"/>
                      </a:rPr>
                      <m:t>𝐻</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a:rPr>
                              <m:t>𝑎</m:t>
                            </m:r>
                          </m:e>
                        </m:acc>
                      </m:num>
                      <m:den>
                        <m:r>
                          <a:rPr lang="en-US" b="0" i="1" smtClean="0">
                            <a:latin typeface="Cambria Math"/>
                          </a:rPr>
                          <m:t>𝑎</m:t>
                        </m:r>
                      </m:den>
                    </m:f>
                  </m:oMath>
                </a14:m>
                <a:endParaRPr lang="en-US" dirty="0" smtClean="0"/>
              </a:p>
              <a:p>
                <a:endParaRPr lang="en-US" dirty="0" smtClean="0"/>
              </a:p>
              <a:p>
                <a:r>
                  <a:rPr lang="en-US" dirty="0" smtClean="0"/>
                  <a:t>Neglecting </a:t>
                </a:r>
                <a14:m>
                  <m:oMath xmlns:m="http://schemas.openxmlformats.org/officeDocument/2006/math">
                    <m:r>
                      <m:rPr>
                        <m:sty m:val="p"/>
                      </m:rPr>
                      <a:rPr lang="el-GR" i="1" smtClean="0">
                        <a:latin typeface="Cambria Math"/>
                        <a:ea typeface="Cambria Math"/>
                      </a:rPr>
                      <m:t>Λ</m:t>
                    </m:r>
                  </m:oMath>
                </a14:m>
                <a:r>
                  <a:rPr lang="en-US" dirty="0" smtClean="0"/>
                  <a:t>, a </a:t>
                </a:r>
                <a:r>
                  <a:rPr lang="en-US" dirty="0" smtClean="0">
                    <a:solidFill>
                      <a:schemeClr val="accent2"/>
                    </a:solidFill>
                  </a:rPr>
                  <a:t>critical density </a:t>
                </a:r>
                <a:r>
                  <a:rPr lang="en-US" dirty="0" smtClean="0"/>
                  <a:t>would make </a:t>
                </a:r>
                <a14:m>
                  <m:oMath xmlns:m="http://schemas.openxmlformats.org/officeDocument/2006/math">
                    <m:r>
                      <a:rPr lang="en-US" b="0" i="1" smtClean="0">
                        <a:latin typeface="Cambria Math"/>
                      </a:rPr>
                      <m:t>𝐾</m:t>
                    </m:r>
                    <m:r>
                      <a:rPr lang="en-US" b="0" i="1" smtClean="0">
                        <a:latin typeface="Cambria Math"/>
                      </a:rPr>
                      <m:t>=0</m:t>
                    </m:r>
                  </m:oMath>
                </a14:m>
                <a:r>
                  <a:rPr lang="en-US" dirty="0" smtClean="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𝜌</m:t>
                          </m:r>
                        </m:e>
                        <m:sub>
                          <m:r>
                            <a:rPr lang="en-US" b="0" i="1" smtClean="0">
                              <a:latin typeface="Cambria Math"/>
                            </a:rPr>
                            <m:t>𝑐</m:t>
                          </m:r>
                        </m:sub>
                      </m:sSub>
                      <m:r>
                        <a:rPr lang="en-US" i="1" smtClean="0">
                          <a:latin typeface="Cambria Math"/>
                          <a:ea typeface="Cambria Math"/>
                        </a:rPr>
                        <m:t>≡</m:t>
                      </m:r>
                      <m:f>
                        <m:fPr>
                          <m:ctrlPr>
                            <a:rPr lang="en-US" i="1" smtClean="0">
                              <a:latin typeface="Cambria Math" panose="02040503050406030204" pitchFamily="18" charset="0"/>
                              <a:ea typeface="Cambria Math"/>
                            </a:rPr>
                          </m:ctrlPr>
                        </m:fPr>
                        <m:num>
                          <m:r>
                            <a:rPr lang="en-US" b="0" i="1" smtClean="0">
                              <a:latin typeface="Cambria Math"/>
                              <a:ea typeface="Cambria Math"/>
                            </a:rPr>
                            <m:t>3</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𝐻</m:t>
                              </m:r>
                            </m:e>
                            <m:sup>
                              <m:r>
                                <a:rPr lang="en-US" b="0" i="1" smtClean="0">
                                  <a:latin typeface="Cambria Math"/>
                                  <a:ea typeface="Cambria Math"/>
                                </a:rPr>
                                <m:t>2</m:t>
                              </m:r>
                            </m:sup>
                          </m:sSup>
                        </m:num>
                        <m:den>
                          <m:r>
                            <a:rPr lang="en-US" b="0" i="1" smtClean="0">
                              <a:latin typeface="Cambria Math"/>
                              <a:ea typeface="Cambria Math"/>
                            </a:rPr>
                            <m:t>8</m:t>
                          </m:r>
                          <m:r>
                            <a:rPr lang="en-US" b="0" i="1" smtClean="0">
                              <a:latin typeface="Cambria Math"/>
                              <a:ea typeface="Cambria Math"/>
                            </a:rPr>
                            <m:t>𝜋</m:t>
                          </m:r>
                          <m:r>
                            <a:rPr lang="en-US" b="0" i="1" smtClean="0">
                              <a:latin typeface="Cambria Math"/>
                              <a:ea typeface="Cambria Math"/>
                            </a:rPr>
                            <m:t>𝐺</m:t>
                          </m:r>
                        </m:den>
                      </m:f>
                      <m:r>
                        <a:rPr lang="en-GB" b="0" i="1" smtClean="0">
                          <a:latin typeface="Cambria Math" panose="02040503050406030204" pitchFamily="18" charset="0"/>
                          <a:ea typeface="Cambria Math"/>
                        </a:rPr>
                        <m:t>=1.879</m:t>
                      </m:r>
                      <m:sSup>
                        <m:sSupPr>
                          <m:ctrlPr>
                            <a:rPr lang="en-GB" b="0" i="1" smtClean="0">
                              <a:latin typeface="Cambria Math" panose="02040503050406030204" pitchFamily="18" charset="0"/>
                              <a:ea typeface="Cambria Math"/>
                            </a:rPr>
                          </m:ctrlPr>
                        </m:sSupPr>
                        <m:e>
                          <m:r>
                            <a:rPr lang="en-GB" b="0" i="1" smtClean="0">
                              <a:latin typeface="Cambria Math" panose="02040503050406030204" pitchFamily="18" charset="0"/>
                              <a:ea typeface="Cambria Math"/>
                            </a:rPr>
                            <m:t>h</m:t>
                          </m:r>
                        </m:e>
                        <m:sup>
                          <m:r>
                            <a:rPr lang="en-GB" b="0" i="1" smtClean="0">
                              <a:latin typeface="Cambria Math" panose="02040503050406030204" pitchFamily="18" charset="0"/>
                              <a:ea typeface="Cambria Math"/>
                            </a:rPr>
                            <m:t>2</m:t>
                          </m:r>
                        </m:sup>
                      </m:s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−29</m:t>
                          </m:r>
                        </m:sup>
                      </m:sSup>
                      <m:r>
                        <a:rPr lang="en-GB" b="0" i="1" smtClean="0">
                          <a:latin typeface="Cambria Math" panose="02040503050406030204" pitchFamily="18" charset="0"/>
                          <a:ea typeface="Cambria Math" panose="02040503050406030204" pitchFamily="18" charset="0"/>
                        </a:rPr>
                        <m:t>𝑔</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𝑐𝑚</m:t>
                          </m:r>
                        </m:e>
                        <m:sup>
                          <m:r>
                            <a:rPr lang="en-GB" b="0" i="1" smtClean="0">
                              <a:latin typeface="Cambria Math" panose="02040503050406030204" pitchFamily="18" charset="0"/>
                              <a:ea typeface="Cambria Math" panose="02040503050406030204" pitchFamily="18" charset="0"/>
                            </a:rPr>
                            <m:t>−3</m:t>
                          </m:r>
                        </m:sup>
                      </m:sSup>
                    </m:oMath>
                  </m:oMathPara>
                </a14:m>
                <a:endParaRPr lang="en-US" dirty="0" smtClean="0"/>
              </a:p>
              <a:p>
                <a:pPr marL="0" indent="0">
                  <a:buNone/>
                </a:pPr>
                <a:endParaRPr lang="en-US" dirty="0"/>
              </a:p>
              <a:p>
                <a:r>
                  <a:rPr lang="en-US" dirty="0" smtClean="0"/>
                  <a:t>Defining </a:t>
                </a:r>
                <a:r>
                  <a:rPr lang="en-US" dirty="0" smtClean="0">
                    <a:solidFill>
                      <a:schemeClr val="accent2"/>
                    </a:solidFill>
                  </a:rPr>
                  <a:t>density parameter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m:t>
                    </m:r>
                    <m:f>
                      <m:fPr>
                        <m:type m:val="lin"/>
                        <m:ctrlPr>
                          <a:rPr lang="en-US" b="0" i="1" smtClean="0">
                            <a:latin typeface="Cambria Math" panose="02040503050406030204" pitchFamily="18" charset="0"/>
                            <a:ea typeface="Cambria Math"/>
                          </a:rPr>
                        </m:ctrlPr>
                      </m:fPr>
                      <m:num>
                        <m:r>
                          <a:rPr lang="en-US" b="0" i="1" smtClean="0">
                            <a:latin typeface="Cambria Math"/>
                            <a:ea typeface="Cambria Math"/>
                          </a:rPr>
                          <m:t>𝜌</m:t>
                        </m:r>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𝜌</m:t>
                            </m:r>
                          </m:e>
                          <m:sub>
                            <m:r>
                              <a:rPr lang="en-US" b="0" i="1" smtClean="0">
                                <a:latin typeface="Cambria Math"/>
                                <a:ea typeface="Cambria Math"/>
                              </a:rPr>
                              <m:t>𝑐</m:t>
                            </m:r>
                          </m:sub>
                        </m:sSub>
                      </m:den>
                    </m:f>
                  </m:oMath>
                </a14:m>
                <a:r>
                  <a:rPr lang="en-US" dirty="0" smtClean="0"/>
                  <a:t> you can write the Friedman equation as:</a:t>
                </a: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Ω</m:t>
                      </m:r>
                      <m:r>
                        <a:rPr lang="en-US" b="0" i="1" smtClean="0">
                          <a:latin typeface="Cambria Math"/>
                          <a:ea typeface="Cambria Math"/>
                        </a:rPr>
                        <m:t>=1</m:t>
                      </m:r>
                      <m:r>
                        <a:rPr lang="en-GB" b="0" i="1" smtClean="0">
                          <a:latin typeface="Cambria Math" panose="02040503050406030204" pitchFamily="18" charset="0"/>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𝐾</m:t>
                          </m:r>
                        </m:num>
                        <m:den>
                          <m:sSup>
                            <m:sSupPr>
                              <m:ctrlPr>
                                <a:rPr lang="en-US" b="0" i="1" smtClean="0">
                                  <a:latin typeface="Cambria Math" panose="02040503050406030204" pitchFamily="18" charset="0"/>
                                  <a:ea typeface="Cambria Math"/>
                                </a:rPr>
                              </m:ctrlPr>
                            </m:sSupPr>
                            <m:e>
                              <m:r>
                                <a:rPr lang="en-US" b="0" i="1" smtClean="0">
                                  <a:latin typeface="Cambria Math"/>
                                  <a:ea typeface="Cambria Math"/>
                                </a:rPr>
                                <m:t>𝑎</m:t>
                              </m:r>
                            </m:e>
                            <m:sup>
                              <m:r>
                                <a:rPr lang="en-US" b="0" i="1" smtClean="0">
                                  <a:latin typeface="Cambria Math"/>
                                  <a:ea typeface="Cambria Math"/>
                                </a:rPr>
                                <m:t>2</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𝐻</m:t>
                              </m:r>
                            </m:e>
                            <m:sup>
                              <m:r>
                                <a:rPr lang="en-US" b="0" i="1" smtClean="0">
                                  <a:latin typeface="Cambria Math"/>
                                  <a:ea typeface="Cambria Math"/>
                                </a:rPr>
                                <m:t>2</m:t>
                              </m:r>
                            </m:sup>
                          </m:sSup>
                        </m:den>
                      </m:f>
                      <m:r>
                        <a:rPr lang="en-GB" i="1">
                          <a:latin typeface="Cambria Math" panose="02040503050406030204" pitchFamily="18" charset="0"/>
                          <a:ea typeface="Cambria Math"/>
                        </a:rPr>
                        <m:t>≡</m:t>
                      </m:r>
                      <m:r>
                        <a:rPr lang="en-GB" b="0" i="1" smtClean="0">
                          <a:latin typeface="Cambria Math" panose="02040503050406030204" pitchFamily="18" charset="0"/>
                          <a:ea typeface="Cambria Math"/>
                        </a:rPr>
                        <m:t>1−</m:t>
                      </m:r>
                      <m:sSub>
                        <m:sSubPr>
                          <m:ctrlPr>
                            <a:rPr lang="el-GR" b="0"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GB" b="0" i="1" smtClean="0">
                              <a:latin typeface="Cambria Math" panose="02040503050406030204" pitchFamily="18" charset="0"/>
                              <a:ea typeface="Cambria Math" panose="02040503050406030204" pitchFamily="18" charset="0"/>
                            </a:rPr>
                            <m:t>𝐾</m:t>
                          </m:r>
                        </m:sub>
                      </m:sSub>
                    </m:oMath>
                  </m:oMathPara>
                </a14:m>
                <a:endParaRPr lang="en-US" dirty="0" smtClean="0"/>
              </a:p>
              <a:p>
                <a:pPr marL="0" indent="0">
                  <a:buNone/>
                </a:pPr>
                <a:r>
                  <a:rPr lang="en-US" dirty="0" smtClean="0"/>
                  <a:t> </a:t>
                </a:r>
                <a:endParaRPr lang="en-US" dirty="0"/>
              </a:p>
              <a:p>
                <a:pPr marL="0" indent="0">
                  <a:buNone/>
                </a:pPr>
                <a:r>
                  <a:rPr lang="en-US" dirty="0" smtClean="0"/>
                  <a:t>      Thus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&gt;1</m:t>
                    </m:r>
                    <m:r>
                      <a:rPr lang="en-US" b="0" i="0" smtClean="0">
                        <a:latin typeface="Cambria Math"/>
                        <a:ea typeface="Cambria Math"/>
                      </a:rPr>
                      <m:t>, </m:t>
                    </m:r>
                    <m:r>
                      <m:rPr>
                        <m:sty m:val="p"/>
                      </m:rPr>
                      <a:rPr lang="el-GR" b="0" i="1" smtClean="0">
                        <a:latin typeface="Cambria Math"/>
                        <a:ea typeface="Cambria Math"/>
                      </a:rPr>
                      <m:t>Ω</m:t>
                    </m:r>
                    <m:r>
                      <a:rPr lang="en-US" b="0" i="1" smtClean="0">
                        <a:latin typeface="Cambria Math"/>
                        <a:ea typeface="Cambria Math"/>
                      </a:rPr>
                      <m:t>=1,</m:t>
                    </m:r>
                  </m:oMath>
                </a14:m>
                <a:r>
                  <a:rPr lang="en-US" dirty="0" smtClean="0"/>
                  <a:t> and </a:t>
                </a:r>
                <a14:m>
                  <m:oMath xmlns:m="http://schemas.openxmlformats.org/officeDocument/2006/math">
                    <m:r>
                      <m:rPr>
                        <m:sty m:val="p"/>
                      </m:rPr>
                      <a:rPr lang="el-GR" i="1" smtClean="0">
                        <a:latin typeface="Cambria Math"/>
                        <a:ea typeface="Cambria Math"/>
                      </a:rPr>
                      <m:t>Ω</m:t>
                    </m:r>
                    <m:r>
                      <a:rPr lang="en-US" b="0" i="1" smtClean="0">
                        <a:latin typeface="Cambria Math"/>
                        <a:ea typeface="Cambria Math"/>
                      </a:rPr>
                      <m:t>&lt;1</m:t>
                    </m:r>
                  </m:oMath>
                </a14:m>
                <a:r>
                  <a:rPr lang="en-US" dirty="0" smtClean="0"/>
                  <a:t> are open, flat, and closed.</a:t>
                </a:r>
              </a:p>
              <a:p>
                <a:endParaRPr lang="en-US" dirty="0"/>
              </a:p>
              <a:p>
                <a:r>
                  <a:rPr lang="en-US" dirty="0" smtClean="0"/>
                  <a:t>Adding back </a:t>
                </a:r>
                <a14:m>
                  <m:oMath xmlns:m="http://schemas.openxmlformats.org/officeDocument/2006/math">
                    <m:r>
                      <m:rPr>
                        <m:sty m:val="p"/>
                      </m:rPr>
                      <a:rPr lang="el-GR" i="1" smtClean="0">
                        <a:latin typeface="Cambria Math"/>
                        <a:ea typeface="Cambria Math"/>
                      </a:rPr>
                      <m:t>Λ</m:t>
                    </m:r>
                  </m:oMath>
                </a14:m>
                <a:r>
                  <a:rPr lang="en-US" dirty="0" smtClean="0"/>
                  <a:t> with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a:ea typeface="Cambria Math"/>
                          </a:rPr>
                          <m:t>Ω</m:t>
                        </m:r>
                      </m:e>
                      <m:sub>
                        <m:r>
                          <m:rPr>
                            <m:sty m:val="p"/>
                          </m:rPr>
                          <a:rPr lang="el-GR" i="1" smtClean="0">
                            <a:latin typeface="Cambria Math"/>
                            <a:ea typeface="Cambria Math"/>
                          </a:rPr>
                          <m:t>Λ</m:t>
                        </m:r>
                      </m:sub>
                    </m:sSub>
                    <m:r>
                      <a:rPr lang="en-US" b="0" i="1" smtClean="0">
                        <a:latin typeface="Cambria Math"/>
                      </a:rPr>
                      <m:t>=</m:t>
                    </m:r>
                    <m:f>
                      <m:fPr>
                        <m:type m:val="lin"/>
                        <m:ctrlPr>
                          <a:rPr lang="en-US" b="0" i="1" smtClean="0">
                            <a:latin typeface="Cambria Math" panose="02040503050406030204" pitchFamily="18" charset="0"/>
                          </a:rPr>
                        </m:ctrlPr>
                      </m:fPr>
                      <m:num>
                        <m:r>
                          <m:rPr>
                            <m:sty m:val="p"/>
                          </m:rPr>
                          <a:rPr lang="el-GR" b="0" i="1" smtClean="0">
                            <a:latin typeface="Cambria Math"/>
                            <a:ea typeface="Cambria Math"/>
                          </a:rPr>
                          <m:t>Λ</m:t>
                        </m:r>
                      </m:num>
                      <m:den>
                        <m:r>
                          <a:rPr lang="en-US" i="1">
                            <a:latin typeface="Cambria Math"/>
                            <a:ea typeface="Cambria Math"/>
                          </a:rPr>
                          <m:t>3</m:t>
                        </m:r>
                        <m:sSup>
                          <m:sSupPr>
                            <m:ctrlPr>
                              <a:rPr lang="en-US" i="1">
                                <a:latin typeface="Cambria Math" panose="02040503050406030204" pitchFamily="18" charset="0"/>
                                <a:ea typeface="Cambria Math"/>
                              </a:rPr>
                            </m:ctrlPr>
                          </m:sSupPr>
                          <m:e>
                            <m:r>
                              <a:rPr lang="en-US" i="1">
                                <a:latin typeface="Cambria Math"/>
                                <a:ea typeface="Cambria Math"/>
                              </a:rPr>
                              <m:t>𝐻</m:t>
                            </m:r>
                          </m:e>
                          <m:sup>
                            <m:r>
                              <a:rPr lang="en-US" i="1">
                                <a:latin typeface="Cambria Math"/>
                                <a:ea typeface="Cambria Math"/>
                              </a:rPr>
                              <m:t>2</m:t>
                            </m:r>
                          </m:sup>
                        </m:sSup>
                      </m:den>
                    </m:f>
                  </m:oMath>
                </a14:m>
                <a:r>
                  <a:rPr lang="en-US" dirty="0" smtClean="0"/>
                  <a:t>, then </a:t>
                </a:r>
              </a:p>
              <a:p>
                <a:endParaRPr lang="en-US" dirty="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a:ea typeface="Cambria Math"/>
                          </a:rPr>
                          <m:t>Ω</m:t>
                        </m:r>
                      </m:e>
                      <m:sub>
                        <m:r>
                          <a:rPr lang="en-US" b="0" i="1" smtClean="0">
                            <a:latin typeface="Cambria Math"/>
                          </a:rPr>
                          <m:t>𝑚</m:t>
                        </m:r>
                      </m:sub>
                    </m:sSub>
                    <m:r>
                      <a:rPr lang="en-US" b="0" i="1" smtClean="0">
                        <a:latin typeface="Cambria Math"/>
                      </a:rPr>
                      <m:t>+</m:t>
                    </m:r>
                    <m:sSub>
                      <m:sSubPr>
                        <m:ctrlPr>
                          <a:rPr lang="en-US" b="0" i="1" smtClean="0">
                            <a:latin typeface="Cambria Math" panose="02040503050406030204" pitchFamily="18" charset="0"/>
                          </a:rPr>
                        </m:ctrlPr>
                      </m:sSubPr>
                      <m:e>
                        <m:r>
                          <m:rPr>
                            <m:sty m:val="p"/>
                          </m:rPr>
                          <a:rPr lang="el-GR" b="0" i="1" smtClean="0">
                            <a:latin typeface="Cambria Math"/>
                            <a:ea typeface="Cambria Math"/>
                          </a:rPr>
                          <m:t>Ω</m:t>
                        </m:r>
                      </m:e>
                      <m:sub>
                        <m:r>
                          <m:rPr>
                            <m:sty m:val="p"/>
                          </m:rPr>
                          <a:rPr lang="el-GR" b="0" i="1" smtClean="0">
                            <a:latin typeface="Cambria Math"/>
                            <a:ea typeface="Cambria Math"/>
                          </a:rPr>
                          <m:t>Λ</m:t>
                        </m:r>
                      </m:sub>
                    </m:sSub>
                    <m:r>
                      <a:rPr lang="en-GB" b="0" i="1" smtClean="0">
                        <a:latin typeface="Cambria Math" panose="02040503050406030204" pitchFamily="18" charset="0"/>
                        <a:ea typeface="Cambria Math"/>
                      </a:rPr>
                      <m:t>+</m:t>
                    </m:r>
                    <m:sSub>
                      <m:sSubPr>
                        <m:ctrlPr>
                          <a:rPr lang="en-GB" b="0" i="1" smtClean="0">
                            <a:latin typeface="Cambria Math" panose="02040503050406030204" pitchFamily="18" charset="0"/>
                            <a:ea typeface="Cambria Math"/>
                          </a:rPr>
                        </m:ctrlPr>
                      </m:sSubPr>
                      <m:e>
                        <m:r>
                          <m:rPr>
                            <m:sty m:val="p"/>
                          </m:rPr>
                          <a:rPr lang="el-GR" b="0" i="1" smtClean="0">
                            <a:latin typeface="Cambria Math" panose="02040503050406030204" pitchFamily="18" charset="0"/>
                            <a:ea typeface="Cambria Math" panose="02040503050406030204" pitchFamily="18" charset="0"/>
                          </a:rPr>
                          <m:t>Ω</m:t>
                        </m:r>
                      </m:e>
                      <m:sub>
                        <m:r>
                          <a:rPr lang="en-GB" b="0" i="1" smtClean="0">
                            <a:latin typeface="Cambria Math" panose="02040503050406030204" pitchFamily="18" charset="0"/>
                            <a:ea typeface="Cambria Math"/>
                          </a:rPr>
                          <m:t>𝐾</m:t>
                        </m:r>
                      </m:sub>
                    </m:sSub>
                    <m:r>
                      <a:rPr lang="en-US" b="0" i="1" smtClean="0">
                        <a:latin typeface="Cambria Math"/>
                      </a:rPr>
                      <m:t>=1</m:t>
                    </m:r>
                  </m:oMath>
                </a14:m>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8" y="616945"/>
                <a:ext cx="8580475" cy="6138274"/>
              </a:xfrm>
              <a:blipFill rotWithShape="0">
                <a:blip r:embed="rId3"/>
                <a:stretch>
                  <a:fillRect l="-781" t="-199"/>
                </a:stretch>
              </a:blipFill>
            </p:spPr>
            <p:txBody>
              <a:bodyPr/>
              <a:lstStyle/>
              <a:p>
                <a:r>
                  <a:rPr lang="en-GB">
                    <a:noFill/>
                  </a:rPr>
                  <a:t> </a:t>
                </a:r>
              </a:p>
            </p:txBody>
          </p:sp>
        </mc:Fallback>
      </mc:AlternateContent>
    </p:spTree>
    <p:extLst>
      <p:ext uri="{BB962C8B-B14F-4D97-AF65-F5344CB8AC3E}">
        <p14:creationId xmlns:p14="http://schemas.microsoft.com/office/powerpoint/2010/main" val="337077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22" name="Object 2"/>
          <p:cNvGraphicFramePr>
            <a:graphicFrameLocks noChangeAspect="1"/>
          </p:cNvGraphicFramePr>
          <p:nvPr/>
        </p:nvGraphicFramePr>
        <p:xfrm>
          <a:off x="0" y="-1428750"/>
          <a:ext cx="9169400" cy="8913813"/>
        </p:xfrm>
        <a:graphic>
          <a:graphicData uri="http://schemas.openxmlformats.org/presentationml/2006/ole">
            <mc:AlternateContent xmlns:mc="http://schemas.openxmlformats.org/markup-compatibility/2006">
              <mc:Choice xmlns:v="urn:schemas-microsoft-com:vml" Requires="v">
                <p:oleObj spid="_x0000_s129081" name="Artwork" r:id="rId3" imgW="9228571" imgH="8973803" progId="Adobe.Illustrator.7">
                  <p:embed/>
                </p:oleObj>
              </mc:Choice>
              <mc:Fallback>
                <p:oleObj name="Artwork" r:id="rId3" imgW="9228571" imgH="8973803"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0"/>
                        <a:ext cx="9169400" cy="891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23" name="Oval 3"/>
          <p:cNvSpPr>
            <a:spLocks noChangeArrowheads="1"/>
          </p:cNvSpPr>
          <p:nvPr/>
        </p:nvSpPr>
        <p:spPr bwMode="auto">
          <a:xfrm>
            <a:off x="4318000" y="1866900"/>
            <a:ext cx="495300" cy="495300"/>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Helvetica" panose="020B0604020202020204" pitchFamily="34" charset="0"/>
              </a:rPr>
              <a:t>O</a:t>
            </a:r>
            <a:r>
              <a:rPr lang="en-US" altLang="en-US" sz="1200" b="1">
                <a:latin typeface="Helvetica" panose="020B0604020202020204" pitchFamily="34" charset="0"/>
              </a:rPr>
              <a:t>PEN</a:t>
            </a:r>
          </a:p>
        </p:txBody>
      </p:sp>
      <p:sp>
        <p:nvSpPr>
          <p:cNvPr id="286724" name="Oval 4"/>
          <p:cNvSpPr>
            <a:spLocks noChangeArrowheads="1"/>
          </p:cNvSpPr>
          <p:nvPr/>
        </p:nvSpPr>
        <p:spPr bwMode="auto">
          <a:xfrm>
            <a:off x="3443288" y="3384550"/>
            <a:ext cx="495300" cy="495300"/>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Symbol" panose="05050102010706020507" pitchFamily="18" charset="2"/>
              </a:rPr>
              <a:t>W</a:t>
            </a:r>
            <a:r>
              <a:rPr lang="en-US" altLang="en-US" sz="1600" b="1" baseline="-25000">
                <a:latin typeface="Helvetica" panose="020B0604020202020204" pitchFamily="34" charset="0"/>
              </a:rPr>
              <a:t>m</a:t>
            </a:r>
            <a:r>
              <a:rPr lang="en-US" altLang="en-US" sz="1500" b="1">
                <a:latin typeface="Helvetica" panose="020B0604020202020204" pitchFamily="34" charset="0"/>
              </a:rPr>
              <a:t>=1</a:t>
            </a:r>
            <a:endParaRPr lang="en-US" altLang="en-US" sz="1200" b="1">
              <a:latin typeface="Helvetica" panose="020B0604020202020204" pitchFamily="34" charset="0"/>
            </a:endParaRPr>
          </a:p>
        </p:txBody>
      </p:sp>
      <p:sp>
        <p:nvSpPr>
          <p:cNvPr id="286725" name="Oval 5"/>
          <p:cNvSpPr>
            <a:spLocks noChangeArrowheads="1"/>
          </p:cNvSpPr>
          <p:nvPr/>
        </p:nvSpPr>
        <p:spPr bwMode="auto">
          <a:xfrm>
            <a:off x="5384800" y="3384550"/>
            <a:ext cx="495300" cy="495300"/>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a:latin typeface="Symbol" panose="05050102010706020507" pitchFamily="18" charset="2"/>
              </a:rPr>
              <a:t>L</a:t>
            </a:r>
            <a:r>
              <a:rPr lang="en-US" altLang="en-US" sz="1600" b="1">
                <a:latin typeface="Helvetica" panose="020B0604020202020204" pitchFamily="34" charset="0"/>
              </a:rPr>
              <a:t> </a:t>
            </a:r>
            <a:r>
              <a:rPr lang="en-US" altLang="en-US" sz="1200" b="1">
                <a:latin typeface="Helvetica" panose="020B0604020202020204" pitchFamily="34" charset="0"/>
              </a:rPr>
              <a:t>/</a:t>
            </a:r>
            <a:r>
              <a:rPr lang="en-US" altLang="en-US" sz="1600" b="1">
                <a:latin typeface="Helvetica" panose="020B0604020202020204" pitchFamily="34" charset="0"/>
              </a:rPr>
              <a:t> Q</a:t>
            </a:r>
            <a:endParaRPr lang="en-US" altLang="en-US" sz="1200" b="1">
              <a:latin typeface="Helvetica" panose="020B0604020202020204" pitchFamily="34" charset="0"/>
            </a:endParaRPr>
          </a:p>
        </p:txBody>
      </p:sp>
    </p:spTree>
    <p:extLst>
      <p:ext uri="{BB962C8B-B14F-4D97-AF65-F5344CB8AC3E}">
        <p14:creationId xmlns:p14="http://schemas.microsoft.com/office/powerpoint/2010/main" val="1573354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http://map.gsfc.nasa.gov/m_ig/990350/990350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257" y="782045"/>
            <a:ext cx="6632832" cy="595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610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50842"/>
                <a:ext cx="8686800" cy="6307158"/>
              </a:xfrm>
            </p:spPr>
            <p:txBody>
              <a:bodyPr>
                <a:normAutofit/>
              </a:bodyPr>
              <a:lstStyle/>
              <a:p>
                <a:r>
                  <a:rPr lang="en-US" sz="2200" dirty="0" smtClean="0"/>
                  <a:t>The </a:t>
                </a:r>
                <a:r>
                  <a:rPr lang="en-US" sz="2200" dirty="0" smtClean="0">
                    <a:solidFill>
                      <a:schemeClr val="accent2"/>
                    </a:solidFill>
                  </a:rPr>
                  <a:t>Hubble function </a:t>
                </a:r>
                <a:r>
                  <a:rPr lang="en-US" sz="2200" dirty="0" smtClean="0"/>
                  <a:t>is determined by the Friedman equation</a:t>
                </a:r>
              </a:p>
              <a:p>
                <a:pPr marL="0" indent="0" algn="ctr">
                  <a:buNone/>
                </a:pPr>
                <a:endParaRPr lang="en-US" sz="2200" dirty="0" smtClean="0"/>
              </a:p>
              <a:p>
                <a:pPr marL="0" indent="0" algn="ctr">
                  <a:buNone/>
                </a:pPr>
                <a14:m>
                  <m:oMathPara xmlns:m="http://schemas.openxmlformats.org/officeDocument/2006/math">
                    <m:oMathParaPr>
                      <m:jc m:val="centerGroup"/>
                    </m:oMathParaPr>
                    <m:oMath xmlns:m="http://schemas.openxmlformats.org/officeDocument/2006/math">
                      <m:r>
                        <a:rPr lang="en-US" sz="2200" b="0" i="1" smtClean="0">
                          <a:latin typeface="Cambria Math"/>
                        </a:rPr>
                        <m:t>𝐻</m:t>
                      </m:r>
                      <m:d>
                        <m:dPr>
                          <m:ctrlPr>
                            <a:rPr lang="en-US" sz="2200" b="0" i="1" smtClean="0">
                              <a:latin typeface="Cambria Math" panose="02040503050406030204" pitchFamily="18" charset="0"/>
                            </a:rPr>
                          </m:ctrlPr>
                        </m:dPr>
                        <m:e>
                          <m:r>
                            <a:rPr lang="en-US" sz="2200" b="0" i="1" smtClean="0">
                              <a:latin typeface="Cambria Math"/>
                            </a:rPr>
                            <m:t>𝑧</m:t>
                          </m:r>
                        </m:e>
                      </m:d>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𝐻</m:t>
                          </m:r>
                        </m:e>
                        <m:sub>
                          <m:r>
                            <a:rPr lang="en-US" sz="2200" b="0" i="1" smtClean="0">
                              <a:latin typeface="Cambria Math"/>
                            </a:rPr>
                            <m:t>0</m:t>
                          </m:r>
                        </m:sub>
                      </m:sSub>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𝑧</m:t>
                          </m:r>
                        </m:e>
                      </m:d>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𝐻</m:t>
                          </m:r>
                        </m:e>
                        <m:sub>
                          <m:r>
                            <a:rPr lang="en-US" sz="2200" b="0" i="1" smtClean="0">
                              <a:latin typeface="Cambria Math"/>
                            </a:rPr>
                            <m:t>0</m:t>
                          </m:r>
                        </m:sub>
                      </m:sSub>
                      <m:rad>
                        <m:radPr>
                          <m:degHide m:val="on"/>
                          <m:ctrlPr>
                            <a:rPr lang="en-US" sz="2200" b="0" i="1" smtClean="0">
                              <a:latin typeface="Cambria Math" panose="02040503050406030204" pitchFamily="18" charset="0"/>
                            </a:rPr>
                          </m:ctrlPr>
                        </m:radPr>
                        <m:deg/>
                        <m:e>
                          <m:sSub>
                            <m:sSubPr>
                              <m:ctrlPr>
                                <a:rPr lang="en-US" sz="2200" b="0" i="1" smtClean="0">
                                  <a:latin typeface="Cambria Math" panose="02040503050406030204" pitchFamily="18" charset="0"/>
                                </a:rPr>
                              </m:ctrlPr>
                            </m:sSubPr>
                            <m:e>
                              <m:r>
                                <m:rPr>
                                  <m:sty m:val="p"/>
                                </m:rPr>
                                <a:rPr lang="el-GR" sz="2200" b="0" i="1" smtClean="0">
                                  <a:latin typeface="Cambria Math"/>
                                  <a:ea typeface="Cambria Math"/>
                                </a:rPr>
                                <m:t>Ω</m:t>
                              </m:r>
                            </m:e>
                            <m:sub>
                              <m:r>
                                <a:rPr lang="en-US" sz="2200" b="0" i="1" smtClean="0">
                                  <a:latin typeface="Cambria Math"/>
                                </a:rPr>
                                <m:t>𝑚</m:t>
                              </m:r>
                            </m:sub>
                          </m:sSub>
                          <m:sSup>
                            <m:sSupPr>
                              <m:ctrlPr>
                                <a:rPr lang="en-US" sz="2200" b="0" i="1" smtClean="0">
                                  <a:latin typeface="Cambria Math" panose="02040503050406030204" pitchFamily="18" charset="0"/>
                                </a:rPr>
                              </m:ctrlPr>
                            </m:sSupPr>
                            <m:e>
                              <m:r>
                                <a:rPr lang="en-US" sz="2200" b="0" i="1" smtClean="0">
                                  <a:latin typeface="Cambria Math"/>
                                </a:rPr>
                                <m:t>(1+</m:t>
                              </m:r>
                              <m:r>
                                <a:rPr lang="en-US" sz="2200" b="0" i="1" smtClean="0">
                                  <a:latin typeface="Cambria Math"/>
                                </a:rPr>
                                <m:t>𝑧</m:t>
                              </m:r>
                              <m:r>
                                <a:rPr lang="en-US" sz="2200" b="0" i="1" smtClean="0">
                                  <a:latin typeface="Cambria Math"/>
                                </a:rPr>
                                <m:t>)</m:t>
                              </m:r>
                            </m:e>
                            <m:sup>
                              <m:r>
                                <a:rPr lang="en-US" sz="2200" b="0" i="1" smtClean="0">
                                  <a:latin typeface="Cambria Math"/>
                                </a:rPr>
                                <m:t>3</m:t>
                              </m:r>
                            </m:sup>
                          </m:sSup>
                          <m:r>
                            <a:rPr lang="en-US" sz="2200" b="0" i="1" smtClean="0">
                              <a:latin typeface="Cambria Math"/>
                            </a:rPr>
                            <m:t>+</m:t>
                          </m:r>
                          <m:sSub>
                            <m:sSubPr>
                              <m:ctrlPr>
                                <a:rPr lang="en-US" sz="2200" b="0" i="1" smtClean="0">
                                  <a:latin typeface="Cambria Math" panose="02040503050406030204" pitchFamily="18" charset="0"/>
                                </a:rPr>
                              </m:ctrlPr>
                            </m:sSubPr>
                            <m:e>
                              <m:r>
                                <m:rPr>
                                  <m:sty m:val="p"/>
                                </m:rPr>
                                <a:rPr lang="el-GR" sz="2200" b="0" i="1" smtClean="0">
                                  <a:latin typeface="Cambria Math"/>
                                  <a:ea typeface="Cambria Math"/>
                                </a:rPr>
                                <m:t>Ω</m:t>
                              </m:r>
                            </m:e>
                            <m:sub>
                              <m:r>
                                <m:rPr>
                                  <m:sty m:val="p"/>
                                </m:rPr>
                                <a:rPr lang="el-GR" sz="2200" b="0" i="1" smtClean="0">
                                  <a:latin typeface="Cambria Math"/>
                                  <a:ea typeface="Cambria Math"/>
                                </a:rPr>
                                <m:t>Λ</m:t>
                              </m:r>
                            </m:sub>
                          </m:sSub>
                          <m:r>
                            <a:rPr lang="en-US" sz="2200" b="0" i="1" smtClean="0">
                              <a:latin typeface="Cambria Math"/>
                            </a:rPr>
                            <m:t>+(1−</m:t>
                          </m:r>
                          <m:sSub>
                            <m:sSubPr>
                              <m:ctrlPr>
                                <a:rPr lang="en-US" sz="2200" b="0" i="1" smtClean="0">
                                  <a:latin typeface="Cambria Math" panose="02040503050406030204" pitchFamily="18" charset="0"/>
                                </a:rPr>
                              </m:ctrlPr>
                            </m:sSubPr>
                            <m:e>
                              <m:r>
                                <m:rPr>
                                  <m:sty m:val="p"/>
                                </m:rPr>
                                <a:rPr lang="el-GR" sz="2200" b="0" i="1" smtClean="0">
                                  <a:latin typeface="Cambria Math"/>
                                  <a:ea typeface="Cambria Math"/>
                                </a:rPr>
                                <m:t>Ω</m:t>
                              </m:r>
                            </m:e>
                            <m:sub>
                              <m:r>
                                <a:rPr lang="en-US" sz="2200" b="0" i="1" smtClean="0">
                                  <a:latin typeface="Cambria Math"/>
                                </a:rPr>
                                <m:t>𝑚</m:t>
                              </m:r>
                            </m:sub>
                          </m:sSub>
                          <m:r>
                            <a:rPr lang="en-US" sz="2200" b="0" i="1" smtClean="0">
                              <a:latin typeface="Cambria Math"/>
                            </a:rPr>
                            <m:t>−</m:t>
                          </m:r>
                          <m:sSub>
                            <m:sSubPr>
                              <m:ctrlPr>
                                <a:rPr lang="en-US" sz="2200" b="0" i="1" smtClean="0">
                                  <a:latin typeface="Cambria Math" panose="02040503050406030204" pitchFamily="18" charset="0"/>
                                </a:rPr>
                              </m:ctrlPr>
                            </m:sSubPr>
                            <m:e>
                              <m:r>
                                <m:rPr>
                                  <m:sty m:val="p"/>
                                </m:rPr>
                                <a:rPr lang="el-GR" sz="2200" b="0" i="1" smtClean="0">
                                  <a:latin typeface="Cambria Math"/>
                                  <a:ea typeface="Cambria Math"/>
                                </a:rPr>
                                <m:t>Ω</m:t>
                              </m:r>
                            </m:e>
                            <m:sub>
                              <m:r>
                                <m:rPr>
                                  <m:sty m:val="p"/>
                                </m:rPr>
                                <a:rPr lang="el-GR" sz="2200" b="0" i="1" smtClean="0">
                                  <a:latin typeface="Cambria Math"/>
                                  <a:ea typeface="Cambria Math"/>
                                </a:rPr>
                                <m:t>Λ</m:t>
                              </m:r>
                            </m:sub>
                          </m:sSub>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(1+</m:t>
                              </m:r>
                              <m:r>
                                <a:rPr lang="en-US" sz="2200" b="0" i="1" smtClean="0">
                                  <a:latin typeface="Cambria Math"/>
                                </a:rPr>
                                <m:t>𝑧</m:t>
                              </m:r>
                              <m:r>
                                <a:rPr lang="en-US" sz="2200" b="0" i="1" smtClean="0">
                                  <a:latin typeface="Cambria Math"/>
                                </a:rPr>
                                <m:t>)</m:t>
                              </m:r>
                            </m:e>
                            <m:sup>
                              <m:r>
                                <a:rPr lang="en-US" sz="2200" b="0" i="1" smtClean="0">
                                  <a:latin typeface="Cambria Math"/>
                                </a:rPr>
                                <m:t>2</m:t>
                              </m:r>
                            </m:sup>
                          </m:sSup>
                        </m:e>
                      </m:rad>
                    </m:oMath>
                  </m:oMathPara>
                </a14:m>
                <a:endParaRPr lang="en-US" sz="2200" dirty="0" smtClean="0"/>
              </a:p>
              <a:p>
                <a:pPr marL="0" indent="0">
                  <a:buNone/>
                </a:pPr>
                <a:endParaRPr lang="en-US" sz="2200" dirty="0"/>
              </a:p>
              <a:p>
                <a:r>
                  <a:rPr lang="en-US" sz="2200" dirty="0" smtClean="0"/>
                  <a:t>The </a:t>
                </a:r>
                <a:r>
                  <a:rPr lang="en-US" sz="2200" dirty="0" smtClean="0">
                    <a:solidFill>
                      <a:schemeClr val="accent2"/>
                    </a:solidFill>
                  </a:rPr>
                  <a:t>age of the universe </a:t>
                </a:r>
                <a:r>
                  <a:rPr lang="en-US" sz="2200" dirty="0" smtClean="0"/>
                  <a:t>is given by </a:t>
                </a:r>
              </a:p>
              <a:p>
                <a:pPr marL="0" indent="0" algn="ctr">
                  <a:buNone/>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a:rPr>
                            <m:t>𝑡</m:t>
                          </m:r>
                        </m:e>
                        <m:sub>
                          <m:r>
                            <a:rPr lang="en-US" sz="2200" b="0" i="1" smtClean="0">
                              <a:latin typeface="Cambria Math"/>
                            </a:rPr>
                            <m:t>0</m:t>
                          </m:r>
                        </m:sub>
                      </m:sSub>
                      <m:r>
                        <a:rPr lang="en-US" sz="2200" b="0" i="1" smtClean="0">
                          <a:latin typeface="Cambria Math"/>
                        </a:rPr>
                        <m:t>=</m:t>
                      </m:r>
                      <m:nary>
                        <m:naryPr>
                          <m:ctrlPr>
                            <a:rPr lang="en-US" sz="2200" b="0" i="1" smtClean="0">
                              <a:latin typeface="Cambria Math" panose="02040503050406030204" pitchFamily="18" charset="0"/>
                            </a:rPr>
                          </m:ctrlPr>
                        </m:naryPr>
                        <m:sub>
                          <m:r>
                            <m:rPr>
                              <m:brk m:alnAt="23"/>
                            </m:rPr>
                            <a:rPr lang="en-US" sz="2200" b="0" i="1" smtClean="0">
                              <a:latin typeface="Cambria Math"/>
                            </a:rPr>
                            <m:t>0</m:t>
                          </m:r>
                        </m:sub>
                        <m:sup>
                          <m:sSub>
                            <m:sSubPr>
                              <m:ctrlPr>
                                <a:rPr lang="en-US" sz="2200" b="0" i="1" smtClean="0">
                                  <a:latin typeface="Cambria Math" panose="02040503050406030204" pitchFamily="18" charset="0"/>
                                </a:rPr>
                              </m:ctrlPr>
                            </m:sSubPr>
                            <m:e>
                              <m:r>
                                <a:rPr lang="en-US" sz="2200" b="0" i="1" smtClean="0">
                                  <a:latin typeface="Cambria Math"/>
                                </a:rPr>
                                <m:t>𝑡</m:t>
                              </m:r>
                            </m:e>
                            <m:sub>
                              <m:r>
                                <a:rPr lang="en-US" sz="2200" b="0" i="1" smtClean="0">
                                  <a:latin typeface="Cambria Math"/>
                                </a:rPr>
                                <m:t>0</m:t>
                              </m:r>
                            </m:sub>
                          </m:sSub>
                        </m:sup>
                        <m:e>
                          <m:r>
                            <a:rPr lang="en-US" sz="2200" b="0" i="1" smtClean="0">
                              <a:latin typeface="Cambria Math"/>
                            </a:rPr>
                            <m:t>𝑑𝑡</m:t>
                          </m:r>
                        </m:e>
                      </m:nary>
                      <m:r>
                        <a:rPr lang="en-US" sz="2200" b="0" i="1" smtClean="0">
                          <a:latin typeface="Cambria Math"/>
                        </a:rPr>
                        <m:t>=</m:t>
                      </m:r>
                      <m:nary>
                        <m:naryPr>
                          <m:ctrlPr>
                            <a:rPr lang="en-US" sz="2200" b="0" i="1" smtClean="0">
                              <a:latin typeface="Cambria Math" panose="02040503050406030204" pitchFamily="18" charset="0"/>
                            </a:rPr>
                          </m:ctrlPr>
                        </m:naryPr>
                        <m:sub>
                          <m:r>
                            <m:rPr>
                              <m:brk m:alnAt="23"/>
                            </m:rPr>
                            <a:rPr lang="en-US" sz="2200" b="0" i="1" smtClean="0">
                              <a:latin typeface="Cambria Math"/>
                            </a:rPr>
                            <m:t>0</m:t>
                          </m:r>
                        </m:sub>
                        <m:sup>
                          <m:r>
                            <a:rPr lang="en-US" sz="2200" b="0" i="1" smtClean="0">
                              <a:latin typeface="Cambria Math"/>
                            </a:rPr>
                            <m:t>1</m:t>
                          </m:r>
                        </m:sup>
                        <m:e>
                          <m:f>
                            <m:fPr>
                              <m:ctrlPr>
                                <a:rPr lang="en-US" sz="2200" b="0" i="1" smtClean="0">
                                  <a:latin typeface="Cambria Math" panose="02040503050406030204" pitchFamily="18" charset="0"/>
                                </a:rPr>
                              </m:ctrlPr>
                            </m:fPr>
                            <m:num>
                              <m:r>
                                <a:rPr lang="en-US" sz="2200" b="0" i="1" smtClean="0">
                                  <a:latin typeface="Cambria Math"/>
                                </a:rPr>
                                <m:t>𝑑𝑎</m:t>
                              </m:r>
                            </m:num>
                            <m:den>
                              <m:acc>
                                <m:accPr>
                                  <m:chr m:val="̇"/>
                                  <m:ctrlPr>
                                    <a:rPr lang="en-US" sz="2200" b="0" i="1" smtClean="0">
                                      <a:latin typeface="Cambria Math" panose="02040503050406030204" pitchFamily="18" charset="0"/>
                                    </a:rPr>
                                  </m:ctrlPr>
                                </m:accPr>
                                <m:e>
                                  <m:r>
                                    <a:rPr lang="en-US" sz="2200" b="0" i="1" smtClean="0">
                                      <a:latin typeface="Cambria Math"/>
                                    </a:rPr>
                                    <m:t>𝑎</m:t>
                                  </m:r>
                                </m:e>
                              </m:acc>
                            </m:den>
                          </m:f>
                        </m:e>
                      </m:nary>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1</m:t>
                          </m:r>
                        </m:num>
                        <m:den>
                          <m:sSub>
                            <m:sSubPr>
                              <m:ctrlPr>
                                <a:rPr lang="en-US" sz="2200" b="0" i="1" smtClean="0">
                                  <a:latin typeface="Cambria Math" panose="02040503050406030204" pitchFamily="18" charset="0"/>
                                </a:rPr>
                              </m:ctrlPr>
                            </m:sSubPr>
                            <m:e>
                              <m:r>
                                <a:rPr lang="en-US" sz="2200" b="0" i="1" smtClean="0">
                                  <a:latin typeface="Cambria Math"/>
                                </a:rPr>
                                <m:t>𝐻</m:t>
                              </m:r>
                            </m:e>
                            <m:sub>
                              <m:r>
                                <a:rPr lang="en-US" sz="2200" b="0" i="1" smtClean="0">
                                  <a:latin typeface="Cambria Math"/>
                                </a:rPr>
                                <m:t>0</m:t>
                              </m:r>
                            </m:sub>
                          </m:sSub>
                        </m:den>
                      </m:f>
                      <m:nary>
                        <m:naryPr>
                          <m:ctrlPr>
                            <a:rPr lang="en-US" sz="2200" b="0" i="1" smtClean="0">
                              <a:latin typeface="Cambria Math" panose="02040503050406030204" pitchFamily="18" charset="0"/>
                            </a:rPr>
                          </m:ctrlPr>
                        </m:naryPr>
                        <m:sub>
                          <m:r>
                            <m:rPr>
                              <m:brk m:alnAt="23"/>
                            </m:rPr>
                            <a:rPr lang="en-US" sz="2200" b="0" i="1" smtClean="0">
                              <a:latin typeface="Cambria Math"/>
                            </a:rPr>
                            <m:t>0</m:t>
                          </m:r>
                        </m:sub>
                        <m:sup>
                          <m:r>
                            <a:rPr lang="en-US" sz="2200" b="0" i="1" smtClean="0">
                              <a:latin typeface="Cambria Math"/>
                              <a:ea typeface="Cambria Math"/>
                            </a:rPr>
                            <m:t>∞</m:t>
                          </m:r>
                        </m:sup>
                        <m:e>
                          <m:f>
                            <m:fPr>
                              <m:ctrlPr>
                                <a:rPr lang="en-US" sz="2200" b="0" i="1" smtClean="0">
                                  <a:latin typeface="Cambria Math" panose="02040503050406030204" pitchFamily="18" charset="0"/>
                                </a:rPr>
                              </m:ctrlPr>
                            </m:fPr>
                            <m:num>
                              <m:r>
                                <a:rPr lang="en-US" sz="2200" b="0" i="1" smtClean="0">
                                  <a:latin typeface="Cambria Math"/>
                                </a:rPr>
                                <m:t>𝑑𝑧</m:t>
                              </m:r>
                            </m:num>
                            <m:den>
                              <m:d>
                                <m:dPr>
                                  <m:ctrlPr>
                                    <a:rPr lang="en-US" sz="2200" b="0" i="1" smtClean="0">
                                      <a:latin typeface="Cambria Math" panose="02040503050406030204" pitchFamily="18" charset="0"/>
                                    </a:rPr>
                                  </m:ctrlPr>
                                </m:dPr>
                                <m:e>
                                  <m:r>
                                    <a:rPr lang="en-US" sz="2200" b="0" i="1" smtClean="0">
                                      <a:latin typeface="Cambria Math"/>
                                    </a:rPr>
                                    <m:t>1+</m:t>
                                  </m:r>
                                  <m:r>
                                    <a:rPr lang="en-US" sz="2200" b="0" i="1" smtClean="0">
                                      <a:latin typeface="Cambria Math"/>
                                    </a:rPr>
                                    <m:t>𝑧</m:t>
                                  </m:r>
                                </m:e>
                              </m:d>
                              <m:r>
                                <a:rPr lang="en-US" sz="2200" b="0" i="1" smtClean="0">
                                  <a:latin typeface="Cambria Math"/>
                                </a:rPr>
                                <m:t>𝐸</m:t>
                              </m:r>
                              <m:r>
                                <a:rPr lang="en-US" sz="2200" b="0" i="1" smtClean="0">
                                  <a:latin typeface="Cambria Math"/>
                                </a:rPr>
                                <m:t>(</m:t>
                              </m:r>
                              <m:r>
                                <a:rPr lang="en-US" sz="2200" b="0" i="1" smtClean="0">
                                  <a:latin typeface="Cambria Math"/>
                                </a:rPr>
                                <m:t>𝑧</m:t>
                              </m:r>
                              <m:r>
                                <a:rPr lang="en-US" sz="2200" b="0" i="1" smtClean="0">
                                  <a:latin typeface="Cambria Math"/>
                                </a:rPr>
                                <m:t>)</m:t>
                              </m:r>
                            </m:den>
                          </m:f>
                        </m:e>
                      </m:nary>
                    </m:oMath>
                  </m:oMathPara>
                </a14:m>
                <a:endParaRPr lang="en-US" sz="2200" dirty="0" smtClean="0"/>
              </a:p>
              <a:p>
                <a:pPr marL="0" indent="0">
                  <a:buNone/>
                </a:pPr>
                <a:r>
                  <a:rPr lang="en-US" sz="2200" dirty="0" smtClean="0"/>
                  <a:t>      For example: </a:t>
                </a:r>
                <a:r>
                  <a:rPr lang="en-US" sz="2200" dirty="0" err="1" smtClean="0"/>
                  <a:t>EdS</a:t>
                </a:r>
                <a:r>
                  <a:rPr lang="en-US" sz="2200" dirty="0" smtClean="0"/>
                  <a:t> </a:t>
                </a:r>
                <a:r>
                  <a:rPr lang="en-US" sz="2200" dirty="0"/>
                  <a:t>(</a:t>
                </a:r>
                <a14:m>
                  <m:oMath xmlns:m="http://schemas.openxmlformats.org/officeDocument/2006/math">
                    <m:r>
                      <a:rPr lang="en-US" sz="2200" i="1">
                        <a:latin typeface="Cambria Math"/>
                      </a:rPr>
                      <m:t>𝐾</m:t>
                    </m:r>
                    <m:r>
                      <a:rPr lang="en-US" sz="2200" i="1">
                        <a:latin typeface="Cambria Math"/>
                      </a:rPr>
                      <m:t>=0,</m:t>
                    </m:r>
                    <m:r>
                      <m:rPr>
                        <m:sty m:val="p"/>
                      </m:rPr>
                      <a:rPr lang="el-GR" sz="2200" i="1">
                        <a:latin typeface="Cambria Math"/>
                        <a:ea typeface="Cambria Math"/>
                      </a:rPr>
                      <m:t>Λ</m:t>
                    </m:r>
                    <m:r>
                      <a:rPr lang="en-US" sz="2200" i="1">
                        <a:latin typeface="Cambria Math"/>
                        <a:ea typeface="Cambria Math"/>
                      </a:rPr>
                      <m:t>=0</m:t>
                    </m:r>
                  </m:oMath>
                </a14:m>
                <a:r>
                  <a:rPr lang="en-US" sz="2200" dirty="0" smtClean="0"/>
                  <a:t>) has </a:t>
                </a:r>
                <a14:m>
                  <m:oMath xmlns:m="http://schemas.openxmlformats.org/officeDocument/2006/math">
                    <m:r>
                      <a:rPr lang="en-US" sz="2200" b="0" i="1" smtClean="0">
                        <a:latin typeface="Cambria Math"/>
                      </a:rPr>
                      <m:t>𝐸</m:t>
                    </m:r>
                    <m:d>
                      <m:dPr>
                        <m:ctrlPr>
                          <a:rPr lang="en-US" sz="2200" b="0" i="1" smtClean="0">
                            <a:latin typeface="Cambria Math" panose="02040503050406030204" pitchFamily="18" charset="0"/>
                          </a:rPr>
                        </m:ctrlPr>
                      </m:dPr>
                      <m:e>
                        <m:r>
                          <a:rPr lang="en-US" sz="2200" b="0" i="1" smtClean="0">
                            <a:latin typeface="Cambria Math"/>
                          </a:rPr>
                          <m:t>𝑧</m:t>
                        </m:r>
                      </m:e>
                    </m:d>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(1+</m:t>
                        </m:r>
                        <m:r>
                          <a:rPr lang="en-US" sz="2200" b="0" i="1" smtClean="0">
                            <a:latin typeface="Cambria Math"/>
                          </a:rPr>
                          <m:t>𝑧</m:t>
                        </m:r>
                        <m:r>
                          <a:rPr lang="en-US" sz="2200" b="0" i="1" smtClean="0">
                            <a:latin typeface="Cambria Math"/>
                          </a:rPr>
                          <m:t>)</m:t>
                        </m:r>
                      </m:e>
                      <m:sup>
                        <m:f>
                          <m:fPr>
                            <m:type m:val="lin"/>
                            <m:ctrlPr>
                              <a:rPr lang="en-US" sz="2200" b="0" i="1" smtClean="0">
                                <a:latin typeface="Cambria Math" panose="02040503050406030204" pitchFamily="18" charset="0"/>
                              </a:rPr>
                            </m:ctrlPr>
                          </m:fPr>
                          <m:num>
                            <m:r>
                              <a:rPr lang="en-US" sz="2200" b="0" i="1" smtClean="0">
                                <a:latin typeface="Cambria Math"/>
                              </a:rPr>
                              <m:t>3</m:t>
                            </m:r>
                          </m:num>
                          <m:den>
                            <m:r>
                              <a:rPr lang="en-US" sz="2200" b="0" i="1" smtClean="0">
                                <a:latin typeface="Cambria Math"/>
                              </a:rPr>
                              <m:t>2</m:t>
                            </m:r>
                          </m:den>
                        </m:f>
                      </m:sup>
                    </m:sSup>
                  </m:oMath>
                </a14:m>
                <a:endParaRPr lang="en-US" sz="2200" b="0" i="1" dirty="0" smtClean="0">
                  <a:latin typeface="Cambria Math"/>
                </a:endParaRPr>
              </a:p>
              <a:p>
                <a:pPr marL="0" indent="0">
                  <a:buNone/>
                </a:pPr>
                <a:endParaRPr lang="en-US" sz="2200" b="0" i="1" dirty="0" smtClean="0">
                  <a:latin typeface="Cambria Math"/>
                </a:endParaRPr>
              </a:p>
              <a:p>
                <a:pPr marL="0" indent="0">
                  <a:buNone/>
                </a:pPr>
                <a:r>
                  <a:rPr lang="en-US" sz="2200" dirty="0"/>
                  <a:t> </a:t>
                </a:r>
                <a:r>
                  <a:rPr lang="en-US" sz="2200" dirty="0" smtClean="0"/>
                  <a:t>                         </a:t>
                </a:r>
                <a14:m>
                  <m:oMath xmlns:m="http://schemas.openxmlformats.org/officeDocument/2006/math">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rPr>
                          <m:t>𝑡</m:t>
                        </m:r>
                      </m:e>
                      <m:sub>
                        <m:r>
                          <a:rPr lang="en-US" sz="2200" b="0" i="1" smtClean="0">
                            <a:latin typeface="Cambria Math"/>
                          </a:rPr>
                          <m:t>0</m:t>
                        </m:r>
                      </m:sub>
                    </m:sSub>
                    <m:r>
                      <a:rPr lang="en-US" sz="2200" b="0" i="1" smtClean="0">
                        <a:latin typeface="Cambria Math"/>
                      </a:rPr>
                      <m:t>=</m:t>
                    </m:r>
                    <m:r>
                      <a:rPr lang="en-US" sz="2200" b="0" i="0" smtClean="0">
                        <a:latin typeface="Cambria Math"/>
                      </a:rPr>
                      <m:t>2/(3</m:t>
                    </m:r>
                    <m:sSub>
                      <m:sSubPr>
                        <m:ctrlPr>
                          <a:rPr lang="en-US" sz="2200" b="0" i="1" smtClean="0">
                            <a:latin typeface="Cambria Math" panose="02040503050406030204" pitchFamily="18" charset="0"/>
                          </a:rPr>
                        </m:ctrlPr>
                      </m:sSubPr>
                      <m:e>
                        <m:r>
                          <a:rPr lang="en-US" sz="2200" b="0" i="1" smtClean="0">
                            <a:latin typeface="Cambria Math"/>
                          </a:rPr>
                          <m:t>𝐻</m:t>
                        </m:r>
                      </m:e>
                      <m:sub>
                        <m:r>
                          <a:rPr lang="en-US" sz="2200" b="0" i="1" smtClean="0">
                            <a:latin typeface="Cambria Math"/>
                          </a:rPr>
                          <m:t>0</m:t>
                        </m:r>
                      </m:sub>
                    </m:sSub>
                    <m:r>
                      <a:rPr lang="en-US" sz="2200" b="0" i="1" smtClean="0">
                        <a:latin typeface="Cambria Math"/>
                      </a:rPr>
                      <m:t>)</m:t>
                    </m:r>
                    <m:r>
                      <a:rPr lang="en-US" sz="2200" b="0" i="1" smtClean="0">
                        <a:latin typeface="Cambria Math"/>
                        <a:ea typeface="Cambria Math"/>
                      </a:rPr>
                      <m:t>≈6.7</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h</m:t>
                        </m:r>
                      </m:e>
                      <m:sup>
                        <m:r>
                          <a:rPr lang="en-US" sz="2200" b="0" i="1" smtClean="0">
                            <a:latin typeface="Cambria Math"/>
                            <a:ea typeface="Cambria Math"/>
                          </a:rPr>
                          <m:t>−1</m:t>
                        </m:r>
                      </m:sup>
                    </m:sSup>
                    <m:r>
                      <a:rPr lang="en-US" sz="2200" b="0" i="1" smtClean="0">
                        <a:latin typeface="Cambria Math"/>
                        <a:ea typeface="Cambria Math"/>
                      </a:rPr>
                      <m:t>𝐺𝑦𝑟</m:t>
                    </m:r>
                  </m:oMath>
                </a14:m>
                <a:r>
                  <a:rPr lang="en-US" sz="2200" dirty="0" smtClean="0"/>
                  <a:t> </a:t>
                </a:r>
              </a:p>
              <a:p>
                <a:pPr marL="0" indent="0">
                  <a:buNone/>
                </a:pPr>
                <a:endParaRPr lang="en-US" sz="2200" dirty="0"/>
              </a:p>
              <a:p>
                <a:r>
                  <a:rPr lang="en-US" sz="2200" dirty="0" smtClean="0"/>
                  <a:t>The </a:t>
                </a:r>
                <a:r>
                  <a:rPr lang="en-US" sz="2200" dirty="0" err="1" smtClean="0"/>
                  <a:t>comoving</a:t>
                </a:r>
                <a:r>
                  <a:rPr lang="en-US" sz="2200" dirty="0" smtClean="0"/>
                  <a:t> distance</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𝜒</m:t>
                      </m:r>
                      <m:r>
                        <a:rPr lang="en-GB" sz="2200" b="0" i="1" smtClean="0">
                          <a:latin typeface="Cambria Math" panose="02040503050406030204" pitchFamily="18" charset="0"/>
                          <a:ea typeface="Cambria Math" panose="02040503050406030204" pitchFamily="18" charset="0"/>
                        </a:rPr>
                        <m:t>=</m:t>
                      </m:r>
                      <m:f>
                        <m:fPr>
                          <m:ctrlPr>
                            <a:rPr lang="en-GB" sz="2200" b="0" i="1" smtClean="0">
                              <a:latin typeface="Cambria Math" panose="02040503050406030204" pitchFamily="18" charset="0"/>
                              <a:ea typeface="Cambria Math" panose="02040503050406030204" pitchFamily="18" charset="0"/>
                            </a:rPr>
                          </m:ctrlPr>
                        </m:fPr>
                        <m:num>
                          <m:r>
                            <a:rPr lang="en-GB" sz="2200" b="0" i="1" smtClean="0">
                              <a:latin typeface="Cambria Math" panose="02040503050406030204" pitchFamily="18" charset="0"/>
                              <a:ea typeface="Cambria Math" panose="02040503050406030204" pitchFamily="18" charset="0"/>
                            </a:rPr>
                            <m:t>𝑐</m:t>
                          </m:r>
                        </m:num>
                        <m:den>
                          <m:sSub>
                            <m:sSubPr>
                              <m:ctrlPr>
                                <a:rPr lang="en-GB" sz="2200" b="0" i="1" smtClean="0">
                                  <a:latin typeface="Cambria Math" panose="02040503050406030204" pitchFamily="18" charset="0"/>
                                  <a:ea typeface="Cambria Math" panose="02040503050406030204" pitchFamily="18" charset="0"/>
                                </a:rPr>
                              </m:ctrlPr>
                            </m:sSubPr>
                            <m:e>
                              <m:r>
                                <a:rPr lang="en-GB" sz="2200" b="0" i="1" smtClean="0">
                                  <a:latin typeface="Cambria Math" panose="02040503050406030204" pitchFamily="18" charset="0"/>
                                  <a:ea typeface="Cambria Math" panose="02040503050406030204" pitchFamily="18" charset="0"/>
                                </a:rPr>
                                <m:t>𝐻</m:t>
                              </m:r>
                            </m:e>
                            <m:sub>
                              <m:r>
                                <a:rPr lang="en-GB" sz="2200" b="0" i="1" smtClean="0">
                                  <a:latin typeface="Cambria Math" panose="02040503050406030204" pitchFamily="18" charset="0"/>
                                  <a:ea typeface="Cambria Math" panose="02040503050406030204" pitchFamily="18" charset="0"/>
                                </a:rPr>
                                <m:t>0</m:t>
                              </m:r>
                            </m:sub>
                          </m:sSub>
                        </m:den>
                      </m:f>
                      <m:nary>
                        <m:naryPr>
                          <m:ctrlPr>
                            <a:rPr lang="en-GB" sz="2200" i="1">
                              <a:latin typeface="Cambria Math" panose="02040503050406030204" pitchFamily="18" charset="0"/>
                            </a:rPr>
                          </m:ctrlPr>
                        </m:naryPr>
                        <m:sub>
                          <m:r>
                            <m:rPr>
                              <m:brk m:alnAt="23"/>
                            </m:rPr>
                            <a:rPr lang="en-GB" sz="2200" i="1">
                              <a:latin typeface="Cambria Math" panose="02040503050406030204" pitchFamily="18" charset="0"/>
                            </a:rPr>
                            <m:t>0</m:t>
                          </m:r>
                        </m:sub>
                        <m:sup>
                          <m:r>
                            <a:rPr lang="en-GB" sz="2200" i="1">
                              <a:latin typeface="Cambria Math" panose="02040503050406030204" pitchFamily="18" charset="0"/>
                            </a:rPr>
                            <m:t>𝑧</m:t>
                          </m:r>
                        </m:sup>
                        <m:e>
                          <m:f>
                            <m:fPr>
                              <m:ctrlPr>
                                <a:rPr lang="en-GB" sz="2200" i="1">
                                  <a:latin typeface="Cambria Math" panose="02040503050406030204" pitchFamily="18" charset="0"/>
                                </a:rPr>
                              </m:ctrlPr>
                            </m:fPr>
                            <m:num>
                              <m:r>
                                <a:rPr lang="en-GB" sz="2200" i="1">
                                  <a:latin typeface="Cambria Math" panose="02040503050406030204" pitchFamily="18" charset="0"/>
                                </a:rPr>
                                <m:t> </m:t>
                              </m:r>
                              <m:r>
                                <a:rPr lang="en-GB" sz="2200" i="1">
                                  <a:latin typeface="Cambria Math" panose="02040503050406030204" pitchFamily="18" charset="0"/>
                                </a:rPr>
                                <m:t>𝑑𝑧</m:t>
                              </m:r>
                            </m:num>
                            <m:den>
                              <m:r>
                                <a:rPr lang="en-GB" sz="2200" b="0" i="1" smtClean="0">
                                  <a:latin typeface="Cambria Math" panose="02040503050406030204" pitchFamily="18" charset="0"/>
                                </a:rPr>
                                <m:t>𝐸</m:t>
                              </m:r>
                              <m:r>
                                <a:rPr lang="en-GB" sz="2200" i="1">
                                  <a:latin typeface="Cambria Math" panose="02040503050406030204" pitchFamily="18" charset="0"/>
                                </a:rPr>
                                <m:t>(</m:t>
                              </m:r>
                              <m:r>
                                <a:rPr lang="en-GB" sz="2200" i="1">
                                  <a:latin typeface="Cambria Math" panose="02040503050406030204" pitchFamily="18" charset="0"/>
                                </a:rPr>
                                <m:t>𝑧</m:t>
                              </m:r>
                              <m:r>
                                <a:rPr lang="en-GB" sz="2200" i="1">
                                  <a:latin typeface="Cambria Math" panose="02040503050406030204" pitchFamily="18" charset="0"/>
                                </a:rPr>
                                <m:t>)</m:t>
                              </m:r>
                            </m:den>
                          </m:f>
                        </m:e>
                      </m:nary>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50842"/>
                <a:ext cx="8686800" cy="6307158"/>
              </a:xfrm>
              <a:blipFill rotWithShape="0">
                <a:blip r:embed="rId3"/>
                <a:stretch>
                  <a:fillRect l="-772" t="-580"/>
                </a:stretch>
              </a:blipFill>
            </p:spPr>
            <p:txBody>
              <a:bodyPr/>
              <a:lstStyle/>
              <a:p>
                <a:r>
                  <a:rPr lang="en-GB">
                    <a:noFill/>
                  </a:rPr>
                  <a:t> </a:t>
                </a:r>
              </a:p>
            </p:txBody>
          </p:sp>
        </mc:Fallback>
      </mc:AlternateContent>
    </p:spTree>
    <p:extLst>
      <p:ext uri="{BB962C8B-B14F-4D97-AF65-F5344CB8AC3E}">
        <p14:creationId xmlns:p14="http://schemas.microsoft.com/office/powerpoint/2010/main" val="210713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044090" y="274638"/>
            <a:ext cx="6632616" cy="644511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57200" y="4710224"/>
                <a:ext cx="1492103" cy="375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𝐻</m:t>
                          </m:r>
                        </m:sub>
                      </m:sSub>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𝐻</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−1</m:t>
                          </m:r>
                        </m:sup>
                      </m:sSub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 y="4710224"/>
                <a:ext cx="1492103" cy="375872"/>
              </a:xfrm>
              <a:prstGeom prst="rect">
                <a:avLst/>
              </a:prstGeom>
              <a:blipFill rotWithShape="0">
                <a:blip r:embed="rId3"/>
                <a:stretch>
                  <a:fillRect l="-816" b="-19672"/>
                </a:stretch>
              </a:blipFill>
            </p:spPr>
            <p:txBody>
              <a:bodyPr/>
              <a:lstStyle/>
              <a:p>
                <a:r>
                  <a:rPr lang="en-GB">
                    <a:noFill/>
                  </a:rPr>
                  <a:t> </a:t>
                </a:r>
              </a:p>
            </p:txBody>
          </p:sp>
        </mc:Fallback>
      </mc:AlternateContent>
    </p:spTree>
    <p:extLst>
      <p:ext uri="{BB962C8B-B14F-4D97-AF65-F5344CB8AC3E}">
        <p14:creationId xmlns:p14="http://schemas.microsoft.com/office/powerpoint/2010/main" val="2339896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387767" y="274638"/>
            <a:ext cx="6368465" cy="6392456"/>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57199" y="5029201"/>
                <a:ext cx="1492103" cy="375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𝐻</m:t>
                          </m:r>
                        </m:sub>
                      </m:sSub>
                      <m:r>
                        <a:rPr lang="en-GB" sz="2400" b="0" i="1" smtClean="0">
                          <a:latin typeface="Cambria Math" panose="02040503050406030204" pitchFamily="18" charset="0"/>
                        </a:rPr>
                        <m:t>=</m:t>
                      </m:r>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𝐻</m:t>
                          </m:r>
                        </m:e>
                        <m:sub>
                          <m:r>
                            <a:rPr lang="en-GB" sz="2400" b="0" i="1" smtClean="0">
                              <a:latin typeface="Cambria Math" panose="02040503050406030204" pitchFamily="18" charset="0"/>
                            </a:rPr>
                            <m:t>0</m:t>
                          </m:r>
                        </m:sub>
                        <m:sup>
                          <m:r>
                            <a:rPr lang="en-GB" sz="2400" b="0" i="1" smtClean="0">
                              <a:latin typeface="Cambria Math" panose="02040503050406030204" pitchFamily="18" charset="0"/>
                            </a:rPr>
                            <m:t>−1</m:t>
                          </m:r>
                        </m:sup>
                      </m:sSub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457199" y="5029201"/>
                <a:ext cx="1492103" cy="375872"/>
              </a:xfrm>
              <a:prstGeom prst="rect">
                <a:avLst/>
              </a:prstGeom>
              <a:blipFill rotWithShape="0">
                <a:blip r:embed="rId3"/>
                <a:stretch>
                  <a:fillRect l="-816" b="-17742"/>
                </a:stretch>
              </a:blipFill>
            </p:spPr>
            <p:txBody>
              <a:bodyPr/>
              <a:lstStyle/>
              <a:p>
                <a:r>
                  <a:rPr lang="en-GB">
                    <a:noFill/>
                  </a:rPr>
                  <a:t> </a:t>
                </a:r>
              </a:p>
            </p:txBody>
          </p:sp>
        </mc:Fallback>
      </mc:AlternateContent>
    </p:spTree>
    <p:extLst>
      <p:ext uri="{BB962C8B-B14F-4D97-AF65-F5344CB8AC3E}">
        <p14:creationId xmlns:p14="http://schemas.microsoft.com/office/powerpoint/2010/main" val="1040553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1379721" y="344504"/>
            <a:ext cx="6176484" cy="6355538"/>
          </a:xfrm>
          <a:prstGeom prst="rect">
            <a:avLst/>
          </a:prstGeom>
        </p:spPr>
      </p:pic>
    </p:spTree>
    <p:extLst>
      <p:ext uri="{BB962C8B-B14F-4D97-AF65-F5344CB8AC3E}">
        <p14:creationId xmlns:p14="http://schemas.microsoft.com/office/powerpoint/2010/main" val="2310354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ometriesofuniver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1412" y="1421176"/>
            <a:ext cx="5303511" cy="4770304"/>
          </a:xfrm>
          <a:prstGeom prst="rect">
            <a:avLst/>
          </a:prstGeom>
        </p:spPr>
      </p:pic>
      <p:sp>
        <p:nvSpPr>
          <p:cNvPr id="7170" name="Rectangle 2"/>
          <p:cNvSpPr>
            <a:spLocks noGrp="1" noChangeArrowheads="1"/>
          </p:cNvSpPr>
          <p:nvPr>
            <p:ph type="title"/>
          </p:nvPr>
        </p:nvSpPr>
        <p:spPr>
          <a:xfrm>
            <a:off x="440415" y="361171"/>
            <a:ext cx="8229600" cy="1143000"/>
          </a:xfrm>
        </p:spPr>
        <p:txBody>
          <a:bodyPr>
            <a:normAutofit/>
          </a:bodyPr>
          <a:lstStyle/>
          <a:p>
            <a:r>
              <a:rPr lang="en-US" altLang="ja-JP" dirty="0" smtClean="0"/>
              <a:t>Geometry</a:t>
            </a:r>
            <a:endParaRPr lang="en-US" altLang="ja-JP" dirty="0"/>
          </a:p>
        </p:txBody>
      </p:sp>
      <p:sp>
        <p:nvSpPr>
          <p:cNvPr id="7171" name="Rectangle 3"/>
          <p:cNvSpPr>
            <a:spLocks noGrp="1" noChangeArrowheads="1"/>
          </p:cNvSpPr>
          <p:nvPr>
            <p:ph idx="1"/>
          </p:nvPr>
        </p:nvSpPr>
        <p:spPr>
          <a:xfrm>
            <a:off x="258897" y="1589183"/>
            <a:ext cx="3354636" cy="4525963"/>
          </a:xfrm>
        </p:spPr>
        <p:txBody>
          <a:bodyPr>
            <a:normAutofit/>
          </a:bodyPr>
          <a:lstStyle/>
          <a:p>
            <a:pPr>
              <a:lnSpc>
                <a:spcPct val="90000"/>
              </a:lnSpc>
            </a:pPr>
            <a:r>
              <a:rPr lang="en-US" altLang="ja-JP" sz="2200" dirty="0" smtClean="0"/>
              <a:t>A </a:t>
            </a:r>
            <a:r>
              <a:rPr lang="en-US" altLang="ja-JP" sz="2200" i="1" dirty="0" smtClean="0"/>
              <a:t>metric</a:t>
            </a:r>
            <a:r>
              <a:rPr lang="en-US" altLang="ja-JP" sz="2200" dirty="0" smtClean="0"/>
              <a:t> allows us to calculate the </a:t>
            </a:r>
            <a:r>
              <a:rPr lang="en-US" altLang="ja-JP" sz="2200" dirty="0" err="1" smtClean="0"/>
              <a:t>spacetime</a:t>
            </a:r>
            <a:r>
              <a:rPr lang="en-US" altLang="ja-JP" sz="2200" dirty="0" smtClean="0"/>
              <a:t> separation between 2 (4-D) points in a given coordinate system</a:t>
            </a:r>
            <a:endParaRPr lang="en-US" altLang="ja-JP" sz="2200" dirty="0"/>
          </a:p>
          <a:p>
            <a:pPr>
              <a:lnSpc>
                <a:spcPct val="90000"/>
              </a:lnSpc>
            </a:pPr>
            <a:endParaRPr lang="en-US" altLang="ja-JP" sz="2200" dirty="0"/>
          </a:p>
          <a:p>
            <a:pPr>
              <a:lnSpc>
                <a:spcPct val="90000"/>
              </a:lnSpc>
            </a:pPr>
            <a:r>
              <a:rPr lang="en-US" altLang="ja-JP" sz="2200" dirty="0" smtClean="0"/>
              <a:t>3-dimensional space has three possible geometries:</a:t>
            </a:r>
          </a:p>
          <a:p>
            <a:pPr lvl="3">
              <a:lnSpc>
                <a:spcPct val="90000"/>
              </a:lnSpc>
            </a:pPr>
            <a:endParaRPr lang="en-US" altLang="ja-JP" sz="2200" dirty="0" smtClean="0"/>
          </a:p>
          <a:p>
            <a:pPr lvl="1">
              <a:lnSpc>
                <a:spcPct val="90000"/>
              </a:lnSpc>
            </a:pPr>
            <a:r>
              <a:rPr lang="en-US" altLang="ja-JP" sz="2200" dirty="0" smtClean="0"/>
              <a:t>Spherical</a:t>
            </a:r>
          </a:p>
          <a:p>
            <a:pPr lvl="1">
              <a:lnSpc>
                <a:spcPct val="90000"/>
              </a:lnSpc>
            </a:pPr>
            <a:r>
              <a:rPr lang="en-US" altLang="ja-JP" sz="2200" dirty="0" smtClean="0"/>
              <a:t>Hyperbolic </a:t>
            </a:r>
          </a:p>
          <a:p>
            <a:pPr lvl="1">
              <a:lnSpc>
                <a:spcPct val="90000"/>
              </a:lnSpc>
            </a:pPr>
            <a:r>
              <a:rPr lang="en-US" altLang="ja-JP" sz="2200" dirty="0" smtClean="0"/>
              <a:t>Euclidean</a:t>
            </a:r>
            <a:endParaRPr lang="en-US" altLang="ja-JP" sz="2200" dirty="0"/>
          </a:p>
        </p:txBody>
      </p:sp>
      <p:sp>
        <p:nvSpPr>
          <p:cNvPr id="3" name="TextBox 2"/>
          <p:cNvSpPr txBox="1"/>
          <p:nvPr/>
        </p:nvSpPr>
        <p:spPr>
          <a:xfrm>
            <a:off x="4296318" y="6290632"/>
            <a:ext cx="4373697" cy="369332"/>
          </a:xfrm>
          <a:prstGeom prst="rect">
            <a:avLst/>
          </a:prstGeom>
          <a:noFill/>
        </p:spPr>
        <p:txBody>
          <a:bodyPr wrap="square" rtlCol="0">
            <a:spAutoFit/>
          </a:bodyPr>
          <a:lstStyle/>
          <a:p>
            <a:r>
              <a:rPr lang="en-US" i="1" dirty="0" smtClean="0"/>
              <a:t>Possible geometries of 2-D surfaces</a:t>
            </a:r>
            <a:endParaRPr lang="en-US"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descr="http://astro.uni-wuppertal.de/%7Ekampert/Kosmologie-Bilder/Omega_L-vs-Omega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120" y="198304"/>
            <a:ext cx="5607580" cy="65440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Union2.1_Om-Ol_slide.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0808" y="2374293"/>
            <a:ext cx="1752998" cy="240804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246564" y="1013552"/>
                <a:ext cx="2555913" cy="6176371"/>
              </a:xfrm>
              <a:prstGeom prst="rect">
                <a:avLst/>
              </a:prstGeom>
              <a:noFill/>
            </p:spPr>
            <p:txBody>
              <a:bodyPr wrap="square" rtlCol="0">
                <a:spAutoFit/>
              </a:bodyPr>
              <a:lstStyle/>
              <a:p>
                <a:r>
                  <a:rPr lang="en-US" sz="2000" dirty="0" smtClean="0">
                    <a:latin typeface="Cambria" panose="02040503050406030204" pitchFamily="18" charset="0"/>
                  </a:rPr>
                  <a:t>The relative amounts of dark matter and dark energy determine the global curvature and expansion history of the Universe.</a:t>
                </a:r>
              </a:p>
              <a:p>
                <a:endParaRPr lang="en-US" sz="2000" dirty="0">
                  <a:latin typeface="Cambria" panose="02040503050406030204" pitchFamily="18" charset="0"/>
                </a:endParaRPr>
              </a:p>
              <a:p>
                <a:r>
                  <a:rPr lang="en-US" sz="2000" dirty="0" smtClean="0">
                    <a:latin typeface="Cambria" panose="02040503050406030204" pitchFamily="18" charset="0"/>
                  </a:rPr>
                  <a:t>Many independent data sets interest indicating </a:t>
                </a:r>
              </a:p>
              <a:p>
                <a:endParaRPr lang="en-US" sz="2000" dirty="0">
                  <a:latin typeface="Cambria" panose="02040503050406030204" pitchFamily="18" charset="0"/>
                </a:endParaRPr>
              </a:p>
              <a:p>
                <a:r>
                  <a:rPr lang="en-GB" sz="2800" dirty="0" smtClean="0">
                    <a:ea typeface="Cambria Math" panose="02040503050406030204" pitchFamily="18" charset="0"/>
                  </a:rPr>
                  <a:t>     </a:t>
                </a:r>
                <a14:m>
                  <m:oMath xmlns:m="http://schemas.openxmlformats.org/officeDocument/2006/math">
                    <m:sSub>
                      <m:sSubPr>
                        <m:ctrlPr>
                          <a:rPr lang="el-GR" sz="2800" i="1" smtClean="0">
                            <a:latin typeface="Cambria Math" panose="02040503050406030204" pitchFamily="18" charset="0"/>
                            <a:ea typeface="Cambria Math" panose="02040503050406030204" pitchFamily="18" charset="0"/>
                          </a:rPr>
                        </m:ctrlPr>
                      </m:sSubPr>
                      <m:e>
                        <m:r>
                          <m:rPr>
                            <m:sty m:val="p"/>
                          </m:rPr>
                          <a:rPr lang="el-GR" sz="2800" i="1">
                            <a:latin typeface="Cambria Math" panose="02040503050406030204" pitchFamily="18" charset="0"/>
                            <a:ea typeface="Cambria Math" panose="02040503050406030204" pitchFamily="18" charset="0"/>
                          </a:rPr>
                          <m:t>Ω</m:t>
                        </m:r>
                      </m:e>
                      <m:sub>
                        <m:r>
                          <a:rPr lang="en-GB" sz="2800" b="0" i="1" smtClean="0">
                            <a:latin typeface="Cambria Math" panose="02040503050406030204" pitchFamily="18" charset="0"/>
                            <a:ea typeface="Cambria Math" panose="02040503050406030204" pitchFamily="18" charset="0"/>
                          </a:rPr>
                          <m:t>𝑚</m:t>
                        </m:r>
                      </m:sub>
                    </m:sSub>
                    <m:r>
                      <a:rPr lang="en-GB" sz="2800" b="0" i="1" smtClean="0">
                        <a:latin typeface="Cambria Math" panose="02040503050406030204" pitchFamily="18" charset="0"/>
                        <a:ea typeface="Cambria Math" panose="02040503050406030204" pitchFamily="18" charset="0"/>
                      </a:rPr>
                      <m:t>=0.3</m:t>
                    </m:r>
                    <m:r>
                      <a:rPr lang="en-GB" sz="2800" b="0" i="0" smtClean="0">
                        <a:latin typeface="Cambria Math" panose="02040503050406030204" pitchFamily="18" charset="0"/>
                        <a:ea typeface="Cambria Math" panose="02040503050406030204" pitchFamily="18" charset="0"/>
                      </a:rPr>
                      <m:t>, </m:t>
                    </m:r>
                  </m:oMath>
                </a14:m>
                <a:endParaRPr lang="en-GB" sz="2800" b="0" i="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ea typeface="Cambria Math" panose="02040503050406030204" pitchFamily="18" charset="0"/>
                            </a:rPr>
                          </m:ctrlPr>
                        </m:sSubPr>
                        <m:e>
                          <m:r>
                            <m:rPr>
                              <m:sty m:val="p"/>
                            </m:rPr>
                            <a:rPr lang="el-GR" sz="2800" b="0" i="1" smtClean="0">
                              <a:latin typeface="Cambria Math" panose="02040503050406030204" pitchFamily="18" charset="0"/>
                              <a:ea typeface="Cambria Math" panose="02040503050406030204" pitchFamily="18" charset="0"/>
                            </a:rPr>
                            <m:t>Ω</m:t>
                          </m:r>
                        </m:e>
                        <m:sub>
                          <m:r>
                            <m:rPr>
                              <m:sty m:val="p"/>
                            </m:rPr>
                            <a:rPr lang="el-GR" sz="2800" b="0" i="1" smtClean="0">
                              <a:latin typeface="Cambria Math" panose="02040503050406030204" pitchFamily="18" charset="0"/>
                              <a:ea typeface="Cambria Math" panose="02040503050406030204" pitchFamily="18" charset="0"/>
                            </a:rPr>
                            <m:t>Λ</m:t>
                          </m:r>
                        </m:sub>
                      </m:sSub>
                      <m:r>
                        <a:rPr lang="en-GB" sz="2800" b="0" i="1" smtClean="0">
                          <a:latin typeface="Cambria Math" panose="02040503050406030204" pitchFamily="18" charset="0"/>
                          <a:ea typeface="Cambria Math" panose="02040503050406030204" pitchFamily="18" charset="0"/>
                        </a:rPr>
                        <m:t>=0.7</m:t>
                      </m:r>
                    </m:oMath>
                  </m:oMathPara>
                </a14:m>
                <a:endParaRPr lang="en-GB" sz="2000" b="0" dirty="0" smtClean="0">
                  <a:latin typeface="Cambria" panose="02040503050406030204" pitchFamily="18" charset="0"/>
                  <a:ea typeface="Cambria Math" panose="02040503050406030204" pitchFamily="18" charset="0"/>
                </a:endParaRPr>
              </a:p>
              <a:p>
                <a:r>
                  <a:rPr lang="en-GB" sz="2000" b="0" dirty="0" smtClean="0">
                    <a:latin typeface="Cambria" panose="02040503050406030204" pitchFamily="18" charset="0"/>
                    <a:ea typeface="Cambria Math" panose="02040503050406030204" pitchFamily="18" charset="0"/>
                  </a:rPr>
                  <a:t>   </a:t>
                </a:r>
              </a:p>
              <a:p>
                <a:endParaRPr lang="en-US" sz="2000" dirty="0" smtClean="0">
                  <a:latin typeface="Cambria" panose="02040503050406030204" pitchFamily="18" charset="0"/>
                </a:endParaRPr>
              </a:p>
              <a:p>
                <a:endParaRPr lang="en-US" sz="2000" dirty="0">
                  <a:latin typeface="Cambria" panose="02040503050406030204" pitchFamily="18" charset="0"/>
                </a:endParaRPr>
              </a:p>
              <a:p>
                <a:endParaRPr lang="en-US" sz="2000" dirty="0" smtClean="0">
                  <a:latin typeface="Cambria" panose="02040503050406030204" pitchFamily="18" charset="0"/>
                </a:endParaRPr>
              </a:p>
              <a:p>
                <a:endParaRPr lang="en-US" sz="2000" dirty="0">
                  <a:latin typeface="Cambria" panose="020405030504060302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246564" y="1013552"/>
                <a:ext cx="2555913" cy="6176371"/>
              </a:xfrm>
              <a:prstGeom prst="rect">
                <a:avLst/>
              </a:prstGeom>
              <a:blipFill rotWithShape="0">
                <a:blip r:embed="rId5"/>
                <a:stretch>
                  <a:fillRect l="-2625" t="-494" r="-1193"/>
                </a:stretch>
              </a:blipFill>
            </p:spPr>
            <p:txBody>
              <a:bodyPr/>
              <a:lstStyle/>
              <a:p>
                <a:r>
                  <a:rPr lang="en-GB">
                    <a:noFill/>
                  </a:rPr>
                  <a:t> </a:t>
                </a:r>
              </a:p>
            </p:txBody>
          </p:sp>
        </mc:Fallback>
      </mc:AlternateContent>
    </p:spTree>
    <p:extLst>
      <p:ext uri="{BB962C8B-B14F-4D97-AF65-F5344CB8AC3E}">
        <p14:creationId xmlns:p14="http://schemas.microsoft.com/office/powerpoint/2010/main" val="37752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on2.1_Om-Ol_slide.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5469" y="326397"/>
            <a:ext cx="4681275" cy="6430530"/>
          </a:xfrm>
          <a:prstGeom prst="rect">
            <a:avLst/>
          </a:prstGeom>
        </p:spPr>
      </p:pic>
    </p:spTree>
    <p:extLst>
      <p:ext uri="{BB962C8B-B14F-4D97-AF65-F5344CB8AC3E}">
        <p14:creationId xmlns:p14="http://schemas.microsoft.com/office/powerpoint/2010/main" val="3716617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Thermodynamics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417442" cy="4821865"/>
              </a:xfrm>
            </p:spPr>
            <p:txBody>
              <a:bodyPr>
                <a:normAutofit fontScale="70000" lnSpcReduction="20000"/>
              </a:bodyPr>
              <a:lstStyle/>
              <a:p>
                <a:r>
                  <a:rPr lang="en-US" dirty="0" smtClean="0"/>
                  <a:t>For a gas in thermal equilibrium:</a:t>
                </a:r>
              </a:p>
              <a:p>
                <a:pPr lvl="2"/>
                <a:endParaRPr lang="en-US" dirty="0" smtClean="0"/>
              </a:p>
              <a:p>
                <a:pPr marL="0" indent="0">
                  <a:buNone/>
                </a:pPr>
                <a:r>
                  <a:rPr lang="en-US" b="0" dirty="0" smtClean="0"/>
                  <a:t>	</a:t>
                </a:r>
                <a14:m>
                  <m:oMath xmlns:m="http://schemas.openxmlformats.org/officeDocument/2006/math">
                    <m:r>
                      <a:rPr lang="en-US" b="0" i="1" smtClean="0">
                        <a:latin typeface="Cambria Math"/>
                      </a:rPr>
                      <m:t>𝑛</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𝑔</m:t>
                        </m:r>
                      </m:num>
                      <m:den>
                        <m:sSup>
                          <m:sSupPr>
                            <m:ctrlPr>
                              <a:rPr lang="en-US" b="0" i="1" smtClean="0">
                                <a:latin typeface="Cambria Math" panose="02040503050406030204" pitchFamily="18" charset="0"/>
                              </a:rPr>
                            </m:ctrlPr>
                          </m:sSupPr>
                          <m:e>
                            <m:r>
                              <a:rPr lang="en-US" b="0" i="1" smtClean="0">
                                <a:latin typeface="Cambria Math"/>
                              </a:rPr>
                              <m:t>(2</m:t>
                            </m:r>
                            <m:r>
                              <a:rPr lang="en-US" b="0" i="1" smtClean="0">
                                <a:latin typeface="Cambria Math"/>
                                <a:ea typeface="Cambria Math"/>
                              </a:rPr>
                              <m:t>𝜋</m:t>
                            </m:r>
                            <m:r>
                              <a:rPr lang="en-US" b="0" i="1" smtClean="0">
                                <a:latin typeface="Cambria Math"/>
                                <a:ea typeface="Cambria Math"/>
                              </a:rPr>
                              <m:t>)</m:t>
                            </m:r>
                          </m:e>
                          <m:sup>
                            <m:r>
                              <a:rPr lang="en-US" b="0" i="1" smtClean="0">
                                <a:latin typeface="Cambria Math"/>
                              </a:rPr>
                              <m:t>3</m:t>
                            </m:r>
                          </m:sup>
                        </m:sSup>
                      </m:den>
                    </m:f>
                    <m:nary>
                      <m:naryPr>
                        <m:limLoc m:val="undOvr"/>
                        <m:subHide m:val="on"/>
                        <m:supHide m:val="on"/>
                        <m:ctrlPr>
                          <a:rPr lang="en-US" b="0" i="1" smtClean="0">
                            <a:latin typeface="Cambria Math" panose="02040503050406030204" pitchFamily="18" charset="0"/>
                          </a:rPr>
                        </m:ctrlPr>
                      </m:naryPr>
                      <m:sub/>
                      <m:sup/>
                      <m:e>
                        <m:r>
                          <a:rPr lang="en-US" b="0" i="1" smtClean="0">
                            <a:latin typeface="Cambria Math"/>
                          </a:rPr>
                          <m:t>𝑓</m:t>
                        </m:r>
                        <m:r>
                          <a:rPr lang="en-US" b="0" i="1" smtClean="0">
                            <a:latin typeface="Cambria Math"/>
                          </a:rPr>
                          <m:t>(</m:t>
                        </m:r>
                        <m:r>
                          <a:rPr lang="en-US" b="0" i="1" smtClean="0">
                            <a:latin typeface="Cambria Math"/>
                          </a:rPr>
                          <m:t>𝑝</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𝑑</m:t>
                            </m:r>
                          </m:e>
                          <m:sup>
                            <m:r>
                              <a:rPr lang="en-US" b="0" i="1" smtClean="0">
                                <a:latin typeface="Cambria Math"/>
                              </a:rPr>
                              <m:t>3</m:t>
                            </m:r>
                          </m:sup>
                        </m:sSup>
                        <m:r>
                          <a:rPr lang="en-US" b="0" i="1" smtClean="0">
                            <a:latin typeface="Cambria Math"/>
                          </a:rPr>
                          <m:t>𝑝</m:t>
                        </m:r>
                      </m:e>
                    </m:nary>
                  </m:oMath>
                </a14:m>
                <a:r>
                  <a:rPr lang="en-US" b="0" dirty="0" smtClean="0"/>
                  <a:t> 		(number density)</a:t>
                </a:r>
              </a:p>
              <a:p>
                <a:pPr marL="0" indent="0">
                  <a:buNone/>
                </a:pPr>
                <a:r>
                  <a:rPr lang="en-US" dirty="0" smtClean="0">
                    <a:ea typeface="Cambria Math"/>
                  </a:rPr>
                  <a:t>	</a:t>
                </a:r>
                <a14:m>
                  <m:oMath xmlns:m="http://schemas.openxmlformats.org/officeDocument/2006/math">
                    <m:r>
                      <a:rPr lang="en-US" i="1" smtClean="0">
                        <a:latin typeface="Cambria Math"/>
                        <a:ea typeface="Cambria Math"/>
                      </a:rPr>
                      <m:t>𝜌</m:t>
                    </m:r>
                    <m:r>
                      <a:rPr lang="en-US" b="0" i="1" smtClean="0">
                        <a:latin typeface="Cambria Math"/>
                        <a:ea typeface="Cambria Math"/>
                      </a:rPr>
                      <m:t>=</m:t>
                    </m:r>
                    <m:f>
                      <m:fPr>
                        <m:ctrlPr>
                          <a:rPr lang="en-US" i="1">
                            <a:latin typeface="Cambria Math" panose="02040503050406030204" pitchFamily="18" charset="0"/>
                          </a:rPr>
                        </m:ctrlPr>
                      </m:fPr>
                      <m:num>
                        <m:r>
                          <a:rPr lang="en-US" i="1">
                            <a:latin typeface="Cambria Math"/>
                          </a:rPr>
                          <m:t>𝑔</m:t>
                        </m:r>
                      </m:num>
                      <m:den>
                        <m:sSup>
                          <m:sSupPr>
                            <m:ctrlPr>
                              <a:rPr lang="en-US" i="1">
                                <a:latin typeface="Cambria Math" panose="02040503050406030204" pitchFamily="18" charset="0"/>
                              </a:rPr>
                            </m:ctrlPr>
                          </m:sSupPr>
                          <m:e>
                            <m:r>
                              <a:rPr lang="en-US" i="1">
                                <a:latin typeface="Cambria Math"/>
                              </a:rPr>
                              <m:t>(2</m:t>
                            </m:r>
                            <m:r>
                              <a:rPr lang="en-US" i="1">
                                <a:latin typeface="Cambria Math"/>
                                <a:ea typeface="Cambria Math"/>
                              </a:rPr>
                              <m:t>𝜋</m:t>
                            </m:r>
                            <m:r>
                              <a:rPr lang="en-US" i="1">
                                <a:latin typeface="Cambria Math"/>
                                <a:ea typeface="Cambria Math"/>
                              </a:rPr>
                              <m:t>)</m:t>
                            </m:r>
                          </m:e>
                          <m:sup>
                            <m:r>
                              <a:rPr lang="en-US" i="1">
                                <a:latin typeface="Cambria Math"/>
                              </a:rPr>
                              <m:t>3</m:t>
                            </m:r>
                          </m:sup>
                        </m:sSup>
                      </m:den>
                    </m:f>
                    <m:nary>
                      <m:naryPr>
                        <m:limLoc m:val="undOvr"/>
                        <m:subHide m:val="on"/>
                        <m:supHide m:val="on"/>
                        <m:ctrlPr>
                          <a:rPr lang="en-US" i="1">
                            <a:latin typeface="Cambria Math" panose="02040503050406030204" pitchFamily="18" charset="0"/>
                          </a:rPr>
                        </m:ctrlPr>
                      </m:naryPr>
                      <m:sub/>
                      <m:sup/>
                      <m:e>
                        <m:r>
                          <a:rPr lang="en-US" i="1">
                            <a:latin typeface="Cambria Math"/>
                          </a:rPr>
                          <m:t>𝑓</m:t>
                        </m:r>
                        <m:d>
                          <m:dPr>
                            <m:ctrlPr>
                              <a:rPr lang="en-US" i="1">
                                <a:latin typeface="Cambria Math" panose="02040503050406030204" pitchFamily="18" charset="0"/>
                              </a:rPr>
                            </m:ctrlPr>
                          </m:dPr>
                          <m:e>
                            <m:r>
                              <a:rPr lang="en-US" i="1">
                                <a:latin typeface="Cambria Math"/>
                              </a:rPr>
                              <m:t>𝑝</m:t>
                            </m:r>
                          </m:e>
                        </m:d>
                        <m:r>
                          <a:rPr lang="en-US" b="0" i="1" smtClean="0">
                            <a:latin typeface="Cambria Math"/>
                          </a:rPr>
                          <m:t>𝐸</m:t>
                        </m:r>
                        <m:r>
                          <a:rPr lang="en-US" b="0" i="1" smtClean="0">
                            <a:latin typeface="Cambria Math"/>
                          </a:rPr>
                          <m:t>(</m:t>
                        </m:r>
                        <m:r>
                          <a:rPr lang="en-US" b="0" i="1" smtClean="0">
                            <a:latin typeface="Cambria Math"/>
                          </a:rPr>
                          <m:t>𝑝</m:t>
                        </m:r>
                        <m:r>
                          <a:rPr lang="en-US" b="0" i="1" smtClean="0">
                            <a:latin typeface="Cambria Math"/>
                          </a:rPr>
                          <m:t>)</m:t>
                        </m:r>
                        <m:sSup>
                          <m:sSupPr>
                            <m:ctrlPr>
                              <a:rPr lang="en-US" i="1">
                                <a:latin typeface="Cambria Math" panose="02040503050406030204" pitchFamily="18" charset="0"/>
                              </a:rPr>
                            </m:ctrlPr>
                          </m:sSupPr>
                          <m:e>
                            <m:r>
                              <a:rPr lang="en-US" i="1">
                                <a:latin typeface="Cambria Math"/>
                              </a:rPr>
                              <m:t>𝑑</m:t>
                            </m:r>
                          </m:e>
                          <m:sup>
                            <m:r>
                              <a:rPr lang="en-US" i="1">
                                <a:latin typeface="Cambria Math"/>
                              </a:rPr>
                              <m:t>3</m:t>
                            </m:r>
                          </m:sup>
                        </m:sSup>
                        <m:r>
                          <a:rPr lang="en-US" i="1">
                            <a:latin typeface="Cambria Math"/>
                          </a:rPr>
                          <m:t>𝑝</m:t>
                        </m:r>
                      </m:e>
                    </m:nary>
                  </m:oMath>
                </a14:m>
                <a:r>
                  <a:rPr lang="en-US" dirty="0" smtClean="0"/>
                  <a:t> 	(energy density)</a:t>
                </a:r>
              </a:p>
              <a:p>
                <a:pPr marL="0" indent="0">
                  <a:buNone/>
                </a:pPr>
                <a:r>
                  <a:rPr lang="en-US" b="0" dirty="0" smtClean="0"/>
                  <a:t>	</a:t>
                </a:r>
                <a14:m>
                  <m:oMath xmlns:m="http://schemas.openxmlformats.org/officeDocument/2006/math">
                    <m:r>
                      <m:rPr>
                        <m:sty m:val="p"/>
                      </m:rPr>
                      <a:rPr lang="en-GB" b="0" i="0" smtClean="0">
                        <a:latin typeface="Cambria Math" panose="02040503050406030204" pitchFamily="18" charset="0"/>
                      </a:rPr>
                      <m:t>P</m:t>
                    </m:r>
                    <m:r>
                      <a:rPr lang="en-US" b="0" i="1" smtClean="0">
                        <a:latin typeface="Cambria Math"/>
                      </a:rPr>
                      <m:t>=</m:t>
                    </m:r>
                    <m:f>
                      <m:fPr>
                        <m:ctrlPr>
                          <a:rPr lang="en-US" i="1">
                            <a:latin typeface="Cambria Math" panose="02040503050406030204" pitchFamily="18" charset="0"/>
                          </a:rPr>
                        </m:ctrlPr>
                      </m:fPr>
                      <m:num>
                        <m:r>
                          <a:rPr lang="en-US" i="1">
                            <a:latin typeface="Cambria Math"/>
                          </a:rPr>
                          <m:t>𝑔</m:t>
                        </m:r>
                      </m:num>
                      <m:den>
                        <m:sSup>
                          <m:sSupPr>
                            <m:ctrlPr>
                              <a:rPr lang="en-US" i="1">
                                <a:latin typeface="Cambria Math" panose="02040503050406030204" pitchFamily="18" charset="0"/>
                              </a:rPr>
                            </m:ctrlPr>
                          </m:sSupPr>
                          <m:e>
                            <m:r>
                              <a:rPr lang="en-US" i="1">
                                <a:latin typeface="Cambria Math"/>
                              </a:rPr>
                              <m:t>(2</m:t>
                            </m:r>
                            <m:r>
                              <a:rPr lang="en-US" i="1">
                                <a:latin typeface="Cambria Math"/>
                                <a:ea typeface="Cambria Math"/>
                              </a:rPr>
                              <m:t>𝜋</m:t>
                            </m:r>
                            <m:r>
                              <a:rPr lang="en-US" i="1">
                                <a:latin typeface="Cambria Math"/>
                                <a:ea typeface="Cambria Math"/>
                              </a:rPr>
                              <m:t>)</m:t>
                            </m:r>
                          </m:e>
                          <m:sup>
                            <m:r>
                              <a:rPr lang="en-US" i="1">
                                <a:latin typeface="Cambria Math"/>
                              </a:rPr>
                              <m:t>3</m:t>
                            </m:r>
                          </m:sup>
                        </m:sSup>
                      </m:den>
                    </m:f>
                    <m:nary>
                      <m:naryPr>
                        <m:limLoc m:val="undOvr"/>
                        <m:subHide m:val="on"/>
                        <m:supHide m:val="on"/>
                        <m:ctrlPr>
                          <a:rPr lang="en-US" i="1">
                            <a:latin typeface="Cambria Math" panose="02040503050406030204" pitchFamily="18" charset="0"/>
                          </a:rPr>
                        </m:ctrlPr>
                      </m:naryPr>
                      <m:sub/>
                      <m:sup/>
                      <m:e>
                        <m:r>
                          <a:rPr lang="en-US" i="1">
                            <a:latin typeface="Cambria Math"/>
                          </a:rPr>
                          <m:t>𝑓</m:t>
                        </m:r>
                        <m:r>
                          <a:rPr lang="en-US" i="1">
                            <a:latin typeface="Cambria Math"/>
                          </a:rPr>
                          <m:t>(</m:t>
                        </m:r>
                        <m:r>
                          <a:rPr lang="en-US" i="1">
                            <a:latin typeface="Cambria Math"/>
                          </a:rPr>
                          <m:t>𝑝</m:t>
                        </m:r>
                        <m:r>
                          <a:rPr lang="en-US" i="1">
                            <a:latin typeface="Cambria Math"/>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a:rPr>
                                  <m:t>|</m:t>
                                </m:r>
                                <m:r>
                                  <a:rPr lang="en-US" b="0" i="1" smtClean="0">
                                    <a:latin typeface="Cambria Math"/>
                                  </a:rPr>
                                  <m:t>𝑝</m:t>
                                </m:r>
                                <m:r>
                                  <a:rPr lang="en-US" b="0" i="1" smtClean="0">
                                    <a:latin typeface="Cambria Math"/>
                                  </a:rPr>
                                  <m:t>|</m:t>
                                </m:r>
                              </m:e>
                              <m:sup>
                                <m:r>
                                  <a:rPr lang="en-US" b="0" i="1" smtClean="0">
                                    <a:latin typeface="Cambria Math"/>
                                  </a:rPr>
                                  <m:t>2</m:t>
                                </m:r>
                              </m:sup>
                            </m:sSup>
                          </m:num>
                          <m:den>
                            <m:r>
                              <a:rPr lang="en-US" b="0" i="1" smtClean="0">
                                <a:latin typeface="Cambria Math"/>
                              </a:rPr>
                              <m:t>3</m:t>
                            </m:r>
                            <m:r>
                              <a:rPr lang="en-US" b="0" i="1" smtClean="0">
                                <a:latin typeface="Cambria Math"/>
                              </a:rPr>
                              <m:t>𝐸</m:t>
                            </m:r>
                          </m:den>
                        </m:f>
                        <m:sSup>
                          <m:sSupPr>
                            <m:ctrlPr>
                              <a:rPr lang="en-US" i="1">
                                <a:latin typeface="Cambria Math" panose="02040503050406030204" pitchFamily="18" charset="0"/>
                              </a:rPr>
                            </m:ctrlPr>
                          </m:sSupPr>
                          <m:e>
                            <m:r>
                              <a:rPr lang="en-US" i="1">
                                <a:latin typeface="Cambria Math"/>
                              </a:rPr>
                              <m:t>𝑑</m:t>
                            </m:r>
                          </m:e>
                          <m:sup>
                            <m:r>
                              <a:rPr lang="en-US" i="1">
                                <a:latin typeface="Cambria Math"/>
                              </a:rPr>
                              <m:t>3</m:t>
                            </m:r>
                          </m:sup>
                        </m:sSup>
                        <m:r>
                          <a:rPr lang="en-US" i="1">
                            <a:latin typeface="Cambria Math"/>
                          </a:rPr>
                          <m:t>𝑝</m:t>
                        </m:r>
                      </m:e>
                    </m:nary>
                  </m:oMath>
                </a14:m>
                <a:r>
                  <a:rPr lang="en-US" dirty="0" smtClean="0"/>
                  <a:t> 	(pressure)</a:t>
                </a:r>
              </a:p>
              <a:p>
                <a:pPr marL="0" indent="0">
                  <a:buNone/>
                </a:pPr>
                <a:endParaRPr lang="en-US" dirty="0" smtClean="0"/>
              </a:p>
              <a:p>
                <a:pPr marL="0" indent="0">
                  <a:buNone/>
                </a:pPr>
                <a:r>
                  <a:rPr lang="en-US" dirty="0" smtClean="0"/>
                  <a:t>      w</a:t>
                </a:r>
                <a:r>
                  <a:rPr lang="en-US" b="0" dirty="0" smtClean="0"/>
                  <a:t>here </a:t>
                </a:r>
                <a14:m>
                  <m:oMath xmlns:m="http://schemas.openxmlformats.org/officeDocument/2006/math">
                    <m:r>
                      <a:rPr lang="en-GB" b="0" i="0" smtClean="0">
                        <a:latin typeface="Cambria Math" panose="02040503050406030204" pitchFamily="18" charset="0"/>
                      </a:rPr>
                      <m:t>       </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𝑝</m:t>
                        </m:r>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m:rPr>
                            <m:sty m:val="p"/>
                          </m:rPr>
                          <a:rPr lang="en-US" b="0" i="0" smtClean="0">
                            <a:latin typeface="Cambria Math"/>
                          </a:rPr>
                          <m:t>exp</m:t>
                        </m:r>
                        <m:r>
                          <a:rPr lang="en-US" b="0" i="1" smtClean="0">
                            <a:latin typeface="Cambria Math"/>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𝐸</m:t>
                                </m:r>
                                <m:r>
                                  <a:rPr lang="en-US" b="0" i="1" smtClean="0">
                                    <a:latin typeface="Cambria Math"/>
                                  </a:rPr>
                                  <m:t>−</m:t>
                                </m:r>
                                <m:r>
                                  <a:rPr lang="en-US" b="0" i="1" smtClean="0">
                                    <a:latin typeface="Cambria Math"/>
                                    <a:ea typeface="Cambria Math"/>
                                  </a:rPr>
                                  <m:t>𝜇</m:t>
                                </m:r>
                              </m:num>
                              <m:den>
                                <m:r>
                                  <a:rPr lang="en-US" b="0" i="1" smtClean="0">
                                    <a:latin typeface="Cambria Math"/>
                                  </a:rPr>
                                  <m:t>𝑇</m:t>
                                </m:r>
                              </m:den>
                            </m:f>
                          </m:e>
                        </m:d>
                        <m:r>
                          <a:rPr lang="en-US" b="0" i="1" smtClean="0">
                            <a:latin typeface="Cambria Math"/>
                            <a:ea typeface="Cambria Math"/>
                          </a:rPr>
                          <m:t>±1</m:t>
                        </m:r>
                      </m:den>
                    </m:f>
                  </m:oMath>
                </a14:m>
                <a:r>
                  <a:rPr lang="en-US" dirty="0" smtClean="0"/>
                  <a:t> 	(distribution function)</a:t>
                </a:r>
              </a:p>
              <a:p>
                <a:pPr marL="0" indent="0">
                  <a:buNone/>
                </a:pPr>
                <a:r>
                  <a:rPr lang="en-US" i="1" dirty="0">
                    <a:latin typeface="Cambria Math"/>
                    <a:ea typeface="Cambria Math"/>
                  </a:rPr>
                  <a:t> </a:t>
                </a:r>
                <a:r>
                  <a:rPr lang="en-US" i="1" dirty="0" smtClean="0">
                    <a:latin typeface="Cambria Math"/>
                    <a:ea typeface="Cambria Math"/>
                  </a:rPr>
                  <a:t>                          </a:t>
                </a:r>
                <a14:m>
                  <m:oMath xmlns:m="http://schemas.openxmlformats.org/officeDocument/2006/math">
                    <m:r>
                      <a:rPr lang="en-GB" b="0" i="1" smtClean="0">
                        <a:latin typeface="Cambria Math" panose="02040503050406030204" pitchFamily="18" charset="0"/>
                        <a:ea typeface="Cambria Math"/>
                      </a:rPr>
                      <m:t>𝐸</m:t>
                    </m:r>
                    <m:d>
                      <m:dPr>
                        <m:ctrlPr>
                          <a:rPr lang="en-GB" b="0" i="1" smtClean="0">
                            <a:latin typeface="Cambria Math" panose="02040503050406030204" pitchFamily="18" charset="0"/>
                            <a:ea typeface="Cambria Math"/>
                          </a:rPr>
                        </m:ctrlPr>
                      </m:dPr>
                      <m:e>
                        <m:r>
                          <a:rPr lang="en-GB" b="0" i="1" smtClean="0">
                            <a:latin typeface="Cambria Math" panose="02040503050406030204" pitchFamily="18" charset="0"/>
                            <a:ea typeface="Cambria Math"/>
                          </a:rPr>
                          <m:t>𝑝</m:t>
                        </m:r>
                      </m:e>
                    </m:d>
                    <m:r>
                      <a:rPr lang="en-GB" b="0" i="1" smtClean="0">
                        <a:latin typeface="Cambria Math" panose="02040503050406030204" pitchFamily="18" charset="0"/>
                        <a:ea typeface="Cambria Math"/>
                      </a:rPr>
                      <m:t>=</m:t>
                    </m:r>
                    <m:sSup>
                      <m:sSupPr>
                        <m:ctrlPr>
                          <a:rPr lang="en-GB" b="0" i="1" smtClean="0">
                            <a:latin typeface="Cambria Math" panose="02040503050406030204" pitchFamily="18" charset="0"/>
                            <a:ea typeface="Cambria Math"/>
                          </a:rPr>
                        </m:ctrlPr>
                      </m:sSupPr>
                      <m:e>
                        <m:r>
                          <a:rPr lang="en-GB" i="1">
                            <a:latin typeface="Cambria Math" panose="02040503050406030204" pitchFamily="18" charset="0"/>
                            <a:ea typeface="Cambria Math"/>
                          </a:rPr>
                          <m:t>(</m:t>
                        </m:r>
                        <m:sSup>
                          <m:sSupPr>
                            <m:ctrlPr>
                              <a:rPr lang="en-GB" i="1">
                                <a:latin typeface="Cambria Math" panose="02040503050406030204" pitchFamily="18" charset="0"/>
                                <a:ea typeface="Cambria Math"/>
                              </a:rPr>
                            </m:ctrlPr>
                          </m:sSupPr>
                          <m:e>
                            <m:d>
                              <m:dPr>
                                <m:begChr m:val="|"/>
                                <m:endChr m:val="|"/>
                                <m:ctrlPr>
                                  <a:rPr lang="en-GB" i="1">
                                    <a:latin typeface="Cambria Math" panose="02040503050406030204" pitchFamily="18" charset="0"/>
                                    <a:ea typeface="Cambria Math"/>
                                  </a:rPr>
                                </m:ctrlPr>
                              </m:dPr>
                              <m:e>
                                <m:r>
                                  <a:rPr lang="en-GB" i="1">
                                    <a:latin typeface="Cambria Math" panose="02040503050406030204" pitchFamily="18" charset="0"/>
                                    <a:ea typeface="Cambria Math"/>
                                  </a:rPr>
                                  <m:t>𝑝</m:t>
                                </m:r>
                              </m:e>
                            </m:d>
                          </m:e>
                          <m:sup>
                            <m:r>
                              <a:rPr lang="en-GB" i="1">
                                <a:latin typeface="Cambria Math" panose="02040503050406030204" pitchFamily="18" charset="0"/>
                                <a:ea typeface="Cambria Math"/>
                              </a:rPr>
                              <m:t>2</m:t>
                            </m:r>
                          </m:sup>
                        </m:sSup>
                        <m:r>
                          <a:rPr lang="en-GB" i="1">
                            <a:latin typeface="Cambria Math" panose="02040503050406030204" pitchFamily="18" charset="0"/>
                            <a:ea typeface="Cambria Math"/>
                          </a:rPr>
                          <m:t>+</m:t>
                        </m:r>
                        <m:sSup>
                          <m:sSupPr>
                            <m:ctrlPr>
                              <a:rPr lang="en-GB" i="1">
                                <a:latin typeface="Cambria Math" panose="02040503050406030204" pitchFamily="18" charset="0"/>
                                <a:ea typeface="Cambria Math"/>
                              </a:rPr>
                            </m:ctrlPr>
                          </m:sSupPr>
                          <m:e>
                            <m:r>
                              <a:rPr lang="en-GB" i="1">
                                <a:latin typeface="Cambria Math" panose="02040503050406030204" pitchFamily="18" charset="0"/>
                                <a:ea typeface="Cambria Math"/>
                              </a:rPr>
                              <m:t>𝑚</m:t>
                            </m:r>
                          </m:e>
                          <m:sup>
                            <m:r>
                              <a:rPr lang="en-GB" i="1">
                                <a:latin typeface="Cambria Math" panose="02040503050406030204" pitchFamily="18" charset="0"/>
                                <a:ea typeface="Cambria Math"/>
                              </a:rPr>
                              <m:t>2</m:t>
                            </m:r>
                          </m:sup>
                        </m:sSup>
                        <m:r>
                          <a:rPr lang="en-GB" i="1">
                            <a:latin typeface="Cambria Math" panose="02040503050406030204" pitchFamily="18" charset="0"/>
                            <a:ea typeface="Cambria Math"/>
                          </a:rPr>
                          <m:t>)</m:t>
                        </m:r>
                        <m:r>
                          <m:rPr>
                            <m:nor/>
                          </m:rPr>
                          <a:rPr lang="en-US" i="1" dirty="0">
                            <a:latin typeface="Cambria Math"/>
                            <a:ea typeface="Cambria Math"/>
                          </a:rPr>
                          <m:t> </m:t>
                        </m:r>
                      </m:e>
                      <m:sup>
                        <m:r>
                          <a:rPr lang="en-GB" b="0" i="1" smtClean="0">
                            <a:latin typeface="Cambria Math" panose="02040503050406030204" pitchFamily="18" charset="0"/>
                            <a:ea typeface="Cambria Math"/>
                          </a:rPr>
                          <m:t>1/2</m:t>
                        </m:r>
                      </m:sup>
                    </m:sSup>
                  </m:oMath>
                </a14:m>
                <a:endParaRPr lang="en-US" i="1" dirty="0" smtClean="0">
                  <a:latin typeface="Cambria Math"/>
                  <a:ea typeface="Cambria Math"/>
                </a:endParaRPr>
              </a:p>
              <a:p>
                <a:pPr marL="0" indent="0">
                  <a:buNone/>
                </a:pPr>
                <a:endParaRPr lang="en-US" i="1" dirty="0" smtClean="0">
                  <a:latin typeface="Cambria Math"/>
                  <a:ea typeface="Cambria Math"/>
                </a:endParaRPr>
              </a:p>
              <a:p>
                <a:pPr marL="0" indent="0">
                  <a:buNone/>
                </a:pPr>
                <a14:m>
                  <m:oMath xmlns:m="http://schemas.openxmlformats.org/officeDocument/2006/math">
                    <m:r>
                      <a:rPr lang="en-US" i="1" smtClean="0">
                        <a:latin typeface="Cambria Math"/>
                        <a:ea typeface="Cambria Math"/>
                      </a:rPr>
                      <m:t>𝜇</m:t>
                    </m:r>
                    <m:r>
                      <a:rPr lang="en-US" b="0" i="1" smtClean="0">
                        <a:latin typeface="Cambria Math"/>
                        <a:ea typeface="Cambria Math"/>
                      </a:rPr>
                      <m:t>:</m:t>
                    </m:r>
                  </m:oMath>
                </a14:m>
                <a:r>
                  <a:rPr lang="en-US" dirty="0" smtClean="0"/>
                  <a:t> chemical potential			</a:t>
                </a:r>
                <a14:m>
                  <m:oMath xmlns:m="http://schemas.openxmlformats.org/officeDocument/2006/math">
                    <m:r>
                      <a:rPr lang="en-US" i="1">
                        <a:latin typeface="Cambria Math"/>
                      </a:rPr>
                      <m:t>+:</m:t>
                    </m:r>
                  </m:oMath>
                </a14:m>
                <a:r>
                  <a:rPr lang="en-US" dirty="0"/>
                  <a:t> </a:t>
                </a:r>
                <a:r>
                  <a:rPr lang="en-US" dirty="0">
                    <a:solidFill>
                      <a:schemeClr val="accent2"/>
                    </a:solidFill>
                  </a:rPr>
                  <a:t>Fermions</a:t>
                </a:r>
                <a:endParaRPr lang="en-US" b="0" i="1" dirty="0" smtClean="0">
                  <a:solidFill>
                    <a:schemeClr val="accent2"/>
                  </a:solidFill>
                  <a:latin typeface="Cambria Math"/>
                </a:endParaRPr>
              </a:p>
              <a:p>
                <a:pPr marL="0" indent="0">
                  <a:buNone/>
                </a:pPr>
                <a14:m>
                  <m:oMath xmlns:m="http://schemas.openxmlformats.org/officeDocument/2006/math">
                    <m:r>
                      <a:rPr lang="en-US" b="0" i="1" smtClean="0">
                        <a:latin typeface="Cambria Math"/>
                      </a:rPr>
                      <m:t>𝑔</m:t>
                    </m:r>
                    <m:r>
                      <a:rPr lang="en-US" b="0" i="1" smtClean="0">
                        <a:latin typeface="Cambria Math"/>
                      </a:rPr>
                      <m:t>:</m:t>
                    </m:r>
                  </m:oMath>
                </a14:m>
                <a:r>
                  <a:rPr lang="en-US" dirty="0" smtClean="0"/>
                  <a:t> internal degrees of freedom		</a:t>
                </a:r>
                <a14:m>
                  <m:oMath xmlns:m="http://schemas.openxmlformats.org/officeDocument/2006/math">
                    <m:r>
                      <a:rPr lang="en-US" i="1">
                        <a:latin typeface="Cambria Math"/>
                      </a:rPr>
                      <m:t>−:</m:t>
                    </m:r>
                  </m:oMath>
                </a14:m>
                <a:r>
                  <a:rPr lang="en-US" dirty="0"/>
                  <a:t> </a:t>
                </a:r>
                <a:r>
                  <a:rPr lang="en-US" dirty="0" smtClean="0">
                    <a:solidFill>
                      <a:schemeClr val="accent2"/>
                    </a:solidFill>
                  </a:rPr>
                  <a:t>Bosons</a:t>
                </a:r>
                <a:endParaRPr lang="en-US" dirty="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417442" cy="4821865"/>
              </a:xfrm>
              <a:blipFill rotWithShape="0">
                <a:blip r:embed="rId3"/>
                <a:stretch>
                  <a:fillRect l="-797" t="-22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458856" y="1515085"/>
                <a:ext cx="2671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ea typeface="Cambria Math"/>
                        </a:rPr>
                        <m:t>ℏ</m:t>
                      </m:r>
                      <m:r>
                        <a:rPr lang="en-US" sz="2400" b="0" i="1" smtClean="0">
                          <a:latin typeface="Cambria Math"/>
                        </a:rPr>
                        <m:t>=</m:t>
                      </m:r>
                      <m:r>
                        <a:rPr lang="en-US" sz="2400" b="0" i="1" smtClean="0">
                          <a:latin typeface="Cambria Math"/>
                        </a:rPr>
                        <m:t>𝑐</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𝑘</m:t>
                          </m:r>
                        </m:e>
                        <m:sub>
                          <m:r>
                            <a:rPr lang="en-US" sz="2400" b="0" i="1" smtClean="0">
                              <a:latin typeface="Cambria Math"/>
                            </a:rPr>
                            <m:t>𝐵</m:t>
                          </m:r>
                        </m:sub>
                      </m:sSub>
                      <m:r>
                        <a:rPr lang="en-US" sz="2400" b="0" i="1" smtClean="0">
                          <a:latin typeface="Cambria Math"/>
                        </a:rPr>
                        <m:t>=1)</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5458856" y="1515085"/>
                <a:ext cx="2671592" cy="461665"/>
              </a:xfrm>
              <a:prstGeom prst="rect">
                <a:avLst/>
              </a:prstGeom>
              <a:blipFill rotWithShape="1">
                <a:blip r:embed="rId4"/>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503542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half" idx="1"/>
          </p:nvPr>
        </p:nvSpPr>
        <p:spPr>
          <a:xfrm>
            <a:off x="539750" y="404813"/>
            <a:ext cx="7777163" cy="5688012"/>
          </a:xfrm>
        </p:spPr>
        <p:txBody>
          <a:bodyPr>
            <a:normAutofit/>
          </a:bodyPr>
          <a:lstStyle/>
          <a:p>
            <a:r>
              <a:rPr lang="en-US" altLang="ja-JP" sz="2400" dirty="0">
                <a:solidFill>
                  <a:schemeClr val="accent2"/>
                </a:solidFill>
              </a:rPr>
              <a:t>Relativistic</a:t>
            </a:r>
            <a:r>
              <a:rPr lang="en-US" altLang="ja-JP" sz="2400" dirty="0"/>
              <a:t> </a:t>
            </a:r>
            <a:r>
              <a:rPr lang="en-US" altLang="ja-JP" sz="2400" dirty="0" smtClean="0"/>
              <a:t>matter:</a:t>
            </a:r>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smtClean="0"/>
          </a:p>
          <a:p>
            <a:endParaRPr lang="en-US" altLang="ja-JP" sz="2400" dirty="0">
              <a:solidFill>
                <a:schemeClr val="accent2"/>
              </a:solidFill>
            </a:endParaRPr>
          </a:p>
          <a:p>
            <a:r>
              <a:rPr lang="en-US" altLang="ja-JP" sz="2400" dirty="0" smtClean="0">
                <a:solidFill>
                  <a:schemeClr val="accent2"/>
                </a:solidFill>
              </a:rPr>
              <a:t>Non-relativistic</a:t>
            </a:r>
            <a:r>
              <a:rPr lang="en-US" altLang="ja-JP" sz="2400" dirty="0" smtClean="0"/>
              <a:t> matter: </a:t>
            </a:r>
            <a:endParaRPr lang="en-US" altLang="ja-JP" sz="2400" dirty="0"/>
          </a:p>
        </p:txBody>
      </p:sp>
      <p:graphicFrame>
        <p:nvGraphicFramePr>
          <p:cNvPr id="46084" name="Object 4"/>
          <p:cNvGraphicFramePr>
            <a:graphicFrameLocks noGrp="1" noChangeAspect="1"/>
          </p:cNvGraphicFramePr>
          <p:nvPr>
            <p:ph sz="quarter" idx="2"/>
            <p:extLst>
              <p:ext uri="{D42A27DB-BD31-4B8C-83A1-F6EECF244321}">
                <p14:modId xmlns:p14="http://schemas.microsoft.com/office/powerpoint/2010/main" val="896370744"/>
              </p:ext>
            </p:extLst>
          </p:nvPr>
        </p:nvGraphicFramePr>
        <p:xfrm>
          <a:off x="3708399" y="469675"/>
          <a:ext cx="2185451" cy="448152"/>
        </p:xfrm>
        <a:graphic>
          <a:graphicData uri="http://schemas.openxmlformats.org/presentationml/2006/ole">
            <mc:AlternateContent xmlns:mc="http://schemas.openxmlformats.org/markup-compatibility/2006">
              <mc:Choice xmlns:v="urn:schemas-microsoft-com:vml" Requires="v">
                <p:oleObj spid="_x0000_s46896" name="Equation" r:id="rId4" imgW="990360" imgH="203040" progId="Equation.DSMT4">
                  <p:embed/>
                </p:oleObj>
              </mc:Choice>
              <mc:Fallback>
                <p:oleObj name="Equation" r:id="rId4" imgW="990360" imgH="2030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399" y="469675"/>
                        <a:ext cx="2185451" cy="448152"/>
                      </a:xfrm>
                      <a:prstGeom prst="rect">
                        <a:avLst/>
                      </a:prstGeom>
                      <a:noFill/>
                      <a:extLst/>
                    </p:spPr>
                  </p:pic>
                </p:oleObj>
              </mc:Fallback>
            </mc:AlternateContent>
          </a:graphicData>
        </a:graphic>
      </p:graphicFrame>
      <p:graphicFrame>
        <p:nvGraphicFramePr>
          <p:cNvPr id="46087" name="Object 7"/>
          <p:cNvGraphicFramePr>
            <a:graphicFrameLocks noGrp="1" noChangeAspect="1"/>
          </p:cNvGraphicFramePr>
          <p:nvPr>
            <p:ph sz="quarter" idx="3"/>
            <p:extLst>
              <p:ext uri="{D42A27DB-BD31-4B8C-83A1-F6EECF244321}">
                <p14:modId xmlns:p14="http://schemas.microsoft.com/office/powerpoint/2010/main" val="430061860"/>
              </p:ext>
            </p:extLst>
          </p:nvPr>
        </p:nvGraphicFramePr>
        <p:xfrm>
          <a:off x="1307954" y="1184497"/>
          <a:ext cx="1880315" cy="2168304"/>
        </p:xfrm>
        <a:graphic>
          <a:graphicData uri="http://schemas.openxmlformats.org/presentationml/2006/ole">
            <mc:AlternateContent xmlns:mc="http://schemas.openxmlformats.org/markup-compatibility/2006">
              <mc:Choice xmlns:v="urn:schemas-microsoft-com:vml" Requires="v">
                <p:oleObj spid="_x0000_s46897" name="Equation" r:id="rId6" imgW="1079280" imgH="1244520" progId="Equation.DSMT4">
                  <p:embed/>
                </p:oleObj>
              </mc:Choice>
              <mc:Fallback>
                <p:oleObj name="Equation" r:id="rId6" imgW="1079280" imgH="1244520" progId="Equation.DSMT4">
                  <p:embed/>
                  <p:pic>
                    <p:nvPicPr>
                      <p:cNvPr id="0" name="Picture 7"/>
                      <p:cNvPicPr>
                        <a:picLocks noChangeAspect="1" noChangeArrowheads="1"/>
                      </p:cNvPicPr>
                      <p:nvPr/>
                    </p:nvPicPr>
                    <p:blipFill>
                      <a:blip r:embed="rId7"/>
                      <a:srcRect/>
                      <a:stretch>
                        <a:fillRect/>
                      </a:stretch>
                    </p:blipFill>
                    <p:spPr bwMode="auto">
                      <a:xfrm>
                        <a:off x="1307954" y="1184497"/>
                        <a:ext cx="1880315" cy="2168304"/>
                      </a:xfrm>
                      <a:prstGeom prst="rect">
                        <a:avLst/>
                      </a:prstGeom>
                      <a:noFill/>
                      <a:extLst/>
                    </p:spPr>
                  </p:pic>
                </p:oleObj>
              </mc:Fallback>
            </mc:AlternateContent>
          </a:graphicData>
        </a:graphic>
      </p:graphicFrame>
      <p:graphicFrame>
        <p:nvGraphicFramePr>
          <p:cNvPr id="46090" name="Object 10"/>
          <p:cNvGraphicFramePr>
            <a:graphicFrameLocks noChangeAspect="1"/>
          </p:cNvGraphicFramePr>
          <p:nvPr>
            <p:extLst>
              <p:ext uri="{D42A27DB-BD31-4B8C-83A1-F6EECF244321}">
                <p14:modId xmlns:p14="http://schemas.microsoft.com/office/powerpoint/2010/main" val="594679597"/>
              </p:ext>
            </p:extLst>
          </p:nvPr>
        </p:nvGraphicFramePr>
        <p:xfrm>
          <a:off x="4454269" y="3961875"/>
          <a:ext cx="991528" cy="354944"/>
        </p:xfrm>
        <a:graphic>
          <a:graphicData uri="http://schemas.openxmlformats.org/presentationml/2006/ole">
            <mc:AlternateContent xmlns:mc="http://schemas.openxmlformats.org/markup-compatibility/2006">
              <mc:Choice xmlns:v="urn:schemas-microsoft-com:vml" Requires="v">
                <p:oleObj spid="_x0000_s46898" name="Equation" r:id="rId8" imgW="495000" imgH="177480" progId="Equation.DSMT4">
                  <p:embed/>
                </p:oleObj>
              </mc:Choice>
              <mc:Fallback>
                <p:oleObj name="Equation" r:id="rId8" imgW="495000" imgH="177480" progId="Equation.DSMT4">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4269" y="3961875"/>
                        <a:ext cx="991528" cy="354944"/>
                      </a:xfrm>
                      <a:prstGeom prst="rect">
                        <a:avLst/>
                      </a:prstGeom>
                      <a:noFill/>
                      <a:extLst/>
                    </p:spPr>
                  </p:pic>
                </p:oleObj>
              </mc:Fallback>
            </mc:AlternateContent>
          </a:graphicData>
        </a:graphic>
      </p:graphicFrame>
      <p:graphicFrame>
        <p:nvGraphicFramePr>
          <p:cNvPr id="46091" name="Object 11"/>
          <p:cNvGraphicFramePr>
            <a:graphicFrameLocks noChangeAspect="1"/>
          </p:cNvGraphicFramePr>
          <p:nvPr>
            <p:extLst>
              <p:ext uri="{D42A27DB-BD31-4B8C-83A1-F6EECF244321}">
                <p14:modId xmlns:p14="http://schemas.microsoft.com/office/powerpoint/2010/main" val="1141875847"/>
              </p:ext>
            </p:extLst>
          </p:nvPr>
        </p:nvGraphicFramePr>
        <p:xfrm>
          <a:off x="1250950" y="4700588"/>
          <a:ext cx="4151313" cy="1276350"/>
        </p:xfrm>
        <a:graphic>
          <a:graphicData uri="http://schemas.openxmlformats.org/presentationml/2006/ole">
            <mc:AlternateContent xmlns:mc="http://schemas.openxmlformats.org/markup-compatibility/2006">
              <mc:Choice xmlns:v="urn:schemas-microsoft-com:vml" Requires="v">
                <p:oleObj spid="_x0000_s46899" name="Equation" r:id="rId10" imgW="2311200" imgH="711000" progId="Equation.DSMT4">
                  <p:embed/>
                </p:oleObj>
              </mc:Choice>
              <mc:Fallback>
                <p:oleObj name="Equation" r:id="rId10" imgW="2311200" imgH="711000" progId="Equation.DSMT4">
                  <p:embed/>
                  <p:pic>
                    <p:nvPicPr>
                      <p:cNvPr id="0" name="Picture 11"/>
                      <p:cNvPicPr>
                        <a:picLocks noChangeAspect="1" noChangeArrowheads="1"/>
                      </p:cNvPicPr>
                      <p:nvPr/>
                    </p:nvPicPr>
                    <p:blipFill>
                      <a:blip r:embed="rId11"/>
                      <a:srcRect/>
                      <a:stretch>
                        <a:fillRect/>
                      </a:stretch>
                    </p:blipFill>
                    <p:spPr bwMode="auto">
                      <a:xfrm>
                        <a:off x="1250950" y="4700588"/>
                        <a:ext cx="4151313" cy="1276350"/>
                      </a:xfrm>
                      <a:prstGeom prst="rect">
                        <a:avLst/>
                      </a:prstGeom>
                      <a:noFill/>
                      <a:extLst/>
                    </p:spPr>
                  </p:pic>
                </p:oleObj>
              </mc:Fallback>
            </mc:AlternateContent>
          </a:graphicData>
        </a:graphic>
      </p:graphicFrame>
      <p:sp>
        <p:nvSpPr>
          <p:cNvPr id="46092" name="Text Box 12"/>
          <p:cNvSpPr txBox="1">
            <a:spLocks noChangeArrowheads="1"/>
          </p:cNvSpPr>
          <p:nvPr/>
        </p:nvSpPr>
        <p:spPr bwMode="auto">
          <a:xfrm>
            <a:off x="2988468" y="1367330"/>
            <a:ext cx="1439863" cy="430887"/>
          </a:xfrm>
          <a:prstGeom prst="rect">
            <a:avLst/>
          </a:prstGeom>
          <a:noFill/>
          <a:ln w="9525">
            <a:noFill/>
            <a:miter lim="800000"/>
            <a:headEnd/>
            <a:tailEnd/>
          </a:ln>
          <a:effectLst/>
        </p:spPr>
        <p:txBody>
          <a:bodyPr>
            <a:spAutoFit/>
          </a:bodyPr>
          <a:lstStyle/>
          <a:p>
            <a:pPr>
              <a:spcBef>
                <a:spcPct val="50000"/>
              </a:spcBef>
            </a:pPr>
            <a:r>
              <a:rPr lang="en-US" altLang="ja-JP" sz="2200" dirty="0">
                <a:latin typeface="Cambria" panose="02040503050406030204" pitchFamily="18" charset="0"/>
              </a:rPr>
              <a:t>(Boson)</a:t>
            </a:r>
          </a:p>
        </p:txBody>
      </p:sp>
      <p:sp>
        <p:nvSpPr>
          <p:cNvPr id="46093" name="Text Box 13"/>
          <p:cNvSpPr txBox="1">
            <a:spLocks noChangeArrowheads="1"/>
          </p:cNvSpPr>
          <p:nvPr/>
        </p:nvSpPr>
        <p:spPr bwMode="auto">
          <a:xfrm>
            <a:off x="2988468" y="2136601"/>
            <a:ext cx="1582738" cy="430887"/>
          </a:xfrm>
          <a:prstGeom prst="rect">
            <a:avLst/>
          </a:prstGeom>
          <a:noFill/>
          <a:ln w="9525">
            <a:noFill/>
            <a:miter lim="800000"/>
            <a:headEnd/>
            <a:tailEnd/>
          </a:ln>
          <a:effectLst/>
        </p:spPr>
        <p:txBody>
          <a:bodyPr>
            <a:spAutoFit/>
          </a:bodyPr>
          <a:lstStyle/>
          <a:p>
            <a:pPr>
              <a:spcBef>
                <a:spcPct val="50000"/>
              </a:spcBef>
            </a:pPr>
            <a:r>
              <a:rPr lang="en-US" altLang="ja-JP" sz="2200" dirty="0">
                <a:latin typeface="Cambria" panose="02040503050406030204" pitchFamily="18" charset="0"/>
              </a:rPr>
              <a:t>(Fermion)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440674"/>
                <a:ext cx="8396177" cy="6052275"/>
              </a:xfrm>
            </p:spPr>
            <p:txBody>
              <a:bodyPr>
                <a:normAutofit fontScale="70000" lnSpcReduction="20000"/>
              </a:bodyPr>
              <a:lstStyle/>
              <a:p>
                <a:r>
                  <a:rPr lang="en-US" dirty="0" smtClean="0"/>
                  <a:t>2</a:t>
                </a:r>
                <a:r>
                  <a:rPr lang="en-US" baseline="30000" dirty="0" smtClean="0"/>
                  <a:t>nd</a:t>
                </a:r>
                <a:r>
                  <a:rPr lang="en-US" dirty="0" smtClean="0"/>
                  <a:t> law of thermodynamics: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𝑑𝑆</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𝑇</m:t>
                          </m:r>
                        </m:den>
                      </m:f>
                      <m:d>
                        <m:dPr>
                          <m:ctrlPr>
                            <a:rPr lang="en-US" b="0" i="1" smtClean="0">
                              <a:latin typeface="Cambria Math" panose="02040503050406030204" pitchFamily="18" charset="0"/>
                            </a:rPr>
                          </m:ctrlPr>
                        </m:dPr>
                        <m:e>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ea typeface="Cambria Math"/>
                                </a:rPr>
                                <m:t>𝜌</m:t>
                              </m:r>
                              <m:r>
                                <a:rPr lang="en-US" b="0" i="1" smtClean="0">
                                  <a:latin typeface="Cambria Math"/>
                                  <a:ea typeface="Cambria Math"/>
                                </a:rPr>
                                <m:t>𝑉</m:t>
                              </m:r>
                            </m:e>
                          </m:d>
                          <m:r>
                            <a:rPr lang="en-US" b="0" i="1" smtClean="0">
                              <a:latin typeface="Cambria Math"/>
                            </a:rPr>
                            <m:t>+</m:t>
                          </m:r>
                          <m:r>
                            <a:rPr lang="en-GB" b="0" i="1" smtClean="0">
                              <a:latin typeface="Cambria Math" panose="02040503050406030204" pitchFamily="18" charset="0"/>
                            </a:rPr>
                            <m:t>𝑃</m:t>
                          </m:r>
                          <m:r>
                            <a:rPr lang="en-US" b="0" i="1" smtClean="0">
                              <a:latin typeface="Cambria Math"/>
                            </a:rPr>
                            <m:t>𝑑𝑉</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𝑛𝑉</m:t>
                          </m:r>
                          <m:r>
                            <a:rPr lang="en-GB" b="0" i="1" smtClean="0">
                              <a:latin typeface="Cambria Math" panose="02040503050406030204" pitchFamily="18" charset="0"/>
                              <a:ea typeface="Cambria Math" panose="02040503050406030204" pitchFamily="18" charset="0"/>
                            </a:rPr>
                            <m:t>)</m:t>
                          </m:r>
                        </m:e>
                      </m:d>
                    </m:oMath>
                  </m:oMathPara>
                </a14:m>
                <a:endParaRPr lang="en-US" dirty="0" smtClean="0"/>
              </a:p>
              <a:p>
                <a:endParaRPr lang="en-US" dirty="0"/>
              </a:p>
              <a:p>
                <a:r>
                  <a:rPr lang="en-US" dirty="0" smtClean="0"/>
                  <a:t>If </a:t>
                </a:r>
                <a14:m>
                  <m:oMath xmlns:m="http://schemas.openxmlformats.org/officeDocument/2006/math">
                    <m:r>
                      <a:rPr lang="en-US" i="1" smtClean="0">
                        <a:latin typeface="Cambria Math"/>
                        <a:ea typeface="Cambria Math"/>
                      </a:rPr>
                      <m:t>𝜇</m:t>
                    </m:r>
                    <m:r>
                      <a:rPr lang="en-US" b="0" i="1" smtClean="0">
                        <a:latin typeface="Cambria Math"/>
                        <a:ea typeface="Cambria Math"/>
                      </a:rPr>
                      <m:t>=0</m:t>
                    </m:r>
                    <m:r>
                      <a:rPr lang="en-GB" b="0" i="1" smtClean="0">
                        <a:latin typeface="Cambria Math" panose="02040503050406030204" pitchFamily="18" charset="0"/>
                        <a:ea typeface="Cambria Math"/>
                      </a:rPr>
                      <m:t>,  </m:t>
                    </m:r>
                    <m:r>
                      <m:rPr>
                        <m:sty m:val="p"/>
                      </m:rPr>
                      <a:rPr lang="en-GB" b="0" i="0" smtClean="0">
                        <a:latin typeface="Cambria Math" panose="02040503050406030204" pitchFamily="18" charset="0"/>
                        <a:ea typeface="Cambria Math" panose="02040503050406030204" pitchFamily="18" charset="0"/>
                      </a:rPr>
                      <m:t>the</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energy</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conservation</m:t>
                    </m:r>
                  </m:oMath>
                </a14:m>
                <a:r>
                  <a:rPr lang="en-GB" b="0" dirty="0" smtClean="0">
                    <a:ea typeface="Cambria Math" panose="02040503050406030204" pitchFamily="18" charset="0"/>
                  </a:rPr>
                  <a:t> </a:t>
                </a:r>
                <a14:m>
                  <m:oMath xmlns:m="http://schemas.openxmlformats.org/officeDocument/2006/math">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𝜌</m:t>
                        </m:r>
                      </m:e>
                    </m:acc>
                    <m:r>
                      <a:rPr lang="en-GB" b="0" i="1" smtClean="0">
                        <a:latin typeface="Cambria Math" panose="02040503050406030204" pitchFamily="18" charset="0"/>
                        <a:ea typeface="Cambria Math" panose="02040503050406030204" pitchFamily="18" charset="0"/>
                      </a:rPr>
                      <m:t>+3</m:t>
                    </m:r>
                    <m:r>
                      <a:rPr lang="en-GB" b="0" i="1" smtClean="0">
                        <a:latin typeface="Cambria Math" panose="02040503050406030204" pitchFamily="18" charset="0"/>
                        <a:ea typeface="Cambria Math" panose="02040503050406030204" pitchFamily="18" charset="0"/>
                      </a:rPr>
                      <m:t>𝐻</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e>
                    </m:d>
                    <m:r>
                      <a:rPr lang="en-GB" b="0" i="1" smtClean="0">
                        <a:latin typeface="Cambria Math" panose="02040503050406030204" pitchFamily="18" charset="0"/>
                        <a:ea typeface="Cambria Math" panose="02040503050406030204" pitchFamily="18" charset="0"/>
                      </a:rPr>
                      <m:t>=0</m:t>
                    </m:r>
                  </m:oMath>
                </a14:m>
                <a:endParaRPr lang="en-GB" b="0" dirty="0" smtClean="0">
                  <a:ea typeface="Cambria Math" panose="02040503050406030204" pitchFamily="18" charset="0"/>
                </a:endParaRPr>
              </a:p>
              <a:p>
                <a:pPr marL="0" indent="0">
                  <a:buNone/>
                </a:pPr>
                <a:r>
                  <a:rPr lang="en-US" dirty="0" smtClean="0"/>
                  <a:t>      implies  </a:t>
                </a:r>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𝑆</m:t>
                        </m:r>
                      </m:num>
                      <m:den>
                        <m:r>
                          <a:rPr lang="en-GB" b="0" i="1" smtClean="0">
                            <a:latin typeface="Cambria Math" panose="02040503050406030204" pitchFamily="18" charset="0"/>
                          </a:rPr>
                          <m:t>𝑑𝑡</m:t>
                        </m:r>
                      </m:den>
                    </m:f>
                    <m:r>
                      <a:rPr lang="en-GB" b="0" i="1" smtClean="0">
                        <a:latin typeface="Cambria Math" panose="02040503050406030204" pitchFamily="18" charset="0"/>
                      </a:rPr>
                      <m:t>=0</m:t>
                    </m:r>
                  </m:oMath>
                </a14:m>
                <a:r>
                  <a:rPr lang="en-US" dirty="0" smtClean="0"/>
                  <a:t>, thus the entropy </a:t>
                </a:r>
                <a14:m>
                  <m:oMath xmlns:m="http://schemas.openxmlformats.org/officeDocument/2006/math">
                    <m:r>
                      <a:rPr lang="en-GB" b="0" i="1" smtClean="0">
                        <a:latin typeface="Cambria Math" panose="02040503050406030204" pitchFamily="18" charset="0"/>
                      </a:rPr>
                      <m:t>𝑆</m:t>
                    </m:r>
                    <m:r>
                      <a:rPr lang="en-GB" b="0" i="1" smtClean="0">
                        <a:latin typeface="Cambria Math" panose="02040503050406030204" pitchFamily="18" charset="0"/>
                      </a:rPr>
                      <m:t> </m:t>
                    </m:r>
                  </m:oMath>
                </a14:m>
                <a:r>
                  <a:rPr lang="en-US" dirty="0" smtClean="0"/>
                  <a:t>is conserved   </a:t>
                </a:r>
              </a:p>
              <a:p>
                <a:endParaRPr lang="en-US" dirty="0"/>
              </a:p>
              <a:p>
                <a:r>
                  <a:rPr lang="en-US" dirty="0" smtClean="0"/>
                  <a:t>Using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𝑑</m:t>
                        </m:r>
                        <m:r>
                          <a:rPr lang="en-GB" b="0" i="1" smtClean="0">
                            <a:latin typeface="Cambria Math" panose="02040503050406030204" pitchFamily="18" charset="0"/>
                          </a:rPr>
                          <m:t>𝑃</m:t>
                        </m:r>
                      </m:num>
                      <m:den>
                        <m:r>
                          <a:rPr lang="en-US" b="0" i="1" smtClean="0">
                            <a:latin typeface="Cambria Math"/>
                          </a:rPr>
                          <m:t>𝑑𝑇</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m:t>
                        </m:r>
                        <m:r>
                          <a:rPr lang="en-US" b="0" i="1" smtClean="0">
                            <a:latin typeface="Cambria Math"/>
                            <a:ea typeface="Cambria Math"/>
                          </a:rPr>
                          <m:t>𝜌</m:t>
                        </m:r>
                        <m:r>
                          <a:rPr lang="en-US" b="0" i="1" smtClean="0">
                            <a:latin typeface="Cambria Math"/>
                            <a:ea typeface="Cambria Math"/>
                          </a:rPr>
                          <m:t>+</m:t>
                        </m:r>
                        <m:r>
                          <a:rPr lang="en-GB" b="0" i="1" smtClean="0">
                            <a:latin typeface="Cambria Math" panose="02040503050406030204" pitchFamily="18" charset="0"/>
                            <a:ea typeface="Cambria Math"/>
                          </a:rPr>
                          <m:t>𝑃</m:t>
                        </m:r>
                        <m:r>
                          <a:rPr lang="en-US" b="0" i="1" smtClean="0">
                            <a:latin typeface="Cambria Math"/>
                            <a:ea typeface="Cambria Math"/>
                          </a:rPr>
                          <m:t>)</m:t>
                        </m:r>
                      </m:num>
                      <m:den>
                        <m:r>
                          <a:rPr lang="en-US" b="0" i="1" smtClean="0">
                            <a:latin typeface="Cambria Math"/>
                          </a:rPr>
                          <m:t>𝑇</m:t>
                        </m:r>
                      </m:den>
                    </m:f>
                    <m:r>
                      <a:rPr lang="en-GB" b="0" i="1" smtClean="0">
                        <a:latin typeface="Cambria Math" panose="02040503050406030204" pitchFamily="18" charset="0"/>
                      </a:rPr>
                      <m:t>,</m:t>
                    </m:r>
                  </m:oMath>
                </a14:m>
                <a:r>
                  <a:rPr lang="en-US" dirty="0" smtClean="0"/>
                  <a:t>  </a:t>
                </a:r>
                <a14:m>
                  <m:oMath xmlns:m="http://schemas.openxmlformats.org/officeDocument/2006/math">
                    <m:r>
                      <a:rPr lang="en-GB" b="0" i="1" smtClean="0">
                        <a:latin typeface="Cambria Math" panose="02040503050406030204" pitchFamily="18" charset="0"/>
                      </a:rPr>
                      <m:t>𝑑𝑆</m:t>
                    </m:r>
                    <m:r>
                      <a:rPr lang="en-GB" b="0" i="1" smtClean="0">
                        <a:latin typeface="Cambria Math" panose="02040503050406030204" pitchFamily="18" charset="0"/>
                      </a:rPr>
                      <m:t>=</m:t>
                    </m:r>
                    <m:r>
                      <a:rPr lang="en-GB" b="0" i="1" smtClean="0">
                        <a:latin typeface="Cambria Math" panose="02040503050406030204" pitchFamily="18" charset="0"/>
                      </a:rPr>
                      <m:t>𝑑</m:t>
                    </m:r>
                    <m:d>
                      <m:dPr>
                        <m:begChr m:val="["/>
                        <m:endChr m:val="]"/>
                        <m:ctrlPr>
                          <a:rPr lang="en-GB" b="0" i="1" smtClean="0">
                            <a:latin typeface="Cambria Math" panose="02040503050406030204" pitchFamily="18" charset="0"/>
                          </a:rPr>
                        </m:ctrlPr>
                      </m:dPr>
                      <m:e>
                        <m:f>
                          <m:fPr>
                            <m:ctrlPr>
                              <a:rPr lang="en-US" i="1">
                                <a:latin typeface="Cambria Math" panose="02040503050406030204" pitchFamily="18" charset="0"/>
                              </a:rPr>
                            </m:ctrlPr>
                          </m:fPr>
                          <m:num>
                            <m:r>
                              <a:rPr lang="en-GB" b="0" i="1" smtClean="0">
                                <a:latin typeface="Cambria Math" panose="02040503050406030204" pitchFamily="18" charset="0"/>
                              </a:rPr>
                              <m:t>𝑉</m:t>
                            </m:r>
                            <m:r>
                              <a:rPr lang="en-US" i="1" smtClean="0">
                                <a:latin typeface="Cambria Math" panose="02040503050406030204" pitchFamily="18" charset="0"/>
                              </a:rPr>
                              <m:t> </m:t>
                            </m:r>
                            <m:r>
                              <a:rPr lang="en-US" i="1">
                                <a:latin typeface="Cambria Math"/>
                              </a:rPr>
                              <m:t>(</m:t>
                            </m:r>
                            <m:r>
                              <a:rPr lang="en-US" i="1">
                                <a:latin typeface="Cambria Math"/>
                                <a:ea typeface="Cambria Math"/>
                              </a:rPr>
                              <m:t>𝜌</m:t>
                            </m:r>
                            <m:r>
                              <a:rPr lang="en-US" i="1">
                                <a:latin typeface="Cambria Math"/>
                                <a:ea typeface="Cambria Math"/>
                              </a:rPr>
                              <m:t>+</m:t>
                            </m:r>
                            <m:r>
                              <a:rPr lang="en-GB" i="1">
                                <a:latin typeface="Cambria Math" panose="02040503050406030204" pitchFamily="18" charset="0"/>
                                <a:ea typeface="Cambria Math"/>
                              </a:rPr>
                              <m:t>𝑃</m:t>
                            </m:r>
                            <m:r>
                              <a:rPr lang="en-US" i="1">
                                <a:latin typeface="Cambria Math"/>
                                <a:ea typeface="Cambria Math"/>
                              </a:rPr>
                              <m:t>)</m:t>
                            </m:r>
                          </m:num>
                          <m:den>
                            <m:r>
                              <a:rPr lang="en-US" i="1">
                                <a:latin typeface="Cambria Math"/>
                              </a:rPr>
                              <m:t>𝑇</m:t>
                            </m:r>
                          </m:den>
                        </m:f>
                      </m:e>
                    </m:d>
                  </m:oMath>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a:rPr>
                        <m:t>𝑆</m:t>
                      </m:r>
                      <m:r>
                        <a:rPr lang="en-GB" b="0" i="1" smtClean="0">
                          <a:latin typeface="Cambria Math" panose="02040503050406030204" pitchFamily="18" charset="0"/>
                          <a:ea typeface="Cambria Math"/>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a:rPr>
                                <m:t>𝑎</m:t>
                              </m:r>
                            </m:e>
                            <m:sup>
                              <m:r>
                                <a:rPr lang="en-US" b="0" i="1" smtClean="0">
                                  <a:latin typeface="Cambria Math"/>
                                </a:rPr>
                                <m:t>3</m:t>
                              </m:r>
                            </m:sup>
                          </m:sSup>
                          <m:r>
                            <a:rPr lang="en-US" b="0" i="1" smtClean="0">
                              <a:latin typeface="Cambria Math"/>
                            </a:rPr>
                            <m:t>(</m:t>
                          </m:r>
                          <m:r>
                            <a:rPr lang="en-US" b="0" i="1" smtClean="0">
                              <a:latin typeface="Cambria Math"/>
                              <a:ea typeface="Cambria Math"/>
                            </a:rPr>
                            <m:t>𝜌</m:t>
                          </m:r>
                          <m:r>
                            <a:rPr lang="en-US" b="0" i="1" smtClean="0">
                              <a:latin typeface="Cambria Math"/>
                              <a:ea typeface="Cambria Math"/>
                            </a:rPr>
                            <m:t>+</m:t>
                          </m:r>
                          <m:r>
                            <a:rPr lang="en-GB" b="0" i="1" smtClean="0">
                              <a:latin typeface="Cambria Math" panose="02040503050406030204" pitchFamily="18" charset="0"/>
                              <a:ea typeface="Cambria Math"/>
                            </a:rPr>
                            <m:t>𝑃</m:t>
                          </m:r>
                          <m:r>
                            <a:rPr lang="en-US" b="0" i="1" smtClean="0">
                              <a:latin typeface="Cambria Math"/>
                              <a:ea typeface="Cambria Math"/>
                            </a:rPr>
                            <m:t>)</m:t>
                          </m:r>
                        </m:num>
                        <m:den>
                          <m:r>
                            <a:rPr lang="en-US" b="0" i="1" smtClean="0">
                              <a:latin typeface="Cambria Math"/>
                            </a:rPr>
                            <m:t>𝑇</m:t>
                          </m:r>
                        </m:den>
                      </m:f>
                      <m:r>
                        <a:rPr lang="en-US" b="0" i="1" smtClean="0">
                          <a:latin typeface="Cambria Math"/>
                        </a:rPr>
                        <m:t>=</m:t>
                      </m:r>
                      <m:r>
                        <a:rPr lang="en-US" b="0" i="1" smtClean="0">
                          <a:latin typeface="Cambria Math"/>
                        </a:rPr>
                        <m:t>𝑐𝑜𝑛𝑠𝑡</m:t>
                      </m:r>
                      <m:r>
                        <a:rPr lang="en-US" b="0" i="1" smtClean="0">
                          <a:latin typeface="Cambria Math"/>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a:rPr>
                                <m:t>𝑎</m:t>
                              </m:r>
                            </m:e>
                            <m:sup>
                              <m:r>
                                <a:rPr lang="en-US" b="0" i="1" smtClean="0">
                                  <a:latin typeface="Cambria Math"/>
                                </a:rPr>
                                <m:t>3</m:t>
                              </m:r>
                            </m:sup>
                          </m:sSup>
                        </m:num>
                        <m:den>
                          <m:r>
                            <a:rPr lang="en-US" b="0" i="1" smtClean="0">
                              <a:latin typeface="Cambria Math"/>
                            </a:rPr>
                            <m:t>𝑇</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4</m:t>
                              </m:r>
                            </m:num>
                            <m:den>
                              <m:r>
                                <a:rPr lang="en-US" b="0" i="1" smtClean="0">
                                  <a:latin typeface="Cambria Math"/>
                                </a:rPr>
                                <m:t>3</m:t>
                              </m:r>
                            </m:den>
                          </m:f>
                          <m:r>
                            <a:rPr lang="en-US" b="0" i="1" smtClean="0">
                              <a:latin typeface="Cambria Math"/>
                              <a:ea typeface="Cambria Math"/>
                            </a:rPr>
                            <m:t>𝜌</m:t>
                          </m:r>
                        </m:e>
                      </m:d>
                    </m:oMath>
                  </m:oMathPara>
                </a14:m>
                <a:endParaRPr lang="en-US" dirty="0" smtClean="0"/>
              </a:p>
              <a:p>
                <a:pPr marL="0" indent="0">
                  <a:buNone/>
                </a:pPr>
                <a:r>
                  <a:rPr lang="en-US" dirty="0" smtClean="0"/>
                  <a:t>     (since P</a:t>
                </a:r>
                <a14:m>
                  <m:oMath xmlns:m="http://schemas.openxmlformats.org/officeDocument/2006/math">
                    <m:r>
                      <a:rPr lang="en-US" b="0" i="1" smtClean="0">
                        <a:latin typeface="Cambria Math"/>
                      </a:rPr>
                      <m:t>=</m:t>
                    </m:r>
                    <m:r>
                      <a:rPr lang="en-US" b="0" i="1" smtClean="0">
                        <a:latin typeface="Cambria Math"/>
                        <a:ea typeface="Cambria Math"/>
                      </a:rPr>
                      <m:t>𝜌</m:t>
                    </m:r>
                    <m:r>
                      <a:rPr lang="en-US" b="0" i="1" smtClean="0">
                        <a:latin typeface="Cambria Math"/>
                        <a:ea typeface="Cambria Math"/>
                      </a:rPr>
                      <m:t>/3</m:t>
                    </m:r>
                  </m:oMath>
                </a14:m>
                <a:r>
                  <a:rPr lang="en-US" dirty="0" smtClean="0"/>
                  <a:t> for radiation)</a:t>
                </a:r>
              </a:p>
              <a:p>
                <a:pPr marL="0" indent="0">
                  <a:buNone/>
                </a:pPr>
                <a:endParaRPr lang="en-US" dirty="0" smtClean="0"/>
              </a:p>
              <a:p>
                <a:r>
                  <a:rPr lang="en-US" dirty="0" smtClean="0"/>
                  <a:t>Stefan-Boltzmann law</a:t>
                </a:r>
                <a:r>
                  <a:rPr lang="en-US" dirty="0"/>
                  <a:t>:</a:t>
                </a:r>
                <a:r>
                  <a:rPr lang="en-US" dirty="0" smtClean="0"/>
                  <a:t> </a:t>
                </a:r>
                <a14:m>
                  <m:oMath xmlns:m="http://schemas.openxmlformats.org/officeDocument/2006/math">
                    <m:r>
                      <a:rPr lang="en-US" i="1" smtClean="0">
                        <a:latin typeface="Cambria Math"/>
                        <a:ea typeface="Cambria Math"/>
                      </a:rPr>
                      <m:t>𝜌</m:t>
                    </m:r>
                    <m:r>
                      <a:rPr lang="en-US" i="1" smtClean="0">
                        <a:latin typeface="Cambria Math"/>
                        <a:ea typeface="Cambria Math"/>
                      </a:rPr>
                      <m:t>∝</m:t>
                    </m:r>
                    <m:sSup>
                      <m:sSupPr>
                        <m:ctrlPr>
                          <a:rPr lang="en-US" i="1" smtClean="0">
                            <a:latin typeface="Cambria Math" panose="02040503050406030204" pitchFamily="18" charset="0"/>
                            <a:ea typeface="Cambria Math"/>
                          </a:rPr>
                        </m:ctrlPr>
                      </m:sSupPr>
                      <m:e>
                        <m:r>
                          <a:rPr lang="en-US" b="0" i="1" smtClean="0">
                            <a:latin typeface="Cambria Math"/>
                            <a:ea typeface="Cambria Math"/>
                          </a:rPr>
                          <m:t>𝑇</m:t>
                        </m:r>
                      </m:e>
                      <m:sup>
                        <m:r>
                          <a:rPr lang="en-US" b="0" i="1" smtClean="0">
                            <a:latin typeface="Cambria Math"/>
                            <a:ea typeface="Cambria Math"/>
                          </a:rPr>
                          <m:t>4</m:t>
                        </m:r>
                      </m:sup>
                    </m:sSup>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𝑎</m:t>
                        </m:r>
                      </m:e>
                      <m:sup>
                        <m:r>
                          <a:rPr lang="en-US" b="0" i="1" smtClean="0">
                            <a:latin typeface="Cambria Math"/>
                            <a:ea typeface="Cambria Math"/>
                          </a:rPr>
                          <m:t>3</m:t>
                        </m:r>
                      </m:sup>
                    </m:sSup>
                    <m:sSup>
                      <m:sSupPr>
                        <m:ctrlPr>
                          <a:rPr lang="en-US" b="0" i="1" smtClean="0">
                            <a:latin typeface="Cambria Math" panose="02040503050406030204" pitchFamily="18" charset="0"/>
                            <a:ea typeface="Cambria Math"/>
                          </a:rPr>
                        </m:ctrlPr>
                      </m:sSupPr>
                      <m:e>
                        <m:r>
                          <a:rPr lang="en-US" b="0" i="1" smtClean="0">
                            <a:latin typeface="Cambria Math"/>
                            <a:ea typeface="Cambria Math"/>
                          </a:rPr>
                          <m:t>𝑇</m:t>
                        </m:r>
                      </m:e>
                      <m:sup>
                        <m:r>
                          <a:rPr lang="en-US" b="0" i="1" smtClean="0">
                            <a:latin typeface="Cambria Math"/>
                            <a:ea typeface="Cambria Math"/>
                          </a:rPr>
                          <m:t>3</m:t>
                        </m:r>
                      </m:sup>
                    </m:sSup>
                    <m:r>
                      <a:rPr lang="en-US" b="0" i="1" smtClean="0">
                        <a:latin typeface="Cambria Math"/>
                        <a:ea typeface="Cambria Math"/>
                      </a:rPr>
                      <m:t>=</m:t>
                    </m:r>
                    <m:r>
                      <a:rPr lang="en-US" b="0" i="1" smtClean="0">
                        <a:latin typeface="Cambria Math"/>
                        <a:ea typeface="Cambria Math"/>
                      </a:rPr>
                      <m:t>𝑐𝑜𝑛𝑠𝑡</m:t>
                    </m:r>
                    <m:r>
                      <a:rPr lang="en-US" b="0" i="1" smtClean="0">
                        <a:latin typeface="Cambria Math"/>
                        <a:ea typeface="Cambria Math"/>
                      </a:rPr>
                      <m:t>.⇒</m:t>
                    </m:r>
                    <m:borderBox>
                      <m:borderBoxPr>
                        <m:ctrlPr>
                          <a:rPr lang="en-US" b="0" i="1" smtClean="0">
                            <a:latin typeface="Cambria Math" panose="02040503050406030204" pitchFamily="18" charset="0"/>
                            <a:ea typeface="Cambria Math"/>
                          </a:rPr>
                        </m:ctrlPr>
                      </m:borderBoxPr>
                      <m:e>
                        <m:r>
                          <a:rPr lang="en-US" i="1">
                            <a:latin typeface="Cambria Math"/>
                            <a:ea typeface="Cambria Math"/>
                          </a:rPr>
                          <m:t>𝑇</m:t>
                        </m:r>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𝑎</m:t>
                            </m:r>
                          </m:e>
                          <m:sup>
                            <m:r>
                              <a:rPr lang="en-US" i="1">
                                <a:latin typeface="Cambria Math"/>
                                <a:ea typeface="Cambria Math"/>
                              </a:rPr>
                              <m:t>−1</m:t>
                            </m:r>
                          </m:sup>
                        </m:sSup>
                      </m:e>
                    </m:borderBox>
                  </m:oMath>
                </a14:m>
                <a:endParaRPr lang="en-US" dirty="0" smtClean="0"/>
              </a:p>
              <a:p>
                <a:pPr marL="0" indent="0">
                  <a:buNone/>
                </a:pPr>
                <a:endParaRPr lang="en-US" dirty="0" smtClean="0"/>
              </a:p>
              <a:p>
                <a:pPr marL="0" indent="0">
                  <a:buNone/>
                </a:pPr>
                <a:r>
                  <a:rPr lang="en-US" altLang="ja-JP" sz="3100" i="1" dirty="0" smtClean="0">
                    <a:solidFill>
                      <a:schemeClr val="accent2"/>
                    </a:solidFill>
                  </a:rPr>
                  <a:t>      Temperature decreases as universe expands</a:t>
                </a:r>
                <a:endParaRPr lang="en-US" sz="3100" i="1" dirty="0" smtClean="0">
                  <a:solidFill>
                    <a:srgbClr val="F2A8A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440674"/>
                <a:ext cx="8396177" cy="6052275"/>
              </a:xfrm>
              <a:blipFill rotWithShape="0">
                <a:blip r:embed="rId3"/>
                <a:stretch>
                  <a:fillRect l="-799" t="-1712"/>
                </a:stretch>
              </a:blipFill>
            </p:spPr>
            <p:txBody>
              <a:bodyPr/>
              <a:lstStyle/>
              <a:p>
                <a:r>
                  <a:rPr lang="en-GB">
                    <a:noFill/>
                  </a:rPr>
                  <a:t> </a:t>
                </a:r>
              </a:p>
            </p:txBody>
          </p:sp>
        </mc:Fallback>
      </mc:AlternateContent>
    </p:spTree>
    <p:extLst>
      <p:ext uri="{BB962C8B-B14F-4D97-AF65-F5344CB8AC3E}">
        <p14:creationId xmlns:p14="http://schemas.microsoft.com/office/powerpoint/2010/main" val="570818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sz="half" idx="1"/>
              </p:nvPr>
            </p:nvSpPr>
            <p:spPr>
              <a:xfrm>
                <a:off x="468313" y="404813"/>
                <a:ext cx="8207375" cy="5903912"/>
              </a:xfrm>
            </p:spPr>
            <p:txBody>
              <a:bodyPr>
                <a:normAutofit fontScale="92500" lnSpcReduction="10000"/>
              </a:bodyPr>
              <a:lstStyle/>
              <a:p>
                <a:pPr marL="0" indent="0">
                  <a:buNone/>
                </a:pPr>
                <a:r>
                  <a:rPr lang="en-US" altLang="ja-JP" u="sng" dirty="0" smtClean="0">
                    <a:solidFill>
                      <a:schemeClr val="accent2"/>
                    </a:solidFill>
                  </a:rPr>
                  <a:t>Decoupling</a:t>
                </a:r>
                <a:r>
                  <a:rPr lang="en-US" altLang="ja-JP" sz="2600" u="sng" dirty="0">
                    <a:solidFill>
                      <a:schemeClr val="accent2"/>
                    </a:solidFill>
                  </a:rPr>
                  <a:t> </a:t>
                </a:r>
              </a:p>
              <a:p>
                <a:pPr lvl="4"/>
                <a:endParaRPr lang="en-US" altLang="ja-JP" sz="1200" dirty="0" smtClean="0"/>
              </a:p>
              <a:p>
                <a:r>
                  <a:rPr lang="en-US" altLang="ja-JP" sz="2400" dirty="0" smtClean="0"/>
                  <a:t>In </a:t>
                </a:r>
                <a:r>
                  <a:rPr lang="en-US" altLang="ja-JP" sz="2400" dirty="0"/>
                  <a:t>expanding universe, particle can move at </a:t>
                </a:r>
                <a:r>
                  <a:rPr lang="en-US" altLang="ja-JP" sz="2400" dirty="0" smtClean="0"/>
                  <a:t>most </a:t>
                </a:r>
                <a14:m>
                  <m:oMath xmlns:m="http://schemas.openxmlformats.org/officeDocument/2006/math">
                    <m:r>
                      <a:rPr lang="en-US" altLang="ja-JP" sz="2400" b="0" i="1" smtClean="0">
                        <a:latin typeface="Cambria Math"/>
                      </a:rPr>
                      <m:t>𝑐</m:t>
                    </m:r>
                    <m:sSup>
                      <m:sSupPr>
                        <m:ctrlPr>
                          <a:rPr lang="en-US" altLang="ja-JP" sz="2400" b="0" i="1" smtClean="0">
                            <a:latin typeface="Cambria Math" panose="02040503050406030204" pitchFamily="18" charset="0"/>
                          </a:rPr>
                        </m:ctrlPr>
                      </m:sSupPr>
                      <m:e>
                        <m:r>
                          <a:rPr lang="en-US" altLang="ja-JP" sz="2400" b="0" i="1" smtClean="0">
                            <a:latin typeface="Cambria Math"/>
                          </a:rPr>
                          <m:t>𝐻</m:t>
                        </m:r>
                      </m:e>
                      <m:sup>
                        <m:r>
                          <a:rPr lang="en-US" altLang="ja-JP" sz="2400" b="0" i="1" smtClean="0">
                            <a:latin typeface="Cambria Math"/>
                          </a:rPr>
                          <m:t>−1</m:t>
                        </m:r>
                      </m:sup>
                    </m:sSup>
                  </m:oMath>
                </a14:m>
                <a:endParaRPr lang="en-US" altLang="ja-JP" sz="2400" dirty="0" smtClean="0"/>
              </a:p>
              <a:p>
                <a:r>
                  <a:rPr lang="en-US" altLang="ja-JP" sz="2400" dirty="0" smtClean="0"/>
                  <a:t>Interaction rate for some thermal process is </a:t>
                </a:r>
                <a14:m>
                  <m:oMath xmlns:m="http://schemas.openxmlformats.org/officeDocument/2006/math">
                    <m:r>
                      <m:rPr>
                        <m:sty m:val="p"/>
                      </m:rPr>
                      <a:rPr lang="el-GR" altLang="ja-JP" sz="2400" i="1" smtClean="0">
                        <a:latin typeface="Cambria Math"/>
                        <a:ea typeface="Cambria Math"/>
                      </a:rPr>
                      <m:t>Γ</m:t>
                    </m:r>
                    <m:d>
                      <m:dPr>
                        <m:begChr m:val="["/>
                        <m:endChr m:val="]"/>
                        <m:ctrlPr>
                          <a:rPr lang="el-GR" altLang="ja-JP" sz="2400" i="1" smtClean="0">
                            <a:latin typeface="Cambria Math" panose="02040503050406030204" pitchFamily="18" charset="0"/>
                            <a:ea typeface="Cambria Math"/>
                          </a:rPr>
                        </m:ctrlPr>
                      </m:dPr>
                      <m:e>
                        <m:sSup>
                          <m:sSupPr>
                            <m:ctrlPr>
                              <a:rPr lang="el-GR" altLang="ja-JP" sz="2400" i="1" smtClean="0">
                                <a:latin typeface="Cambria Math" panose="02040503050406030204" pitchFamily="18" charset="0"/>
                                <a:ea typeface="Cambria Math"/>
                              </a:rPr>
                            </m:ctrlPr>
                          </m:sSupPr>
                          <m:e>
                            <m:r>
                              <a:rPr lang="en-US" altLang="ja-JP" sz="2400" b="0" i="1" smtClean="0">
                                <a:latin typeface="Cambria Math"/>
                                <a:ea typeface="Cambria Math"/>
                              </a:rPr>
                              <m:t>𝑠</m:t>
                            </m:r>
                          </m:e>
                          <m:sup>
                            <m:r>
                              <a:rPr lang="en-US" altLang="ja-JP" sz="2400" b="0" i="1" smtClean="0">
                                <a:latin typeface="Cambria Math"/>
                                <a:ea typeface="Cambria Math"/>
                              </a:rPr>
                              <m:t>−1</m:t>
                            </m:r>
                          </m:sup>
                        </m:sSup>
                      </m:e>
                    </m:d>
                  </m:oMath>
                </a14:m>
                <a:endParaRPr lang="en-US" altLang="ja-JP" sz="2400" dirty="0"/>
              </a:p>
              <a:p>
                <a:pPr>
                  <a:buFont typeface="Wingdings" pitchFamily="2" charset="2"/>
                  <a:buNone/>
                </a:pPr>
                <a:endParaRPr lang="en-US" altLang="ja-JP" sz="2400" dirty="0"/>
              </a:p>
              <a:p>
                <a:pPr>
                  <a:buFont typeface="Wingdings" pitchFamily="2" charset="2"/>
                  <a:buNone/>
                </a:pPr>
                <a:endParaRPr lang="en-US" altLang="ja-JP" sz="2400" dirty="0"/>
              </a:p>
              <a:p>
                <a:pPr>
                  <a:buFont typeface="Wingdings" pitchFamily="2" charset="2"/>
                  <a:buNone/>
                </a:pPr>
                <a:endParaRPr lang="en-US" altLang="ja-JP" sz="2400" dirty="0"/>
              </a:p>
              <a:p>
                <a:pPr>
                  <a:buFont typeface="Wingdings" pitchFamily="2" charset="2"/>
                  <a:buNone/>
                </a:pPr>
                <a:endParaRPr lang="en-US" altLang="ja-JP" sz="2400" dirty="0"/>
              </a:p>
              <a:p>
                <a:pPr>
                  <a:buFont typeface="Wingdings" pitchFamily="2" charset="2"/>
                  <a:buNone/>
                </a:pPr>
                <a:endParaRPr lang="en-US" altLang="ja-JP" sz="2400" dirty="0"/>
              </a:p>
              <a:p>
                <a:pPr>
                  <a:buFont typeface="Wingdings" pitchFamily="2" charset="2"/>
                  <a:buNone/>
                </a:pPr>
                <a:endParaRPr lang="en-US" altLang="ja-JP" sz="2400" dirty="0"/>
              </a:p>
              <a:p>
                <a:endParaRPr lang="en-US" altLang="ja-JP" sz="2400" dirty="0" smtClean="0"/>
              </a:p>
              <a:p>
                <a:endParaRPr lang="en-US" altLang="ja-JP" sz="2400" dirty="0"/>
              </a:p>
              <a:p>
                <a:r>
                  <a:rPr lang="en-US" altLang="ja-JP" sz="2400" dirty="0" smtClean="0"/>
                  <a:t>If </a:t>
                </a:r>
                <a:r>
                  <a:rPr lang="en-US" altLang="ja-JP" sz="2400" dirty="0"/>
                  <a:t>interaction does not occur during Hubble </a:t>
                </a:r>
                <a:r>
                  <a:rPr lang="en-US" altLang="ja-JP" sz="2400" dirty="0" smtClean="0"/>
                  <a:t>time </a:t>
                </a:r>
                <a14:m>
                  <m:oMath xmlns:m="http://schemas.openxmlformats.org/officeDocument/2006/math">
                    <m:d>
                      <m:dPr>
                        <m:ctrlPr>
                          <a:rPr lang="en-US" altLang="ja-JP" sz="2400" i="1" smtClean="0">
                            <a:latin typeface="Cambria Math" panose="02040503050406030204" pitchFamily="18" charset="0"/>
                          </a:rPr>
                        </m:ctrlPr>
                      </m:dPr>
                      <m:e>
                        <m:sSup>
                          <m:sSupPr>
                            <m:ctrlPr>
                              <a:rPr lang="en-US" altLang="ja-JP" sz="2400" i="1" smtClean="0">
                                <a:latin typeface="Cambria Math" panose="02040503050406030204" pitchFamily="18" charset="0"/>
                              </a:rPr>
                            </m:ctrlPr>
                          </m:sSupPr>
                          <m:e>
                            <m:r>
                              <m:rPr>
                                <m:sty m:val="p"/>
                              </m:rPr>
                              <a:rPr lang="el-GR" altLang="ja-JP" sz="2400" i="1" smtClean="0">
                                <a:latin typeface="Cambria Math"/>
                                <a:ea typeface="Cambria Math"/>
                              </a:rPr>
                              <m:t>Γ</m:t>
                            </m:r>
                          </m:e>
                          <m:sup>
                            <m:r>
                              <a:rPr lang="en-US" altLang="ja-JP" sz="2400" b="0" i="1" smtClean="0">
                                <a:latin typeface="Cambria Math"/>
                              </a:rPr>
                              <m:t>−1</m:t>
                            </m:r>
                          </m:sup>
                        </m:sSup>
                        <m:r>
                          <a:rPr lang="en-US" altLang="ja-JP" sz="2400" b="0" i="1" smtClean="0">
                            <a:latin typeface="Cambria Math"/>
                          </a:rPr>
                          <m:t>≫</m:t>
                        </m:r>
                        <m:sSup>
                          <m:sSupPr>
                            <m:ctrlPr>
                              <a:rPr lang="en-US" altLang="ja-JP" sz="2400" b="0" i="1" smtClean="0">
                                <a:latin typeface="Cambria Math" panose="02040503050406030204" pitchFamily="18" charset="0"/>
                              </a:rPr>
                            </m:ctrlPr>
                          </m:sSupPr>
                          <m:e>
                            <m:r>
                              <a:rPr lang="en-US" altLang="ja-JP" sz="2400" b="0" i="1" smtClean="0">
                                <a:latin typeface="Cambria Math"/>
                              </a:rPr>
                              <m:t>𝐻</m:t>
                            </m:r>
                          </m:e>
                          <m:sup>
                            <m:r>
                              <a:rPr lang="en-US" altLang="ja-JP" sz="2400" b="0" i="1" smtClean="0">
                                <a:latin typeface="Cambria Math"/>
                              </a:rPr>
                              <m:t>−1</m:t>
                            </m:r>
                          </m:sup>
                        </m:sSup>
                      </m:e>
                    </m:d>
                  </m:oMath>
                </a14:m>
                <a:r>
                  <a:rPr lang="en-US" altLang="ja-JP" sz="2400" dirty="0" smtClean="0"/>
                  <a:t> the </a:t>
                </a:r>
                <a:r>
                  <a:rPr lang="en-US" altLang="ja-JP" sz="2400" dirty="0"/>
                  <a:t>gas is no longer in thermal equilibrium    </a:t>
                </a:r>
                <a:endParaRPr lang="en-US" altLang="ja-JP" sz="1400" dirty="0"/>
              </a:p>
              <a:p>
                <a:pPr>
                  <a:buFont typeface="Wingdings" pitchFamily="2" charset="2"/>
                  <a:buNone/>
                </a:pPr>
                <a:endParaRPr lang="en-US" altLang="ja-JP" sz="1400" dirty="0"/>
              </a:p>
              <a:p>
                <a:r>
                  <a:rPr lang="en-US" altLang="ja-JP" sz="2400" dirty="0" smtClean="0"/>
                  <a:t>Decoupling when </a:t>
                </a:r>
                <a14:m>
                  <m:oMath xmlns:m="http://schemas.openxmlformats.org/officeDocument/2006/math">
                    <m:r>
                      <m:rPr>
                        <m:sty m:val="p"/>
                      </m:rPr>
                      <a:rPr lang="el-GR" altLang="ja-JP" sz="2400" i="1" smtClean="0">
                        <a:latin typeface="Cambria Math"/>
                        <a:ea typeface="Cambria Math"/>
                      </a:rPr>
                      <m:t>Γ</m:t>
                    </m:r>
                    <m:r>
                      <a:rPr lang="en-US" altLang="ja-JP" sz="2400" b="0" i="1" smtClean="0">
                        <a:latin typeface="Cambria Math"/>
                        <a:ea typeface="Cambria Math"/>
                      </a:rPr>
                      <m:t>&lt;</m:t>
                    </m:r>
                    <m:r>
                      <a:rPr lang="en-US" altLang="ja-JP" sz="2400" b="0" i="1" smtClean="0">
                        <a:latin typeface="Cambria Math"/>
                        <a:ea typeface="Cambria Math"/>
                      </a:rPr>
                      <m:t>𝐻</m:t>
                    </m:r>
                  </m:oMath>
                </a14:m>
                <a:endParaRPr lang="en-US" altLang="ja-JP" sz="2400" dirty="0"/>
              </a:p>
            </p:txBody>
          </p:sp>
        </mc:Choice>
        <mc:Fallback xmlns="">
          <p:sp>
            <p:nvSpPr>
              <p:cNvPr id="49155" name="Rectangle 3"/>
              <p:cNvSpPr>
                <a:spLocks noGrp="1" noRot="1" noChangeAspect="1" noMove="1" noResize="1" noEditPoints="1" noAdjustHandles="1" noChangeArrowheads="1" noChangeShapeType="1" noTextEdit="1"/>
              </p:cNvSpPr>
              <p:nvPr>
                <p:ph type="body" sz="half" idx="1"/>
              </p:nvPr>
            </p:nvSpPr>
            <p:spPr>
              <a:xfrm>
                <a:off x="468313" y="404813"/>
                <a:ext cx="8207375" cy="5903912"/>
              </a:xfrm>
              <a:blipFill rotWithShape="1">
                <a:blip r:embed="rId3"/>
                <a:stretch>
                  <a:fillRect l="-1783" t="-2167"/>
                </a:stretch>
              </a:blipFill>
            </p:spPr>
            <p:txBody>
              <a:bodyPr/>
              <a:lstStyle/>
              <a:p>
                <a:r>
                  <a:rPr lang="en-US">
                    <a:noFill/>
                  </a:rPr>
                  <a:t> </a:t>
                </a:r>
              </a:p>
            </p:txBody>
          </p:sp>
        </mc:Fallback>
      </mc:AlternateContent>
      <p:sp>
        <p:nvSpPr>
          <p:cNvPr id="49172" name="Oval 20"/>
          <p:cNvSpPr>
            <a:spLocks noChangeArrowheads="1"/>
          </p:cNvSpPr>
          <p:nvPr/>
        </p:nvSpPr>
        <p:spPr bwMode="auto">
          <a:xfrm>
            <a:off x="839788" y="2000250"/>
            <a:ext cx="2465387" cy="2368550"/>
          </a:xfrm>
          <a:prstGeom prst="ellipse">
            <a:avLst/>
          </a:prstGeom>
          <a:solidFill>
            <a:schemeClr val="accent1">
              <a:lumMod val="60000"/>
              <a:lumOff val="40000"/>
            </a:schemeClr>
          </a:solidFill>
          <a:ln w="9525">
            <a:solidFill>
              <a:schemeClr val="accent1"/>
            </a:solidFill>
            <a:round/>
            <a:headEnd/>
            <a:tailEnd/>
          </a:ln>
          <a:effectLst/>
        </p:spPr>
        <p:txBody>
          <a:bodyPr wrap="none" anchor="ctr"/>
          <a:lstStyle/>
          <a:p>
            <a:endParaRPr lang="en-GB"/>
          </a:p>
        </p:txBody>
      </p:sp>
      <p:sp>
        <p:nvSpPr>
          <p:cNvPr id="49164" name="Oval 12"/>
          <p:cNvSpPr>
            <a:spLocks noChangeArrowheads="1"/>
          </p:cNvSpPr>
          <p:nvPr/>
        </p:nvSpPr>
        <p:spPr bwMode="auto">
          <a:xfrm>
            <a:off x="1858963" y="3178175"/>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65" name="Oval 13"/>
          <p:cNvSpPr>
            <a:spLocks noChangeArrowheads="1"/>
          </p:cNvSpPr>
          <p:nvPr/>
        </p:nvSpPr>
        <p:spPr bwMode="auto">
          <a:xfrm>
            <a:off x="1301750" y="3659188"/>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66" name="Oval 14"/>
          <p:cNvSpPr>
            <a:spLocks noChangeArrowheads="1"/>
          </p:cNvSpPr>
          <p:nvPr/>
        </p:nvSpPr>
        <p:spPr bwMode="auto">
          <a:xfrm>
            <a:off x="2508250" y="2820988"/>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68" name="Line 16"/>
          <p:cNvSpPr>
            <a:spLocks noChangeShapeType="1"/>
          </p:cNvSpPr>
          <p:nvPr/>
        </p:nvSpPr>
        <p:spPr bwMode="auto">
          <a:xfrm flipH="1" flipV="1">
            <a:off x="1363663" y="3148013"/>
            <a:ext cx="15875" cy="542925"/>
          </a:xfrm>
          <a:prstGeom prst="line">
            <a:avLst/>
          </a:prstGeom>
          <a:noFill/>
          <a:ln w="9525">
            <a:solidFill>
              <a:schemeClr val="tx1"/>
            </a:solidFill>
            <a:round/>
            <a:headEnd/>
            <a:tailEnd type="triangle" w="med" len="med"/>
          </a:ln>
          <a:effectLst/>
        </p:spPr>
        <p:txBody>
          <a:bodyPr/>
          <a:lstStyle/>
          <a:p>
            <a:endParaRPr lang="en-GB"/>
          </a:p>
        </p:txBody>
      </p:sp>
      <p:sp>
        <p:nvSpPr>
          <p:cNvPr id="49169" name="Line 17"/>
          <p:cNvSpPr>
            <a:spLocks noChangeShapeType="1"/>
          </p:cNvSpPr>
          <p:nvPr/>
        </p:nvSpPr>
        <p:spPr bwMode="auto">
          <a:xfrm flipH="1">
            <a:off x="2138363" y="2930525"/>
            <a:ext cx="419100" cy="139700"/>
          </a:xfrm>
          <a:prstGeom prst="line">
            <a:avLst/>
          </a:prstGeom>
          <a:noFill/>
          <a:ln w="9525">
            <a:solidFill>
              <a:schemeClr val="tx1"/>
            </a:solidFill>
            <a:round/>
            <a:headEnd/>
            <a:tailEnd type="triangle" w="med" len="med"/>
          </a:ln>
          <a:effectLst/>
        </p:spPr>
        <p:txBody>
          <a:bodyPr/>
          <a:lstStyle/>
          <a:p>
            <a:endParaRPr lang="en-GB"/>
          </a:p>
        </p:txBody>
      </p:sp>
      <p:sp>
        <p:nvSpPr>
          <p:cNvPr id="49173" name="Oval 21"/>
          <p:cNvSpPr>
            <a:spLocks noChangeArrowheads="1"/>
          </p:cNvSpPr>
          <p:nvPr/>
        </p:nvSpPr>
        <p:spPr bwMode="auto">
          <a:xfrm>
            <a:off x="1917700" y="2478088"/>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74" name="Oval 22"/>
          <p:cNvSpPr>
            <a:spLocks noChangeArrowheads="1"/>
          </p:cNvSpPr>
          <p:nvPr/>
        </p:nvSpPr>
        <p:spPr bwMode="auto">
          <a:xfrm>
            <a:off x="2165350" y="3703638"/>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75" name="Oval 23"/>
          <p:cNvSpPr>
            <a:spLocks noChangeArrowheads="1"/>
          </p:cNvSpPr>
          <p:nvPr/>
        </p:nvSpPr>
        <p:spPr bwMode="auto">
          <a:xfrm>
            <a:off x="1250950" y="2727325"/>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76" name="Oval 24"/>
          <p:cNvSpPr>
            <a:spLocks noChangeArrowheads="1"/>
          </p:cNvSpPr>
          <p:nvPr/>
        </p:nvSpPr>
        <p:spPr bwMode="auto">
          <a:xfrm>
            <a:off x="2706688" y="3173413"/>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78" name="Line 26"/>
          <p:cNvSpPr>
            <a:spLocks noChangeShapeType="1"/>
          </p:cNvSpPr>
          <p:nvPr/>
        </p:nvSpPr>
        <p:spPr bwMode="auto">
          <a:xfrm flipH="1">
            <a:off x="1797050" y="3365500"/>
            <a:ext cx="109538" cy="463550"/>
          </a:xfrm>
          <a:prstGeom prst="line">
            <a:avLst/>
          </a:prstGeom>
          <a:noFill/>
          <a:ln w="9525">
            <a:solidFill>
              <a:schemeClr val="tx1"/>
            </a:solidFill>
            <a:round/>
            <a:headEnd/>
            <a:tailEnd type="triangle" w="med" len="med"/>
          </a:ln>
          <a:effectLst/>
        </p:spPr>
        <p:txBody>
          <a:bodyPr/>
          <a:lstStyle/>
          <a:p>
            <a:endParaRPr lang="en-GB"/>
          </a:p>
        </p:txBody>
      </p:sp>
      <p:sp>
        <p:nvSpPr>
          <p:cNvPr id="49179" name="Oval 27"/>
          <p:cNvSpPr>
            <a:spLocks noChangeArrowheads="1"/>
          </p:cNvSpPr>
          <p:nvPr/>
        </p:nvSpPr>
        <p:spPr bwMode="auto">
          <a:xfrm>
            <a:off x="4572000" y="1982788"/>
            <a:ext cx="2603500" cy="2524125"/>
          </a:xfrm>
          <a:prstGeom prst="ellipse">
            <a:avLst/>
          </a:prstGeom>
          <a:noFill/>
          <a:ln w="9525">
            <a:solidFill>
              <a:schemeClr val="accent1"/>
            </a:solidFill>
            <a:round/>
            <a:headEnd/>
            <a:tailEnd/>
          </a:ln>
          <a:effectLst/>
        </p:spPr>
        <p:txBody>
          <a:bodyPr wrap="none" anchor="ctr"/>
          <a:lstStyle/>
          <a:p>
            <a:endParaRPr lang="en-GB"/>
          </a:p>
        </p:txBody>
      </p:sp>
      <p:sp>
        <p:nvSpPr>
          <p:cNvPr id="49180" name="Oval 28"/>
          <p:cNvSpPr>
            <a:spLocks noChangeArrowheads="1"/>
          </p:cNvSpPr>
          <p:nvPr/>
        </p:nvSpPr>
        <p:spPr bwMode="auto">
          <a:xfrm>
            <a:off x="5748338" y="3098800"/>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81" name="Oval 29"/>
          <p:cNvSpPr>
            <a:spLocks noChangeArrowheads="1"/>
          </p:cNvSpPr>
          <p:nvPr/>
        </p:nvSpPr>
        <p:spPr bwMode="auto">
          <a:xfrm>
            <a:off x="4459288" y="2216150"/>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82" name="Oval 30"/>
          <p:cNvSpPr>
            <a:spLocks noChangeArrowheads="1"/>
          </p:cNvSpPr>
          <p:nvPr/>
        </p:nvSpPr>
        <p:spPr bwMode="auto">
          <a:xfrm>
            <a:off x="7137400" y="4270375"/>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83" name="Oval 31"/>
          <p:cNvSpPr>
            <a:spLocks noChangeArrowheads="1"/>
          </p:cNvSpPr>
          <p:nvPr/>
        </p:nvSpPr>
        <p:spPr bwMode="auto">
          <a:xfrm>
            <a:off x="4476750" y="4075113"/>
            <a:ext cx="168275" cy="169862"/>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84" name="Oval 32"/>
          <p:cNvSpPr>
            <a:spLocks noChangeArrowheads="1"/>
          </p:cNvSpPr>
          <p:nvPr/>
        </p:nvSpPr>
        <p:spPr bwMode="auto">
          <a:xfrm>
            <a:off x="7400925" y="2736850"/>
            <a:ext cx="168275" cy="169863"/>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49185" name="Line 33"/>
          <p:cNvSpPr>
            <a:spLocks noChangeShapeType="1"/>
          </p:cNvSpPr>
          <p:nvPr/>
        </p:nvSpPr>
        <p:spPr bwMode="auto">
          <a:xfrm>
            <a:off x="5873750" y="3209925"/>
            <a:ext cx="387350" cy="341313"/>
          </a:xfrm>
          <a:prstGeom prst="line">
            <a:avLst/>
          </a:prstGeom>
          <a:noFill/>
          <a:ln w="9525">
            <a:solidFill>
              <a:schemeClr val="tx1"/>
            </a:solidFill>
            <a:round/>
            <a:headEnd/>
            <a:tailEnd type="triangle" w="med" len="med"/>
          </a:ln>
          <a:effectLst/>
        </p:spPr>
        <p:txBody>
          <a:bodyPr/>
          <a:lstStyle/>
          <a:p>
            <a:endParaRPr lang="en-GB"/>
          </a:p>
        </p:txBody>
      </p:sp>
      <p:sp>
        <p:nvSpPr>
          <p:cNvPr id="49186" name="Line 34"/>
          <p:cNvSpPr>
            <a:spLocks noChangeShapeType="1"/>
          </p:cNvSpPr>
          <p:nvPr/>
        </p:nvSpPr>
        <p:spPr bwMode="auto">
          <a:xfrm flipV="1">
            <a:off x="7237413" y="3829050"/>
            <a:ext cx="139700" cy="403225"/>
          </a:xfrm>
          <a:prstGeom prst="line">
            <a:avLst/>
          </a:prstGeom>
          <a:noFill/>
          <a:ln w="9525">
            <a:solidFill>
              <a:schemeClr val="tx1"/>
            </a:solidFill>
            <a:round/>
            <a:headEnd/>
            <a:tailEnd type="triangle" w="med" len="med"/>
          </a:ln>
          <a:effectLst/>
        </p:spPr>
        <p:txBody>
          <a:bodyPr/>
          <a:lstStyle/>
          <a:p>
            <a:endParaRPr lang="en-GB"/>
          </a:p>
        </p:txBody>
      </p:sp>
      <p:sp>
        <p:nvSpPr>
          <p:cNvPr id="49187" name="Line 35"/>
          <p:cNvSpPr>
            <a:spLocks noChangeShapeType="1"/>
          </p:cNvSpPr>
          <p:nvPr/>
        </p:nvSpPr>
        <p:spPr bwMode="auto">
          <a:xfrm flipH="1" flipV="1">
            <a:off x="7113588" y="2373313"/>
            <a:ext cx="325437" cy="309562"/>
          </a:xfrm>
          <a:prstGeom prst="line">
            <a:avLst/>
          </a:prstGeom>
          <a:noFill/>
          <a:ln w="9525">
            <a:solidFill>
              <a:schemeClr val="tx1"/>
            </a:solidFill>
            <a:round/>
            <a:headEnd/>
            <a:tailEnd type="triangle" w="med" len="med"/>
          </a:ln>
          <a:effectLst/>
        </p:spPr>
        <p:txBody>
          <a:bodyPr/>
          <a:lstStyle/>
          <a:p>
            <a:endParaRPr lang="en-GB"/>
          </a:p>
        </p:txBody>
      </p:sp>
      <p:sp>
        <p:nvSpPr>
          <p:cNvPr id="49188" name="Line 36"/>
          <p:cNvSpPr>
            <a:spLocks noChangeShapeType="1"/>
          </p:cNvSpPr>
          <p:nvPr/>
        </p:nvSpPr>
        <p:spPr bwMode="auto">
          <a:xfrm flipH="1">
            <a:off x="4448175" y="2357438"/>
            <a:ext cx="107950" cy="481012"/>
          </a:xfrm>
          <a:prstGeom prst="line">
            <a:avLst/>
          </a:prstGeom>
          <a:noFill/>
          <a:ln w="9525">
            <a:solidFill>
              <a:schemeClr val="tx1"/>
            </a:solidFill>
            <a:round/>
            <a:headEnd/>
            <a:tailEnd type="triangle" w="med" len="med"/>
          </a:ln>
          <a:effectLst/>
        </p:spPr>
        <p:txBody>
          <a:bodyPr/>
          <a:lstStyle/>
          <a:p>
            <a:endParaRPr lang="en-GB"/>
          </a:p>
        </p:txBody>
      </p:sp>
      <p:sp>
        <p:nvSpPr>
          <p:cNvPr id="49189" name="Line 37"/>
          <p:cNvSpPr>
            <a:spLocks noChangeShapeType="1"/>
          </p:cNvSpPr>
          <p:nvPr/>
        </p:nvSpPr>
        <p:spPr bwMode="auto">
          <a:xfrm flipV="1">
            <a:off x="4633913" y="3690938"/>
            <a:ext cx="215900" cy="387350"/>
          </a:xfrm>
          <a:prstGeom prst="line">
            <a:avLst/>
          </a:prstGeom>
          <a:noFill/>
          <a:ln w="9525">
            <a:solidFill>
              <a:schemeClr val="tx1"/>
            </a:solidFill>
            <a:round/>
            <a:headEnd/>
            <a:tailEnd type="triangle" w="med" len="med"/>
          </a:ln>
          <a:effectLst/>
        </p:spPr>
        <p:txBody>
          <a:bodyPr/>
          <a:lstStyle/>
          <a:p>
            <a:endParaRPr lang="en-GB"/>
          </a:p>
        </p:txBody>
      </p:sp>
      <p:sp>
        <p:nvSpPr>
          <p:cNvPr id="49190" name="Line 38"/>
          <p:cNvSpPr>
            <a:spLocks noChangeShapeType="1"/>
          </p:cNvSpPr>
          <p:nvPr/>
        </p:nvSpPr>
        <p:spPr bwMode="auto">
          <a:xfrm>
            <a:off x="2309813" y="3814763"/>
            <a:ext cx="309562" cy="325437"/>
          </a:xfrm>
          <a:prstGeom prst="line">
            <a:avLst/>
          </a:prstGeom>
          <a:noFill/>
          <a:ln w="9525">
            <a:solidFill>
              <a:schemeClr val="tx1"/>
            </a:solidFill>
            <a:round/>
            <a:headEnd/>
            <a:tailEnd type="triangle" w="med" len="med"/>
          </a:ln>
          <a:effectLst/>
        </p:spPr>
        <p:txBody>
          <a:bodyPr/>
          <a:lstStyle/>
          <a:p>
            <a:endParaRPr lang="en-GB"/>
          </a:p>
        </p:txBody>
      </p:sp>
      <p:sp>
        <p:nvSpPr>
          <p:cNvPr id="49191" name="Line 39"/>
          <p:cNvSpPr>
            <a:spLocks noChangeShapeType="1"/>
          </p:cNvSpPr>
          <p:nvPr/>
        </p:nvSpPr>
        <p:spPr bwMode="auto">
          <a:xfrm flipH="1">
            <a:off x="2711450" y="3333750"/>
            <a:ext cx="63500" cy="387350"/>
          </a:xfrm>
          <a:prstGeom prst="line">
            <a:avLst/>
          </a:prstGeom>
          <a:noFill/>
          <a:ln w="9525">
            <a:solidFill>
              <a:schemeClr val="tx1"/>
            </a:solidFill>
            <a:round/>
            <a:headEnd/>
            <a:tailEnd type="triangle" w="med" len="med"/>
          </a:ln>
          <a:effectLst/>
        </p:spPr>
        <p:txBody>
          <a:bodyPr/>
          <a:lstStyle/>
          <a:p>
            <a:endParaRPr lang="en-GB"/>
          </a:p>
        </p:txBody>
      </p:sp>
      <p:sp>
        <p:nvSpPr>
          <p:cNvPr id="49192" name="Line 40"/>
          <p:cNvSpPr>
            <a:spLocks noChangeShapeType="1"/>
          </p:cNvSpPr>
          <p:nvPr/>
        </p:nvSpPr>
        <p:spPr bwMode="auto">
          <a:xfrm flipV="1">
            <a:off x="2076450" y="2435225"/>
            <a:ext cx="403225" cy="139700"/>
          </a:xfrm>
          <a:prstGeom prst="line">
            <a:avLst/>
          </a:prstGeom>
          <a:noFill/>
          <a:ln w="9525">
            <a:solidFill>
              <a:schemeClr val="tx1"/>
            </a:solidFill>
            <a:round/>
            <a:headEnd/>
            <a:tailEnd type="triangle" w="med" len="med"/>
          </a:ln>
          <a:effectLst/>
        </p:spPr>
        <p:txBody>
          <a:bodyPr/>
          <a:lstStyle/>
          <a:p>
            <a:endParaRPr lang="en-GB"/>
          </a:p>
        </p:txBody>
      </p:sp>
      <p:sp>
        <p:nvSpPr>
          <p:cNvPr id="49193" name="Line 41"/>
          <p:cNvSpPr>
            <a:spLocks noChangeShapeType="1"/>
          </p:cNvSpPr>
          <p:nvPr/>
        </p:nvSpPr>
        <p:spPr bwMode="auto">
          <a:xfrm>
            <a:off x="1409700" y="2868613"/>
            <a:ext cx="357188" cy="77787"/>
          </a:xfrm>
          <a:prstGeom prst="line">
            <a:avLst/>
          </a:prstGeom>
          <a:noFill/>
          <a:ln w="9525">
            <a:solidFill>
              <a:schemeClr val="tx1"/>
            </a:solidFill>
            <a:round/>
            <a:headEnd/>
            <a:tailEnd type="triangle" w="med" len="med"/>
          </a:ln>
          <a:effectLst/>
        </p:spPr>
        <p:txBody>
          <a:bodyPr/>
          <a:lstStyle/>
          <a:p>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5590"/>
            <a:ext cx="8229600" cy="5740573"/>
          </a:xfrm>
        </p:spPr>
        <p:txBody>
          <a:bodyPr/>
          <a:lstStyle/>
          <a:p>
            <a:pPr marL="0" indent="0">
              <a:lnSpc>
                <a:spcPct val="90000"/>
              </a:lnSpc>
              <a:buNone/>
            </a:pPr>
            <a:r>
              <a:rPr lang="en-US" altLang="ja-JP" u="sng" dirty="0">
                <a:solidFill>
                  <a:schemeClr val="accent2"/>
                </a:solidFill>
              </a:rPr>
              <a:t>Freeze-out</a:t>
            </a:r>
          </a:p>
          <a:p>
            <a:pPr lvl="4">
              <a:lnSpc>
                <a:spcPct val="90000"/>
              </a:lnSpc>
            </a:pPr>
            <a:endParaRPr lang="en-US" altLang="ja-JP" sz="1400" dirty="0"/>
          </a:p>
          <a:p>
            <a:pPr>
              <a:lnSpc>
                <a:spcPct val="90000"/>
              </a:lnSpc>
            </a:pPr>
            <a:r>
              <a:rPr lang="en-US" altLang="ja-JP" sz="2200" dirty="0"/>
              <a:t>In thermal bath, a number of massive particles are exponentially suppressed </a:t>
            </a:r>
          </a:p>
          <a:p>
            <a:pPr>
              <a:lnSpc>
                <a:spcPct val="90000"/>
              </a:lnSpc>
              <a:buFont typeface="Wingdings" pitchFamily="2" charset="2"/>
              <a:buNone/>
            </a:pPr>
            <a:endParaRPr lang="en-US" altLang="ja-JP" sz="2200" dirty="0"/>
          </a:p>
          <a:p>
            <a:pPr>
              <a:lnSpc>
                <a:spcPct val="90000"/>
              </a:lnSpc>
              <a:buFont typeface="Wingdings" pitchFamily="2" charset="2"/>
              <a:buNone/>
            </a:pPr>
            <a:endParaRPr lang="en-US" altLang="ja-JP" sz="2200" dirty="0"/>
          </a:p>
          <a:p>
            <a:pPr>
              <a:lnSpc>
                <a:spcPct val="90000"/>
              </a:lnSpc>
              <a:buFont typeface="Wingdings" pitchFamily="2" charset="2"/>
              <a:buNone/>
            </a:pPr>
            <a:endParaRPr lang="en-US" altLang="ja-JP" sz="2200" dirty="0"/>
          </a:p>
          <a:p>
            <a:pPr>
              <a:lnSpc>
                <a:spcPct val="90000"/>
              </a:lnSpc>
              <a:buFont typeface="Wingdings" pitchFamily="2" charset="2"/>
              <a:buNone/>
            </a:pPr>
            <a:r>
              <a:rPr lang="en-US" altLang="ja-JP" sz="2200" dirty="0"/>
              <a:t>     </a:t>
            </a:r>
          </a:p>
          <a:p>
            <a:pPr>
              <a:lnSpc>
                <a:spcPct val="90000"/>
              </a:lnSpc>
            </a:pPr>
            <a:r>
              <a:rPr lang="en-US" altLang="ja-JP" sz="2200" dirty="0" smtClean="0"/>
              <a:t>If </a:t>
            </a:r>
            <a:r>
              <a:rPr lang="en-US" altLang="ja-JP" sz="2200" dirty="0"/>
              <a:t>they decouple from the thermal bath, </a:t>
            </a:r>
          </a:p>
          <a:p>
            <a:pPr>
              <a:lnSpc>
                <a:spcPct val="90000"/>
              </a:lnSpc>
              <a:buFont typeface="Wingdings" pitchFamily="2" charset="2"/>
              <a:buNone/>
            </a:pPr>
            <a:r>
              <a:rPr lang="en-US" altLang="ja-JP" sz="2200" dirty="0"/>
              <a:t>     the number density is just diluted by expansion </a:t>
            </a:r>
            <a:endParaRPr lang="en-US" altLang="ja-JP" sz="2200" dirty="0" smtClean="0"/>
          </a:p>
          <a:p>
            <a:pPr>
              <a:lnSpc>
                <a:spcPct val="90000"/>
              </a:lnSpc>
              <a:buFont typeface="Wingdings" pitchFamily="2" charset="2"/>
              <a:buNone/>
            </a:pPr>
            <a:endParaRPr lang="en-US" altLang="ja-JP" sz="2200" dirty="0"/>
          </a:p>
          <a:p>
            <a:pPr>
              <a:lnSpc>
                <a:spcPct val="90000"/>
              </a:lnSpc>
              <a:buFont typeface="Wingdings" pitchFamily="2" charset="2"/>
              <a:buNone/>
            </a:pPr>
            <a:endParaRPr lang="en-US" altLang="ja-JP" sz="2200" dirty="0"/>
          </a:p>
          <a:p>
            <a:pPr>
              <a:lnSpc>
                <a:spcPct val="90000"/>
              </a:lnSpc>
              <a:buFont typeface="Wingdings" pitchFamily="2" charset="2"/>
              <a:buNone/>
            </a:pPr>
            <a:endParaRPr lang="en-US" altLang="ja-JP" sz="2200" dirty="0"/>
          </a:p>
          <a:p>
            <a:pPr>
              <a:lnSpc>
                <a:spcPct val="90000"/>
              </a:lnSpc>
              <a:buFont typeface="Wingdings" pitchFamily="2" charset="2"/>
              <a:buNone/>
            </a:pPr>
            <a:r>
              <a:rPr lang="en-US" altLang="ja-JP" sz="2200" dirty="0"/>
              <a:t>       (precise treatment is given by Boltzmann eq.)</a:t>
            </a:r>
          </a:p>
          <a:p>
            <a:endParaRPr lang="en-US" sz="2200" dirty="0"/>
          </a:p>
        </p:txBody>
      </p:sp>
      <p:graphicFrame>
        <p:nvGraphicFramePr>
          <p:cNvPr id="4" name="Object 3"/>
          <p:cNvGraphicFramePr>
            <a:graphicFrameLocks noGrp="1" noChangeAspect="1"/>
          </p:cNvGraphicFramePr>
          <p:nvPr>
            <p:extLst>
              <p:ext uri="{D42A27DB-BD31-4B8C-83A1-F6EECF244321}">
                <p14:modId xmlns:p14="http://schemas.microsoft.com/office/powerpoint/2010/main" val="1321244344"/>
              </p:ext>
            </p:extLst>
          </p:nvPr>
        </p:nvGraphicFramePr>
        <p:xfrm>
          <a:off x="1941513" y="1862138"/>
          <a:ext cx="3486150" cy="985837"/>
        </p:xfrm>
        <a:graphic>
          <a:graphicData uri="http://schemas.openxmlformats.org/presentationml/2006/ole">
            <mc:AlternateContent xmlns:mc="http://schemas.openxmlformats.org/markup-compatibility/2006">
              <mc:Choice xmlns:v="urn:schemas-microsoft-com:vml" Requires="v">
                <p:oleObj spid="_x0000_s127264" name="Equation" r:id="rId4" imgW="1841400" imgH="520560" progId="Equation.DSMT4">
                  <p:embed/>
                </p:oleObj>
              </mc:Choice>
              <mc:Fallback>
                <p:oleObj name="Equation" r:id="rId4" imgW="1841400" imgH="520560" progId="Equation.DSMT4">
                  <p:embed/>
                  <p:pic>
                    <p:nvPicPr>
                      <p:cNvPr id="0" name="Object 4"/>
                      <p:cNvPicPr>
                        <a:picLocks noGrp="1" noChangeAspect="1" noChangeArrowheads="1"/>
                      </p:cNvPicPr>
                      <p:nvPr/>
                    </p:nvPicPr>
                    <p:blipFill>
                      <a:blip r:embed="rId5"/>
                      <a:srcRect/>
                      <a:stretch>
                        <a:fillRect/>
                      </a:stretch>
                    </p:blipFill>
                    <p:spPr bwMode="auto">
                      <a:xfrm>
                        <a:off x="1941513" y="1862138"/>
                        <a:ext cx="3486150" cy="985837"/>
                      </a:xfrm>
                      <a:prstGeom prst="rect">
                        <a:avLst/>
                      </a:prstGeom>
                      <a:noFill/>
                      <a:ln>
                        <a:noFill/>
                      </a:ln>
                      <a:extLst/>
                    </p:spPr>
                  </p:pic>
                </p:oleObj>
              </mc:Fallback>
            </mc:AlternateContent>
          </a:graphicData>
        </a:graphic>
      </p:graphicFrame>
      <p:graphicFrame>
        <p:nvGraphicFramePr>
          <p:cNvPr id="5" name="Object 4"/>
          <p:cNvGraphicFramePr>
            <a:graphicFrameLocks noGrp="1" noChangeAspect="1"/>
          </p:cNvGraphicFramePr>
          <p:nvPr>
            <p:extLst>
              <p:ext uri="{D42A27DB-BD31-4B8C-83A1-F6EECF244321}">
                <p14:modId xmlns:p14="http://schemas.microsoft.com/office/powerpoint/2010/main" val="3351635300"/>
              </p:ext>
            </p:extLst>
          </p:nvPr>
        </p:nvGraphicFramePr>
        <p:xfrm>
          <a:off x="2036860" y="4325165"/>
          <a:ext cx="1697681" cy="431134"/>
        </p:xfrm>
        <a:graphic>
          <a:graphicData uri="http://schemas.openxmlformats.org/presentationml/2006/ole">
            <mc:AlternateContent xmlns:mc="http://schemas.openxmlformats.org/markup-compatibility/2006">
              <mc:Choice xmlns:v="urn:schemas-microsoft-com:vml" Requires="v">
                <p:oleObj spid="_x0000_s127265" name="Equation" r:id="rId6" imgW="799753" imgH="203112" progId="Equation.DSMT4">
                  <p:embed/>
                </p:oleObj>
              </mc:Choice>
              <mc:Fallback>
                <p:oleObj name="Equation" r:id="rId6" imgW="799753" imgH="203112" progId="Equation.DSMT4">
                  <p:embed/>
                  <p:pic>
                    <p:nvPicPr>
                      <p:cNvPr id="0" name="Object 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860" y="4325165"/>
                        <a:ext cx="1697681" cy="43113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49770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p:cNvPicPr>
            <a:picLocks noChangeAspect="1" noChangeArrowheads="1"/>
          </p:cNvPicPr>
          <p:nvPr/>
        </p:nvPicPr>
        <p:blipFill>
          <a:blip r:embed="rId4" cstate="print"/>
          <a:srcRect t="14729" b="17178"/>
          <a:stretch>
            <a:fillRect/>
          </a:stretch>
        </p:blipFill>
        <p:spPr bwMode="auto">
          <a:xfrm>
            <a:off x="422275" y="2125663"/>
            <a:ext cx="5570538" cy="4363271"/>
          </a:xfrm>
          <a:prstGeom prst="rect">
            <a:avLst/>
          </a:prstGeom>
          <a:noFill/>
          <a:ln w="9525">
            <a:noFill/>
            <a:miter lim="800000"/>
            <a:headEnd/>
            <a:tailEnd/>
          </a:ln>
          <a:effectLst/>
        </p:spPr>
      </p:pic>
      <p:sp>
        <p:nvSpPr>
          <p:cNvPr id="67592" name="Text Box 8"/>
          <p:cNvSpPr txBox="1">
            <a:spLocks noChangeArrowheads="1"/>
          </p:cNvSpPr>
          <p:nvPr/>
        </p:nvSpPr>
        <p:spPr bwMode="auto">
          <a:xfrm>
            <a:off x="688975" y="1606550"/>
            <a:ext cx="1695450" cy="366713"/>
          </a:xfrm>
          <a:prstGeom prst="rect">
            <a:avLst/>
          </a:prstGeom>
          <a:noFill/>
          <a:ln w="9525">
            <a:noFill/>
            <a:miter lim="800000"/>
            <a:headEnd/>
            <a:tailEnd/>
          </a:ln>
          <a:effectLst/>
        </p:spPr>
        <p:txBody>
          <a:bodyPr wrap="none">
            <a:spAutoFit/>
          </a:bodyPr>
          <a:lstStyle/>
          <a:p>
            <a:r>
              <a:rPr kumimoji="0" lang="it-IT" b="1"/>
              <a:t>COSMOLOGY</a:t>
            </a:r>
          </a:p>
        </p:txBody>
      </p:sp>
      <p:sp>
        <p:nvSpPr>
          <p:cNvPr id="67593" name="Text Box 9"/>
          <p:cNvSpPr txBox="1">
            <a:spLocks noChangeArrowheads="1"/>
          </p:cNvSpPr>
          <p:nvPr/>
        </p:nvSpPr>
        <p:spPr bwMode="auto">
          <a:xfrm>
            <a:off x="2762059" y="1516063"/>
            <a:ext cx="1327150" cy="641350"/>
          </a:xfrm>
          <a:prstGeom prst="rect">
            <a:avLst/>
          </a:prstGeom>
          <a:noFill/>
          <a:ln w="9525">
            <a:noFill/>
            <a:miter lim="800000"/>
            <a:headEnd/>
            <a:tailEnd/>
          </a:ln>
          <a:effectLst/>
        </p:spPr>
        <p:txBody>
          <a:bodyPr wrap="none">
            <a:spAutoFit/>
          </a:bodyPr>
          <a:lstStyle/>
          <a:p>
            <a:pPr algn="ctr"/>
            <a:r>
              <a:rPr kumimoji="0" lang="it-IT" b="1" dirty="0"/>
              <a:t>PARTICLE</a:t>
            </a:r>
          </a:p>
          <a:p>
            <a:pPr algn="ctr"/>
            <a:r>
              <a:rPr kumimoji="0" lang="it-IT" b="1" dirty="0"/>
              <a:t>PHYSICS</a:t>
            </a:r>
          </a:p>
        </p:txBody>
      </p:sp>
      <p:sp>
        <p:nvSpPr>
          <p:cNvPr id="67595" name="Oval 11"/>
          <p:cNvSpPr>
            <a:spLocks noChangeArrowheads="1"/>
          </p:cNvSpPr>
          <p:nvPr/>
        </p:nvSpPr>
        <p:spPr bwMode="auto">
          <a:xfrm>
            <a:off x="695325" y="1439863"/>
            <a:ext cx="1676400" cy="685800"/>
          </a:xfrm>
          <a:prstGeom prst="ellipse">
            <a:avLst/>
          </a:prstGeom>
          <a:noFill/>
          <a:ln w="50800">
            <a:solidFill>
              <a:schemeClr val="tx2"/>
            </a:solidFill>
            <a:round/>
            <a:headEnd/>
            <a:tailEnd/>
          </a:ln>
          <a:effectLst/>
        </p:spPr>
        <p:txBody>
          <a:bodyPr anchor="ctr">
            <a:spAutoFit/>
          </a:bodyPr>
          <a:lstStyle/>
          <a:p>
            <a:endParaRPr lang="en-GB"/>
          </a:p>
        </p:txBody>
      </p:sp>
      <p:sp>
        <p:nvSpPr>
          <p:cNvPr id="67596" name="Oval 12"/>
          <p:cNvSpPr>
            <a:spLocks noChangeArrowheads="1"/>
          </p:cNvSpPr>
          <p:nvPr/>
        </p:nvSpPr>
        <p:spPr bwMode="auto">
          <a:xfrm>
            <a:off x="2676525" y="1439863"/>
            <a:ext cx="1524000" cy="762000"/>
          </a:xfrm>
          <a:prstGeom prst="ellipse">
            <a:avLst/>
          </a:prstGeom>
          <a:noFill/>
          <a:ln w="50800">
            <a:solidFill>
              <a:schemeClr val="accent4"/>
            </a:solidFill>
            <a:round/>
            <a:headEnd/>
            <a:tailEnd/>
          </a:ln>
          <a:effectLst/>
        </p:spPr>
        <p:txBody>
          <a:bodyPr anchor="ctr">
            <a:spAutoFit/>
          </a:bodyPr>
          <a:lstStyle/>
          <a:p>
            <a:endParaRPr lang="en-GB"/>
          </a:p>
        </p:txBody>
      </p:sp>
      <p:graphicFrame>
        <p:nvGraphicFramePr>
          <p:cNvPr id="67597" name="Object 13"/>
          <p:cNvGraphicFramePr>
            <a:graphicFrameLocks noGrp="1" noChangeAspect="1"/>
          </p:cNvGraphicFramePr>
          <p:nvPr>
            <p:ph sz="quarter" idx="1"/>
            <p:extLst>
              <p:ext uri="{D42A27DB-BD31-4B8C-83A1-F6EECF244321}">
                <p14:modId xmlns:p14="http://schemas.microsoft.com/office/powerpoint/2010/main" val="4068455739"/>
              </p:ext>
            </p:extLst>
          </p:nvPr>
        </p:nvGraphicFramePr>
        <p:xfrm>
          <a:off x="5970418" y="2962275"/>
          <a:ext cx="412920" cy="378510"/>
        </p:xfrm>
        <a:graphic>
          <a:graphicData uri="http://schemas.openxmlformats.org/presentationml/2006/ole">
            <mc:AlternateContent xmlns:mc="http://schemas.openxmlformats.org/markup-compatibility/2006">
              <mc:Choice xmlns:v="urn:schemas-microsoft-com:vml" Requires="v">
                <p:oleObj spid="_x0000_s128394" name="Equation" r:id="rId5" imgW="152280" imgH="139680" progId="Equation.DSMT4">
                  <p:embed/>
                </p:oleObj>
              </mc:Choice>
              <mc:Fallback>
                <p:oleObj name="Equation" r:id="rId5" imgW="152280" imgH="139680"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0418" y="2962275"/>
                        <a:ext cx="412920" cy="378510"/>
                      </a:xfrm>
                      <a:prstGeom prst="rect">
                        <a:avLst/>
                      </a:prstGeom>
                      <a:noFill/>
                      <a:extLst/>
                    </p:spPr>
                  </p:pic>
                </p:oleObj>
              </mc:Fallback>
            </mc:AlternateContent>
          </a:graphicData>
        </a:graphic>
      </p:graphicFrame>
      <p:graphicFrame>
        <p:nvGraphicFramePr>
          <p:cNvPr id="67601" name="Object 17"/>
          <p:cNvGraphicFramePr>
            <a:graphicFrameLocks noGrp="1" noChangeAspect="1"/>
          </p:cNvGraphicFramePr>
          <p:nvPr>
            <p:ph sz="quarter" idx="2"/>
            <p:extLst>
              <p:ext uri="{D42A27DB-BD31-4B8C-83A1-F6EECF244321}">
                <p14:modId xmlns:p14="http://schemas.microsoft.com/office/powerpoint/2010/main" val="2126154848"/>
              </p:ext>
            </p:extLst>
          </p:nvPr>
        </p:nvGraphicFramePr>
        <p:xfrm>
          <a:off x="5006621" y="455496"/>
          <a:ext cx="1388623" cy="517641"/>
        </p:xfrm>
        <a:graphic>
          <a:graphicData uri="http://schemas.openxmlformats.org/presentationml/2006/ole">
            <mc:AlternateContent xmlns:mc="http://schemas.openxmlformats.org/markup-compatibility/2006">
              <mc:Choice xmlns:v="urn:schemas-microsoft-com:vml" Requires="v">
                <p:oleObj spid="_x0000_s128395" name="Equation" r:id="rId7" imgW="647640" imgH="241200" progId="Equation.DSMT4">
                  <p:embed/>
                </p:oleObj>
              </mc:Choice>
              <mc:Fallback>
                <p:oleObj name="Equation" r:id="rId7" imgW="647640" imgH="241200" progId="Equation.DSMT4">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6621" y="455496"/>
                        <a:ext cx="1388623" cy="517641"/>
                      </a:xfrm>
                      <a:prstGeom prst="rect">
                        <a:avLst/>
                      </a:prstGeom>
                      <a:noFill/>
                      <a:extLst/>
                    </p:spPr>
                  </p:pic>
                </p:oleObj>
              </mc:Fallback>
            </mc:AlternateContent>
          </a:graphicData>
        </a:graphic>
      </p:graphicFrame>
      <p:graphicFrame>
        <p:nvGraphicFramePr>
          <p:cNvPr id="67604" name="Object 20"/>
          <p:cNvGraphicFramePr>
            <a:graphicFrameLocks noGrp="1" noChangeAspect="1"/>
          </p:cNvGraphicFramePr>
          <p:nvPr>
            <p:ph sz="quarter" idx="3"/>
          </p:nvPr>
        </p:nvGraphicFramePr>
        <p:xfrm>
          <a:off x="5997575" y="3602038"/>
          <a:ext cx="403225" cy="476250"/>
        </p:xfrm>
        <a:graphic>
          <a:graphicData uri="http://schemas.openxmlformats.org/presentationml/2006/ole">
            <mc:AlternateContent xmlns:mc="http://schemas.openxmlformats.org/markup-compatibility/2006">
              <mc:Choice xmlns:v="urn:schemas-microsoft-com:vml" Requires="v">
                <p:oleObj spid="_x0000_s128396" name="Equation" r:id="rId9" imgW="139680" imgH="164880" progId="Equation.DSMT4">
                  <p:embed/>
                </p:oleObj>
              </mc:Choice>
              <mc:Fallback>
                <p:oleObj name="Equation" r:id="rId9" imgW="139680" imgH="164880"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7575" y="3602038"/>
                        <a:ext cx="4032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08" name="Object 24"/>
          <p:cNvGraphicFramePr>
            <a:graphicFrameLocks noGrp="1" noChangeAspect="1"/>
          </p:cNvGraphicFramePr>
          <p:nvPr>
            <p:ph sz="quarter" idx="4"/>
          </p:nvPr>
        </p:nvGraphicFramePr>
        <p:xfrm>
          <a:off x="5546725" y="1652588"/>
          <a:ext cx="1303338" cy="488950"/>
        </p:xfrm>
        <a:graphic>
          <a:graphicData uri="http://schemas.openxmlformats.org/presentationml/2006/ole">
            <mc:AlternateContent xmlns:mc="http://schemas.openxmlformats.org/markup-compatibility/2006">
              <mc:Choice xmlns:v="urn:schemas-microsoft-com:vml" Requires="v">
                <p:oleObj spid="_x0000_s128397" name="Equation" r:id="rId11" imgW="609480" imgH="228600" progId="Equation.DSMT4">
                  <p:embed/>
                </p:oleObj>
              </mc:Choice>
              <mc:Fallback>
                <p:oleObj name="Equation" r:id="rId11" imgW="609480" imgH="228600" progId="Equation.DSMT4">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6725" y="1652588"/>
                        <a:ext cx="13033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9" name="Oval 15"/>
          <p:cNvSpPr>
            <a:spLocks noChangeArrowheads="1"/>
          </p:cNvSpPr>
          <p:nvPr/>
        </p:nvSpPr>
        <p:spPr bwMode="auto">
          <a:xfrm>
            <a:off x="7000875" y="1119188"/>
            <a:ext cx="265113" cy="985837"/>
          </a:xfrm>
          <a:prstGeom prst="ellipse">
            <a:avLst/>
          </a:prstGeom>
          <a:solidFill>
            <a:schemeClr val="accent2"/>
          </a:solidFill>
          <a:ln w="9525">
            <a:solidFill>
              <a:schemeClr val="tx1"/>
            </a:solidFill>
            <a:round/>
            <a:headEnd/>
            <a:tailEnd/>
          </a:ln>
          <a:effectLst/>
        </p:spPr>
        <p:txBody>
          <a:bodyPr wrap="none" anchor="ctr"/>
          <a:lstStyle/>
          <a:p>
            <a:endParaRPr lang="en-GB"/>
          </a:p>
        </p:txBody>
      </p:sp>
      <p:sp>
        <p:nvSpPr>
          <p:cNvPr id="67600" name="Line 16"/>
          <p:cNvSpPr>
            <a:spLocks noChangeShapeType="1"/>
          </p:cNvSpPr>
          <p:nvPr/>
        </p:nvSpPr>
        <p:spPr bwMode="auto">
          <a:xfrm>
            <a:off x="6003925" y="1552575"/>
            <a:ext cx="782638" cy="0"/>
          </a:xfrm>
          <a:prstGeom prst="line">
            <a:avLst/>
          </a:prstGeom>
          <a:noFill/>
          <a:ln w="9525">
            <a:solidFill>
              <a:schemeClr val="tx1"/>
            </a:solidFill>
            <a:round/>
            <a:headEnd/>
            <a:tailEnd type="triangle" w="med" len="med"/>
          </a:ln>
          <a:effectLst/>
        </p:spPr>
        <p:txBody>
          <a:bodyPr/>
          <a:lstStyle/>
          <a:p>
            <a:endParaRPr lang="en-GB"/>
          </a:p>
        </p:txBody>
      </p:sp>
      <p:sp>
        <p:nvSpPr>
          <p:cNvPr id="67607" name="Text Box 23"/>
          <p:cNvSpPr txBox="1">
            <a:spLocks noChangeArrowheads="1"/>
          </p:cNvSpPr>
          <p:nvPr/>
        </p:nvSpPr>
        <p:spPr bwMode="auto">
          <a:xfrm>
            <a:off x="6383338" y="2962275"/>
            <a:ext cx="1644650" cy="366713"/>
          </a:xfrm>
          <a:prstGeom prst="rect">
            <a:avLst/>
          </a:prstGeom>
          <a:noFill/>
          <a:ln w="9525">
            <a:noFill/>
            <a:miter lim="800000"/>
            <a:headEnd/>
            <a:tailEnd/>
          </a:ln>
          <a:effectLst/>
        </p:spPr>
        <p:txBody>
          <a:bodyPr wrap="none">
            <a:spAutoFit/>
          </a:bodyPr>
          <a:lstStyle/>
          <a:p>
            <a:r>
              <a:rPr lang="en-US" altLang="ja-JP"/>
              <a:t>: cross section</a:t>
            </a:r>
            <a:endParaRPr lang="en-US"/>
          </a:p>
        </p:txBody>
      </p:sp>
      <p:graphicFrame>
        <p:nvGraphicFramePr>
          <p:cNvPr id="67611" name="Object 27"/>
          <p:cNvGraphicFramePr>
            <a:graphicFrameLocks noChangeAspect="1"/>
          </p:cNvGraphicFramePr>
          <p:nvPr/>
        </p:nvGraphicFramePr>
        <p:xfrm>
          <a:off x="7351713" y="865188"/>
          <a:ext cx="1173162" cy="515937"/>
        </p:xfrm>
        <a:graphic>
          <a:graphicData uri="http://schemas.openxmlformats.org/presentationml/2006/ole">
            <mc:AlternateContent xmlns:mc="http://schemas.openxmlformats.org/markup-compatibility/2006">
              <mc:Choice xmlns:v="urn:schemas-microsoft-com:vml" Requires="v">
                <p:oleObj spid="_x0000_s128398" name="Equation" r:id="rId13" imgW="520560" imgH="228600" progId="Equation.DSMT4">
                  <p:embed/>
                </p:oleObj>
              </mc:Choice>
              <mc:Fallback>
                <p:oleObj name="Equation" r:id="rId13" imgW="520560" imgH="228600" progId="Equation.DSMT4">
                  <p:embed/>
                  <p:pic>
                    <p:nvPicPr>
                      <p:cNvPr id="0"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51713" y="865188"/>
                        <a:ext cx="1173162"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12" name="Text Box 28"/>
          <p:cNvSpPr txBox="1">
            <a:spLocks noChangeArrowheads="1"/>
          </p:cNvSpPr>
          <p:nvPr/>
        </p:nvSpPr>
        <p:spPr bwMode="auto">
          <a:xfrm>
            <a:off x="6381750" y="3552825"/>
            <a:ext cx="1962150" cy="366713"/>
          </a:xfrm>
          <a:prstGeom prst="rect">
            <a:avLst/>
          </a:prstGeom>
          <a:noFill/>
          <a:ln w="9525">
            <a:noFill/>
            <a:miter lim="800000"/>
            <a:headEnd/>
            <a:tailEnd/>
          </a:ln>
          <a:effectLst/>
        </p:spPr>
        <p:txBody>
          <a:bodyPr wrap="none">
            <a:spAutoFit/>
          </a:bodyPr>
          <a:lstStyle/>
          <a:p>
            <a:r>
              <a:rPr lang="en-US" altLang="ja-JP" dirty="0"/>
              <a:t>: average velocity</a:t>
            </a:r>
            <a:endParaRPr lang="en-US" dirty="0"/>
          </a:p>
        </p:txBody>
      </p:sp>
      <p:graphicFrame>
        <p:nvGraphicFramePr>
          <p:cNvPr id="67613" name="Object 29"/>
          <p:cNvGraphicFramePr>
            <a:graphicFrameLocks noChangeAspect="1"/>
          </p:cNvGraphicFramePr>
          <p:nvPr/>
        </p:nvGraphicFramePr>
        <p:xfrm>
          <a:off x="6013450" y="4225925"/>
          <a:ext cx="441325" cy="476250"/>
        </p:xfrm>
        <a:graphic>
          <a:graphicData uri="http://schemas.openxmlformats.org/presentationml/2006/ole">
            <mc:AlternateContent xmlns:mc="http://schemas.openxmlformats.org/markup-compatibility/2006">
              <mc:Choice xmlns:v="urn:schemas-microsoft-com:vml" Requires="v">
                <p:oleObj spid="_x0000_s128399" name="Equation" r:id="rId15" imgW="152280" imgH="164880" progId="Equation.DSMT4">
                  <p:embed/>
                </p:oleObj>
              </mc:Choice>
              <mc:Fallback>
                <p:oleObj name="Equation" r:id="rId15" imgW="152280" imgH="164880" progId="Equation.DSMT4">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3450" y="4225925"/>
                        <a:ext cx="4413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14" name="Text Box 30"/>
          <p:cNvSpPr txBox="1">
            <a:spLocks noChangeArrowheads="1"/>
          </p:cNvSpPr>
          <p:nvPr/>
        </p:nvSpPr>
        <p:spPr bwMode="auto">
          <a:xfrm>
            <a:off x="6453188" y="4225925"/>
            <a:ext cx="1873250" cy="366713"/>
          </a:xfrm>
          <a:prstGeom prst="rect">
            <a:avLst/>
          </a:prstGeom>
          <a:noFill/>
          <a:ln w="9525">
            <a:noFill/>
            <a:miter lim="800000"/>
            <a:headEnd/>
            <a:tailEnd/>
          </a:ln>
          <a:effectLst/>
        </p:spPr>
        <p:txBody>
          <a:bodyPr wrap="none">
            <a:spAutoFit/>
          </a:bodyPr>
          <a:lstStyle/>
          <a:p>
            <a:r>
              <a:rPr lang="en-US" altLang="ja-JP"/>
              <a:t>: number density</a:t>
            </a:r>
            <a:endParaRPr lang="en-US"/>
          </a:p>
        </p:txBody>
      </p:sp>
      <p:graphicFrame>
        <p:nvGraphicFramePr>
          <p:cNvPr id="67615" name="Object 31"/>
          <p:cNvGraphicFramePr>
            <a:graphicFrameLocks noChangeAspect="1"/>
          </p:cNvGraphicFramePr>
          <p:nvPr/>
        </p:nvGraphicFramePr>
        <p:xfrm>
          <a:off x="830263" y="323850"/>
          <a:ext cx="3327400" cy="758825"/>
        </p:xfrm>
        <a:graphic>
          <a:graphicData uri="http://schemas.openxmlformats.org/presentationml/2006/ole">
            <mc:AlternateContent xmlns:mc="http://schemas.openxmlformats.org/markup-compatibility/2006">
              <mc:Choice xmlns:v="urn:schemas-microsoft-com:vml" Requires="v">
                <p:oleObj spid="_x0000_s128400" name="Equation" r:id="rId17" imgW="1726920" imgH="393480" progId="Equation.DSMT4">
                  <p:embed/>
                </p:oleObj>
              </mc:Choice>
              <mc:Fallback>
                <p:oleObj name="Equation" r:id="rId17" imgW="1726920" imgH="393480" progId="Equation.DSMT4">
                  <p:embed/>
                  <p:pic>
                    <p:nvPicPr>
                      <p:cNvPr id="0" name="Picture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0263" y="323850"/>
                        <a:ext cx="3327400"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eft Brace 10"/>
          <p:cNvSpPr/>
          <p:nvPr/>
        </p:nvSpPr>
        <p:spPr>
          <a:xfrm rot="16200000">
            <a:off x="1749944" y="756720"/>
            <a:ext cx="292100" cy="724935"/>
          </a:xfrm>
          <a:prstGeom prst="lef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a:off x="3132623" y="306811"/>
            <a:ext cx="292100" cy="1621077"/>
          </a:xfrm>
          <a:prstGeom prst="leftBrace">
            <a:avLst/>
          </a:prstGeom>
          <a:ln w="254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2848873" y="2811463"/>
            <a:ext cx="1261884" cy="369332"/>
          </a:xfrm>
          <a:prstGeom prst="rect">
            <a:avLst/>
          </a:prstGeom>
          <a:noFill/>
        </p:spPr>
        <p:txBody>
          <a:bodyPr wrap="none" rtlCol="0">
            <a:spAutoFit/>
          </a:bodyPr>
          <a:lstStyle/>
          <a:p>
            <a:r>
              <a:rPr lang="en-GB" dirty="0" err="1">
                <a:latin typeface="Cambria" panose="02040503050406030204" pitchFamily="18" charset="0"/>
              </a:rPr>
              <a:t>d</a:t>
            </a:r>
            <a:r>
              <a:rPr lang="en-GB" dirty="0" err="1" smtClean="0">
                <a:latin typeface="Cambria" panose="02040503050406030204" pitchFamily="18" charset="0"/>
              </a:rPr>
              <a:t>ecouping</a:t>
            </a:r>
            <a:r>
              <a:rPr lang="en-GB" dirty="0" smtClean="0">
                <a:latin typeface="Cambria" panose="02040503050406030204" pitchFamily="18" charset="0"/>
              </a:rPr>
              <a:t> </a:t>
            </a:r>
            <a:endParaRPr lang="en-GB" dirty="0">
              <a:latin typeface="Cambria" panose="020405030504060302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GB" dirty="0" smtClean="0"/>
              <a:t>Natural unit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457200" y="1600200"/>
                <a:ext cx="8488326" cy="4857307"/>
              </a:xfrm>
            </p:spPr>
            <p:txBody>
              <a:bodyPr>
                <a:normAutofit fontScale="77500" lnSpcReduction="20000"/>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ℏ</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𝑐</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ea typeface="Cambria Math" panose="02040503050406030204" pitchFamily="18" charset="0"/>
                      </a:rPr>
                      <m:t>=1</m:t>
                    </m:r>
                  </m:oMath>
                </a14:m>
                <a:r>
                  <a:rPr lang="en-GB" dirty="0" smtClean="0"/>
                  <a:t> </a:t>
                </a:r>
              </a:p>
              <a:p>
                <a:endParaRPr lang="en-GB" dirty="0" smtClean="0"/>
              </a:p>
              <a:p>
                <a:pPr marL="0" indent="0">
                  <a:buNone/>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𝐸𝑛𝑒𝑟𝑔𝑦</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𝑀𝑎𝑠𝑠</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𝑇𝑒𝑚𝑝𝑒𝑟𝑎𝑡𝑢𝑟𝑒</m:t>
                          </m:r>
                        </m:e>
                      </m:d>
                      <m:r>
                        <a:rPr lang="en-GB" i="1">
                          <a:latin typeface="Cambria Math" panose="02040503050406030204" pitchFamily="18" charset="0"/>
                        </a:rPr>
                        <m:t>=</m:t>
                      </m:r>
                      <m:sSup>
                        <m:sSupPr>
                          <m:ctrlPr>
                            <a:rPr lang="en-GB"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𝐿𝑒𝑛𝑔𝑡h</m:t>
                          </m:r>
                          <m:r>
                            <a:rPr lang="en-GB" b="0" i="1" smtClean="0">
                              <a:latin typeface="Cambria Math" panose="02040503050406030204" pitchFamily="18" charset="0"/>
                            </a:rPr>
                            <m:t>]</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𝑇𝑖𝑚𝑒</m:t>
                          </m:r>
                          <m:r>
                            <a:rPr lang="en-GB" b="0" i="1" smtClean="0">
                              <a:latin typeface="Cambria Math" panose="02040503050406030204" pitchFamily="18" charset="0"/>
                            </a:rPr>
                            <m:t>]</m:t>
                          </m:r>
                        </m:e>
                        <m:sup>
                          <m:r>
                            <a:rPr lang="en-GB" b="0" i="1" smtClean="0">
                              <a:latin typeface="Cambria Math" panose="02040503050406030204" pitchFamily="18" charset="0"/>
                            </a:rPr>
                            <m:t>−1</m:t>
                          </m:r>
                        </m:sup>
                      </m:sSup>
                    </m:oMath>
                  </m:oMathPara>
                </a14:m>
                <a:endParaRPr lang="en-GB" b="0"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1 </m:t>
                      </m:r>
                      <m:r>
                        <a:rPr lang="en-GB" b="0" i="1" smtClean="0">
                          <a:latin typeface="Cambria Math" panose="02040503050406030204" pitchFamily="18" charset="0"/>
                        </a:rPr>
                        <m:t>𝐺𝑒𝑉</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3</m:t>
                          </m:r>
                        </m:sup>
                      </m:sSup>
                      <m:r>
                        <a:rPr lang="en-GB" b="0" i="1" smtClean="0">
                          <a:latin typeface="Cambria Math" panose="02040503050406030204" pitchFamily="18" charset="0"/>
                        </a:rPr>
                        <m:t>𝑀𝑒𝑉</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9</m:t>
                          </m:r>
                        </m:sup>
                      </m:sSup>
                      <m:r>
                        <a:rPr lang="en-GB" b="0" i="1" smtClean="0">
                          <a:latin typeface="Cambria Math" panose="02040503050406030204" pitchFamily="18" charset="0"/>
                        </a:rPr>
                        <m:t>𝑒𝑉</m:t>
                      </m:r>
                    </m:oMath>
                  </m:oMathPara>
                </a14:m>
                <a:endParaRPr lang="en-GB" dirty="0" smtClean="0"/>
              </a:p>
              <a:p>
                <a:pPr marL="0" indent="0">
                  <a:buNone/>
                </a:pPr>
                <a:endParaRPr lang="en-GB" dirty="0" smtClean="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𝐸𝑛𝑒𝑟𝑔𝑦</m:t>
                      </m:r>
                      <m:r>
                        <a:rPr lang="en-GB" b="0" i="1" smtClean="0">
                          <a:latin typeface="Cambria Math" panose="02040503050406030204" pitchFamily="18" charset="0"/>
                        </a:rPr>
                        <m:t>: 1 </m:t>
                      </m:r>
                      <m:r>
                        <a:rPr lang="en-GB" b="0" i="1" smtClean="0">
                          <a:latin typeface="Cambria Math" panose="02040503050406030204" pitchFamily="18" charset="0"/>
                        </a:rPr>
                        <m:t>𝐺𝑒𝑉</m:t>
                      </m:r>
                      <m:r>
                        <a:rPr lang="en-GB" b="0" i="1" smtClean="0">
                          <a:latin typeface="Cambria Math" panose="02040503050406030204" pitchFamily="18" charset="0"/>
                        </a:rPr>
                        <m:t>=1.6022×</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−3</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𝑒𝑟𝑔</m:t>
                      </m:r>
                    </m:oMath>
                  </m:oMathPara>
                </a14:m>
                <a:endParaRPr lang="en-GB" b="0" i="1" dirty="0" smtClean="0">
                  <a:latin typeface="Cambria Math" panose="02040503050406030204" pitchFamily="18" charset="0"/>
                  <a:ea typeface="Cambria Math" panose="02040503050406030204" pitchFamily="18" charset="0"/>
                </a:endParaRPr>
              </a:p>
              <a:p>
                <a:pPr marL="0" indent="0">
                  <a:buNone/>
                </a:pPr>
                <a:r>
                  <a:rPr lang="en-GB" b="0" i="1" dirty="0" smtClean="0">
                    <a:latin typeface="Cambria Math" panose="02040503050406030204" pitchFamily="18" charset="0"/>
                    <a:ea typeface="Cambria Math" panose="02040503050406030204" pitchFamily="18" charset="0"/>
                  </a:rPr>
                  <a:t>                   </a:t>
                </a:r>
                <a14:m>
                  <m:oMath xmlns:m="http://schemas.openxmlformats.org/officeDocument/2006/math">
                    <m:r>
                      <a:rPr lang="en-GB" b="0" i="1" smtClean="0">
                        <a:latin typeface="Cambria Math" panose="02040503050406030204" pitchFamily="18" charset="0"/>
                        <a:ea typeface="Cambria Math" panose="02040503050406030204" pitchFamily="18" charset="0"/>
                      </a:rPr>
                      <m:t>    </m:t>
                    </m:r>
                    <m:r>
                      <m:rPr>
                        <m:sty m:val="p"/>
                      </m:rPr>
                      <a:rPr lang="en-GB" i="1">
                        <a:latin typeface="Cambria Math" panose="02040503050406030204" pitchFamily="18" charset="0"/>
                        <a:ea typeface="Cambria Math" panose="02040503050406030204" pitchFamily="18" charset="0"/>
                      </a:rPr>
                      <m:t>M</m:t>
                    </m:r>
                    <m:r>
                      <a:rPr lang="en-GB" b="0" i="1" smtClean="0">
                        <a:latin typeface="Cambria Math" panose="02040503050406030204" pitchFamily="18" charset="0"/>
                        <a:ea typeface="Cambria Math" panose="02040503050406030204" pitchFamily="18" charset="0"/>
                      </a:rPr>
                      <m:t>𝑎𝑠𝑠</m:t>
                    </m:r>
                    <m:r>
                      <a:rPr lang="en-GB" b="0" i="1" smtClean="0">
                        <a:latin typeface="Cambria Math" panose="02040503050406030204" pitchFamily="18" charset="0"/>
                        <a:ea typeface="Cambria Math" panose="02040503050406030204" pitchFamily="18" charset="0"/>
                      </a:rPr>
                      <m:t>:  1</m:t>
                    </m:r>
                    <m:r>
                      <a:rPr lang="en-GB" b="0" i="1" smtClean="0">
                        <a:latin typeface="Cambria Math" panose="02040503050406030204" pitchFamily="18" charset="0"/>
                        <a:ea typeface="Cambria Math" panose="02040503050406030204" pitchFamily="18" charset="0"/>
                      </a:rPr>
                      <m:t>𝐺𝑒𝑉</m:t>
                    </m:r>
                    <m:r>
                      <a:rPr lang="en-GB" b="0" i="1" smtClean="0">
                        <a:latin typeface="Cambria Math" panose="02040503050406030204" pitchFamily="18" charset="0"/>
                        <a:ea typeface="Cambria Math" panose="02040503050406030204" pitchFamily="18" charset="0"/>
                      </a:rPr>
                      <m:t>=1.7827×</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−24</m:t>
                        </m:r>
                      </m:sup>
                    </m:sSup>
                    <m:r>
                      <a:rPr lang="en-GB" b="0" i="1" smtClean="0">
                        <a:latin typeface="Cambria Math" panose="02040503050406030204" pitchFamily="18" charset="0"/>
                        <a:ea typeface="Cambria Math" panose="02040503050406030204" pitchFamily="18" charset="0"/>
                      </a:rPr>
                      <m:t>𝑔</m:t>
                    </m:r>
                  </m:oMath>
                </a14:m>
                <a:endParaRPr lang="en-GB"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𝑇𝑒𝑚𝑝𝑒𝑟𝑎𝑡𝑢𝑟𝑒</m:t>
                      </m:r>
                      <m:r>
                        <a:rPr lang="en-GB" b="0" i="1" smtClean="0">
                          <a:latin typeface="Cambria Math" panose="02040503050406030204" pitchFamily="18" charset="0"/>
                          <a:ea typeface="Cambria Math" panose="02040503050406030204" pitchFamily="18" charset="0"/>
                        </a:rPr>
                        <m:t>: 1</m:t>
                      </m:r>
                      <m:r>
                        <a:rPr lang="en-GB" b="0" i="1" smtClean="0">
                          <a:latin typeface="Cambria Math" panose="02040503050406030204" pitchFamily="18" charset="0"/>
                          <a:ea typeface="Cambria Math" panose="02040503050406030204" pitchFamily="18" charset="0"/>
                        </a:rPr>
                        <m:t>𝐺𝑒𝑉</m:t>
                      </m:r>
                      <m:r>
                        <a:rPr lang="en-GB" b="0" i="1" smtClean="0">
                          <a:latin typeface="Cambria Math" panose="02040503050406030204" pitchFamily="18" charset="0"/>
                          <a:ea typeface="Cambria Math" panose="02040503050406030204" pitchFamily="18" charset="0"/>
                        </a:rPr>
                        <m:t>=1.1605×</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13</m:t>
                          </m:r>
                        </m:sup>
                      </m:sSup>
                      <m:r>
                        <a:rPr lang="en-GB" b="0" i="1" smtClean="0">
                          <a:latin typeface="Cambria Math" panose="02040503050406030204" pitchFamily="18" charset="0"/>
                          <a:ea typeface="Cambria Math" panose="02040503050406030204" pitchFamily="18" charset="0"/>
                        </a:rPr>
                        <m:t>𝐾</m:t>
                      </m:r>
                      <m:r>
                        <a:rPr lang="en-GB" b="0" i="1" smtClean="0">
                          <a:latin typeface="Cambria Math" panose="02040503050406030204" pitchFamily="18" charset="0"/>
                          <a:ea typeface="Cambria Math" panose="02040503050406030204" pitchFamily="18" charset="0"/>
                        </a:rPr>
                        <m:t> </m:t>
                      </m:r>
                    </m:oMath>
                  </m:oMathPara>
                </a14:m>
                <a:endParaRPr lang="en-GB"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𝐿𝑒𝑛𝑔𝑡h</m:t>
                      </m:r>
                      <m:r>
                        <a:rPr lang="en-GB" b="0" i="1" smtClean="0">
                          <a:latin typeface="Cambria Math" panose="02040503050406030204" pitchFamily="18" charset="0"/>
                          <a:ea typeface="Cambria Math" panose="02040503050406030204" pitchFamily="18" charset="0"/>
                        </a:rPr>
                        <m:t>: 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𝐺𝑒𝑉</m:t>
                          </m:r>
                        </m:e>
                        <m:sup>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=1.9733×</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−14</m:t>
                          </m:r>
                        </m:sup>
                      </m:sSup>
                      <m:r>
                        <a:rPr lang="en-GB" b="0" i="1" smtClean="0">
                          <a:latin typeface="Cambria Math" panose="02040503050406030204" pitchFamily="18" charset="0"/>
                          <a:ea typeface="Cambria Math" panose="02040503050406030204" pitchFamily="18" charset="0"/>
                        </a:rPr>
                        <m:t>𝑐𝑚</m:t>
                      </m:r>
                    </m:oMath>
                  </m:oMathPara>
                </a14:m>
                <a:endParaRPr lang="en-GB"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𝑇𝑖𝑚𝑒</m:t>
                      </m:r>
                      <m:r>
                        <a:rPr lang="en-GB" b="0" i="1" smtClean="0">
                          <a:latin typeface="Cambria Math" panose="02040503050406030204" pitchFamily="18" charset="0"/>
                          <a:ea typeface="Cambria Math" panose="02040503050406030204" pitchFamily="18" charset="0"/>
                        </a:rPr>
                        <m:t>:  1</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𝐺𝑒𝑉</m:t>
                          </m:r>
                        </m:e>
                        <m:sup>
                          <m:r>
                            <a:rPr lang="en-GB" b="0" i="1" smtClean="0">
                              <a:latin typeface="Cambria Math" panose="02040503050406030204" pitchFamily="18" charset="0"/>
                              <a:ea typeface="Cambria Math" panose="02040503050406030204" pitchFamily="18" charset="0"/>
                            </a:rPr>
                            <m:t>−1</m:t>
                          </m:r>
                        </m:sup>
                      </m:sSup>
                      <m:r>
                        <a:rPr lang="en-GB" b="0" i="1" smtClean="0">
                          <a:latin typeface="Cambria Math" panose="02040503050406030204" pitchFamily="18" charset="0"/>
                          <a:ea typeface="Cambria Math" panose="02040503050406030204" pitchFamily="18" charset="0"/>
                        </a:rPr>
                        <m:t>=6.5822×</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10</m:t>
                          </m:r>
                        </m:e>
                        <m:sup>
                          <m:r>
                            <a:rPr lang="en-GB" b="0" i="1" smtClean="0">
                              <a:latin typeface="Cambria Math" panose="02040503050406030204" pitchFamily="18" charset="0"/>
                              <a:ea typeface="Cambria Math" panose="02040503050406030204" pitchFamily="18" charset="0"/>
                            </a:rPr>
                            <m:t>−25</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𝑠𝑒𝑐</m:t>
                      </m:r>
                    </m:oMath>
                  </m:oMathPara>
                </a14:m>
                <a:endParaRPr lang="en-GB" b="0" dirty="0" smtClean="0">
                  <a:ea typeface="Cambria Math" panose="02040503050406030204" pitchFamily="18" charset="0"/>
                </a:endParaRPr>
              </a:p>
              <a:p>
                <a:pPr marL="0" indent="0">
                  <a:buNone/>
                </a:pPr>
                <a:endParaRPr lang="en-GB" b="0" dirty="0" smtClean="0">
                  <a:ea typeface="Cambria Math" panose="02040503050406030204" pitchFamily="18" charset="0"/>
                </a:endParaRPr>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8488326" cy="4857307"/>
              </a:xfr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23676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Rectangle 3"/>
              <p:cNvSpPr>
                <a:spLocks noGrp="1" noChangeArrowheads="1"/>
              </p:cNvSpPr>
              <p:nvPr>
                <p:ph type="body" sz="half" idx="1"/>
              </p:nvPr>
            </p:nvSpPr>
            <p:spPr>
              <a:xfrm>
                <a:off x="78452" y="302583"/>
                <a:ext cx="9065548" cy="6555417"/>
              </a:xfrm>
            </p:spPr>
            <p:txBody>
              <a:bodyPr>
                <a:noAutofit/>
              </a:bodyPr>
              <a:lstStyle/>
              <a:p>
                <a:pPr>
                  <a:lnSpc>
                    <a:spcPct val="90000"/>
                  </a:lnSpc>
                </a:pPr>
                <a:r>
                  <a:rPr lang="en-US" altLang="ja-JP" sz="2200" dirty="0" smtClean="0"/>
                  <a:t>In flat space, can expand </a:t>
                </a:r>
                <a:r>
                  <a:rPr lang="en-US" altLang="ja-JP" sz="2200" dirty="0" err="1" smtClean="0"/>
                  <a:t>Minkowski</a:t>
                </a:r>
                <a:r>
                  <a:rPr lang="en-US" altLang="ja-JP" sz="2200" dirty="0" smtClean="0"/>
                  <a:t> metric of special relativity to allow for expansion:</a:t>
                </a:r>
              </a:p>
              <a:p>
                <a:pPr marL="0" indent="0" algn="ctr">
                  <a:lnSpc>
                    <a:spcPct val="90000"/>
                  </a:lnSpc>
                  <a:buNone/>
                </a:pPr>
                <a:endParaRPr lang="en-US" altLang="ja-JP" sz="2200" b="0" i="1" dirty="0" smtClean="0">
                  <a:latin typeface="Cambria Math"/>
                </a:endParaRPr>
              </a:p>
              <a:p>
                <a:pPr marL="0" indent="0" algn="ctr">
                  <a:lnSpc>
                    <a:spcPct val="90000"/>
                  </a:lnSpc>
                  <a:buNone/>
                </a:pPr>
                <a14:m>
                  <m:oMathPara xmlns:m="http://schemas.openxmlformats.org/officeDocument/2006/math">
                    <m:oMathParaPr>
                      <m:jc m:val="centerGroup"/>
                    </m:oMathParaPr>
                    <m:oMath xmlns:m="http://schemas.openxmlformats.org/officeDocument/2006/math">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en-US" altLang="ja-JP" sz="2200" b="0" i="1" smtClean="0">
                              <a:latin typeface="Cambria Math"/>
                            </a:rPr>
                            <m:t>𝑠</m:t>
                          </m:r>
                        </m:e>
                        <m:sup>
                          <m:r>
                            <a:rPr lang="en-US" altLang="ja-JP" sz="2200" b="0" i="1" smtClean="0">
                              <a:latin typeface="Cambria Math"/>
                            </a:rPr>
                            <m:t>2</m:t>
                          </m:r>
                        </m:sup>
                      </m:sSup>
                      <m:r>
                        <a:rPr lang="en-US" altLang="ja-JP" sz="2200" b="0" i="1" smtClean="0">
                          <a:latin typeface="Cambria Math"/>
                        </a:rPr>
                        <m:t>=−</m:t>
                      </m:r>
                      <m:sSup>
                        <m:sSupPr>
                          <m:ctrlPr>
                            <a:rPr lang="en-US" altLang="ja-JP" sz="2200" b="0" i="1" smtClean="0">
                              <a:latin typeface="Cambria Math" panose="02040503050406030204" pitchFamily="18" charset="0"/>
                            </a:rPr>
                          </m:ctrlPr>
                        </m:sSupPr>
                        <m:e>
                          <m:r>
                            <a:rPr lang="en-US" altLang="ja-JP" sz="2200" b="0" i="1" smtClean="0">
                              <a:latin typeface="Cambria Math"/>
                            </a:rPr>
                            <m:t>𝑐</m:t>
                          </m:r>
                        </m:e>
                        <m:sup>
                          <m:r>
                            <a:rPr lang="en-US" altLang="ja-JP" sz="2200" b="0" i="1" smtClean="0">
                              <a:latin typeface="Cambria Math"/>
                            </a:rPr>
                            <m:t>2</m:t>
                          </m:r>
                        </m:sup>
                      </m:sSup>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en-US" altLang="ja-JP" sz="2200" b="0" i="1" smtClean="0">
                              <a:latin typeface="Cambria Math"/>
                            </a:rPr>
                            <m:t>𝑡</m:t>
                          </m:r>
                        </m:e>
                        <m:sup>
                          <m:r>
                            <a:rPr lang="en-US" altLang="ja-JP" sz="2200" b="0" i="1" smtClean="0">
                              <a:latin typeface="Cambria Math"/>
                            </a:rPr>
                            <m:t>2</m:t>
                          </m:r>
                        </m:sup>
                      </m:sSup>
                      <m:r>
                        <a:rPr lang="en-US" altLang="ja-JP" sz="2200" b="0" i="1" smtClean="0">
                          <a:latin typeface="Cambria Math"/>
                        </a:rPr>
                        <m:t>+</m:t>
                      </m:r>
                      <m:sSup>
                        <m:sSupPr>
                          <m:ctrlPr>
                            <a:rPr lang="en-US" altLang="ja-JP" sz="2200" b="0" i="1" smtClean="0">
                              <a:latin typeface="Cambria Math" panose="02040503050406030204" pitchFamily="18" charset="0"/>
                            </a:rPr>
                          </m:ctrlPr>
                        </m:sSupPr>
                        <m:e>
                          <m:r>
                            <a:rPr lang="en-US" altLang="ja-JP" sz="2200" b="0" i="1" smtClean="0">
                              <a:latin typeface="Cambria Math"/>
                            </a:rPr>
                            <m:t>𝑎</m:t>
                          </m:r>
                        </m:e>
                        <m:sup>
                          <m:r>
                            <a:rPr lang="en-US" altLang="ja-JP" sz="2200" b="0" i="1" smtClean="0">
                              <a:latin typeface="Cambria Math"/>
                            </a:rPr>
                            <m:t>2</m:t>
                          </m:r>
                        </m:sup>
                      </m:sSup>
                      <m:r>
                        <a:rPr lang="en-US" altLang="ja-JP" sz="2200" b="0" i="1" smtClean="0">
                          <a:latin typeface="Cambria Math"/>
                        </a:rPr>
                        <m:t>(</m:t>
                      </m:r>
                      <m:r>
                        <a:rPr lang="en-US" altLang="ja-JP" sz="2200" b="0" i="1" smtClean="0">
                          <a:latin typeface="Cambria Math"/>
                        </a:rPr>
                        <m:t>𝑡</m:t>
                      </m:r>
                      <m:r>
                        <a:rPr lang="en-US" altLang="ja-JP" sz="2200" b="0" i="1" smtClean="0">
                          <a:latin typeface="Cambria Math"/>
                        </a:rPr>
                        <m:t>)(</m:t>
                      </m:r>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en-US" altLang="ja-JP" sz="2200" b="0" i="1" smtClean="0">
                              <a:latin typeface="Cambria Math"/>
                            </a:rPr>
                            <m:t>𝑥</m:t>
                          </m:r>
                        </m:e>
                        <m:sup>
                          <m:r>
                            <a:rPr lang="en-US" altLang="ja-JP" sz="2200" b="0" i="1" smtClean="0">
                              <a:latin typeface="Cambria Math"/>
                            </a:rPr>
                            <m:t>2</m:t>
                          </m:r>
                        </m:sup>
                      </m:sSup>
                      <m:r>
                        <a:rPr lang="en-US" altLang="ja-JP" sz="2200" b="0" i="1" smtClean="0">
                          <a:latin typeface="Cambria Math"/>
                        </a:rPr>
                        <m:t>+</m:t>
                      </m:r>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en-US" altLang="ja-JP" sz="2200" b="0" i="1" smtClean="0">
                              <a:latin typeface="Cambria Math"/>
                            </a:rPr>
                            <m:t>𝑦</m:t>
                          </m:r>
                        </m:e>
                        <m:sup>
                          <m:r>
                            <a:rPr lang="en-US" altLang="ja-JP" sz="2200" b="0" i="1" smtClean="0">
                              <a:latin typeface="Cambria Math"/>
                            </a:rPr>
                            <m:t>2</m:t>
                          </m:r>
                        </m:sup>
                      </m:sSup>
                      <m:r>
                        <a:rPr lang="en-US" altLang="ja-JP" sz="2200" b="0" i="1" smtClean="0">
                          <a:latin typeface="Cambria Math"/>
                        </a:rPr>
                        <m:t>+</m:t>
                      </m:r>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en-US" altLang="ja-JP" sz="2200" b="0" i="1" smtClean="0">
                              <a:latin typeface="Cambria Math"/>
                            </a:rPr>
                            <m:t>𝑧</m:t>
                          </m:r>
                        </m:e>
                        <m:sup>
                          <m:r>
                            <a:rPr lang="en-US" altLang="ja-JP" sz="2200" b="0" i="1" smtClean="0">
                              <a:latin typeface="Cambria Math"/>
                            </a:rPr>
                            <m:t>2</m:t>
                          </m:r>
                        </m:sup>
                      </m:sSup>
                      <m:r>
                        <a:rPr lang="en-US" altLang="ja-JP" sz="2200" b="0" i="1" smtClean="0">
                          <a:latin typeface="Cambria Math"/>
                        </a:rPr>
                        <m:t>)</m:t>
                      </m:r>
                    </m:oMath>
                  </m:oMathPara>
                </a14:m>
                <a:endParaRPr lang="en-US" altLang="ja-JP" sz="2200" dirty="0"/>
              </a:p>
              <a:p>
                <a:pPr>
                  <a:lnSpc>
                    <a:spcPct val="90000"/>
                  </a:lnSpc>
                </a:pPr>
                <a:endParaRPr lang="en-US" altLang="ja-JP" sz="2200" dirty="0" smtClean="0"/>
              </a:p>
              <a:p>
                <a:pPr>
                  <a:lnSpc>
                    <a:spcPct val="90000"/>
                  </a:lnSpc>
                </a:pPr>
                <a:r>
                  <a:rPr lang="en-US" altLang="ja-JP" sz="2200" dirty="0" smtClean="0"/>
                  <a:t>Allowing for curvature (and in spherical coordinates):</a:t>
                </a:r>
                <a:endParaRPr lang="en-US" altLang="ja-JP" sz="2200" dirty="0"/>
              </a:p>
              <a:p>
                <a:pPr>
                  <a:lnSpc>
                    <a:spcPct val="90000"/>
                  </a:lnSpc>
                </a:pPr>
                <a:endParaRPr lang="en-US" altLang="ja-JP" sz="2200" dirty="0"/>
              </a:p>
              <a:p>
                <a:pPr marL="0" indent="0" algn="ctr">
                  <a:lnSpc>
                    <a:spcPct val="90000"/>
                  </a:lnSpc>
                  <a:buNone/>
                </a:pPr>
                <a14:m>
                  <m:oMathPara xmlns:m="http://schemas.openxmlformats.org/officeDocument/2006/math">
                    <m:oMathParaPr>
                      <m:jc m:val="centerGroup"/>
                    </m:oMathParaPr>
                    <m:oMath xmlns:m="http://schemas.openxmlformats.org/officeDocument/2006/math">
                      <m:r>
                        <a:rPr lang="en-US" altLang="ja-JP" sz="2200" i="1">
                          <a:latin typeface="Cambria Math"/>
                        </a:rPr>
                        <m:t>𝑑</m:t>
                      </m:r>
                      <m:sSup>
                        <m:sSupPr>
                          <m:ctrlPr>
                            <a:rPr lang="en-US" altLang="ja-JP" sz="2200" i="1">
                              <a:latin typeface="Cambria Math" panose="02040503050406030204" pitchFamily="18" charset="0"/>
                            </a:rPr>
                          </m:ctrlPr>
                        </m:sSupPr>
                        <m:e>
                          <m:r>
                            <a:rPr lang="en-US" altLang="ja-JP" sz="2200" i="1">
                              <a:latin typeface="Cambria Math"/>
                            </a:rPr>
                            <m:t>𝑠</m:t>
                          </m:r>
                        </m:e>
                        <m:sup>
                          <m:r>
                            <a:rPr lang="en-US" altLang="ja-JP" sz="2200" i="1">
                              <a:latin typeface="Cambria Math"/>
                            </a:rPr>
                            <m:t>2</m:t>
                          </m:r>
                        </m:sup>
                      </m:sSup>
                      <m:r>
                        <a:rPr lang="en-US" altLang="ja-JP" sz="2200" i="1">
                          <a:latin typeface="Cambria Math"/>
                        </a:rPr>
                        <m:t>=−</m:t>
                      </m:r>
                      <m:sSup>
                        <m:sSupPr>
                          <m:ctrlPr>
                            <a:rPr lang="en-US" altLang="ja-JP" sz="2200" i="1">
                              <a:latin typeface="Cambria Math" panose="02040503050406030204" pitchFamily="18" charset="0"/>
                            </a:rPr>
                          </m:ctrlPr>
                        </m:sSupPr>
                        <m:e>
                          <m:r>
                            <a:rPr lang="en-US" altLang="ja-JP" sz="2200" i="1">
                              <a:latin typeface="Cambria Math"/>
                            </a:rPr>
                            <m:t>𝑐</m:t>
                          </m:r>
                        </m:e>
                        <m:sup>
                          <m:r>
                            <a:rPr lang="en-US" altLang="ja-JP" sz="2200" i="1">
                              <a:latin typeface="Cambria Math"/>
                            </a:rPr>
                            <m:t>2</m:t>
                          </m:r>
                        </m:sup>
                      </m:sSup>
                      <m:r>
                        <a:rPr lang="en-US" altLang="ja-JP" sz="2200" i="1">
                          <a:latin typeface="Cambria Math"/>
                        </a:rPr>
                        <m:t>𝑑</m:t>
                      </m:r>
                      <m:sSup>
                        <m:sSupPr>
                          <m:ctrlPr>
                            <a:rPr lang="en-US" altLang="ja-JP" sz="2200" i="1">
                              <a:latin typeface="Cambria Math" panose="02040503050406030204" pitchFamily="18" charset="0"/>
                            </a:rPr>
                          </m:ctrlPr>
                        </m:sSupPr>
                        <m:e>
                          <m:r>
                            <a:rPr lang="en-US" altLang="ja-JP" sz="2200" i="1">
                              <a:latin typeface="Cambria Math"/>
                            </a:rPr>
                            <m:t>𝑡</m:t>
                          </m:r>
                        </m:e>
                        <m:sup>
                          <m:r>
                            <a:rPr lang="en-US" altLang="ja-JP" sz="2200" i="1">
                              <a:latin typeface="Cambria Math"/>
                            </a:rPr>
                            <m:t>2</m:t>
                          </m:r>
                        </m:sup>
                      </m:sSup>
                      <m:r>
                        <a:rPr lang="en-US" altLang="ja-JP" sz="2200" i="1">
                          <a:latin typeface="Cambria Math"/>
                        </a:rPr>
                        <m:t>+</m:t>
                      </m:r>
                      <m:sSup>
                        <m:sSupPr>
                          <m:ctrlPr>
                            <a:rPr lang="en-US" altLang="ja-JP" sz="2200" i="1">
                              <a:latin typeface="Cambria Math" panose="02040503050406030204" pitchFamily="18" charset="0"/>
                            </a:rPr>
                          </m:ctrlPr>
                        </m:sSupPr>
                        <m:e>
                          <m:r>
                            <a:rPr lang="en-US" altLang="ja-JP" sz="2200" i="1">
                              <a:latin typeface="Cambria Math"/>
                            </a:rPr>
                            <m:t>𝑎</m:t>
                          </m:r>
                        </m:e>
                        <m:sup>
                          <m:r>
                            <a:rPr lang="en-US" altLang="ja-JP" sz="2200" i="1">
                              <a:latin typeface="Cambria Math"/>
                            </a:rPr>
                            <m:t>2</m:t>
                          </m:r>
                        </m:sup>
                      </m:sSup>
                      <m:r>
                        <a:rPr lang="en-US" altLang="ja-JP" sz="2200" i="1">
                          <a:latin typeface="Cambria Math"/>
                        </a:rPr>
                        <m:t>(</m:t>
                      </m:r>
                      <m:r>
                        <a:rPr lang="en-US" altLang="ja-JP" sz="2200" i="1">
                          <a:latin typeface="Cambria Math"/>
                        </a:rPr>
                        <m:t>𝑡</m:t>
                      </m:r>
                      <m:r>
                        <a:rPr lang="en-US" altLang="ja-JP" sz="2200" i="1">
                          <a:latin typeface="Cambria Math"/>
                        </a:rPr>
                        <m:t>)</m:t>
                      </m:r>
                      <m:d>
                        <m:dPr>
                          <m:begChr m:val="["/>
                          <m:endChr m:val="]"/>
                          <m:ctrlPr>
                            <a:rPr lang="en-US" altLang="ja-JP" sz="2200" i="1" smtClean="0">
                              <a:latin typeface="Cambria Math" panose="02040503050406030204" pitchFamily="18" charset="0"/>
                            </a:rPr>
                          </m:ctrlPr>
                        </m:dPr>
                        <m:e>
                          <m:f>
                            <m:fPr>
                              <m:ctrlPr>
                                <a:rPr lang="en-US" altLang="ja-JP" sz="2200" i="1">
                                  <a:latin typeface="Cambria Math" panose="02040503050406030204" pitchFamily="18" charset="0"/>
                                </a:rPr>
                              </m:ctrlPr>
                            </m:fPr>
                            <m:num>
                              <m:r>
                                <a:rPr lang="en-US" altLang="ja-JP" sz="2200" i="1">
                                  <a:latin typeface="Cambria Math"/>
                                </a:rPr>
                                <m:t>𝑑</m:t>
                              </m:r>
                              <m:sSup>
                                <m:sSupPr>
                                  <m:ctrlPr>
                                    <a:rPr lang="en-US" altLang="ja-JP" sz="2200" i="1">
                                      <a:latin typeface="Cambria Math" panose="02040503050406030204" pitchFamily="18" charset="0"/>
                                    </a:rPr>
                                  </m:ctrlPr>
                                </m:sSupPr>
                                <m:e>
                                  <m:r>
                                    <a:rPr lang="en-US" altLang="ja-JP" sz="2200" i="1">
                                      <a:latin typeface="Cambria Math"/>
                                    </a:rPr>
                                    <m:t>𝑟</m:t>
                                  </m:r>
                                </m:e>
                                <m:sup>
                                  <m:r>
                                    <a:rPr lang="en-US" altLang="ja-JP" sz="2200" i="1">
                                      <a:latin typeface="Cambria Math"/>
                                    </a:rPr>
                                    <m:t>2</m:t>
                                  </m:r>
                                </m:sup>
                              </m:sSup>
                            </m:num>
                            <m:den>
                              <m:r>
                                <a:rPr lang="en-US" altLang="ja-JP" sz="2200" i="1">
                                  <a:latin typeface="Cambria Math"/>
                                </a:rPr>
                                <m:t>1−</m:t>
                              </m:r>
                              <m:r>
                                <a:rPr lang="en-US" altLang="ja-JP" sz="2200" i="1">
                                  <a:latin typeface="Cambria Math"/>
                                </a:rPr>
                                <m:t>𝐾</m:t>
                              </m:r>
                              <m:sSup>
                                <m:sSupPr>
                                  <m:ctrlPr>
                                    <a:rPr lang="en-US" altLang="ja-JP" sz="2200" i="1">
                                      <a:latin typeface="Cambria Math" panose="02040503050406030204" pitchFamily="18" charset="0"/>
                                    </a:rPr>
                                  </m:ctrlPr>
                                </m:sSupPr>
                                <m:e>
                                  <m:r>
                                    <a:rPr lang="en-US" altLang="ja-JP" sz="2200" i="1">
                                      <a:latin typeface="Cambria Math"/>
                                    </a:rPr>
                                    <m:t>𝑟</m:t>
                                  </m:r>
                                </m:e>
                                <m:sup>
                                  <m:r>
                                    <a:rPr lang="en-US" altLang="ja-JP" sz="2200" i="1">
                                      <a:latin typeface="Cambria Math"/>
                                    </a:rPr>
                                    <m:t>2</m:t>
                                  </m:r>
                                </m:sup>
                              </m:sSup>
                            </m:den>
                          </m:f>
                          <m:r>
                            <a:rPr lang="en-US" altLang="ja-JP" sz="2200" b="0" i="1" smtClean="0">
                              <a:latin typeface="Cambria Math"/>
                            </a:rPr>
                            <m:t>+</m:t>
                          </m:r>
                          <m:sSup>
                            <m:sSupPr>
                              <m:ctrlPr>
                                <a:rPr lang="en-US" altLang="ja-JP" sz="2200" b="0" i="1" smtClean="0">
                                  <a:latin typeface="Cambria Math" panose="02040503050406030204" pitchFamily="18" charset="0"/>
                                </a:rPr>
                              </m:ctrlPr>
                            </m:sSupPr>
                            <m:e>
                              <m:r>
                                <a:rPr lang="en-US" altLang="ja-JP" sz="2200" b="0" i="1" smtClean="0">
                                  <a:latin typeface="Cambria Math"/>
                                </a:rPr>
                                <m:t>𝑟</m:t>
                              </m:r>
                            </m:e>
                            <m:sup>
                              <m:r>
                                <a:rPr lang="en-US" altLang="ja-JP" sz="2200" b="0" i="1" smtClean="0">
                                  <a:latin typeface="Cambria Math"/>
                                </a:rPr>
                                <m:t>2</m:t>
                              </m:r>
                            </m:sup>
                          </m:sSup>
                          <m:d>
                            <m:dPr>
                              <m:ctrlPr>
                                <a:rPr lang="en-US" altLang="ja-JP" sz="2200" b="0" i="1" smtClean="0">
                                  <a:latin typeface="Cambria Math" panose="02040503050406030204" pitchFamily="18" charset="0"/>
                                </a:rPr>
                              </m:ctrlPr>
                            </m:dPr>
                            <m:e>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ja-JP" altLang="en-US" sz="2200" b="0" i="1" smtClean="0">
                                      <a:latin typeface="Cambria Math"/>
                                    </a:rPr>
                                    <m:t>𝜃</m:t>
                                  </m:r>
                                </m:e>
                                <m:sup>
                                  <m:r>
                                    <a:rPr lang="en-US" altLang="ja-JP" sz="2200" b="0" i="1" smtClean="0">
                                      <a:latin typeface="Cambria Math"/>
                                    </a:rPr>
                                    <m:t>2</m:t>
                                  </m:r>
                                </m:sup>
                              </m:sSup>
                              <m:r>
                                <a:rPr lang="en-US" altLang="ja-JP" sz="2200" b="0" i="1" smtClean="0">
                                  <a:latin typeface="Cambria Math"/>
                                </a:rPr>
                                <m:t>+</m:t>
                              </m:r>
                              <m:func>
                                <m:funcPr>
                                  <m:ctrlPr>
                                    <a:rPr lang="en-US" altLang="ja-JP" sz="2200" b="0" i="1" smtClean="0">
                                      <a:latin typeface="Cambria Math" panose="02040503050406030204" pitchFamily="18" charset="0"/>
                                    </a:rPr>
                                  </m:ctrlPr>
                                </m:funcPr>
                                <m:fName>
                                  <m:sSup>
                                    <m:sSupPr>
                                      <m:ctrlPr>
                                        <a:rPr lang="en-US" altLang="ja-JP" sz="2200" b="0" i="1" smtClean="0">
                                          <a:latin typeface="Cambria Math" panose="02040503050406030204" pitchFamily="18" charset="0"/>
                                        </a:rPr>
                                      </m:ctrlPr>
                                    </m:sSupPr>
                                    <m:e>
                                      <m:r>
                                        <m:rPr>
                                          <m:sty m:val="p"/>
                                        </m:rPr>
                                        <a:rPr lang="en-US" altLang="ja-JP" sz="2200" b="0" i="0" smtClean="0">
                                          <a:latin typeface="Cambria Math"/>
                                        </a:rPr>
                                        <m:t>sin</m:t>
                                      </m:r>
                                    </m:e>
                                    <m:sup>
                                      <m:r>
                                        <a:rPr lang="en-US" altLang="ja-JP" sz="2200" b="0" i="1" smtClean="0">
                                          <a:latin typeface="Cambria Math"/>
                                        </a:rPr>
                                        <m:t>2</m:t>
                                      </m:r>
                                    </m:sup>
                                  </m:sSup>
                                </m:fName>
                                <m:e>
                                  <m:r>
                                    <a:rPr lang="ja-JP" altLang="en-US" sz="2200" b="0" i="1" smtClean="0">
                                      <a:latin typeface="Cambria Math"/>
                                    </a:rPr>
                                    <m:t>𝜃</m:t>
                                  </m:r>
                                </m:e>
                              </m:func>
                              <m:r>
                                <a:rPr lang="en-US" altLang="ja-JP" sz="2200" b="0" i="1" smtClean="0">
                                  <a:latin typeface="Cambria Math"/>
                                </a:rPr>
                                <m:t>𝑑</m:t>
                              </m:r>
                              <m:sSup>
                                <m:sSupPr>
                                  <m:ctrlPr>
                                    <a:rPr lang="en-US" altLang="ja-JP" sz="2200" b="0" i="1" smtClean="0">
                                      <a:latin typeface="Cambria Math" panose="02040503050406030204" pitchFamily="18" charset="0"/>
                                    </a:rPr>
                                  </m:ctrlPr>
                                </m:sSupPr>
                                <m:e>
                                  <m:r>
                                    <a:rPr lang="ja-JP" altLang="en-US" sz="2200" b="0" i="1" smtClean="0">
                                      <a:latin typeface="Cambria Math"/>
                                    </a:rPr>
                                    <m:t>𝜙</m:t>
                                  </m:r>
                                </m:e>
                                <m:sup>
                                  <m:r>
                                    <a:rPr lang="en-US" altLang="ja-JP" sz="2200" b="0" i="1" smtClean="0">
                                      <a:latin typeface="Cambria Math"/>
                                    </a:rPr>
                                    <m:t>2</m:t>
                                  </m:r>
                                </m:sup>
                              </m:sSup>
                            </m:e>
                          </m:d>
                        </m:e>
                      </m:d>
                    </m:oMath>
                  </m:oMathPara>
                </a14:m>
                <a:endParaRPr lang="en-US" altLang="ja-JP" sz="2200" dirty="0" smtClean="0"/>
              </a:p>
              <a:p>
                <a:pPr marL="0" indent="0">
                  <a:lnSpc>
                    <a:spcPct val="90000"/>
                  </a:lnSpc>
                  <a:buNone/>
                </a:pPr>
                <a:r>
                  <a:rPr lang="en-US" altLang="ja-JP" sz="2200" dirty="0" smtClean="0"/>
                  <a:t>                          =</a:t>
                </a:r>
                <a14:m>
                  <m:oMath xmlns:m="http://schemas.openxmlformats.org/officeDocument/2006/math">
                    <m:r>
                      <a:rPr lang="en-GB" altLang="ja-JP" sz="2200" b="0" i="1" smtClean="0">
                        <a:latin typeface="Cambria Math" panose="02040503050406030204" pitchFamily="18" charset="0"/>
                      </a:rPr>
                      <m:t>−</m:t>
                    </m:r>
                    <m:sSup>
                      <m:sSupPr>
                        <m:ctrlPr>
                          <a:rPr lang="en-GB" altLang="ja-JP" sz="2200" b="0" i="1" smtClean="0">
                            <a:latin typeface="Cambria Math" panose="02040503050406030204" pitchFamily="18" charset="0"/>
                          </a:rPr>
                        </m:ctrlPr>
                      </m:sSupPr>
                      <m:e>
                        <m:r>
                          <a:rPr lang="en-GB" altLang="ja-JP" sz="2200" b="0" i="1" smtClean="0">
                            <a:latin typeface="Cambria Math" panose="02040503050406030204" pitchFamily="18" charset="0"/>
                          </a:rPr>
                          <m:t>𝑐</m:t>
                        </m:r>
                      </m:e>
                      <m:sup>
                        <m:r>
                          <a:rPr lang="en-GB" altLang="ja-JP" sz="2200" b="0" i="1" smtClean="0">
                            <a:latin typeface="Cambria Math" panose="02040503050406030204" pitchFamily="18" charset="0"/>
                          </a:rPr>
                          <m:t>2</m:t>
                        </m:r>
                      </m:sup>
                    </m:sSup>
                    <m:r>
                      <a:rPr lang="en-GB" altLang="ja-JP" sz="2200" b="0" i="1" smtClean="0">
                        <a:latin typeface="Cambria Math" panose="02040503050406030204" pitchFamily="18" charset="0"/>
                      </a:rPr>
                      <m:t> </m:t>
                    </m:r>
                    <m:r>
                      <a:rPr lang="en-GB" altLang="ja-JP" sz="2200" b="0" i="1" smtClean="0">
                        <a:latin typeface="Cambria Math" panose="02040503050406030204" pitchFamily="18" charset="0"/>
                      </a:rPr>
                      <m:t>𝑑</m:t>
                    </m:r>
                    <m:sSup>
                      <m:sSupPr>
                        <m:ctrlPr>
                          <a:rPr lang="en-GB" altLang="ja-JP" sz="2200" b="0" i="1" smtClean="0">
                            <a:latin typeface="Cambria Math" panose="02040503050406030204" pitchFamily="18" charset="0"/>
                          </a:rPr>
                        </m:ctrlPr>
                      </m:sSupPr>
                      <m:e>
                        <m:r>
                          <a:rPr lang="en-GB" altLang="ja-JP" sz="2200" b="0" i="1" smtClean="0">
                            <a:latin typeface="Cambria Math" panose="02040503050406030204" pitchFamily="18" charset="0"/>
                          </a:rPr>
                          <m:t>𝑡</m:t>
                        </m:r>
                      </m:e>
                      <m:sup>
                        <m:r>
                          <a:rPr lang="en-GB" altLang="ja-JP" sz="2200" b="0" i="1" smtClean="0">
                            <a:latin typeface="Cambria Math" panose="02040503050406030204" pitchFamily="18" charset="0"/>
                          </a:rPr>
                          <m:t>2</m:t>
                        </m:r>
                      </m:sup>
                    </m:sSup>
                    <m:r>
                      <a:rPr lang="en-GB" altLang="ja-JP" sz="2200" b="0" i="1" smtClean="0">
                        <a:latin typeface="Cambria Math" panose="02040503050406030204" pitchFamily="18" charset="0"/>
                      </a:rPr>
                      <m:t>+</m:t>
                    </m:r>
                    <m:sSup>
                      <m:sSupPr>
                        <m:ctrlPr>
                          <a:rPr lang="en-GB" altLang="ja-JP" sz="2200" b="0" i="1" smtClean="0">
                            <a:latin typeface="Cambria Math" panose="02040503050406030204" pitchFamily="18" charset="0"/>
                          </a:rPr>
                        </m:ctrlPr>
                      </m:sSupPr>
                      <m:e>
                        <m:r>
                          <a:rPr lang="en-GB" altLang="ja-JP" sz="2200" b="0" i="1" smtClean="0">
                            <a:latin typeface="Cambria Math" panose="02040503050406030204" pitchFamily="18" charset="0"/>
                          </a:rPr>
                          <m:t>𝑎</m:t>
                        </m:r>
                      </m:e>
                      <m:sup>
                        <m:r>
                          <a:rPr lang="en-GB" altLang="ja-JP" sz="2200" b="0" i="1" smtClean="0">
                            <a:latin typeface="Cambria Math" panose="02040503050406030204" pitchFamily="18" charset="0"/>
                          </a:rPr>
                          <m:t>2</m:t>
                        </m:r>
                      </m:sup>
                    </m:sSup>
                    <m:d>
                      <m:dPr>
                        <m:ctrlPr>
                          <a:rPr lang="en-GB" altLang="ja-JP" sz="2200" b="0" i="1" smtClean="0">
                            <a:latin typeface="Cambria Math" panose="02040503050406030204" pitchFamily="18" charset="0"/>
                          </a:rPr>
                        </m:ctrlPr>
                      </m:dPr>
                      <m:e>
                        <m:r>
                          <a:rPr lang="en-GB" altLang="ja-JP" sz="2200" b="0" i="1" smtClean="0">
                            <a:latin typeface="Cambria Math" panose="02040503050406030204" pitchFamily="18" charset="0"/>
                          </a:rPr>
                          <m:t>𝑡</m:t>
                        </m:r>
                      </m:e>
                    </m:d>
                    <m:r>
                      <a:rPr lang="en-GB" altLang="ja-JP" sz="2200" b="0" i="1" smtClean="0">
                        <a:latin typeface="Cambria Math" panose="02040503050406030204" pitchFamily="18" charset="0"/>
                      </a:rPr>
                      <m:t> </m:t>
                    </m:r>
                    <m:d>
                      <m:dPr>
                        <m:begChr m:val="["/>
                        <m:endChr m:val="]"/>
                        <m:ctrlPr>
                          <a:rPr lang="en-GB" altLang="ja-JP" sz="2200" b="0" i="1" smtClean="0">
                            <a:latin typeface="Cambria Math" panose="02040503050406030204" pitchFamily="18" charset="0"/>
                          </a:rPr>
                        </m:ctrlPr>
                      </m:dPr>
                      <m:e>
                        <m:r>
                          <a:rPr lang="en-GB" altLang="ja-JP" sz="2200" i="1">
                            <a:latin typeface="Cambria Math" panose="02040503050406030204" pitchFamily="18" charset="0"/>
                          </a:rPr>
                          <m:t>𝑑</m:t>
                        </m:r>
                        <m:sSup>
                          <m:sSupPr>
                            <m:ctrlPr>
                              <a:rPr lang="en-US" altLang="ja-JP" sz="2200" i="1">
                                <a:latin typeface="Cambria Math" panose="02040503050406030204" pitchFamily="18" charset="0"/>
                              </a:rPr>
                            </m:ctrlPr>
                          </m:sSupPr>
                          <m:e>
                            <m:r>
                              <a:rPr lang="ja-JP" altLang="en-US" sz="2200" i="1">
                                <a:latin typeface="Cambria Math" panose="02040503050406030204" pitchFamily="18" charset="0"/>
                              </a:rPr>
                              <m:t>𝜒</m:t>
                            </m:r>
                          </m:e>
                          <m:sup>
                            <m:r>
                              <a:rPr lang="en-GB" altLang="ja-JP" sz="2200" i="1">
                                <a:latin typeface="Cambria Math" panose="02040503050406030204" pitchFamily="18" charset="0"/>
                              </a:rPr>
                              <m:t>2</m:t>
                            </m:r>
                          </m:sup>
                        </m:sSup>
                        <m:r>
                          <a:rPr lang="en-GB" altLang="ja-JP" sz="2200" i="1">
                            <a:latin typeface="Cambria Math" panose="02040503050406030204" pitchFamily="18" charset="0"/>
                          </a:rPr>
                          <m:t>+</m:t>
                        </m:r>
                        <m:sSup>
                          <m:sSupPr>
                            <m:ctrlPr>
                              <a:rPr lang="en-GB" altLang="ja-JP" sz="2200" i="1" smtClean="0">
                                <a:latin typeface="Cambria Math" panose="02040503050406030204" pitchFamily="18" charset="0"/>
                              </a:rPr>
                            </m:ctrlPr>
                          </m:sSupPr>
                          <m:e>
                            <m:sSub>
                              <m:sSubPr>
                                <m:ctrlPr>
                                  <a:rPr lang="en-GB" altLang="ja-JP" sz="2200" i="1">
                                    <a:latin typeface="Cambria Math" panose="02040503050406030204" pitchFamily="18" charset="0"/>
                                  </a:rPr>
                                </m:ctrlPr>
                              </m:sSubPr>
                              <m:e>
                                <m:r>
                                  <a:rPr lang="en-GB" altLang="ja-JP" sz="2200" i="1">
                                    <a:latin typeface="Cambria Math" panose="02040503050406030204" pitchFamily="18" charset="0"/>
                                  </a:rPr>
                                  <m:t>𝑓</m:t>
                                </m:r>
                              </m:e>
                              <m:sub>
                                <m:r>
                                  <a:rPr lang="en-GB" altLang="ja-JP" sz="2200" i="1">
                                    <a:latin typeface="Cambria Math" panose="02040503050406030204" pitchFamily="18" charset="0"/>
                                  </a:rPr>
                                  <m:t>𝐾</m:t>
                                </m:r>
                              </m:sub>
                            </m:sSub>
                            <m:r>
                              <a:rPr lang="en-GB" altLang="ja-JP" sz="2200" i="1">
                                <a:latin typeface="Cambria Math" panose="02040503050406030204" pitchFamily="18" charset="0"/>
                              </a:rPr>
                              <m:t>(</m:t>
                            </m:r>
                            <m:r>
                              <a:rPr lang="ja-JP" altLang="en-GB" sz="2200" i="1">
                                <a:latin typeface="Cambria Math" panose="02040503050406030204" pitchFamily="18" charset="0"/>
                              </a:rPr>
                              <m:t>𝜒</m:t>
                            </m:r>
                            <m:r>
                              <a:rPr lang="en-GB" altLang="ja-JP" sz="2200" i="1">
                                <a:latin typeface="Cambria Math" panose="02040503050406030204" pitchFamily="18" charset="0"/>
                              </a:rPr>
                              <m:t>)</m:t>
                            </m:r>
                          </m:e>
                          <m:sup>
                            <m:r>
                              <a:rPr lang="en-GB" altLang="ja-JP" sz="2200" b="0" i="1" smtClean="0">
                                <a:latin typeface="Cambria Math" panose="02040503050406030204" pitchFamily="18" charset="0"/>
                              </a:rPr>
                              <m:t>2</m:t>
                            </m:r>
                          </m:sup>
                        </m:sSup>
                        <m:d>
                          <m:dPr>
                            <m:ctrlPr>
                              <a:rPr lang="en-US" altLang="ja-JP" sz="2200" i="1">
                                <a:latin typeface="Cambria Math" panose="02040503050406030204" pitchFamily="18" charset="0"/>
                              </a:rPr>
                            </m:ctrlPr>
                          </m:dPr>
                          <m:e>
                            <m:r>
                              <a:rPr lang="en-US" altLang="ja-JP" sz="2200" i="1">
                                <a:latin typeface="Cambria Math"/>
                              </a:rPr>
                              <m:t>𝑑</m:t>
                            </m:r>
                            <m:sSup>
                              <m:sSupPr>
                                <m:ctrlPr>
                                  <a:rPr lang="en-US" altLang="ja-JP" sz="2200" i="1">
                                    <a:latin typeface="Cambria Math" panose="02040503050406030204" pitchFamily="18" charset="0"/>
                                  </a:rPr>
                                </m:ctrlPr>
                              </m:sSupPr>
                              <m:e>
                                <m:r>
                                  <a:rPr lang="ja-JP" altLang="en-US" sz="2200" i="1">
                                    <a:latin typeface="Cambria Math"/>
                                  </a:rPr>
                                  <m:t>𝜃</m:t>
                                </m:r>
                              </m:e>
                              <m:sup>
                                <m:r>
                                  <a:rPr lang="en-US" altLang="ja-JP" sz="2200" i="1">
                                    <a:latin typeface="Cambria Math"/>
                                  </a:rPr>
                                  <m:t>2</m:t>
                                </m:r>
                              </m:sup>
                            </m:sSup>
                            <m:r>
                              <a:rPr lang="en-US" altLang="ja-JP" sz="2200" i="1">
                                <a:latin typeface="Cambria Math"/>
                              </a:rPr>
                              <m:t>+</m:t>
                            </m:r>
                            <m:func>
                              <m:funcPr>
                                <m:ctrlPr>
                                  <a:rPr lang="en-US" altLang="ja-JP" sz="2200" i="1">
                                    <a:latin typeface="Cambria Math" panose="02040503050406030204" pitchFamily="18" charset="0"/>
                                  </a:rPr>
                                </m:ctrlPr>
                              </m:funcPr>
                              <m:fName>
                                <m:sSup>
                                  <m:sSupPr>
                                    <m:ctrlPr>
                                      <a:rPr lang="en-US" altLang="ja-JP" sz="2200" i="1">
                                        <a:latin typeface="Cambria Math" panose="02040503050406030204" pitchFamily="18" charset="0"/>
                                      </a:rPr>
                                    </m:ctrlPr>
                                  </m:sSupPr>
                                  <m:e>
                                    <m:r>
                                      <m:rPr>
                                        <m:sty m:val="p"/>
                                      </m:rPr>
                                      <a:rPr lang="en-US" altLang="ja-JP" sz="2200">
                                        <a:latin typeface="Cambria Math"/>
                                      </a:rPr>
                                      <m:t>sin</m:t>
                                    </m:r>
                                  </m:e>
                                  <m:sup>
                                    <m:r>
                                      <a:rPr lang="en-US" altLang="ja-JP" sz="2200" i="1">
                                        <a:latin typeface="Cambria Math"/>
                                      </a:rPr>
                                      <m:t>2</m:t>
                                    </m:r>
                                  </m:sup>
                                </m:sSup>
                              </m:fName>
                              <m:e>
                                <m:r>
                                  <a:rPr lang="ja-JP" altLang="en-US" sz="2200" i="1">
                                    <a:latin typeface="Cambria Math"/>
                                  </a:rPr>
                                  <m:t>𝜃</m:t>
                                </m:r>
                              </m:e>
                            </m:func>
                            <m:r>
                              <a:rPr lang="en-US" altLang="ja-JP" sz="2200" i="1">
                                <a:latin typeface="Cambria Math"/>
                              </a:rPr>
                              <m:t>𝑑</m:t>
                            </m:r>
                            <m:sSup>
                              <m:sSupPr>
                                <m:ctrlPr>
                                  <a:rPr lang="en-US" altLang="ja-JP" sz="2200" i="1">
                                    <a:latin typeface="Cambria Math" panose="02040503050406030204" pitchFamily="18" charset="0"/>
                                  </a:rPr>
                                </m:ctrlPr>
                              </m:sSupPr>
                              <m:e>
                                <m:r>
                                  <a:rPr lang="ja-JP" altLang="en-US" sz="2200" i="1">
                                    <a:latin typeface="Cambria Math"/>
                                  </a:rPr>
                                  <m:t>𝜙</m:t>
                                </m:r>
                              </m:e>
                              <m:sup>
                                <m:r>
                                  <a:rPr lang="en-US" altLang="ja-JP" sz="2200" i="1">
                                    <a:latin typeface="Cambria Math"/>
                                  </a:rPr>
                                  <m:t>2</m:t>
                                </m:r>
                              </m:sup>
                            </m:sSup>
                          </m:e>
                        </m:d>
                      </m:e>
                    </m:d>
                  </m:oMath>
                </a14:m>
                <a:endParaRPr lang="en-US" altLang="ja-JP" sz="2200" dirty="0" smtClean="0"/>
              </a:p>
              <a:p>
                <a:pPr marL="0" indent="0">
                  <a:lnSpc>
                    <a:spcPct val="90000"/>
                  </a:lnSpc>
                  <a:buNone/>
                </a:pPr>
                <a:endParaRPr lang="en-US" altLang="ja-JP" sz="2200" dirty="0" smtClean="0"/>
              </a:p>
              <a:p>
                <a:pPr marL="0" indent="0">
                  <a:lnSpc>
                    <a:spcPct val="90000"/>
                  </a:lnSpc>
                  <a:buNone/>
                </a:pPr>
                <a:r>
                  <a:rPr lang="en-US" altLang="ja-JP" sz="2200" dirty="0" smtClean="0"/>
                  <a:t>	K &gt; </a:t>
                </a:r>
                <a:r>
                  <a:rPr lang="en-US" altLang="ja-JP" sz="2200" dirty="0"/>
                  <a:t>0</a:t>
                </a:r>
                <a:r>
                  <a:rPr lang="en-US" altLang="ja-JP" sz="2200" dirty="0" smtClean="0"/>
                  <a:t>	  Spherical       “closed”     </a:t>
                </a:r>
                <a14:m>
                  <m:oMath xmlns:m="http://schemas.openxmlformats.org/officeDocument/2006/math">
                    <m:sSub>
                      <m:sSubPr>
                        <m:ctrlPr>
                          <a:rPr lang="en-GB" altLang="ja-JP" sz="2200" i="1">
                            <a:latin typeface="Cambria Math" panose="02040503050406030204" pitchFamily="18" charset="0"/>
                          </a:rPr>
                        </m:ctrlPr>
                      </m:sSubPr>
                      <m:e>
                        <m:r>
                          <a:rPr lang="en-GB" altLang="ja-JP" sz="2200" i="1">
                            <a:latin typeface="Cambria Math" panose="02040503050406030204" pitchFamily="18" charset="0"/>
                          </a:rPr>
                          <m:t>𝑓</m:t>
                        </m:r>
                      </m:e>
                      <m:sub>
                        <m:r>
                          <a:rPr lang="en-GB" altLang="ja-JP" sz="2200" i="1">
                            <a:latin typeface="Cambria Math" panose="02040503050406030204" pitchFamily="18" charset="0"/>
                          </a:rPr>
                          <m:t>𝐾</m:t>
                        </m:r>
                      </m:sub>
                    </m:sSub>
                    <m:r>
                      <a:rPr lang="en-GB" altLang="ja-JP" sz="2200" i="1">
                        <a:latin typeface="Cambria Math" panose="02040503050406030204" pitchFamily="18" charset="0"/>
                      </a:rPr>
                      <m:t>(</m:t>
                    </m:r>
                    <m:r>
                      <a:rPr lang="ja-JP" altLang="en-GB" sz="2200" i="1">
                        <a:latin typeface="Cambria Math" panose="02040503050406030204" pitchFamily="18" charset="0"/>
                      </a:rPr>
                      <m:t>𝜒</m:t>
                    </m:r>
                    <m:r>
                      <a:rPr lang="en-GB" altLang="ja-JP" sz="2200" i="1">
                        <a:latin typeface="Cambria Math" panose="02040503050406030204" pitchFamily="18" charset="0"/>
                      </a:rPr>
                      <m:t>)=</m:t>
                    </m:r>
                    <m:func>
                      <m:funcPr>
                        <m:ctrlPr>
                          <a:rPr lang="en-GB" altLang="ja-JP" sz="2200" i="1">
                            <a:latin typeface="Cambria Math" panose="02040503050406030204" pitchFamily="18" charset="0"/>
                          </a:rPr>
                        </m:ctrlPr>
                      </m:funcPr>
                      <m:fName>
                        <m:r>
                          <a:rPr lang="en-GB" altLang="ja-JP" sz="2200" b="0" i="1" smtClean="0">
                            <a:latin typeface="Cambria Math" panose="02040503050406030204" pitchFamily="18" charset="0"/>
                          </a:rPr>
                          <m:t>(</m:t>
                        </m:r>
                        <m:r>
                          <a:rPr lang="en-GB" altLang="ja-JP" sz="2200" b="0" i="0" smtClean="0">
                            <a:latin typeface="Cambria Math" panose="02040503050406030204" pitchFamily="18" charset="0"/>
                          </a:rPr>
                          <m:t>1/</m:t>
                        </m:r>
                        <m:rad>
                          <m:radPr>
                            <m:degHide m:val="on"/>
                            <m:ctrlPr>
                              <a:rPr lang="en-GB" altLang="ja-JP" sz="2200" b="0" i="1" smtClean="0">
                                <a:latin typeface="Cambria Math" panose="02040503050406030204" pitchFamily="18" charset="0"/>
                              </a:rPr>
                            </m:ctrlPr>
                          </m:radPr>
                          <m:deg/>
                          <m:e>
                            <m:r>
                              <a:rPr lang="en-GB" altLang="ja-JP" sz="2200" b="0" i="1" smtClean="0">
                                <a:latin typeface="Cambria Math" panose="02040503050406030204" pitchFamily="18" charset="0"/>
                              </a:rPr>
                              <m:t>𝐾</m:t>
                            </m:r>
                          </m:e>
                        </m:rad>
                        <m:r>
                          <a:rPr lang="en-GB" altLang="ja-JP" sz="2200" b="0" i="1" smtClean="0">
                            <a:latin typeface="Cambria Math" panose="02040503050406030204" pitchFamily="18" charset="0"/>
                          </a:rPr>
                          <m:t>)</m:t>
                        </m:r>
                        <m:r>
                          <m:rPr>
                            <m:sty m:val="p"/>
                          </m:rPr>
                          <a:rPr lang="en-GB" altLang="ja-JP" sz="2200">
                            <a:latin typeface="Cambria Math" panose="02040503050406030204" pitchFamily="18" charset="0"/>
                          </a:rPr>
                          <m:t>sin</m:t>
                        </m:r>
                      </m:fName>
                      <m:e>
                        <m:d>
                          <m:dPr>
                            <m:ctrlPr>
                              <a:rPr lang="en-GB" altLang="ja-JP" sz="2200" i="1">
                                <a:latin typeface="Cambria Math" panose="02040503050406030204" pitchFamily="18" charset="0"/>
                              </a:rPr>
                            </m:ctrlPr>
                          </m:dPr>
                          <m:e>
                            <m:rad>
                              <m:radPr>
                                <m:degHide m:val="on"/>
                                <m:ctrlPr>
                                  <a:rPr lang="en-GB" altLang="ja-JP" sz="2200" i="1" smtClean="0">
                                    <a:latin typeface="Cambria Math" panose="02040503050406030204" pitchFamily="18" charset="0"/>
                                  </a:rPr>
                                </m:ctrlPr>
                              </m:radPr>
                              <m:deg/>
                              <m:e>
                                <m:r>
                                  <a:rPr lang="en-GB" altLang="ja-JP" sz="2200" b="0" i="1" smtClean="0">
                                    <a:latin typeface="Cambria Math" panose="02040503050406030204" pitchFamily="18" charset="0"/>
                                  </a:rPr>
                                  <m:t>𝐾</m:t>
                                </m:r>
                              </m:e>
                            </m:rad>
                            <m:r>
                              <a:rPr lang="ja-JP" altLang="en-GB" sz="2200" i="1">
                                <a:latin typeface="Cambria Math" panose="02040503050406030204" pitchFamily="18" charset="0"/>
                              </a:rPr>
                              <m:t>𝜒</m:t>
                            </m:r>
                          </m:e>
                        </m:d>
                      </m:e>
                    </m:func>
                  </m:oMath>
                </a14:m>
                <a:endParaRPr lang="en-US" altLang="ja-JP" sz="2200" dirty="0" smtClean="0"/>
              </a:p>
              <a:p>
                <a:pPr marL="0" indent="0">
                  <a:lnSpc>
                    <a:spcPct val="90000"/>
                  </a:lnSpc>
                  <a:buNone/>
                </a:pPr>
                <a:r>
                  <a:rPr lang="en-US" altLang="ja-JP" sz="2200" dirty="0" smtClean="0"/>
                  <a:t>	K = 0	  Euclidean      “flat”</a:t>
                </a:r>
                <a:r>
                  <a:rPr lang="en-US" altLang="ja-JP" sz="2200" dirty="0"/>
                  <a:t> </a:t>
                </a:r>
                <a:r>
                  <a:rPr lang="en-US" altLang="ja-JP" sz="2200" dirty="0" smtClean="0"/>
                  <a:t>      </a:t>
                </a:r>
                <a:r>
                  <a:rPr lang="en-GB" altLang="ja-JP" sz="2200" dirty="0"/>
                  <a:t> </a:t>
                </a:r>
                <a:r>
                  <a:rPr lang="en-US" altLang="ja-JP" sz="2200" dirty="0" smtClean="0"/>
                  <a:t>   </a:t>
                </a:r>
                <a14:m>
                  <m:oMath xmlns:m="http://schemas.openxmlformats.org/officeDocument/2006/math">
                    <m:sSub>
                      <m:sSubPr>
                        <m:ctrlPr>
                          <a:rPr lang="en-GB" altLang="ja-JP" sz="2200" b="0" i="1" smtClean="0">
                            <a:latin typeface="Cambria Math" panose="02040503050406030204" pitchFamily="18" charset="0"/>
                          </a:rPr>
                        </m:ctrlPr>
                      </m:sSubPr>
                      <m:e>
                        <m:r>
                          <a:rPr lang="en-GB" altLang="ja-JP" sz="2200" b="0" i="1" smtClean="0">
                            <a:latin typeface="Cambria Math" panose="02040503050406030204" pitchFamily="18" charset="0"/>
                          </a:rPr>
                          <m:t>𝑓</m:t>
                        </m:r>
                      </m:e>
                      <m:sub>
                        <m:r>
                          <a:rPr lang="en-GB" altLang="ja-JP" sz="2200" b="0" i="1" smtClean="0">
                            <a:latin typeface="Cambria Math" panose="02040503050406030204" pitchFamily="18" charset="0"/>
                          </a:rPr>
                          <m:t>𝐾</m:t>
                        </m:r>
                      </m:sub>
                    </m:sSub>
                    <m:r>
                      <a:rPr lang="en-GB" altLang="ja-JP" sz="2200" b="0" i="1" smtClean="0">
                        <a:latin typeface="Cambria Math" panose="02040503050406030204" pitchFamily="18" charset="0"/>
                      </a:rPr>
                      <m:t>(</m:t>
                    </m:r>
                    <m:r>
                      <a:rPr lang="ja-JP" altLang="en-GB" sz="2200" b="0" i="1" smtClean="0">
                        <a:latin typeface="Cambria Math" panose="02040503050406030204" pitchFamily="18" charset="0"/>
                      </a:rPr>
                      <m:t>𝜒</m:t>
                    </m:r>
                    <m:r>
                      <a:rPr lang="en-GB" altLang="ja-JP" sz="2200" b="0" i="1" smtClean="0">
                        <a:latin typeface="Cambria Math" panose="02040503050406030204" pitchFamily="18" charset="0"/>
                      </a:rPr>
                      <m:t>)=</m:t>
                    </m:r>
                    <m:r>
                      <a:rPr lang="ja-JP" altLang="en-GB" sz="2200" b="0" i="1" smtClean="0">
                        <a:latin typeface="Cambria Math" panose="02040503050406030204" pitchFamily="18" charset="0"/>
                      </a:rPr>
                      <m:t>𝜒</m:t>
                    </m:r>
                  </m:oMath>
                </a14:m>
                <a:endParaRPr lang="en-US" altLang="ja-JP" sz="2200" dirty="0" smtClean="0"/>
              </a:p>
              <a:p>
                <a:pPr marL="0" indent="0">
                  <a:lnSpc>
                    <a:spcPct val="90000"/>
                  </a:lnSpc>
                  <a:buNone/>
                </a:pPr>
                <a:r>
                  <a:rPr lang="en-US" altLang="ja-JP" sz="2200" dirty="0" smtClean="0"/>
                  <a:t>	K &lt; 0	  Hyperbolic    “open”</a:t>
                </a:r>
                <a:r>
                  <a:rPr lang="en-US" altLang="ja-JP" sz="2200" dirty="0"/>
                  <a:t> </a:t>
                </a:r>
                <a:r>
                  <a:rPr lang="en-US" altLang="ja-JP" sz="2200" dirty="0" smtClean="0"/>
                  <a:t>      </a:t>
                </a:r>
                <a14:m>
                  <m:oMath xmlns:m="http://schemas.openxmlformats.org/officeDocument/2006/math">
                    <m:sSub>
                      <m:sSubPr>
                        <m:ctrlPr>
                          <a:rPr lang="en-GB" altLang="ja-JP" sz="2200" i="1">
                            <a:latin typeface="Cambria Math" panose="02040503050406030204" pitchFamily="18" charset="0"/>
                          </a:rPr>
                        </m:ctrlPr>
                      </m:sSubPr>
                      <m:e>
                        <m:r>
                          <a:rPr lang="en-GB" altLang="ja-JP" sz="2200" i="1">
                            <a:latin typeface="Cambria Math" panose="02040503050406030204" pitchFamily="18" charset="0"/>
                          </a:rPr>
                          <m:t>𝑓</m:t>
                        </m:r>
                      </m:e>
                      <m:sub>
                        <m:r>
                          <a:rPr lang="en-GB" altLang="ja-JP" sz="2200" i="1">
                            <a:latin typeface="Cambria Math" panose="02040503050406030204" pitchFamily="18" charset="0"/>
                          </a:rPr>
                          <m:t>𝐾</m:t>
                        </m:r>
                      </m:sub>
                    </m:sSub>
                    <m:r>
                      <a:rPr lang="en-GB" altLang="ja-JP" sz="2200" i="1">
                        <a:latin typeface="Cambria Math" panose="02040503050406030204" pitchFamily="18" charset="0"/>
                      </a:rPr>
                      <m:t>(</m:t>
                    </m:r>
                    <m:r>
                      <a:rPr lang="ja-JP" altLang="en-GB" sz="2200" i="1">
                        <a:latin typeface="Cambria Math" panose="02040503050406030204" pitchFamily="18" charset="0"/>
                      </a:rPr>
                      <m:t>𝜒</m:t>
                    </m:r>
                    <m:r>
                      <a:rPr lang="en-GB" altLang="ja-JP" sz="2200" i="1">
                        <a:latin typeface="Cambria Math" panose="02040503050406030204" pitchFamily="18" charset="0"/>
                      </a:rPr>
                      <m:t>)=</m:t>
                    </m:r>
                    <m:func>
                      <m:funcPr>
                        <m:ctrlPr>
                          <a:rPr lang="en-GB" altLang="ja-JP" sz="2200" i="1">
                            <a:latin typeface="Cambria Math" panose="02040503050406030204" pitchFamily="18" charset="0"/>
                          </a:rPr>
                        </m:ctrlPr>
                      </m:funcPr>
                      <m:fName>
                        <m:r>
                          <a:rPr lang="en-GB" altLang="ja-JP" sz="2200" i="1">
                            <a:latin typeface="Cambria Math" panose="02040503050406030204" pitchFamily="18" charset="0"/>
                          </a:rPr>
                          <m:t>(</m:t>
                        </m:r>
                        <m:r>
                          <a:rPr lang="en-GB" altLang="ja-JP" sz="2200">
                            <a:latin typeface="Cambria Math" panose="02040503050406030204" pitchFamily="18" charset="0"/>
                          </a:rPr>
                          <m:t>1/</m:t>
                        </m:r>
                        <m:rad>
                          <m:radPr>
                            <m:degHide m:val="on"/>
                            <m:ctrlPr>
                              <a:rPr lang="en-GB" altLang="ja-JP" sz="2200" i="1">
                                <a:latin typeface="Cambria Math" panose="02040503050406030204" pitchFamily="18" charset="0"/>
                              </a:rPr>
                            </m:ctrlPr>
                          </m:radPr>
                          <m:deg/>
                          <m:e>
                            <m:r>
                              <a:rPr lang="en-GB" altLang="ja-JP" sz="2200" b="0" i="1" smtClean="0">
                                <a:latin typeface="Cambria Math" panose="02040503050406030204" pitchFamily="18" charset="0"/>
                              </a:rPr>
                              <m:t>−</m:t>
                            </m:r>
                            <m:r>
                              <a:rPr lang="en-GB" altLang="ja-JP" sz="2200" i="1">
                                <a:latin typeface="Cambria Math" panose="02040503050406030204" pitchFamily="18" charset="0"/>
                              </a:rPr>
                              <m:t>𝐾</m:t>
                            </m:r>
                          </m:e>
                        </m:rad>
                        <m:r>
                          <a:rPr lang="en-GB" altLang="ja-JP" sz="2200" i="1">
                            <a:latin typeface="Cambria Math" panose="02040503050406030204" pitchFamily="18" charset="0"/>
                          </a:rPr>
                          <m:t>)</m:t>
                        </m:r>
                        <m:r>
                          <m:rPr>
                            <m:sty m:val="p"/>
                          </m:rPr>
                          <a:rPr lang="en-GB" altLang="ja-JP" sz="2200">
                            <a:latin typeface="Cambria Math" panose="02040503050406030204" pitchFamily="18" charset="0"/>
                          </a:rPr>
                          <m:t>sinh</m:t>
                        </m:r>
                      </m:fName>
                      <m:e>
                        <m:d>
                          <m:dPr>
                            <m:ctrlPr>
                              <a:rPr lang="en-GB" altLang="ja-JP" sz="2200" i="1">
                                <a:latin typeface="Cambria Math" panose="02040503050406030204" pitchFamily="18" charset="0"/>
                              </a:rPr>
                            </m:ctrlPr>
                          </m:dPr>
                          <m:e>
                            <m:rad>
                              <m:radPr>
                                <m:degHide m:val="on"/>
                                <m:ctrlPr>
                                  <a:rPr lang="en-GB" altLang="ja-JP" sz="2200" i="1">
                                    <a:latin typeface="Cambria Math" panose="02040503050406030204" pitchFamily="18" charset="0"/>
                                  </a:rPr>
                                </m:ctrlPr>
                              </m:radPr>
                              <m:deg/>
                              <m:e>
                                <m:r>
                                  <a:rPr lang="en-GB" altLang="ja-JP" sz="2200" b="0" i="1" smtClean="0">
                                    <a:latin typeface="Cambria Math" panose="02040503050406030204" pitchFamily="18" charset="0"/>
                                  </a:rPr>
                                  <m:t>−</m:t>
                                </m:r>
                                <m:r>
                                  <a:rPr lang="en-GB" altLang="ja-JP" sz="2200" i="1">
                                    <a:latin typeface="Cambria Math" panose="02040503050406030204" pitchFamily="18" charset="0"/>
                                  </a:rPr>
                                  <m:t>𝐾</m:t>
                                </m:r>
                              </m:e>
                            </m:rad>
                            <m:r>
                              <a:rPr lang="ja-JP" altLang="en-GB" sz="2200" i="1">
                                <a:latin typeface="Cambria Math" panose="02040503050406030204" pitchFamily="18" charset="0"/>
                              </a:rPr>
                              <m:t>𝜒</m:t>
                            </m:r>
                          </m:e>
                        </m:d>
                      </m:e>
                    </m:func>
                  </m:oMath>
                </a14:m>
                <a:endParaRPr lang="en-US" altLang="ja-JP" sz="2200" dirty="0" smtClean="0"/>
              </a:p>
              <a:p>
                <a:pPr marL="0" indent="0">
                  <a:lnSpc>
                    <a:spcPct val="90000"/>
                  </a:lnSpc>
                  <a:buNone/>
                </a:pPr>
                <a:endParaRPr lang="en-US" altLang="ja-JP" sz="2200" dirty="0"/>
              </a:p>
              <a:p>
                <a:pPr marL="0" indent="0">
                  <a:lnSpc>
                    <a:spcPct val="90000"/>
                  </a:lnSpc>
                  <a:buNone/>
                </a:pPr>
                <a:r>
                  <a:rPr lang="en-US" altLang="ja-JP" sz="2200" dirty="0" smtClean="0"/>
                  <a:t>This FLRW metric </a:t>
                </a:r>
                <a:r>
                  <a:rPr lang="en-US" altLang="ja-JP" sz="2200" dirty="0"/>
                  <a:t>(</a:t>
                </a:r>
                <a:r>
                  <a:rPr lang="en-US" altLang="ja-JP" sz="2200" dirty="0" err="1" smtClean="0"/>
                  <a:t>Friedmann</a:t>
                </a:r>
                <a:r>
                  <a:rPr lang="en-US" altLang="ja-JP" sz="2200" dirty="0" smtClean="0"/>
                  <a:t>, Lemaitre, Robertson, and Walker) is the most general metric for a homogeneous and isotropic universe.</a:t>
                </a:r>
                <a:endParaRPr lang="en-US" altLang="ja-JP" sz="2200" dirty="0"/>
              </a:p>
            </p:txBody>
          </p:sp>
        </mc:Choice>
        <mc:Fallback xmlns="">
          <p:sp>
            <p:nvSpPr>
              <p:cNvPr id="14339" name="Rectangle 3"/>
              <p:cNvSpPr>
                <a:spLocks noGrp="1" noRot="1" noChangeAspect="1" noMove="1" noResize="1" noEditPoints="1" noAdjustHandles="1" noChangeArrowheads="1" noChangeShapeType="1" noTextEdit="1"/>
              </p:cNvSpPr>
              <p:nvPr>
                <p:ph type="body" sz="half" idx="1"/>
              </p:nvPr>
            </p:nvSpPr>
            <p:spPr>
              <a:xfrm>
                <a:off x="78452" y="302583"/>
                <a:ext cx="9065548" cy="6555417"/>
              </a:xfrm>
              <a:blipFill rotWithShape="0">
                <a:blip r:embed="rId3"/>
                <a:stretch>
                  <a:fillRect l="-874" t="-1209" r="-672"/>
                </a:stretch>
              </a:blipFill>
            </p:spPr>
            <p:txBody>
              <a:bodyPr/>
              <a:lstStyle/>
              <a:p>
                <a:r>
                  <a:rPr lang="en-GB">
                    <a:noFill/>
                  </a:rPr>
                  <a:t> </a:t>
                </a:r>
              </a:p>
            </p:txBody>
          </p:sp>
        </mc:Fallback>
      </mc:AlternateContent>
      <p:sp>
        <p:nvSpPr>
          <p:cNvPr id="14344" name="AutoShape 8"/>
          <p:cNvSpPr>
            <a:spLocks/>
          </p:cNvSpPr>
          <p:nvPr/>
        </p:nvSpPr>
        <p:spPr bwMode="auto">
          <a:xfrm>
            <a:off x="820537" y="4227255"/>
            <a:ext cx="170111" cy="1296988"/>
          </a:xfrm>
          <a:prstGeom prst="leftBrace">
            <a:avLst>
              <a:gd name="adj1" fmla="val 148007"/>
              <a:gd name="adj2" fmla="val 50000"/>
            </a:avLst>
          </a:prstGeom>
          <a:noFill/>
          <a:ln w="25400">
            <a:solidFill>
              <a:schemeClr val="tx1"/>
            </a:solidFill>
            <a:round/>
            <a:headEnd/>
            <a:tailEnd/>
          </a:ln>
          <a:effectLst/>
        </p:spPr>
        <p:txBody>
          <a:bodyPr wrap="none" anchor="ctr"/>
          <a:lstStyle/>
          <a:p>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387" name="Rectangle 3"/>
              <p:cNvSpPr>
                <a:spLocks noGrp="1" noChangeArrowheads="1"/>
              </p:cNvSpPr>
              <p:nvPr>
                <p:ph type="body" sz="half" idx="1"/>
              </p:nvPr>
            </p:nvSpPr>
            <p:spPr>
              <a:xfrm>
                <a:off x="395288" y="506776"/>
                <a:ext cx="8353425" cy="3542388"/>
              </a:xfrm>
            </p:spPr>
            <p:txBody>
              <a:bodyPr>
                <a:normAutofit fontScale="70000" lnSpcReduction="20000"/>
              </a:bodyPr>
              <a:lstStyle/>
              <a:p>
                <a:r>
                  <a:rPr lang="en-US" altLang="ja-JP" dirty="0" smtClean="0"/>
                  <a:t>Can also write in terms of the conformal time:</a:t>
                </a:r>
                <a:endParaRPr lang="en-US" altLang="ja-JP" dirty="0"/>
              </a:p>
              <a:p>
                <a:pPr marL="0" indent="0" algn="ctr">
                  <a:buNone/>
                </a:pPr>
                <a14:m>
                  <m:oMath xmlns:m="http://schemas.openxmlformats.org/officeDocument/2006/math">
                    <m:r>
                      <a:rPr lang="en-US" altLang="ja-JP" b="0" i="1" smtClean="0">
                        <a:latin typeface="Cambria Math"/>
                      </a:rPr>
                      <m:t>𝑑</m:t>
                    </m:r>
                    <m:r>
                      <a:rPr lang="ja-JP" altLang="en-US" i="1" smtClean="0">
                        <a:latin typeface="Cambria Math"/>
                      </a:rPr>
                      <m:t>𝜏</m:t>
                    </m:r>
                    <m:r>
                      <a:rPr lang="ja-JP" altLang="en-US" i="1" smtClean="0">
                        <a:latin typeface="Cambria Math"/>
                      </a:rPr>
                      <m:t>≡</m:t>
                    </m:r>
                    <m:f>
                      <m:fPr>
                        <m:ctrlPr>
                          <a:rPr lang="en-US" altLang="ja-JP" i="1" smtClean="0">
                            <a:latin typeface="Cambria Math" panose="02040503050406030204" pitchFamily="18" charset="0"/>
                          </a:rPr>
                        </m:ctrlPr>
                      </m:fPr>
                      <m:num>
                        <m:r>
                          <a:rPr lang="en-US" altLang="ja-JP" b="0" i="1" smtClean="0">
                            <a:latin typeface="Cambria Math"/>
                          </a:rPr>
                          <m:t>𝑑𝑡</m:t>
                        </m:r>
                      </m:num>
                      <m:den>
                        <m:r>
                          <a:rPr lang="en-US" altLang="ja-JP" b="0" i="1" smtClean="0">
                            <a:latin typeface="Cambria Math"/>
                          </a:rPr>
                          <m:t>𝑎</m:t>
                        </m:r>
                        <m:r>
                          <a:rPr lang="en-US" altLang="ja-JP" b="0" i="1" smtClean="0">
                            <a:latin typeface="Cambria Math"/>
                          </a:rPr>
                          <m:t>(</m:t>
                        </m:r>
                        <m:r>
                          <a:rPr lang="en-US" altLang="ja-JP" b="0" i="1" smtClean="0">
                            <a:latin typeface="Cambria Math"/>
                          </a:rPr>
                          <m:t>𝑡</m:t>
                        </m:r>
                        <m:r>
                          <a:rPr lang="en-US" altLang="ja-JP" b="0" i="1" smtClean="0">
                            <a:latin typeface="Cambria Math"/>
                          </a:rPr>
                          <m:t>)</m:t>
                        </m:r>
                      </m:den>
                    </m:f>
                  </m:oMath>
                </a14:m>
                <a:r>
                  <a:rPr lang="en-US" altLang="ja-JP" dirty="0" smtClean="0"/>
                  <a:t> ,</a:t>
                </a:r>
              </a:p>
              <a:p>
                <a:pPr marL="0" indent="0" algn="ctr">
                  <a:buNone/>
                </a:pPr>
                <a:endParaRPr lang="en-US" altLang="ja-JP" dirty="0" smtClean="0"/>
              </a:p>
              <a:p>
                <a:pPr marL="0" indent="0" algn="ctr">
                  <a:buNone/>
                </a:pPr>
                <a14:m>
                  <m:oMathPara xmlns:m="http://schemas.openxmlformats.org/officeDocument/2006/math">
                    <m:oMathParaPr>
                      <m:jc m:val="centerGroup"/>
                    </m:oMathParaPr>
                    <m:oMath xmlns:m="http://schemas.openxmlformats.org/officeDocument/2006/math">
                      <m:r>
                        <a:rPr lang="en-US" altLang="ja-JP" i="1">
                          <a:latin typeface="Cambria Math"/>
                        </a:rPr>
                        <m:t>𝑑</m:t>
                      </m:r>
                      <m:sSup>
                        <m:sSupPr>
                          <m:ctrlPr>
                            <a:rPr lang="en-US" altLang="ja-JP" i="1">
                              <a:latin typeface="Cambria Math" panose="02040503050406030204" pitchFamily="18" charset="0"/>
                            </a:rPr>
                          </m:ctrlPr>
                        </m:sSupPr>
                        <m:e>
                          <m:r>
                            <a:rPr lang="en-US" altLang="ja-JP" i="1">
                              <a:latin typeface="Cambria Math"/>
                            </a:rPr>
                            <m:t>𝑠</m:t>
                          </m:r>
                        </m:e>
                        <m:sup>
                          <m:r>
                            <a:rPr lang="en-US" altLang="ja-JP" i="1">
                              <a:latin typeface="Cambria Math"/>
                            </a:rPr>
                            <m:t>2</m:t>
                          </m:r>
                        </m:sup>
                      </m:sSup>
                      <m:r>
                        <a:rPr lang="en-US" altLang="ja-JP" i="1">
                          <a:latin typeface="Cambria Math"/>
                        </a:rPr>
                        <m:t>=</m:t>
                      </m:r>
                      <m:sSup>
                        <m:sSupPr>
                          <m:ctrlPr>
                            <a:rPr lang="en-US" altLang="ja-JP" i="1">
                              <a:latin typeface="Cambria Math" panose="02040503050406030204" pitchFamily="18" charset="0"/>
                            </a:rPr>
                          </m:ctrlPr>
                        </m:sSupPr>
                        <m:e>
                          <m:r>
                            <a:rPr lang="en-US" altLang="ja-JP" i="1">
                              <a:latin typeface="Cambria Math"/>
                            </a:rPr>
                            <m:t>𝑎</m:t>
                          </m:r>
                        </m:e>
                        <m:sup>
                          <m:r>
                            <a:rPr lang="en-US" altLang="ja-JP" i="1">
                              <a:latin typeface="Cambria Math"/>
                            </a:rPr>
                            <m:t>2</m:t>
                          </m:r>
                        </m:sup>
                      </m:sSup>
                      <m:r>
                        <a:rPr lang="en-US" altLang="ja-JP" i="1">
                          <a:latin typeface="Cambria Math"/>
                        </a:rPr>
                        <m:t>(</m:t>
                      </m:r>
                      <m:r>
                        <a:rPr lang="ja-JP" altLang="en-US" i="1" smtClean="0">
                          <a:latin typeface="Cambria Math"/>
                        </a:rPr>
                        <m:t>𝜏</m:t>
                      </m:r>
                      <m:r>
                        <a:rPr lang="en-US" altLang="ja-JP" i="1">
                          <a:latin typeface="Cambria Math"/>
                        </a:rPr>
                        <m:t>)</m:t>
                      </m:r>
                      <m:d>
                        <m:dPr>
                          <m:begChr m:val="["/>
                          <m:endChr m:val="]"/>
                          <m:ctrlPr>
                            <a:rPr lang="en-US" altLang="ja-JP" i="1">
                              <a:latin typeface="Cambria Math" panose="02040503050406030204" pitchFamily="18" charset="0"/>
                            </a:rPr>
                          </m:ctrlPr>
                        </m:dPr>
                        <m:e>
                          <m:r>
                            <a:rPr lang="en-US" altLang="ja-JP" i="1">
                              <a:latin typeface="Cambria Math"/>
                            </a:rPr>
                            <m:t>−</m:t>
                          </m:r>
                          <m:sSup>
                            <m:sSupPr>
                              <m:ctrlPr>
                                <a:rPr lang="en-US" altLang="ja-JP" i="1">
                                  <a:latin typeface="Cambria Math" panose="02040503050406030204" pitchFamily="18" charset="0"/>
                                </a:rPr>
                              </m:ctrlPr>
                            </m:sSupPr>
                            <m:e>
                              <m:r>
                                <a:rPr lang="en-US" altLang="ja-JP" i="1">
                                  <a:latin typeface="Cambria Math"/>
                                </a:rPr>
                                <m:t>𝑐</m:t>
                              </m:r>
                            </m:e>
                            <m:sup>
                              <m:r>
                                <a:rPr lang="en-US" altLang="ja-JP" i="1">
                                  <a:latin typeface="Cambria Math"/>
                                </a:rPr>
                                <m:t>2</m:t>
                              </m:r>
                            </m:sup>
                          </m:sSup>
                          <m:r>
                            <a:rPr lang="en-US" altLang="ja-JP" i="1">
                              <a:latin typeface="Cambria Math"/>
                            </a:rPr>
                            <m:t>𝑑</m:t>
                          </m:r>
                          <m:sSup>
                            <m:sSupPr>
                              <m:ctrlPr>
                                <a:rPr lang="en-US" altLang="ja-JP" i="1">
                                  <a:latin typeface="Cambria Math" panose="02040503050406030204" pitchFamily="18" charset="0"/>
                                </a:rPr>
                              </m:ctrlPr>
                            </m:sSupPr>
                            <m:e>
                              <m:r>
                                <a:rPr lang="ja-JP" altLang="en-US" i="1">
                                  <a:latin typeface="Cambria Math"/>
                                </a:rPr>
                                <m:t>𝜏</m:t>
                              </m:r>
                            </m:e>
                            <m:sup>
                              <m:r>
                                <a:rPr lang="en-US" altLang="ja-JP" i="1">
                                  <a:latin typeface="Cambria Math"/>
                                </a:rPr>
                                <m:t>2</m:t>
                              </m:r>
                            </m:sup>
                          </m:sSup>
                          <m:r>
                            <a:rPr lang="en-US" altLang="ja-JP" b="0" i="1" smtClean="0">
                              <a:latin typeface="Cambria Math"/>
                            </a:rPr>
                            <m:t>+</m:t>
                          </m:r>
                          <m:f>
                            <m:fPr>
                              <m:ctrlPr>
                                <a:rPr lang="en-US" altLang="ja-JP" i="1">
                                  <a:latin typeface="Cambria Math" panose="02040503050406030204" pitchFamily="18" charset="0"/>
                                </a:rPr>
                              </m:ctrlPr>
                            </m:fPr>
                            <m:num>
                              <m:r>
                                <a:rPr lang="en-US" altLang="ja-JP" i="1">
                                  <a:latin typeface="Cambria Math"/>
                                </a:rPr>
                                <m:t>𝑑</m:t>
                              </m:r>
                              <m:sSup>
                                <m:sSupPr>
                                  <m:ctrlPr>
                                    <a:rPr lang="en-US" altLang="ja-JP" i="1">
                                      <a:latin typeface="Cambria Math" panose="02040503050406030204" pitchFamily="18" charset="0"/>
                                    </a:rPr>
                                  </m:ctrlPr>
                                </m:sSupPr>
                                <m:e>
                                  <m:r>
                                    <a:rPr lang="en-US" altLang="ja-JP" i="1">
                                      <a:latin typeface="Cambria Math"/>
                                    </a:rPr>
                                    <m:t>𝑟</m:t>
                                  </m:r>
                                </m:e>
                                <m:sup>
                                  <m:r>
                                    <a:rPr lang="en-US" altLang="ja-JP" i="1">
                                      <a:latin typeface="Cambria Math"/>
                                    </a:rPr>
                                    <m:t>2</m:t>
                                  </m:r>
                                </m:sup>
                              </m:sSup>
                            </m:num>
                            <m:den>
                              <m:r>
                                <a:rPr lang="en-US" altLang="ja-JP" i="1">
                                  <a:latin typeface="Cambria Math"/>
                                </a:rPr>
                                <m:t>1−</m:t>
                              </m:r>
                              <m:r>
                                <a:rPr lang="en-US" altLang="ja-JP" i="1">
                                  <a:latin typeface="Cambria Math"/>
                                </a:rPr>
                                <m:t>𝐾</m:t>
                              </m:r>
                              <m:sSup>
                                <m:sSupPr>
                                  <m:ctrlPr>
                                    <a:rPr lang="en-US" altLang="ja-JP" i="1">
                                      <a:latin typeface="Cambria Math" panose="02040503050406030204" pitchFamily="18" charset="0"/>
                                    </a:rPr>
                                  </m:ctrlPr>
                                </m:sSupPr>
                                <m:e>
                                  <m:r>
                                    <a:rPr lang="en-US" altLang="ja-JP" i="1">
                                      <a:latin typeface="Cambria Math"/>
                                    </a:rPr>
                                    <m:t>𝑟</m:t>
                                  </m:r>
                                </m:e>
                                <m:sup>
                                  <m:r>
                                    <a:rPr lang="en-US" altLang="ja-JP" i="1">
                                      <a:latin typeface="Cambria Math"/>
                                    </a:rPr>
                                    <m:t>2</m:t>
                                  </m:r>
                                </m:sup>
                              </m:sSup>
                            </m:den>
                          </m:f>
                          <m:r>
                            <a:rPr lang="en-US" altLang="ja-JP" i="1">
                              <a:latin typeface="Cambria Math"/>
                            </a:rPr>
                            <m:t>+</m:t>
                          </m:r>
                          <m:sSup>
                            <m:sSupPr>
                              <m:ctrlPr>
                                <a:rPr lang="en-US" altLang="ja-JP" i="1">
                                  <a:latin typeface="Cambria Math" panose="02040503050406030204" pitchFamily="18" charset="0"/>
                                </a:rPr>
                              </m:ctrlPr>
                            </m:sSupPr>
                            <m:e>
                              <m:r>
                                <a:rPr lang="en-US" altLang="ja-JP" i="1">
                                  <a:latin typeface="Cambria Math"/>
                                </a:rPr>
                                <m:t>𝑟</m:t>
                              </m:r>
                            </m:e>
                            <m:sup>
                              <m:r>
                                <a:rPr lang="en-US" altLang="ja-JP" i="1">
                                  <a:latin typeface="Cambria Math"/>
                                </a:rPr>
                                <m:t>2</m:t>
                              </m:r>
                            </m:sup>
                          </m:sSup>
                          <m:d>
                            <m:dPr>
                              <m:ctrlPr>
                                <a:rPr lang="en-US" altLang="ja-JP" i="1">
                                  <a:latin typeface="Cambria Math" panose="02040503050406030204" pitchFamily="18" charset="0"/>
                                </a:rPr>
                              </m:ctrlPr>
                            </m:dPr>
                            <m:e>
                              <m:r>
                                <a:rPr lang="en-US" altLang="ja-JP" i="1">
                                  <a:latin typeface="Cambria Math"/>
                                </a:rPr>
                                <m:t>𝑑</m:t>
                              </m:r>
                              <m:sSup>
                                <m:sSupPr>
                                  <m:ctrlPr>
                                    <a:rPr lang="en-US" altLang="ja-JP" i="1">
                                      <a:latin typeface="Cambria Math" panose="02040503050406030204" pitchFamily="18" charset="0"/>
                                    </a:rPr>
                                  </m:ctrlPr>
                                </m:sSupPr>
                                <m:e>
                                  <m:r>
                                    <a:rPr lang="ja-JP" altLang="en-US" i="1">
                                      <a:latin typeface="Cambria Math"/>
                                    </a:rPr>
                                    <m:t>𝜃</m:t>
                                  </m:r>
                                </m:e>
                                <m:sup>
                                  <m:r>
                                    <a:rPr lang="en-US" altLang="ja-JP" i="1">
                                      <a:latin typeface="Cambria Math"/>
                                    </a:rPr>
                                    <m:t>2</m:t>
                                  </m:r>
                                </m:sup>
                              </m:sSup>
                              <m:r>
                                <a:rPr lang="en-US" altLang="ja-JP" i="1">
                                  <a:latin typeface="Cambria Math"/>
                                </a:rPr>
                                <m:t>+</m:t>
                              </m:r>
                              <m:func>
                                <m:funcPr>
                                  <m:ctrlPr>
                                    <a:rPr lang="en-US" altLang="ja-JP" i="1">
                                      <a:latin typeface="Cambria Math" panose="02040503050406030204" pitchFamily="18" charset="0"/>
                                    </a:rPr>
                                  </m:ctrlPr>
                                </m:funcPr>
                                <m:fName>
                                  <m:sSup>
                                    <m:sSupPr>
                                      <m:ctrlPr>
                                        <a:rPr lang="en-US" altLang="ja-JP" i="1">
                                          <a:latin typeface="Cambria Math" panose="02040503050406030204" pitchFamily="18" charset="0"/>
                                        </a:rPr>
                                      </m:ctrlPr>
                                    </m:sSupPr>
                                    <m:e>
                                      <m:r>
                                        <m:rPr>
                                          <m:sty m:val="p"/>
                                        </m:rPr>
                                        <a:rPr lang="en-US" altLang="ja-JP">
                                          <a:latin typeface="Cambria Math"/>
                                        </a:rPr>
                                        <m:t>sin</m:t>
                                      </m:r>
                                    </m:e>
                                    <m:sup>
                                      <m:r>
                                        <a:rPr lang="en-US" altLang="ja-JP" i="1">
                                          <a:latin typeface="Cambria Math"/>
                                        </a:rPr>
                                        <m:t>2</m:t>
                                      </m:r>
                                    </m:sup>
                                  </m:sSup>
                                </m:fName>
                                <m:e>
                                  <m:r>
                                    <a:rPr lang="ja-JP" altLang="en-US" i="1">
                                      <a:latin typeface="Cambria Math"/>
                                    </a:rPr>
                                    <m:t>𝜃</m:t>
                                  </m:r>
                                </m:e>
                              </m:func>
                              <m:r>
                                <a:rPr lang="en-US" altLang="ja-JP" i="1">
                                  <a:latin typeface="Cambria Math"/>
                                </a:rPr>
                                <m:t>𝑑</m:t>
                              </m:r>
                              <m:sSup>
                                <m:sSupPr>
                                  <m:ctrlPr>
                                    <a:rPr lang="en-US" altLang="ja-JP" i="1">
                                      <a:latin typeface="Cambria Math" panose="02040503050406030204" pitchFamily="18" charset="0"/>
                                    </a:rPr>
                                  </m:ctrlPr>
                                </m:sSupPr>
                                <m:e>
                                  <m:r>
                                    <a:rPr lang="ja-JP" altLang="en-US" i="1">
                                      <a:latin typeface="Cambria Math"/>
                                    </a:rPr>
                                    <m:t>𝜙</m:t>
                                  </m:r>
                                </m:e>
                                <m:sup>
                                  <m:r>
                                    <a:rPr lang="en-US" altLang="ja-JP" i="1">
                                      <a:latin typeface="Cambria Math"/>
                                    </a:rPr>
                                    <m:t>2</m:t>
                                  </m:r>
                                </m:sup>
                              </m:sSup>
                            </m:e>
                          </m:d>
                        </m:e>
                      </m:d>
                    </m:oMath>
                  </m:oMathPara>
                </a14:m>
                <a:endParaRPr lang="en-US" altLang="ja-JP" dirty="0"/>
              </a:p>
              <a:p>
                <a:pPr marL="0" indent="0" algn="ctr">
                  <a:buNone/>
                </a:pPr>
                <a:endParaRPr lang="en-US" altLang="ja-JP" dirty="0"/>
              </a:p>
              <a:p>
                <a:r>
                  <a:rPr lang="en-US" altLang="ja-JP" dirty="0" smtClean="0"/>
                  <a:t>Regions separated by distance </a:t>
                </a:r>
                <a14:m>
                  <m:oMath xmlns:m="http://schemas.openxmlformats.org/officeDocument/2006/math">
                    <m:r>
                      <a:rPr lang="en-US" altLang="ja-JP" b="0" i="1" smtClean="0">
                        <a:latin typeface="Cambria Math"/>
                      </a:rPr>
                      <m:t>&gt;</m:t>
                    </m:r>
                    <m:r>
                      <a:rPr lang="en-US" altLang="ja-JP" b="0" i="1" smtClean="0">
                        <a:latin typeface="Cambria Math"/>
                      </a:rPr>
                      <m:t>𝑐</m:t>
                    </m:r>
                    <m:r>
                      <a:rPr lang="ja-JP" altLang="en-US" b="0" i="1" smtClean="0">
                        <a:latin typeface="Cambria Math"/>
                      </a:rPr>
                      <m:t>𝜏</m:t>
                    </m:r>
                  </m:oMath>
                </a14:m>
                <a:r>
                  <a:rPr lang="en-US" altLang="ja-JP" dirty="0" smtClean="0"/>
                  <a:t> are not causally connected</a:t>
                </a:r>
              </a:p>
              <a:p>
                <a:endParaRPr lang="en-US" altLang="ja-JP" dirty="0" smtClean="0"/>
              </a:p>
              <a:p>
                <a:r>
                  <a:rPr lang="en-US" altLang="ja-JP" dirty="0" smtClean="0"/>
                  <a:t>Note that </a:t>
                </a:r>
                <a:r>
                  <a:rPr lang="en-US" altLang="ja-JP" i="1" dirty="0" smtClean="0"/>
                  <a:t>r</a:t>
                </a:r>
                <a:r>
                  <a:rPr lang="en-US" altLang="ja-JP" dirty="0" smtClean="0"/>
                  <a:t> is a co-moving coordinate:</a:t>
                </a:r>
                <a:endParaRPr lang="en-US" altLang="ja-JP" dirty="0"/>
              </a:p>
            </p:txBody>
          </p:sp>
        </mc:Choice>
        <mc:Fallback xmlns="">
          <p:sp>
            <p:nvSpPr>
              <p:cNvPr id="16387" name="Rectangle 3"/>
              <p:cNvSpPr>
                <a:spLocks noGrp="1" noRot="1" noChangeAspect="1" noMove="1" noResize="1" noEditPoints="1" noAdjustHandles="1" noChangeArrowheads="1" noChangeShapeType="1" noTextEdit="1"/>
              </p:cNvSpPr>
              <p:nvPr>
                <p:ph type="body" sz="half" idx="1"/>
              </p:nvPr>
            </p:nvSpPr>
            <p:spPr>
              <a:xfrm>
                <a:off x="395288" y="506776"/>
                <a:ext cx="8353425" cy="3542388"/>
              </a:xfrm>
              <a:blipFill rotWithShape="1">
                <a:blip r:embed="rId17"/>
                <a:stretch>
                  <a:fillRect l="-876" t="-2926"/>
                </a:stretch>
              </a:blipFill>
            </p:spPr>
            <p:txBody>
              <a:bodyPr/>
              <a:lstStyle/>
              <a:p>
                <a:r>
                  <a:rPr lang="en-US">
                    <a:noFill/>
                  </a:rPr>
                  <a:t> </a:t>
                </a:r>
              </a:p>
            </p:txBody>
          </p:sp>
        </mc:Fallback>
      </mc:AlternateContent>
      <p:sp>
        <p:nvSpPr>
          <p:cNvPr id="16397" name="Line 13"/>
          <p:cNvSpPr>
            <a:spLocks noChangeShapeType="1"/>
          </p:cNvSpPr>
          <p:nvPr/>
        </p:nvSpPr>
        <p:spPr bwMode="auto">
          <a:xfrm flipV="1">
            <a:off x="4484686" y="3989882"/>
            <a:ext cx="53975" cy="1989137"/>
          </a:xfrm>
          <a:prstGeom prst="line">
            <a:avLst/>
          </a:prstGeom>
          <a:noFill/>
          <a:ln w="28575">
            <a:solidFill>
              <a:schemeClr val="tx1"/>
            </a:solidFill>
            <a:prstDash val="sysDot"/>
            <a:round/>
            <a:headEnd/>
            <a:tailEnd type="triangle" w="med" len="med"/>
          </a:ln>
          <a:effectLst/>
        </p:spPr>
        <p:txBody>
          <a:bodyPr/>
          <a:lstStyle/>
          <a:p>
            <a:endParaRPr lang="en-GB"/>
          </a:p>
        </p:txBody>
      </p:sp>
      <p:grpSp>
        <p:nvGrpSpPr>
          <p:cNvPr id="16407" name="Group 23"/>
          <p:cNvGrpSpPr>
            <a:grpSpLocks/>
          </p:cNvGrpSpPr>
          <p:nvPr/>
        </p:nvGrpSpPr>
        <p:grpSpPr bwMode="auto">
          <a:xfrm>
            <a:off x="2881311" y="5602782"/>
            <a:ext cx="3224213" cy="727075"/>
            <a:chOff x="1439" y="3228"/>
            <a:chExt cx="2031" cy="458"/>
          </a:xfrm>
        </p:grpSpPr>
        <p:sp>
          <p:nvSpPr>
            <p:cNvPr id="16395" name="AutoShape 11"/>
            <p:cNvSpPr>
              <a:spLocks noChangeArrowheads="1"/>
            </p:cNvSpPr>
            <p:nvPr/>
          </p:nvSpPr>
          <p:spPr bwMode="auto">
            <a:xfrm>
              <a:off x="1439" y="3237"/>
              <a:ext cx="2031" cy="440"/>
            </a:xfrm>
            <a:prstGeom prst="parallelogram">
              <a:avLst>
                <a:gd name="adj" fmla="val 115398"/>
              </a:avLst>
            </a:prstGeom>
            <a:noFill/>
            <a:ln w="9525">
              <a:solidFill>
                <a:schemeClr val="tx1"/>
              </a:solidFill>
              <a:miter lim="800000"/>
              <a:headEnd/>
              <a:tailEnd/>
            </a:ln>
            <a:effectLst/>
          </p:spPr>
          <p:txBody>
            <a:bodyPr wrap="none" anchor="ctr"/>
            <a:lstStyle/>
            <a:p>
              <a:endParaRPr lang="en-GB"/>
            </a:p>
          </p:txBody>
        </p:sp>
        <p:sp>
          <p:nvSpPr>
            <p:cNvPr id="16398" name="Line 14"/>
            <p:cNvSpPr>
              <a:spLocks noChangeShapeType="1"/>
            </p:cNvSpPr>
            <p:nvPr/>
          </p:nvSpPr>
          <p:spPr bwMode="auto">
            <a:xfrm flipH="1">
              <a:off x="2253" y="3236"/>
              <a:ext cx="466" cy="432"/>
            </a:xfrm>
            <a:prstGeom prst="line">
              <a:avLst/>
            </a:prstGeom>
            <a:noFill/>
            <a:ln w="9525">
              <a:solidFill>
                <a:schemeClr val="tx1"/>
              </a:solidFill>
              <a:round/>
              <a:headEnd/>
              <a:tailEnd/>
            </a:ln>
            <a:effectLst/>
          </p:spPr>
          <p:txBody>
            <a:bodyPr/>
            <a:lstStyle/>
            <a:p>
              <a:endParaRPr lang="en-GB"/>
            </a:p>
          </p:txBody>
        </p:sp>
        <p:sp>
          <p:nvSpPr>
            <p:cNvPr id="16400" name="Line 16"/>
            <p:cNvSpPr>
              <a:spLocks noChangeShapeType="1"/>
            </p:cNvSpPr>
            <p:nvPr/>
          </p:nvSpPr>
          <p:spPr bwMode="auto">
            <a:xfrm flipH="1">
              <a:off x="2016" y="3245"/>
              <a:ext cx="466" cy="432"/>
            </a:xfrm>
            <a:prstGeom prst="line">
              <a:avLst/>
            </a:prstGeom>
            <a:noFill/>
            <a:ln w="9525">
              <a:solidFill>
                <a:schemeClr val="tx1"/>
              </a:solidFill>
              <a:round/>
              <a:headEnd/>
              <a:tailEnd/>
            </a:ln>
            <a:effectLst/>
          </p:spPr>
          <p:txBody>
            <a:bodyPr/>
            <a:lstStyle/>
            <a:p>
              <a:endParaRPr lang="en-GB"/>
            </a:p>
          </p:txBody>
        </p:sp>
        <p:sp>
          <p:nvSpPr>
            <p:cNvPr id="16401" name="Line 17"/>
            <p:cNvSpPr>
              <a:spLocks noChangeShapeType="1"/>
            </p:cNvSpPr>
            <p:nvPr/>
          </p:nvSpPr>
          <p:spPr bwMode="auto">
            <a:xfrm flipH="1">
              <a:off x="2483" y="3253"/>
              <a:ext cx="466" cy="432"/>
            </a:xfrm>
            <a:prstGeom prst="line">
              <a:avLst/>
            </a:prstGeom>
            <a:noFill/>
            <a:ln w="9525">
              <a:solidFill>
                <a:schemeClr val="tx1"/>
              </a:solidFill>
              <a:round/>
              <a:headEnd/>
              <a:tailEnd/>
            </a:ln>
            <a:effectLst/>
          </p:spPr>
          <p:txBody>
            <a:bodyPr/>
            <a:lstStyle/>
            <a:p>
              <a:endParaRPr lang="en-GB"/>
            </a:p>
          </p:txBody>
        </p:sp>
        <p:sp>
          <p:nvSpPr>
            <p:cNvPr id="16402" name="Line 18"/>
            <p:cNvSpPr>
              <a:spLocks noChangeShapeType="1"/>
            </p:cNvSpPr>
            <p:nvPr/>
          </p:nvSpPr>
          <p:spPr bwMode="auto">
            <a:xfrm>
              <a:off x="1694" y="3456"/>
              <a:ext cx="1524" cy="0"/>
            </a:xfrm>
            <a:prstGeom prst="line">
              <a:avLst/>
            </a:prstGeom>
            <a:noFill/>
            <a:ln w="9525">
              <a:solidFill>
                <a:schemeClr val="tx1"/>
              </a:solidFill>
              <a:round/>
              <a:headEnd/>
              <a:tailEnd/>
            </a:ln>
            <a:effectLst/>
          </p:spPr>
          <p:txBody>
            <a:bodyPr/>
            <a:lstStyle/>
            <a:p>
              <a:endParaRPr lang="en-GB"/>
            </a:p>
          </p:txBody>
        </p:sp>
        <p:sp>
          <p:nvSpPr>
            <p:cNvPr id="16403" name="Line 19"/>
            <p:cNvSpPr>
              <a:spLocks noChangeShapeType="1"/>
            </p:cNvSpPr>
            <p:nvPr/>
          </p:nvSpPr>
          <p:spPr bwMode="auto">
            <a:xfrm>
              <a:off x="1559" y="3558"/>
              <a:ext cx="1541" cy="8"/>
            </a:xfrm>
            <a:prstGeom prst="line">
              <a:avLst/>
            </a:prstGeom>
            <a:noFill/>
            <a:ln w="9525">
              <a:solidFill>
                <a:schemeClr val="tx1"/>
              </a:solidFill>
              <a:round/>
              <a:headEnd/>
              <a:tailEnd/>
            </a:ln>
            <a:effectLst/>
          </p:spPr>
          <p:txBody>
            <a:bodyPr/>
            <a:lstStyle/>
            <a:p>
              <a:endParaRPr lang="en-GB"/>
            </a:p>
          </p:txBody>
        </p:sp>
        <p:sp>
          <p:nvSpPr>
            <p:cNvPr id="16404" name="Line 20"/>
            <p:cNvSpPr>
              <a:spLocks noChangeShapeType="1"/>
            </p:cNvSpPr>
            <p:nvPr/>
          </p:nvSpPr>
          <p:spPr bwMode="auto">
            <a:xfrm>
              <a:off x="1830" y="3345"/>
              <a:ext cx="1515" cy="0"/>
            </a:xfrm>
            <a:prstGeom prst="line">
              <a:avLst/>
            </a:prstGeom>
            <a:noFill/>
            <a:ln w="9525">
              <a:solidFill>
                <a:schemeClr val="tx1"/>
              </a:solidFill>
              <a:round/>
              <a:headEnd/>
              <a:tailEnd/>
            </a:ln>
            <a:effectLst/>
          </p:spPr>
          <p:txBody>
            <a:bodyPr/>
            <a:lstStyle/>
            <a:p>
              <a:endParaRPr lang="en-GB"/>
            </a:p>
          </p:txBody>
        </p:sp>
        <p:sp>
          <p:nvSpPr>
            <p:cNvPr id="16405" name="Line 21"/>
            <p:cNvSpPr>
              <a:spLocks noChangeShapeType="1"/>
            </p:cNvSpPr>
            <p:nvPr/>
          </p:nvSpPr>
          <p:spPr bwMode="auto">
            <a:xfrm flipH="1">
              <a:off x="2712" y="3228"/>
              <a:ext cx="483" cy="458"/>
            </a:xfrm>
            <a:prstGeom prst="line">
              <a:avLst/>
            </a:prstGeom>
            <a:noFill/>
            <a:ln w="9525">
              <a:solidFill>
                <a:schemeClr val="tx1"/>
              </a:solidFill>
              <a:round/>
              <a:headEnd/>
              <a:tailEnd/>
            </a:ln>
            <a:effectLst/>
          </p:spPr>
          <p:txBody>
            <a:bodyPr/>
            <a:lstStyle/>
            <a:p>
              <a:endParaRPr lang="en-GB"/>
            </a:p>
          </p:txBody>
        </p:sp>
        <p:sp>
          <p:nvSpPr>
            <p:cNvPr id="16406" name="Line 22"/>
            <p:cNvSpPr>
              <a:spLocks noChangeShapeType="1"/>
            </p:cNvSpPr>
            <p:nvPr/>
          </p:nvSpPr>
          <p:spPr bwMode="auto">
            <a:xfrm flipH="1">
              <a:off x="1739" y="3246"/>
              <a:ext cx="466" cy="432"/>
            </a:xfrm>
            <a:prstGeom prst="line">
              <a:avLst/>
            </a:prstGeom>
            <a:noFill/>
            <a:ln w="9525">
              <a:solidFill>
                <a:schemeClr val="tx1"/>
              </a:solidFill>
              <a:round/>
              <a:headEnd/>
              <a:tailEnd/>
            </a:ln>
            <a:effectLst/>
          </p:spPr>
          <p:txBody>
            <a:bodyPr/>
            <a:lstStyle/>
            <a:p>
              <a:endParaRPr lang="en-GB"/>
            </a:p>
          </p:txBody>
        </p:sp>
      </p:grpSp>
      <p:grpSp>
        <p:nvGrpSpPr>
          <p:cNvPr id="16408" name="Group 24"/>
          <p:cNvGrpSpPr>
            <a:grpSpLocks/>
          </p:cNvGrpSpPr>
          <p:nvPr/>
        </p:nvGrpSpPr>
        <p:grpSpPr bwMode="auto">
          <a:xfrm>
            <a:off x="1860549" y="4447082"/>
            <a:ext cx="5202237" cy="1103312"/>
            <a:chOff x="1439" y="3228"/>
            <a:chExt cx="2031" cy="458"/>
          </a:xfrm>
        </p:grpSpPr>
        <p:sp>
          <p:nvSpPr>
            <p:cNvPr id="16409" name="AutoShape 25"/>
            <p:cNvSpPr>
              <a:spLocks noChangeArrowheads="1"/>
            </p:cNvSpPr>
            <p:nvPr/>
          </p:nvSpPr>
          <p:spPr bwMode="auto">
            <a:xfrm>
              <a:off x="1439" y="3237"/>
              <a:ext cx="2031" cy="440"/>
            </a:xfrm>
            <a:prstGeom prst="parallelogram">
              <a:avLst>
                <a:gd name="adj" fmla="val 115398"/>
              </a:avLst>
            </a:prstGeom>
            <a:noFill/>
            <a:ln w="9525">
              <a:solidFill>
                <a:schemeClr val="tx1"/>
              </a:solidFill>
              <a:miter lim="800000"/>
              <a:headEnd/>
              <a:tailEnd/>
            </a:ln>
            <a:effectLst/>
          </p:spPr>
          <p:txBody>
            <a:bodyPr wrap="none" anchor="ctr"/>
            <a:lstStyle/>
            <a:p>
              <a:endParaRPr lang="en-GB"/>
            </a:p>
          </p:txBody>
        </p:sp>
        <p:sp>
          <p:nvSpPr>
            <p:cNvPr id="16410" name="Line 26"/>
            <p:cNvSpPr>
              <a:spLocks noChangeShapeType="1"/>
            </p:cNvSpPr>
            <p:nvPr/>
          </p:nvSpPr>
          <p:spPr bwMode="auto">
            <a:xfrm flipH="1">
              <a:off x="2253" y="3236"/>
              <a:ext cx="466" cy="432"/>
            </a:xfrm>
            <a:prstGeom prst="line">
              <a:avLst/>
            </a:prstGeom>
            <a:noFill/>
            <a:ln w="9525">
              <a:solidFill>
                <a:schemeClr val="tx1"/>
              </a:solidFill>
              <a:round/>
              <a:headEnd/>
              <a:tailEnd/>
            </a:ln>
            <a:effectLst/>
          </p:spPr>
          <p:txBody>
            <a:bodyPr/>
            <a:lstStyle/>
            <a:p>
              <a:endParaRPr lang="en-GB"/>
            </a:p>
          </p:txBody>
        </p:sp>
        <p:sp>
          <p:nvSpPr>
            <p:cNvPr id="16411" name="Line 27"/>
            <p:cNvSpPr>
              <a:spLocks noChangeShapeType="1"/>
            </p:cNvSpPr>
            <p:nvPr/>
          </p:nvSpPr>
          <p:spPr bwMode="auto">
            <a:xfrm flipH="1">
              <a:off x="2016" y="3245"/>
              <a:ext cx="466" cy="432"/>
            </a:xfrm>
            <a:prstGeom prst="line">
              <a:avLst/>
            </a:prstGeom>
            <a:noFill/>
            <a:ln w="9525">
              <a:solidFill>
                <a:schemeClr val="tx1"/>
              </a:solidFill>
              <a:round/>
              <a:headEnd/>
              <a:tailEnd/>
            </a:ln>
            <a:effectLst/>
          </p:spPr>
          <p:txBody>
            <a:bodyPr/>
            <a:lstStyle/>
            <a:p>
              <a:endParaRPr lang="en-GB"/>
            </a:p>
          </p:txBody>
        </p:sp>
        <p:sp>
          <p:nvSpPr>
            <p:cNvPr id="16412" name="Line 28"/>
            <p:cNvSpPr>
              <a:spLocks noChangeShapeType="1"/>
            </p:cNvSpPr>
            <p:nvPr/>
          </p:nvSpPr>
          <p:spPr bwMode="auto">
            <a:xfrm flipH="1">
              <a:off x="2483" y="3253"/>
              <a:ext cx="466" cy="432"/>
            </a:xfrm>
            <a:prstGeom prst="line">
              <a:avLst/>
            </a:prstGeom>
            <a:noFill/>
            <a:ln w="9525">
              <a:solidFill>
                <a:schemeClr val="tx1"/>
              </a:solidFill>
              <a:round/>
              <a:headEnd/>
              <a:tailEnd/>
            </a:ln>
            <a:effectLst/>
          </p:spPr>
          <p:txBody>
            <a:bodyPr/>
            <a:lstStyle/>
            <a:p>
              <a:endParaRPr lang="en-GB"/>
            </a:p>
          </p:txBody>
        </p:sp>
        <p:sp>
          <p:nvSpPr>
            <p:cNvPr id="16413" name="Line 29"/>
            <p:cNvSpPr>
              <a:spLocks noChangeShapeType="1"/>
            </p:cNvSpPr>
            <p:nvPr/>
          </p:nvSpPr>
          <p:spPr bwMode="auto">
            <a:xfrm>
              <a:off x="1694" y="3456"/>
              <a:ext cx="1524" cy="0"/>
            </a:xfrm>
            <a:prstGeom prst="line">
              <a:avLst/>
            </a:prstGeom>
            <a:noFill/>
            <a:ln w="9525">
              <a:solidFill>
                <a:schemeClr val="tx1"/>
              </a:solidFill>
              <a:round/>
              <a:headEnd/>
              <a:tailEnd/>
            </a:ln>
            <a:effectLst/>
          </p:spPr>
          <p:txBody>
            <a:bodyPr/>
            <a:lstStyle/>
            <a:p>
              <a:endParaRPr lang="en-GB"/>
            </a:p>
          </p:txBody>
        </p:sp>
        <p:sp>
          <p:nvSpPr>
            <p:cNvPr id="16414" name="Line 30"/>
            <p:cNvSpPr>
              <a:spLocks noChangeShapeType="1"/>
            </p:cNvSpPr>
            <p:nvPr/>
          </p:nvSpPr>
          <p:spPr bwMode="auto">
            <a:xfrm>
              <a:off x="1559" y="3558"/>
              <a:ext cx="1541" cy="8"/>
            </a:xfrm>
            <a:prstGeom prst="line">
              <a:avLst/>
            </a:prstGeom>
            <a:noFill/>
            <a:ln w="9525">
              <a:solidFill>
                <a:schemeClr val="tx1"/>
              </a:solidFill>
              <a:round/>
              <a:headEnd/>
              <a:tailEnd/>
            </a:ln>
            <a:effectLst/>
          </p:spPr>
          <p:txBody>
            <a:bodyPr/>
            <a:lstStyle/>
            <a:p>
              <a:endParaRPr lang="en-GB"/>
            </a:p>
          </p:txBody>
        </p:sp>
        <p:sp>
          <p:nvSpPr>
            <p:cNvPr id="16415" name="Line 31"/>
            <p:cNvSpPr>
              <a:spLocks noChangeShapeType="1"/>
            </p:cNvSpPr>
            <p:nvPr/>
          </p:nvSpPr>
          <p:spPr bwMode="auto">
            <a:xfrm>
              <a:off x="1830" y="3345"/>
              <a:ext cx="1515" cy="0"/>
            </a:xfrm>
            <a:prstGeom prst="line">
              <a:avLst/>
            </a:prstGeom>
            <a:noFill/>
            <a:ln w="9525">
              <a:solidFill>
                <a:schemeClr val="tx1"/>
              </a:solidFill>
              <a:round/>
              <a:headEnd/>
              <a:tailEnd/>
            </a:ln>
            <a:effectLst/>
          </p:spPr>
          <p:txBody>
            <a:bodyPr/>
            <a:lstStyle/>
            <a:p>
              <a:endParaRPr lang="en-GB"/>
            </a:p>
          </p:txBody>
        </p:sp>
        <p:sp>
          <p:nvSpPr>
            <p:cNvPr id="16416" name="Line 32"/>
            <p:cNvSpPr>
              <a:spLocks noChangeShapeType="1"/>
            </p:cNvSpPr>
            <p:nvPr/>
          </p:nvSpPr>
          <p:spPr bwMode="auto">
            <a:xfrm flipH="1">
              <a:off x="2712" y="3228"/>
              <a:ext cx="483" cy="458"/>
            </a:xfrm>
            <a:prstGeom prst="line">
              <a:avLst/>
            </a:prstGeom>
            <a:noFill/>
            <a:ln w="9525">
              <a:solidFill>
                <a:schemeClr val="tx1"/>
              </a:solidFill>
              <a:round/>
              <a:headEnd/>
              <a:tailEnd/>
            </a:ln>
            <a:effectLst/>
          </p:spPr>
          <p:txBody>
            <a:bodyPr/>
            <a:lstStyle/>
            <a:p>
              <a:endParaRPr lang="en-GB"/>
            </a:p>
          </p:txBody>
        </p:sp>
        <p:sp>
          <p:nvSpPr>
            <p:cNvPr id="16417" name="Line 33"/>
            <p:cNvSpPr>
              <a:spLocks noChangeShapeType="1"/>
            </p:cNvSpPr>
            <p:nvPr/>
          </p:nvSpPr>
          <p:spPr bwMode="auto">
            <a:xfrm flipH="1">
              <a:off x="1739" y="3246"/>
              <a:ext cx="466" cy="432"/>
            </a:xfrm>
            <a:prstGeom prst="line">
              <a:avLst/>
            </a:prstGeom>
            <a:noFill/>
            <a:ln w="9525">
              <a:solidFill>
                <a:schemeClr val="tx1"/>
              </a:solidFill>
              <a:round/>
              <a:headEnd/>
              <a:tailEnd/>
            </a:ln>
            <a:effectLst/>
          </p:spPr>
          <p:txBody>
            <a:bodyPr/>
            <a:lstStyle/>
            <a:p>
              <a:endParaRPr lang="en-GB"/>
            </a:p>
          </p:txBody>
        </p:sp>
      </p:grpSp>
      <p:sp>
        <p:nvSpPr>
          <p:cNvPr id="16418" name="Line 34"/>
          <p:cNvSpPr>
            <a:spLocks noChangeShapeType="1"/>
          </p:cNvSpPr>
          <p:nvPr/>
        </p:nvSpPr>
        <p:spPr bwMode="auto">
          <a:xfrm flipV="1">
            <a:off x="4929186" y="4070844"/>
            <a:ext cx="485775" cy="1922463"/>
          </a:xfrm>
          <a:prstGeom prst="line">
            <a:avLst/>
          </a:prstGeom>
          <a:noFill/>
          <a:ln w="28575">
            <a:solidFill>
              <a:schemeClr val="tx1"/>
            </a:solidFill>
            <a:prstDash val="sysDot"/>
            <a:round/>
            <a:headEnd/>
            <a:tailEnd type="triangle" w="med" len="med"/>
          </a:ln>
          <a:effectLst/>
        </p:spPr>
        <p:txBody>
          <a:bodyPr/>
          <a:lstStyle/>
          <a:p>
            <a:endParaRPr lang="en-GB"/>
          </a:p>
        </p:txBody>
      </p:sp>
      <p:sp>
        <p:nvSpPr>
          <p:cNvPr id="16419" name="Line 35"/>
          <p:cNvSpPr>
            <a:spLocks noChangeShapeType="1"/>
          </p:cNvSpPr>
          <p:nvPr/>
        </p:nvSpPr>
        <p:spPr bwMode="auto">
          <a:xfrm>
            <a:off x="4505702" y="5958382"/>
            <a:ext cx="430213" cy="6350"/>
          </a:xfrm>
          <a:prstGeom prst="line">
            <a:avLst/>
          </a:prstGeom>
          <a:noFill/>
          <a:ln w="28575">
            <a:solidFill>
              <a:schemeClr val="tx2"/>
            </a:solidFill>
            <a:round/>
            <a:headEnd/>
            <a:tailEnd/>
          </a:ln>
          <a:effectLst/>
        </p:spPr>
        <p:txBody>
          <a:bodyPr/>
          <a:lstStyle/>
          <a:p>
            <a:endParaRPr lang="en-GB"/>
          </a:p>
        </p:txBody>
      </p:sp>
      <p:sp>
        <p:nvSpPr>
          <p:cNvPr id="16420" name="Line 36"/>
          <p:cNvSpPr>
            <a:spLocks noChangeShapeType="1"/>
          </p:cNvSpPr>
          <p:nvPr/>
        </p:nvSpPr>
        <p:spPr bwMode="auto">
          <a:xfrm flipV="1">
            <a:off x="4525961" y="4996357"/>
            <a:ext cx="631825" cy="0"/>
          </a:xfrm>
          <a:prstGeom prst="line">
            <a:avLst/>
          </a:prstGeom>
          <a:noFill/>
          <a:ln w="28575">
            <a:solidFill>
              <a:schemeClr val="tx2"/>
            </a:solidFill>
            <a:round/>
            <a:headEnd/>
            <a:tailEnd/>
          </a:ln>
          <a:effectLst/>
        </p:spPr>
        <p:txBody>
          <a:bodyPr/>
          <a:lstStyle/>
          <a:p>
            <a:endParaRPr lang="en-GB"/>
          </a:p>
        </p:txBody>
      </p:sp>
      <p:graphicFrame>
        <p:nvGraphicFramePr>
          <p:cNvPr id="16421" name="Object 37"/>
          <p:cNvGraphicFramePr>
            <a:graphicFrameLocks noChangeAspect="1"/>
          </p:cNvGraphicFramePr>
          <p:nvPr>
            <p:extLst>
              <p:ext uri="{D42A27DB-BD31-4B8C-83A1-F6EECF244321}">
                <p14:modId xmlns:p14="http://schemas.microsoft.com/office/powerpoint/2010/main" val="1189698708"/>
              </p:ext>
            </p:extLst>
          </p:nvPr>
        </p:nvGraphicFramePr>
        <p:xfrm>
          <a:off x="3905249" y="3808907"/>
          <a:ext cx="254000" cy="436562"/>
        </p:xfrm>
        <a:graphic>
          <a:graphicData uri="http://schemas.openxmlformats.org/presentationml/2006/ole">
            <mc:AlternateContent xmlns:mc="http://schemas.openxmlformats.org/markup-compatibility/2006">
              <mc:Choice xmlns:v="urn:schemas-microsoft-com:vml" Requires="v">
                <p:oleObj spid="_x0000_s17193" name="Equation" r:id="rId18" imgW="88560" imgH="152280" progId="Equation.DSMT4">
                  <p:embed/>
                </p:oleObj>
              </mc:Choice>
              <mc:Fallback>
                <p:oleObj name="Equation" r:id="rId18" imgW="88560" imgH="152280" progId="Equation.DSMT4">
                  <p:embed/>
                  <p:pic>
                    <p:nvPicPr>
                      <p:cNvPr id="0" name="Picture 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05249" y="3808907"/>
                        <a:ext cx="254000"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2" name="Object 38"/>
          <p:cNvGraphicFramePr>
            <a:graphicFrameLocks noChangeAspect="1"/>
          </p:cNvGraphicFramePr>
          <p:nvPr>
            <p:extLst>
              <p:ext uri="{D42A27DB-BD31-4B8C-83A1-F6EECF244321}">
                <p14:modId xmlns:p14="http://schemas.microsoft.com/office/powerpoint/2010/main" val="2326004933"/>
              </p:ext>
            </p:extLst>
          </p:nvPr>
        </p:nvGraphicFramePr>
        <p:xfrm>
          <a:off x="4598986" y="3821607"/>
          <a:ext cx="400050" cy="655637"/>
        </p:xfrm>
        <a:graphic>
          <a:graphicData uri="http://schemas.openxmlformats.org/presentationml/2006/ole">
            <mc:AlternateContent xmlns:mc="http://schemas.openxmlformats.org/markup-compatibility/2006">
              <mc:Choice xmlns:v="urn:schemas-microsoft-com:vml" Requires="v">
                <p:oleObj spid="_x0000_s17194" name="Equation" r:id="rId20" imgW="139680" imgH="228600" progId="Equation.DSMT4">
                  <p:embed/>
                </p:oleObj>
              </mc:Choice>
              <mc:Fallback>
                <p:oleObj name="Equation" r:id="rId20" imgW="139680" imgH="228600" progId="Equation.DSMT4">
                  <p:embed/>
                  <p:pic>
                    <p:nvPicPr>
                      <p:cNvPr id="0" name="Picture 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8986" y="3821607"/>
                        <a:ext cx="400050"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423" name="Object 39"/>
          <p:cNvGraphicFramePr>
            <a:graphicFrameLocks noChangeAspect="1"/>
          </p:cNvGraphicFramePr>
          <p:nvPr>
            <p:extLst>
              <p:ext uri="{D42A27DB-BD31-4B8C-83A1-F6EECF244321}">
                <p14:modId xmlns:p14="http://schemas.microsoft.com/office/powerpoint/2010/main" val="238325191"/>
              </p:ext>
            </p:extLst>
          </p:nvPr>
        </p:nvGraphicFramePr>
        <p:xfrm>
          <a:off x="5505449" y="3796207"/>
          <a:ext cx="363537" cy="655637"/>
        </p:xfrm>
        <a:graphic>
          <a:graphicData uri="http://schemas.openxmlformats.org/presentationml/2006/ole">
            <mc:AlternateContent xmlns:mc="http://schemas.openxmlformats.org/markup-compatibility/2006">
              <mc:Choice xmlns:v="urn:schemas-microsoft-com:vml" Requires="v">
                <p:oleObj spid="_x0000_s17195" name="Equation" r:id="rId22" imgW="126720" imgH="228600" progId="Equation.DSMT4">
                  <p:embed/>
                </p:oleObj>
              </mc:Choice>
              <mc:Fallback>
                <p:oleObj name="Equation" r:id="rId22" imgW="126720" imgH="228600" progId="Equation.DSMT4">
                  <p:embed/>
                  <p:pic>
                    <p:nvPicPr>
                      <p:cNvPr id="0" name="Picture 3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05449" y="3796207"/>
                        <a:ext cx="363537"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Kinematics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34945"/>
                <a:ext cx="5599792" cy="4337472"/>
              </a:xfrm>
            </p:spPr>
            <p:txBody>
              <a:bodyPr>
                <a:normAutofit fontScale="70000" lnSpcReduction="20000"/>
              </a:bodyPr>
              <a:lstStyle/>
              <a:p>
                <a:r>
                  <a:rPr lang="en-US" dirty="0" smtClean="0"/>
                  <a:t>Light propagates along a null line where </a:t>
                </a:r>
                <a14:m>
                  <m:oMath xmlns:m="http://schemas.openxmlformats.org/officeDocument/2006/math">
                    <m:r>
                      <a:rPr lang="en-US" b="0" i="1" smtClean="0">
                        <a:latin typeface="Cambria Math"/>
                      </a:rPr>
                      <m:t>𝑑</m:t>
                    </m:r>
                    <m:sSup>
                      <m:sSupPr>
                        <m:ctrlPr>
                          <a:rPr lang="en-US" b="0" i="1" smtClean="0">
                            <a:latin typeface="Cambria Math" panose="02040503050406030204" pitchFamily="18" charset="0"/>
                          </a:rPr>
                        </m:ctrlPr>
                      </m:sSupPr>
                      <m:e>
                        <m:r>
                          <a:rPr lang="en-US" b="0" i="1" smtClean="0">
                            <a:latin typeface="Cambria Math"/>
                          </a:rPr>
                          <m:t>𝑠</m:t>
                        </m:r>
                      </m:e>
                      <m:sup>
                        <m:r>
                          <a:rPr lang="en-US" b="0" i="1" smtClean="0">
                            <a:latin typeface="Cambria Math"/>
                          </a:rPr>
                          <m:t>2</m:t>
                        </m:r>
                      </m:sup>
                    </m:sSup>
                    <m:r>
                      <a:rPr lang="en-US" b="0" i="1" smtClean="0">
                        <a:latin typeface="Cambria Math"/>
                      </a:rPr>
                      <m:t>=0</m:t>
                    </m:r>
                  </m:oMath>
                </a14:m>
                <a:r>
                  <a:rPr lang="en-US" dirty="0" smtClean="0"/>
                  <a:t>. Consider light (or peak of wave) emitted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r>
                      <a:rPr lang="en-US" b="0" i="1" smtClean="0">
                        <a:latin typeface="Cambria Math"/>
                      </a:rPr>
                      <m:t>+</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𝑒</m:t>
                        </m:r>
                      </m:sub>
                    </m:sSub>
                  </m:oMath>
                </a14:m>
                <a:r>
                  <a:rPr lang="en-US" dirty="0" smtClean="0"/>
                  <a:t>:</a:t>
                </a:r>
              </a:p>
              <a:p>
                <a:endParaRPr lang="en-US" dirty="0" smtClean="0"/>
              </a:p>
              <a:p>
                <a:pPr marL="0" indent="0">
                  <a:buNone/>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sub>
                        <m:sup>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sup>
                        <m:e>
                          <m:f>
                            <m:fPr>
                              <m:ctrlPr>
                                <a:rPr lang="en-US" i="1" smtClean="0">
                                  <a:latin typeface="Cambria Math" panose="02040503050406030204" pitchFamily="18" charset="0"/>
                                </a:rPr>
                              </m:ctrlPr>
                            </m:fPr>
                            <m:num>
                              <m:r>
                                <a:rPr lang="en-US" b="0" i="1" smtClean="0">
                                  <a:latin typeface="Cambria Math"/>
                                </a:rPr>
                                <m:t>𝑐𝑑𝑡</m:t>
                              </m:r>
                            </m:num>
                            <m:den>
                              <m:r>
                                <a:rPr lang="en-US" b="0" i="1" smtClean="0">
                                  <a:latin typeface="Cambria Math"/>
                                </a:rPr>
                                <m:t>𝑎</m:t>
                              </m:r>
                              <m:r>
                                <a:rPr lang="en-US" b="0" i="1" smtClean="0">
                                  <a:latin typeface="Cambria Math"/>
                                </a:rPr>
                                <m:t>(</m:t>
                              </m:r>
                              <m:r>
                                <a:rPr lang="en-US" b="0" i="1" smtClean="0">
                                  <a:latin typeface="Cambria Math"/>
                                </a:rPr>
                                <m:t>𝑡</m:t>
                              </m:r>
                              <m:r>
                                <a:rPr lang="en-US" b="0" i="1" smtClean="0">
                                  <a:latin typeface="Cambria Math"/>
                                </a:rPr>
                                <m:t>)</m:t>
                              </m:r>
                            </m:den>
                          </m:f>
                          <m:r>
                            <a:rPr lang="en-US" b="0" i="1" smtClean="0">
                              <a:latin typeface="Cambria Math"/>
                            </a:rPr>
                            <m:t>=</m:t>
                          </m:r>
                          <m:nary>
                            <m:naryPr>
                              <m:ctrlPr>
                                <a:rPr lang="en-US" b="0" i="1" smtClean="0">
                                  <a:latin typeface="Cambria Math" panose="02040503050406030204" pitchFamily="18" charset="0"/>
                                </a:rPr>
                              </m:ctrlPr>
                            </m:naryPr>
                            <m:sub>
                              <m:r>
                                <m:rPr>
                                  <m:brk m:alnAt="23"/>
                                </m:rPr>
                                <a:rPr lang="en-US" b="0" i="1" smtClean="0">
                                  <a:latin typeface="Cambria Math"/>
                                </a:rPr>
                                <m:t>0</m:t>
                              </m:r>
                            </m:sub>
                            <m:sup>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0</m:t>
                                  </m:r>
                                </m:sub>
                              </m:sSub>
                            </m:sup>
                            <m:e>
                              <m:f>
                                <m:fPr>
                                  <m:ctrlPr>
                                    <a:rPr lang="en-US" b="0" i="1" smtClean="0">
                                      <a:latin typeface="Cambria Math" panose="02040503050406030204" pitchFamily="18" charset="0"/>
                                    </a:rPr>
                                  </m:ctrlPr>
                                </m:fPr>
                                <m:num>
                                  <m:r>
                                    <a:rPr lang="en-US" b="0" i="1" smtClean="0">
                                      <a:latin typeface="Cambria Math"/>
                                    </a:rPr>
                                    <m:t>𝑑𝑟</m:t>
                                  </m:r>
                                </m:num>
                                <m:den>
                                  <m:rad>
                                    <m:radPr>
                                      <m:degHide m:val="on"/>
                                      <m:ctrlPr>
                                        <a:rPr lang="en-US" b="0" i="1" smtClean="0">
                                          <a:latin typeface="Cambria Math" panose="02040503050406030204" pitchFamily="18" charset="0"/>
                                        </a:rPr>
                                      </m:ctrlPr>
                                    </m:radPr>
                                    <m:deg/>
                                    <m:e>
                                      <m:r>
                                        <a:rPr lang="en-US" b="0" i="1" smtClean="0">
                                          <a:latin typeface="Cambria Math"/>
                                        </a:rPr>
                                        <m:t>1−</m:t>
                                      </m:r>
                                      <m:r>
                                        <a:rPr lang="en-US" b="0" i="1" smtClean="0">
                                          <a:latin typeface="Cambria Math"/>
                                        </a:rPr>
                                        <m:t>𝐾</m:t>
                                      </m:r>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e>
                                  </m:rad>
                                </m:den>
                              </m:f>
                              <m:r>
                                <a:rPr lang="en-US" b="0" i="1" smtClean="0">
                                  <a:latin typeface="Cambria Math"/>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r>
                                    <m:rPr>
                                      <m:brk m:alnAt="23"/>
                                    </m:rPr>
                                    <a:rPr lang="en-US" b="0" i="1" smtClean="0">
                                      <a:latin typeface="Cambria Math"/>
                                    </a:rPr>
                                    <m:t>+</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𝑒</m:t>
                                      </m:r>
                                    </m:sub>
                                  </m:sSub>
                                </m:sub>
                                <m:sup>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r>
                                    <a:rPr lang="en-US" b="0" i="1" smtClean="0">
                                      <a:latin typeface="Cambria Math"/>
                                    </a:rPr>
                                    <m:t>+</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𝑟</m:t>
                                      </m:r>
                                    </m:sub>
                                  </m:sSub>
                                </m:sup>
                                <m:e>
                                  <m:f>
                                    <m:fPr>
                                      <m:ctrlPr>
                                        <a:rPr lang="en-US" b="0" i="1" smtClean="0">
                                          <a:latin typeface="Cambria Math" panose="02040503050406030204" pitchFamily="18" charset="0"/>
                                        </a:rPr>
                                      </m:ctrlPr>
                                    </m:fPr>
                                    <m:num>
                                      <m:r>
                                        <a:rPr lang="en-US" b="0" i="1" smtClean="0">
                                          <a:latin typeface="Cambria Math"/>
                                        </a:rPr>
                                        <m:t>𝑐𝑑𝑡</m:t>
                                      </m:r>
                                    </m:num>
                                    <m:den>
                                      <m:r>
                                        <a:rPr lang="en-US" b="0" i="1" smtClean="0">
                                          <a:latin typeface="Cambria Math"/>
                                        </a:rPr>
                                        <m:t>𝑎</m:t>
                                      </m:r>
                                      <m:r>
                                        <a:rPr lang="en-US" b="0" i="1" smtClean="0">
                                          <a:latin typeface="Cambria Math"/>
                                        </a:rPr>
                                        <m:t>(</m:t>
                                      </m:r>
                                      <m:r>
                                        <a:rPr lang="en-US" b="0" i="1" smtClean="0">
                                          <a:latin typeface="Cambria Math"/>
                                        </a:rPr>
                                        <m:t>𝑡</m:t>
                                      </m:r>
                                      <m:r>
                                        <a:rPr lang="en-US" b="0" i="1" smtClean="0">
                                          <a:latin typeface="Cambria Math"/>
                                        </a:rPr>
                                        <m:t>)</m:t>
                                      </m:r>
                                    </m:den>
                                  </m:f>
                                </m:e>
                              </m:nary>
                            </m:e>
                          </m:nary>
                        </m:e>
                      </m:nary>
                    </m:oMath>
                  </m:oMathPara>
                </a14:m>
                <a:endParaRPr lang="en-US" dirty="0" smtClean="0"/>
              </a:p>
              <a:p>
                <a:pPr marL="0" indent="0">
                  <a:buNone/>
                </a:pPr>
                <a:endParaRPr lang="en-US" dirty="0" smtClean="0"/>
              </a:p>
              <a:p>
                <a:r>
                  <a:rPr lang="en-US" dirty="0" smtClean="0"/>
                  <a:t>Then for </a:t>
                </a:r>
                <a14:m>
                  <m:oMath xmlns:m="http://schemas.openxmlformats.org/officeDocument/2006/math">
                    <m:r>
                      <a:rPr lang="en-US" i="1" smtClean="0">
                        <a:latin typeface="Cambria Math"/>
                        <a:ea typeface="Cambria Math"/>
                      </a:rPr>
                      <m:t>∆</m:t>
                    </m:r>
                    <m:r>
                      <a:rPr lang="en-US" b="0" i="1" smtClean="0">
                        <a:latin typeface="Cambria Math"/>
                        <a:ea typeface="Cambria Math"/>
                      </a:rPr>
                      <m:t>𝑡</m:t>
                    </m:r>
                    <m:r>
                      <a:rPr lang="en-US" b="0" i="1" smtClean="0">
                        <a:latin typeface="Cambria Math"/>
                        <a:ea typeface="Cambria Math"/>
                      </a:rPr>
                      <m:t>≪1</m:t>
                    </m:r>
                  </m:oMath>
                </a14:m>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𝑟</m:t>
                            </m:r>
                          </m:sub>
                        </m:sSub>
                      </m:num>
                      <m:den>
                        <m:r>
                          <a:rPr lang="en-US" b="0" i="1" smtClean="0">
                            <a:latin typeface="Cambria Math"/>
                          </a:rPr>
                          <m:t>𝑎</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r>
                          <a:rPr lang="en-US" b="0" i="1" smtClean="0">
                            <a:latin typeface="Cambria Math"/>
                          </a:rPr>
                          <m:t>)</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𝑒</m:t>
                            </m:r>
                          </m:sub>
                        </m:sSub>
                      </m:num>
                      <m:den>
                        <m:r>
                          <a:rPr lang="en-US" b="0" i="1" smtClean="0">
                            <a:latin typeface="Cambria Math"/>
                          </a:rPr>
                          <m:t>𝑎</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r>
                          <a:rPr lang="en-US" b="0" i="1" smtClean="0">
                            <a:latin typeface="Cambria Math"/>
                          </a:rPr>
                          <m:t>)</m:t>
                        </m:r>
                      </m:den>
                    </m:f>
                  </m:oMath>
                </a14:m>
                <a:r>
                  <a:rPr lang="en-US" dirty="0" smtClean="0"/>
                  <a:t> </a:t>
                </a:r>
                <a14:m>
                  <m:oMath xmlns:m="http://schemas.openxmlformats.org/officeDocument/2006/math">
                    <m:r>
                      <a:rPr lang="en-US" i="1" smtClean="0">
                        <a:latin typeface="Cambria Math"/>
                        <a:ea typeface="Cambria Math"/>
                      </a:rPr>
                      <m:t>⇒</m:t>
                    </m:r>
                    <m:f>
                      <m:fPr>
                        <m:ctrlPr>
                          <a:rPr lang="en-US" i="1" smtClean="0">
                            <a:latin typeface="Cambria Math" panose="02040503050406030204" pitchFamily="18" charset="0"/>
                          </a:rPr>
                        </m:ctrlPr>
                      </m:fPr>
                      <m:num>
                        <m:r>
                          <a:rPr lang="en-US" b="0" i="1" smtClean="0">
                            <a:latin typeface="Cambria Math"/>
                          </a:rPr>
                          <m:t>𝑎</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r>
                          <a:rPr lang="en-US" b="0" i="1" smtClean="0">
                            <a:latin typeface="Cambria Math"/>
                          </a:rPr>
                          <m:t>)</m:t>
                        </m:r>
                      </m:num>
                      <m:den>
                        <m:r>
                          <a:rPr lang="en-US" b="0" i="1" smtClean="0">
                            <a:latin typeface="Cambria Math"/>
                          </a:rPr>
                          <m:t>𝑎</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r>
                          <a:rPr lang="en-US" b="0" i="1" smtClean="0">
                            <a:latin typeface="Cambria Math"/>
                          </a:rPr>
                          <m:t>)</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ea typeface="Cambria Math"/>
                              </a:rPr>
                              <m:t>𝜆</m:t>
                            </m:r>
                          </m:e>
                          <m:sub>
                            <m:r>
                              <a:rPr lang="en-US" b="0" i="1" smtClean="0">
                                <a:latin typeface="Cambria Math"/>
                              </a:rPr>
                              <m:t>𝑟</m:t>
                            </m:r>
                          </m:sub>
                        </m:sSub>
                      </m:num>
                      <m:den>
                        <m:sSub>
                          <m:sSubPr>
                            <m:ctrlPr>
                              <a:rPr lang="en-US" b="0" i="1" smtClean="0">
                                <a:latin typeface="Cambria Math" panose="02040503050406030204" pitchFamily="18" charset="0"/>
                              </a:rPr>
                            </m:ctrlPr>
                          </m:sSubPr>
                          <m:e>
                            <m:r>
                              <a:rPr lang="en-US" b="0" i="1" smtClean="0">
                                <a:latin typeface="Cambria Math"/>
                                <a:ea typeface="Cambria Math"/>
                              </a:rPr>
                              <m:t>𝜆</m:t>
                            </m:r>
                          </m:e>
                          <m:sub>
                            <m:r>
                              <a:rPr lang="en-US" b="0" i="1" smtClean="0">
                                <a:latin typeface="Cambria Math"/>
                              </a:rPr>
                              <m:t>𝑒</m:t>
                            </m:r>
                          </m:sub>
                        </m:sSub>
                      </m:den>
                    </m:f>
                  </m:oMath>
                </a14:m>
                <a:endParaRPr lang="en-US" dirty="0" smtClean="0"/>
              </a:p>
              <a:p>
                <a:pPr marL="0" indent="0">
                  <a:buNone/>
                </a:pPr>
                <a:endParaRPr lang="en-US" dirty="0"/>
              </a:p>
              <a:p>
                <a:r>
                  <a:rPr lang="en-US" dirty="0" smtClean="0"/>
                  <a:t>Defining for us today: </a:t>
                </a:r>
                <a14:m>
                  <m:oMath xmlns:m="http://schemas.openxmlformats.org/officeDocument/2006/math">
                    <m:r>
                      <a:rPr lang="en-US" b="0" i="1" smtClean="0">
                        <a:latin typeface="Cambria Math"/>
                      </a:rPr>
                      <m:t>𝑎</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e>
                    </m:d>
                    <m:r>
                      <a:rPr lang="en-US" b="0" i="1" smtClean="0">
                        <a:latin typeface="Cambria Math"/>
                      </a:rPr>
                      <m:t>=1</m:t>
                    </m:r>
                  </m:oMath>
                </a14:m>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1</m:t>
                          </m:r>
                        </m:num>
                        <m:den>
                          <m:r>
                            <a:rPr lang="en-US" b="0" i="1" smtClean="0">
                              <a:latin typeface="Cambria Math"/>
                              <a:ea typeface="Cambria Math"/>
                            </a:rPr>
                            <m:t>𝑎</m:t>
                          </m:r>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𝜆</m:t>
                              </m:r>
                            </m:e>
                            <m:sub>
                              <m:r>
                                <a:rPr lang="en-US" b="0" i="1" smtClean="0">
                                  <a:latin typeface="Cambria Math"/>
                                  <a:ea typeface="Cambria Math"/>
                                </a:rPr>
                                <m:t>𝑟</m:t>
                              </m:r>
                            </m:sub>
                          </m:sSub>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𝜆</m:t>
                              </m:r>
                            </m:e>
                            <m:sub>
                              <m:r>
                                <a:rPr lang="en-US" b="0" i="1" smtClean="0">
                                  <a:latin typeface="Cambria Math"/>
                                  <a:ea typeface="Cambria Math"/>
                                </a:rPr>
                                <m:t>𝑒</m:t>
                              </m:r>
                            </m:sub>
                          </m:sSub>
                        </m:den>
                      </m:f>
                      <m:r>
                        <a:rPr lang="en-US" b="0" i="1" smtClean="0">
                          <a:latin typeface="Cambria Math"/>
                          <a:ea typeface="Cambria Math"/>
                        </a:rPr>
                        <m:t>=1+</m:t>
                      </m:r>
                      <m:r>
                        <a:rPr lang="en-US" b="0" i="1" smtClean="0">
                          <a:latin typeface="Cambria Math"/>
                          <a:ea typeface="Cambria Math"/>
                        </a:rPr>
                        <m:t>𝑧</m:t>
                      </m:r>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34945"/>
                <a:ext cx="5599792" cy="4337472"/>
              </a:xfrm>
              <a:blipFill rotWithShape="0">
                <a:blip r:embed="rId4"/>
                <a:stretch>
                  <a:fillRect l="-1197" t="-2388"/>
                </a:stretch>
              </a:blipFill>
            </p:spPr>
            <p:txBody>
              <a:bodyPr/>
              <a:lstStyle/>
              <a:p>
                <a:r>
                  <a:rPr lang="en-GB">
                    <a:noFill/>
                  </a:rPr>
                  <a:t> </a:t>
                </a:r>
              </a:p>
            </p:txBody>
          </p:sp>
        </mc:Fallback>
      </mc:AlternateContent>
      <p:sp>
        <p:nvSpPr>
          <p:cNvPr id="5" name="Line 10"/>
          <p:cNvSpPr>
            <a:spLocks noChangeShapeType="1"/>
          </p:cNvSpPr>
          <p:nvPr/>
        </p:nvSpPr>
        <p:spPr bwMode="auto">
          <a:xfrm>
            <a:off x="6345917" y="2565400"/>
            <a:ext cx="0" cy="3024188"/>
          </a:xfrm>
          <a:prstGeom prst="line">
            <a:avLst/>
          </a:prstGeom>
          <a:noFill/>
          <a:ln w="9525">
            <a:solidFill>
              <a:schemeClr val="tx1"/>
            </a:solidFill>
            <a:round/>
            <a:headEnd/>
            <a:tailEnd/>
          </a:ln>
          <a:effectLst/>
        </p:spPr>
        <p:txBody>
          <a:bodyPr/>
          <a:lstStyle/>
          <a:p>
            <a:endParaRPr lang="en-GB"/>
          </a:p>
        </p:txBody>
      </p:sp>
      <p:sp>
        <p:nvSpPr>
          <p:cNvPr id="6" name="Line 11"/>
          <p:cNvSpPr>
            <a:spLocks noChangeShapeType="1"/>
          </p:cNvSpPr>
          <p:nvPr/>
        </p:nvSpPr>
        <p:spPr bwMode="auto">
          <a:xfrm>
            <a:off x="8388350" y="2565400"/>
            <a:ext cx="0" cy="3024188"/>
          </a:xfrm>
          <a:prstGeom prst="line">
            <a:avLst/>
          </a:prstGeom>
          <a:noFill/>
          <a:ln w="9525">
            <a:solidFill>
              <a:schemeClr val="tx1"/>
            </a:solidFill>
            <a:round/>
            <a:headEnd/>
            <a:tailEnd/>
          </a:ln>
          <a:effectLst/>
        </p:spPr>
        <p:txBody>
          <a:bodyPr/>
          <a:lstStyle/>
          <a:p>
            <a:endParaRPr lang="en-GB"/>
          </a:p>
        </p:txBody>
      </p:sp>
      <p:graphicFrame>
        <p:nvGraphicFramePr>
          <p:cNvPr id="7" name="Object 15"/>
          <p:cNvGraphicFramePr>
            <a:graphicFrameLocks noChangeAspect="1"/>
          </p:cNvGraphicFramePr>
          <p:nvPr>
            <p:extLst/>
          </p:nvPr>
        </p:nvGraphicFramePr>
        <p:xfrm>
          <a:off x="8016875" y="5826280"/>
          <a:ext cx="671513" cy="431800"/>
        </p:xfrm>
        <a:graphic>
          <a:graphicData uri="http://schemas.openxmlformats.org/presentationml/2006/ole">
            <mc:AlternateContent xmlns:mc="http://schemas.openxmlformats.org/markup-compatibility/2006">
              <mc:Choice xmlns:v="urn:schemas-microsoft-com:vml" Requires="v">
                <p:oleObj spid="_x0000_s130103" name="Equation" r:id="rId5" imgW="355320" imgH="228600" progId="Equation.DSMT4">
                  <p:embed/>
                </p:oleObj>
              </mc:Choice>
              <mc:Fallback>
                <p:oleObj name="Equation" r:id="rId5" imgW="3553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6875" y="5826280"/>
                        <a:ext cx="6715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Line 16"/>
          <p:cNvSpPr>
            <a:spLocks noChangeShapeType="1"/>
          </p:cNvSpPr>
          <p:nvPr/>
        </p:nvSpPr>
        <p:spPr bwMode="auto">
          <a:xfrm flipV="1">
            <a:off x="6345917" y="3048000"/>
            <a:ext cx="2063071" cy="2541588"/>
          </a:xfrm>
          <a:prstGeom prst="line">
            <a:avLst/>
          </a:prstGeom>
          <a:noFill/>
          <a:ln w="25400">
            <a:solidFill>
              <a:schemeClr val="tx2"/>
            </a:solidFill>
            <a:round/>
            <a:headEnd/>
            <a:tailEnd/>
          </a:ln>
          <a:effectLst/>
        </p:spPr>
        <p:txBody>
          <a:bodyPr/>
          <a:lstStyle/>
          <a:p>
            <a:endParaRPr lang="en-GB"/>
          </a:p>
        </p:txBody>
      </p:sp>
      <p:sp>
        <p:nvSpPr>
          <p:cNvPr id="9" name="Line 17"/>
          <p:cNvSpPr>
            <a:spLocks noChangeShapeType="1"/>
          </p:cNvSpPr>
          <p:nvPr/>
        </p:nvSpPr>
        <p:spPr bwMode="auto">
          <a:xfrm flipV="1">
            <a:off x="6345917" y="2636838"/>
            <a:ext cx="2042433" cy="2520950"/>
          </a:xfrm>
          <a:prstGeom prst="line">
            <a:avLst/>
          </a:prstGeom>
          <a:noFill/>
          <a:ln w="25400">
            <a:solidFill>
              <a:schemeClr val="tx2"/>
            </a:solidFill>
            <a:round/>
            <a:headEnd/>
            <a:tailEnd/>
          </a:ln>
          <a:effectLst/>
        </p:spPr>
        <p:txBody>
          <a:bodyPr/>
          <a:lstStyle/>
          <a:p>
            <a:endParaRPr lang="en-GB"/>
          </a:p>
        </p:txBody>
      </p:sp>
      <p:sp>
        <p:nvSpPr>
          <p:cNvPr id="13" name="Freeform 30"/>
          <p:cNvSpPr>
            <a:spLocks/>
          </p:cNvSpPr>
          <p:nvPr/>
        </p:nvSpPr>
        <p:spPr bwMode="auto">
          <a:xfrm rot="16200000">
            <a:off x="5992698" y="5074444"/>
            <a:ext cx="741363" cy="612775"/>
          </a:xfrm>
          <a:custGeom>
            <a:avLst/>
            <a:gdLst/>
            <a:ahLst/>
            <a:cxnLst>
              <a:cxn ang="0">
                <a:pos x="0" y="250"/>
              </a:cxn>
              <a:cxn ang="0">
                <a:pos x="45" y="23"/>
              </a:cxn>
              <a:cxn ang="0">
                <a:pos x="91" y="386"/>
              </a:cxn>
              <a:cxn ang="0">
                <a:pos x="136" y="23"/>
              </a:cxn>
              <a:cxn ang="0">
                <a:pos x="182" y="250"/>
              </a:cxn>
            </a:cxnLst>
            <a:rect l="0" t="0" r="r" b="b"/>
            <a:pathLst>
              <a:path w="182" h="386">
                <a:moveTo>
                  <a:pt x="0" y="250"/>
                </a:moveTo>
                <a:cubicBezTo>
                  <a:pt x="15" y="125"/>
                  <a:pt x="30" y="0"/>
                  <a:pt x="45" y="23"/>
                </a:cubicBezTo>
                <a:cubicBezTo>
                  <a:pt x="60" y="46"/>
                  <a:pt x="76" y="386"/>
                  <a:pt x="91" y="386"/>
                </a:cubicBezTo>
                <a:cubicBezTo>
                  <a:pt x="106" y="386"/>
                  <a:pt x="121" y="46"/>
                  <a:pt x="136" y="23"/>
                </a:cubicBezTo>
                <a:cubicBezTo>
                  <a:pt x="151" y="0"/>
                  <a:pt x="166" y="125"/>
                  <a:pt x="182" y="250"/>
                </a:cubicBezTo>
              </a:path>
            </a:pathLst>
          </a:custGeom>
          <a:noFill/>
          <a:ln w="22225">
            <a:solidFill>
              <a:srgbClr val="FF0000"/>
            </a:solidFill>
            <a:round/>
            <a:headEnd/>
            <a:tailEnd/>
          </a:ln>
          <a:effectLst/>
        </p:spPr>
        <p:txBody>
          <a:bodyPr/>
          <a:lstStyle/>
          <a:p>
            <a:endParaRPr lang="en-GB"/>
          </a:p>
        </p:txBody>
      </p:sp>
      <p:sp>
        <p:nvSpPr>
          <p:cNvPr id="14" name="Freeform 31"/>
          <p:cNvSpPr>
            <a:spLocks/>
          </p:cNvSpPr>
          <p:nvPr/>
        </p:nvSpPr>
        <p:spPr bwMode="auto">
          <a:xfrm rot="16200000">
            <a:off x="8001000" y="2538413"/>
            <a:ext cx="835025" cy="666750"/>
          </a:xfrm>
          <a:custGeom>
            <a:avLst/>
            <a:gdLst/>
            <a:ahLst/>
            <a:cxnLst>
              <a:cxn ang="0">
                <a:pos x="0" y="250"/>
              </a:cxn>
              <a:cxn ang="0">
                <a:pos x="45" y="23"/>
              </a:cxn>
              <a:cxn ang="0">
                <a:pos x="91" y="386"/>
              </a:cxn>
              <a:cxn ang="0">
                <a:pos x="136" y="23"/>
              </a:cxn>
              <a:cxn ang="0">
                <a:pos x="182" y="250"/>
              </a:cxn>
            </a:cxnLst>
            <a:rect l="0" t="0" r="r" b="b"/>
            <a:pathLst>
              <a:path w="182" h="386">
                <a:moveTo>
                  <a:pt x="0" y="250"/>
                </a:moveTo>
                <a:cubicBezTo>
                  <a:pt x="15" y="125"/>
                  <a:pt x="30" y="0"/>
                  <a:pt x="45" y="23"/>
                </a:cubicBezTo>
                <a:cubicBezTo>
                  <a:pt x="60" y="46"/>
                  <a:pt x="76" y="386"/>
                  <a:pt x="91" y="386"/>
                </a:cubicBezTo>
                <a:cubicBezTo>
                  <a:pt x="106" y="386"/>
                  <a:pt x="121" y="46"/>
                  <a:pt x="136" y="23"/>
                </a:cubicBezTo>
                <a:cubicBezTo>
                  <a:pt x="151" y="0"/>
                  <a:pt x="166" y="125"/>
                  <a:pt x="182" y="250"/>
                </a:cubicBezTo>
              </a:path>
            </a:pathLst>
          </a:custGeom>
          <a:noFill/>
          <a:ln w="22225">
            <a:solidFill>
              <a:srgbClr val="FF0000"/>
            </a:solidFill>
            <a:round/>
            <a:headEnd/>
            <a:tailEnd/>
          </a:ln>
          <a:effectLst/>
        </p:spPr>
        <p:txBody>
          <a:bodyPr/>
          <a:lstStyle/>
          <a:p>
            <a:endParaRPr lang="en-GB"/>
          </a:p>
        </p:txBody>
      </p:sp>
      <mc:AlternateContent xmlns:mc="http://schemas.openxmlformats.org/markup-compatibility/2006" xmlns:a14="http://schemas.microsoft.com/office/drawing/2010/main">
        <mc:Choice Requires="a14">
          <p:sp>
            <p:nvSpPr>
              <p:cNvPr id="15" name="TextBox 14"/>
              <p:cNvSpPr txBox="1"/>
              <p:nvPr/>
            </p:nvSpPr>
            <p:spPr>
              <a:xfrm>
                <a:off x="5614242" y="5415940"/>
                <a:ext cx="4427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614242" y="5415940"/>
                <a:ext cx="442749"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006703" y="4973122"/>
                <a:ext cx="10502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𝑒</m:t>
                          </m:r>
                        </m:sub>
                      </m:sSub>
                      <m:r>
                        <a:rPr lang="en-US" b="0" i="1" smtClean="0">
                          <a:latin typeface="Cambria Math"/>
                        </a:rPr>
                        <m:t>+</m:t>
                      </m:r>
                      <m:r>
                        <m:rPr>
                          <m:sty m:val="p"/>
                        </m:rPr>
                        <a:rPr lang="el-GR" b="0" i="1" smtClean="0">
                          <a:latin typeface="Cambria Math"/>
                          <a:ea typeface="Cambria Math"/>
                        </a:rPr>
                        <m:t>Δ</m:t>
                      </m:r>
                      <m:sSub>
                        <m:sSubPr>
                          <m:ctrlPr>
                            <a:rPr lang="el-GR"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𝑒</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006703" y="4973122"/>
                <a:ext cx="1050288"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162271" y="2311384"/>
                <a:ext cx="10475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r>
                        <a:rPr lang="en-US" b="0" i="1" smtClean="0">
                          <a:latin typeface="Cambria Math"/>
                        </a:rPr>
                        <m:t>+</m:t>
                      </m:r>
                      <m:r>
                        <m:rPr>
                          <m:sty m:val="p"/>
                        </m:rPr>
                        <a:rPr lang="el-GR" b="0" i="1" smtClean="0">
                          <a:latin typeface="Cambria Math"/>
                          <a:ea typeface="Cambria Math"/>
                        </a:rPr>
                        <m:t>Δ</m:t>
                      </m:r>
                      <m:sSub>
                        <m:sSubPr>
                          <m:ctrlPr>
                            <a:rPr lang="el-GR" b="0" i="1" smtClean="0">
                              <a:latin typeface="Cambria Math" panose="02040503050406030204" pitchFamily="18" charset="0"/>
                              <a:ea typeface="Cambria Math"/>
                            </a:rPr>
                          </m:ctrlPr>
                        </m:sSubPr>
                        <m:e>
                          <m:r>
                            <a:rPr lang="en-US" b="0" i="1" smtClean="0">
                              <a:latin typeface="Cambria Math"/>
                              <a:ea typeface="Cambria Math"/>
                            </a:rPr>
                            <m:t>𝑡</m:t>
                          </m:r>
                        </m:e>
                        <m:sub>
                          <m:r>
                            <a:rPr lang="en-US" b="0" i="1" smtClean="0">
                              <a:latin typeface="Cambria Math"/>
                              <a:ea typeface="Cambria Math"/>
                            </a:rPr>
                            <m:t>𝑟</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162271" y="2311384"/>
                <a:ext cx="1047594" cy="369332"/>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530513" y="2946825"/>
                <a:ext cx="4414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𝑡</m:t>
                          </m:r>
                        </m:e>
                        <m:sub>
                          <m:r>
                            <a:rPr lang="en-US" b="0" i="1" smtClean="0">
                              <a:latin typeface="Cambria Math"/>
                            </a:rPr>
                            <m:t>𝑟</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8530513" y="2946825"/>
                <a:ext cx="441403"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979872" y="5926655"/>
                <a:ext cx="7924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𝑟</m:t>
                      </m:r>
                      <m:r>
                        <a:rPr lang="en-US" b="0" i="1" smtClean="0">
                          <a:latin typeface="Cambria Math"/>
                        </a:rPr>
                        <m:t>=0</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979872" y="5926655"/>
                <a:ext cx="792461"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818649" y="5196165"/>
                <a:ext cx="10969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𝜆</m:t>
                          </m:r>
                        </m:e>
                        <m:sub>
                          <m:r>
                            <a:rPr lang="en-US" i="1">
                              <a:latin typeface="Cambria Math"/>
                            </a:rPr>
                            <m:t>𝑒</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𝑡</m:t>
                          </m:r>
                        </m:e>
                        <m:sub>
                          <m:r>
                            <a:rPr lang="en-US" i="1">
                              <a:latin typeface="Cambria Math"/>
                              <a:ea typeface="Cambria Math"/>
                            </a:rPr>
                            <m:t>𝑒</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818649" y="5196165"/>
                <a:ext cx="1096967" cy="369332"/>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591794" y="2821121"/>
                <a:ext cx="112980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𝜆</m:t>
                          </m:r>
                        </m:e>
                        <m:sub>
                          <m:r>
                            <a:rPr lang="en-US" i="1">
                              <a:latin typeface="Cambria Math"/>
                            </a:rPr>
                            <m:t>𝑟</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𝑡</m:t>
                          </m:r>
                        </m:e>
                        <m:sub>
                          <m:r>
                            <a:rPr lang="en-US" i="1">
                              <a:latin typeface="Cambria Math"/>
                              <a:ea typeface="Cambria Math"/>
                            </a:rPr>
                            <m:t>𝑟</m:t>
                          </m:r>
                        </m:sub>
                      </m:sSub>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6591794" y="2821121"/>
                <a:ext cx="1129806" cy="369332"/>
              </a:xfrm>
              <a:prstGeom prst="rect">
                <a:avLst/>
              </a:prstGeom>
              <a:blipFill rotWithShape="0">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12970" y="5697849"/>
                <a:ext cx="5318019" cy="769441"/>
              </a:xfrm>
              <a:prstGeom prst="rect">
                <a:avLst/>
              </a:prstGeom>
              <a:noFill/>
            </p:spPr>
            <p:txBody>
              <a:bodyPr wrap="square" rtlCol="0">
                <a:spAutoFit/>
              </a:bodyPr>
              <a:lstStyle/>
              <a:p>
                <a:r>
                  <a:rPr lang="en-US" sz="2200" dirty="0" smtClean="0">
                    <a:solidFill>
                      <a:schemeClr val="accent2"/>
                    </a:solidFill>
                    <a:latin typeface="Cambria" panose="02040503050406030204" pitchFamily="18" charset="0"/>
                  </a:rPr>
                  <a:t>So the redshift </a:t>
                </a:r>
                <a14:m>
                  <m:oMath xmlns:m="http://schemas.openxmlformats.org/officeDocument/2006/math">
                    <m:r>
                      <a:rPr lang="en-US" sz="2200" i="1">
                        <a:solidFill>
                          <a:schemeClr val="accent2"/>
                        </a:solidFill>
                        <a:latin typeface="Cambria Math"/>
                      </a:rPr>
                      <m:t>𝑧</m:t>
                    </m:r>
                  </m:oMath>
                </a14:m>
                <a:r>
                  <a:rPr lang="en-US" sz="2200" dirty="0" smtClean="0">
                    <a:solidFill>
                      <a:schemeClr val="accent2"/>
                    </a:solidFill>
                    <a:latin typeface="Cambria" panose="02040503050406030204" pitchFamily="18" charset="0"/>
                  </a:rPr>
                  <a:t> is the fractional change in wavelength of light due to expansion</a:t>
                </a:r>
                <a:endParaRPr lang="en-US" sz="2200" dirty="0">
                  <a:solidFill>
                    <a:schemeClr val="accent2"/>
                  </a:solidFill>
                  <a:latin typeface="Cambria" panose="02040503050406030204" pitchFamily="18"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12970" y="5697849"/>
                <a:ext cx="5318019" cy="769441"/>
              </a:xfrm>
              <a:prstGeom prst="rect">
                <a:avLst/>
              </a:prstGeom>
              <a:blipFill rotWithShape="0">
                <a:blip r:embed="rId14"/>
                <a:stretch>
                  <a:fillRect l="-1489" t="-5556" r="-916" b="-15079"/>
                </a:stretch>
              </a:blipFill>
            </p:spPr>
            <p:txBody>
              <a:bodyPr/>
              <a:lstStyle/>
              <a:p>
                <a:r>
                  <a:rPr lang="en-GB">
                    <a:noFill/>
                  </a:rPr>
                  <a:t> </a:t>
                </a:r>
              </a:p>
            </p:txBody>
          </p:sp>
        </mc:Fallback>
      </mc:AlternateContent>
    </p:spTree>
    <p:extLst>
      <p:ext uri="{BB962C8B-B14F-4D97-AF65-F5344CB8AC3E}">
        <p14:creationId xmlns:p14="http://schemas.microsoft.com/office/powerpoint/2010/main" val="140334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862" y="1469537"/>
                <a:ext cx="6420971" cy="5172267"/>
              </a:xfrm>
            </p:spPr>
            <p:txBody>
              <a:bodyPr>
                <a:normAutofit fontScale="70000" lnSpcReduction="20000"/>
              </a:bodyPr>
              <a:lstStyle/>
              <a:p>
                <a:r>
                  <a:rPr lang="en-US" dirty="0" smtClean="0"/>
                  <a:t>The </a:t>
                </a:r>
                <a:r>
                  <a:rPr lang="en-US" dirty="0" smtClean="0">
                    <a:solidFill>
                      <a:schemeClr val="accent2"/>
                    </a:solidFill>
                  </a:rPr>
                  <a:t>luminosity distance </a:t>
                </a:r>
                <a:r>
                  <a:rPr lang="en-US" dirty="0" smtClean="0"/>
                  <a:t>is inferred from the inverse square law: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𝐹</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𝐿</m:t>
                          </m:r>
                        </m:num>
                        <m:den>
                          <m:r>
                            <a:rPr lang="en-US" b="0" i="1" smtClean="0">
                              <a:latin typeface="Cambria Math"/>
                            </a:rPr>
                            <m:t>4</m:t>
                          </m:r>
                          <m:r>
                            <a:rPr lang="en-US" b="0" i="1" smtClean="0">
                              <a:latin typeface="Cambria Math"/>
                              <a:ea typeface="Cambria Math"/>
                            </a:rPr>
                            <m:t>𝜋</m:t>
                          </m:r>
                          <m:sSup>
                            <m:sSupPr>
                              <m:ctrlPr>
                                <a:rPr lang="en-US" b="0" i="1" smtClean="0">
                                  <a:latin typeface="Cambria Math" panose="02040503050406030204" pitchFamily="18" charset="0"/>
                                  <a:ea typeface="Cambria Math"/>
                                </a:rPr>
                              </m:ctrlPr>
                            </m:sSup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𝑑</m:t>
                                  </m:r>
                                </m:e>
                                <m:sub>
                                  <m:r>
                                    <a:rPr lang="en-US" b="0" i="1" smtClean="0">
                                      <a:latin typeface="Cambria Math"/>
                                      <a:ea typeface="Cambria Math"/>
                                    </a:rPr>
                                    <m:t>𝐿</m:t>
                                  </m:r>
                                </m:sub>
                              </m:sSub>
                            </m:e>
                            <m:sup>
                              <m:r>
                                <a:rPr lang="en-US" b="0" i="1" smtClean="0">
                                  <a:latin typeface="Cambria Math"/>
                                  <a:ea typeface="Cambria Math"/>
                                </a:rPr>
                                <m:t>2</m:t>
                              </m:r>
                            </m:sup>
                          </m:sSup>
                        </m:den>
                      </m:f>
                    </m:oMath>
                  </m:oMathPara>
                </a14:m>
                <a:endParaRPr lang="en-US" dirty="0" smtClean="0"/>
              </a:p>
              <a:p>
                <a:pPr marL="0" indent="0">
                  <a:buNone/>
                </a:pPr>
                <a:r>
                  <a:rPr lang="en-US" dirty="0"/>
                  <a:t> </a:t>
                </a:r>
                <a:r>
                  <a:rPr lang="en-US" dirty="0" smtClean="0"/>
                  <a:t>       </a:t>
                </a:r>
                <a14:m>
                  <m:oMath xmlns:m="http://schemas.openxmlformats.org/officeDocument/2006/math">
                    <m:r>
                      <a:rPr lang="en-GB" b="0" i="1" smtClean="0">
                        <a:latin typeface="Cambria Math" panose="02040503050406030204" pitchFamily="18" charset="0"/>
                      </a:rPr>
                      <m:t>𝐿</m:t>
                    </m:r>
                  </m:oMath>
                </a14:m>
                <a:r>
                  <a:rPr lang="en-US" dirty="0" smtClean="0"/>
                  <a:t>: luminosity, </a:t>
                </a:r>
                <a14:m>
                  <m:oMath xmlns:m="http://schemas.openxmlformats.org/officeDocument/2006/math">
                    <m:r>
                      <a:rPr lang="en-GB" b="0" i="1" smtClean="0">
                        <a:latin typeface="Cambria Math" panose="02040503050406030204" pitchFamily="18" charset="0"/>
                      </a:rPr>
                      <m:t>𝐹</m:t>
                    </m:r>
                  </m:oMath>
                </a14:m>
                <a:r>
                  <a:rPr lang="en-US" dirty="0" smtClean="0"/>
                  <a:t>: flux (the energy per time)</a:t>
                </a:r>
              </a:p>
              <a:p>
                <a:endParaRPr lang="en-US" dirty="0" smtClean="0"/>
              </a:p>
              <a:p>
                <a:r>
                  <a:rPr lang="en-US" dirty="0" smtClean="0"/>
                  <a:t>Two effects as universe expands:</a:t>
                </a:r>
              </a:p>
              <a:p>
                <a:pPr lvl="1"/>
                <a:r>
                  <a:rPr lang="en-US" dirty="0" smtClean="0"/>
                  <a:t>Individual photons lose energy </a:t>
                </a:r>
                <a14:m>
                  <m:oMath xmlns:m="http://schemas.openxmlformats.org/officeDocument/2006/math">
                    <m:r>
                      <a:rPr lang="en-US" i="1" smtClean="0">
                        <a:latin typeface="Cambria Math"/>
                        <a:ea typeface="Cambria Math"/>
                      </a:rPr>
                      <m:t>∝</m:t>
                    </m:r>
                    <m:r>
                      <a:rPr lang="en-US" b="0" i="1" smtClean="0">
                        <a:latin typeface="Cambria Math"/>
                        <a:ea typeface="Cambria Math"/>
                      </a:rPr>
                      <m:t>(1+</m:t>
                    </m:r>
                    <m:r>
                      <a:rPr lang="en-US" b="0" i="1" smtClean="0">
                        <a:latin typeface="Cambria Math"/>
                        <a:ea typeface="Cambria Math"/>
                      </a:rPr>
                      <m:t>𝑧</m:t>
                    </m:r>
                    <m:r>
                      <a:rPr lang="en-US" b="0" i="1" smtClean="0">
                        <a:latin typeface="Cambria Math"/>
                        <a:ea typeface="Cambria Math"/>
                      </a:rPr>
                      <m:t>)</m:t>
                    </m:r>
                  </m:oMath>
                </a14:m>
                <a:endParaRPr lang="en-US" dirty="0" smtClean="0"/>
              </a:p>
              <a:p>
                <a:pPr lvl="1"/>
                <a:r>
                  <a:rPr lang="en-US" dirty="0" smtClean="0"/>
                  <a:t>Photons arrive less frequently </a:t>
                </a:r>
                <a14:m>
                  <m:oMath xmlns:m="http://schemas.openxmlformats.org/officeDocument/2006/math">
                    <m:r>
                      <a:rPr lang="en-US" i="1">
                        <a:latin typeface="Cambria Math"/>
                        <a:ea typeface="Cambria Math"/>
                      </a:rPr>
                      <m:t>∝(1+</m:t>
                    </m:r>
                    <m:r>
                      <a:rPr lang="en-US" i="1">
                        <a:latin typeface="Cambria Math"/>
                        <a:ea typeface="Cambria Math"/>
                      </a:rPr>
                      <m:t>𝑧</m:t>
                    </m:r>
                    <m:r>
                      <a:rPr lang="en-US" i="1">
                        <a:latin typeface="Cambria Math"/>
                        <a:ea typeface="Cambria Math"/>
                      </a:rPr>
                      <m:t>)</m:t>
                    </m:r>
                  </m:oMath>
                </a14:m>
                <a:endParaRPr lang="en-US" dirty="0" smtClean="0"/>
              </a:p>
              <a:p>
                <a:pPr lvl="1"/>
                <a:endParaRPr lang="en-US" dirty="0" smtClean="0"/>
              </a:p>
              <a:p>
                <a:r>
                  <a:rPr lang="en-US" dirty="0" smtClean="0"/>
                  <a:t>Received flux is thus </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𝐹</m:t>
                      </m:r>
                      <m:r>
                        <a:rPr lang="en-US" i="1">
                          <a:latin typeface="Cambria Math"/>
                        </a:rPr>
                        <m:t>=</m:t>
                      </m:r>
                      <m:f>
                        <m:fPr>
                          <m:ctrlPr>
                            <a:rPr lang="en-US" i="1">
                              <a:latin typeface="Cambria Math" panose="02040503050406030204" pitchFamily="18" charset="0"/>
                            </a:rPr>
                          </m:ctrlPr>
                        </m:fPr>
                        <m:num>
                          <m:r>
                            <a:rPr lang="en-US" i="1">
                              <a:latin typeface="Cambria Math"/>
                            </a:rPr>
                            <m:t>𝐿</m:t>
                          </m:r>
                        </m:num>
                        <m:den>
                          <m:r>
                            <a:rPr lang="en-US" i="1">
                              <a:latin typeface="Cambria Math"/>
                            </a:rPr>
                            <m:t>4</m:t>
                          </m:r>
                          <m:r>
                            <a:rPr lang="en-US" i="1">
                              <a:latin typeface="Cambria Math"/>
                              <a:ea typeface="Cambria Math"/>
                            </a:rPr>
                            <m:t>𝜋</m:t>
                          </m:r>
                          <m:sSup>
                            <m:sSupPr>
                              <m:ctrlPr>
                                <a:rPr lang="en-US" i="1">
                                  <a:latin typeface="Cambria Math" panose="02040503050406030204" pitchFamily="18" charset="0"/>
                                  <a:ea typeface="Cambria Math"/>
                                </a:rPr>
                              </m:ctrlPr>
                            </m:sSupPr>
                            <m:e>
                              <m:sSub>
                                <m:sSubPr>
                                  <m:ctrlPr>
                                    <a:rPr lang="en-US" i="1">
                                      <a:latin typeface="Cambria Math" panose="02040503050406030204" pitchFamily="18" charset="0"/>
                                      <a:ea typeface="Cambria Math"/>
                                    </a:rPr>
                                  </m:ctrlPr>
                                </m:sSubPr>
                                <m:e>
                                  <m:r>
                                    <a:rPr lang="en-US" i="1">
                                      <a:latin typeface="Cambria Math"/>
                                      <a:ea typeface="Cambria Math"/>
                                    </a:rPr>
                                    <m:t>𝑑</m:t>
                                  </m:r>
                                </m:e>
                                <m:sub>
                                  <m:r>
                                    <a:rPr lang="en-US" b="0" i="1" smtClean="0">
                                      <a:latin typeface="Cambria Math"/>
                                      <a:ea typeface="Cambria Math"/>
                                    </a:rPr>
                                    <m:t>𝑝</m:t>
                                  </m:r>
                                </m:sub>
                              </m:sSub>
                            </m:e>
                            <m:sup>
                              <m:r>
                                <a:rPr lang="en-US" i="1">
                                  <a:latin typeface="Cambria Math"/>
                                  <a:ea typeface="Cambria Math"/>
                                </a:rPr>
                                <m:t>2</m:t>
                              </m:r>
                            </m:sup>
                          </m:sSup>
                          <m:sSup>
                            <m:sSupPr>
                              <m:ctrlPr>
                                <a:rPr lang="en-US" i="1" smtClean="0">
                                  <a:latin typeface="Cambria Math" panose="02040503050406030204" pitchFamily="18" charset="0"/>
                                  <a:ea typeface="Cambria Math"/>
                                </a:rPr>
                              </m:ctrlPr>
                            </m:sSupPr>
                            <m:e>
                              <m:r>
                                <a:rPr lang="en-US" b="0" i="1" smtClean="0">
                                  <a:latin typeface="Cambria Math"/>
                                  <a:ea typeface="Cambria Math"/>
                                </a:rPr>
                                <m:t>(1+</m:t>
                              </m:r>
                              <m:r>
                                <a:rPr lang="en-US" b="0" i="1" smtClean="0">
                                  <a:latin typeface="Cambria Math"/>
                                  <a:ea typeface="Cambria Math"/>
                                </a:rPr>
                                <m:t>𝑧</m:t>
                              </m:r>
                              <m:r>
                                <a:rPr lang="en-US" b="0" i="1" smtClean="0">
                                  <a:latin typeface="Cambria Math"/>
                                  <a:ea typeface="Cambria Math"/>
                                </a:rPr>
                                <m:t>)</m:t>
                              </m:r>
                            </m:e>
                            <m:sup>
                              <m:r>
                                <a:rPr lang="en-US" b="0" i="1" smtClean="0">
                                  <a:latin typeface="Cambria Math"/>
                                  <a:ea typeface="Cambria Math"/>
                                </a:rPr>
                                <m:t>2</m:t>
                              </m:r>
                            </m:sup>
                          </m:sSup>
                        </m:den>
                      </m:f>
                      <m:r>
                        <a:rPr lang="en-US"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𝑑</m:t>
                          </m:r>
                        </m:e>
                        <m:sub>
                          <m:r>
                            <a:rPr lang="en-US" b="0" i="1" smtClean="0">
                              <a:latin typeface="Cambria Math"/>
                              <a:ea typeface="Cambria Math"/>
                            </a:rPr>
                            <m:t>𝐿</m:t>
                          </m:r>
                        </m:sub>
                      </m:sSub>
                      <m:r>
                        <a:rPr lang="en-US" b="0" i="1" smtClean="0">
                          <a:latin typeface="Cambria Math"/>
                          <a:ea typeface="Cambria Math"/>
                        </a:rPr>
                        <m:t>=</m:t>
                      </m:r>
                      <m:d>
                        <m:dPr>
                          <m:ctrlPr>
                            <a:rPr lang="en-US" b="0" i="1" smtClean="0">
                              <a:latin typeface="Cambria Math" panose="02040503050406030204" pitchFamily="18" charset="0"/>
                              <a:ea typeface="Cambria Math"/>
                            </a:rPr>
                          </m:ctrlPr>
                        </m:dPr>
                        <m:e>
                          <m:r>
                            <a:rPr lang="en-US" b="0" i="1" smtClean="0">
                              <a:latin typeface="Cambria Math"/>
                              <a:ea typeface="Cambria Math"/>
                            </a:rPr>
                            <m:t>1+</m:t>
                          </m:r>
                          <m:r>
                            <a:rPr lang="en-US" b="0" i="1" smtClean="0">
                              <a:latin typeface="Cambria Math"/>
                              <a:ea typeface="Cambria Math"/>
                            </a:rPr>
                            <m:t>𝑧</m:t>
                          </m:r>
                        </m:e>
                      </m:d>
                      <m:sSub>
                        <m:sSubPr>
                          <m:ctrlPr>
                            <a:rPr lang="en-US" b="0" i="1" smtClean="0">
                              <a:latin typeface="Cambria Math" panose="02040503050406030204" pitchFamily="18" charset="0"/>
                              <a:ea typeface="Cambria Math"/>
                            </a:rPr>
                          </m:ctrlPr>
                        </m:sSubPr>
                        <m:e>
                          <m:r>
                            <a:rPr lang="en-US" b="0" i="1" smtClean="0">
                              <a:latin typeface="Cambria Math"/>
                              <a:ea typeface="Cambria Math"/>
                            </a:rPr>
                            <m:t>𝑑</m:t>
                          </m:r>
                        </m:e>
                        <m:sub>
                          <m:r>
                            <a:rPr lang="en-US" b="0" i="1" smtClean="0">
                              <a:latin typeface="Cambria Math"/>
                              <a:ea typeface="Cambria Math"/>
                            </a:rPr>
                            <m:t>𝑝</m:t>
                          </m:r>
                        </m:sub>
                      </m:sSub>
                    </m:oMath>
                  </m:oMathPara>
                </a14:m>
                <a:endParaRPr lang="en-US" dirty="0" smtClean="0"/>
              </a:p>
              <a:p>
                <a:pPr marL="0" indent="0">
                  <a:buNone/>
                </a:pPr>
                <a14:m>
                  <m:oMath xmlns:m="http://schemas.openxmlformats.org/officeDocument/2006/math">
                    <m:r>
                      <a:rPr lang="en-GB"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a:rPr>
                          <m:t>𝑑</m:t>
                        </m:r>
                      </m:e>
                      <m:sub>
                        <m:r>
                          <a:rPr lang="en-US" i="1">
                            <a:latin typeface="Cambria Math"/>
                          </a:rPr>
                          <m:t>𝑝</m:t>
                        </m:r>
                      </m:sub>
                    </m:sSub>
                  </m:oMath>
                </a14:m>
                <a:r>
                  <a:rPr lang="en-US" dirty="0"/>
                  <a:t> is the </a:t>
                </a:r>
                <a:r>
                  <a:rPr lang="en-US" dirty="0">
                    <a:solidFill>
                      <a:schemeClr val="accent2"/>
                    </a:solidFill>
                  </a:rPr>
                  <a:t>transverse co-moving distance</a:t>
                </a:r>
              </a:p>
              <a:p>
                <a:pPr marL="0" indent="0">
                  <a:buNone/>
                </a:pPr>
                <a:endParaRPr lang="en-US" dirty="0" smtClean="0"/>
              </a:p>
              <a:p>
                <a:pPr lvl="2"/>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862" y="1469537"/>
                <a:ext cx="6420971" cy="5172267"/>
              </a:xfrm>
              <a:blipFill rotWithShape="0">
                <a:blip r:embed="rId3"/>
                <a:stretch>
                  <a:fillRect l="-1044" t="-2120"/>
                </a:stretch>
              </a:blipFill>
            </p:spPr>
            <p:txBody>
              <a:bodyPr/>
              <a:lstStyle/>
              <a:p>
                <a:r>
                  <a:rPr lang="en-GB">
                    <a:noFill/>
                  </a:rPr>
                  <a:t> </a:t>
                </a:r>
              </a:p>
            </p:txBody>
          </p:sp>
        </mc:Fallback>
      </mc:AlternateContent>
      <p:sp>
        <p:nvSpPr>
          <p:cNvPr id="5" name="Oval 4"/>
          <p:cNvSpPr>
            <a:spLocks noChangeAspect="1"/>
          </p:cNvSpPr>
          <p:nvPr/>
        </p:nvSpPr>
        <p:spPr>
          <a:xfrm>
            <a:off x="6024562" y="2321522"/>
            <a:ext cx="2555913" cy="2555913"/>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4561" y="3456261"/>
            <a:ext cx="2555913" cy="517793"/>
          </a:xfrm>
          <a:prstGeom prst="ellipse">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5" idx="7"/>
          </p:cNvCxnSpPr>
          <p:nvPr/>
        </p:nvCxnSpPr>
        <p:spPr>
          <a:xfrm flipV="1">
            <a:off x="7263952" y="2695827"/>
            <a:ext cx="942218" cy="1019330"/>
          </a:xfrm>
          <a:prstGeom prst="line">
            <a:avLst/>
          </a:prstGeom>
          <a:ln w="254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263952" y="2894401"/>
            <a:ext cx="1125558" cy="820757"/>
          </a:xfrm>
          <a:prstGeom prst="line">
            <a:avLst/>
          </a:prstGeom>
          <a:ln w="254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6" idx="6"/>
          </p:cNvCxnSpPr>
          <p:nvPr/>
        </p:nvCxnSpPr>
        <p:spPr>
          <a:xfrm>
            <a:off x="7263952" y="3715158"/>
            <a:ext cx="1316522" cy="0"/>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8" name="Litebulb"/>
          <p:cNvSpPr>
            <a:spLocks noEditPoints="1" noChangeArrowheads="1"/>
          </p:cNvSpPr>
          <p:nvPr/>
        </p:nvSpPr>
        <p:spPr bwMode="auto">
          <a:xfrm>
            <a:off x="7112015" y="3489312"/>
            <a:ext cx="381000" cy="60007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2225">
            <a:solidFill>
              <a:srgbClr val="000000"/>
            </a:solidFill>
            <a:miter lim="800000"/>
            <a:headEnd/>
            <a:tailEnd/>
          </a:ln>
        </p:spPr>
        <p:txBody>
          <a:bodyPr/>
          <a:lstStyle/>
          <a:p>
            <a:endParaRPr lang="en-GB"/>
          </a:p>
        </p:txBody>
      </p:sp>
      <mc:AlternateContent xmlns:mc="http://schemas.openxmlformats.org/markup-compatibility/2006" xmlns:a14="http://schemas.microsoft.com/office/drawing/2010/main">
        <mc:Choice Requires="a14">
          <p:sp>
            <p:nvSpPr>
              <p:cNvPr id="19" name="Rectangle 18"/>
              <p:cNvSpPr/>
              <p:nvPr/>
            </p:nvSpPr>
            <p:spPr>
              <a:xfrm>
                <a:off x="7672592" y="4010213"/>
                <a:ext cx="499239"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𝑑</m:t>
                          </m:r>
                        </m:e>
                        <m:sub>
                          <m:r>
                            <a:rPr lang="en-US" i="1">
                              <a:latin typeface="Cambria Math"/>
                              <a:ea typeface="Cambria Math"/>
                            </a:rPr>
                            <m:t>𝑝</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7672592" y="4010213"/>
                <a:ext cx="499239" cy="390748"/>
              </a:xfrm>
              <a:prstGeom prst="rect">
                <a:avLst/>
              </a:prstGeom>
              <a:blipFill rotWithShape="0">
                <a:blip r:embed="rId4"/>
                <a:stretch>
                  <a:fillRect b="-312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519244" y="5412847"/>
                <a:ext cx="9234355" cy="1989391"/>
              </a:xfrm>
              <a:prstGeom prst="rect">
                <a:avLst/>
              </a:prstGeom>
            </p:spPr>
            <p:txBody>
              <a:bodyPr wrap="square">
                <a:spAutoFit/>
              </a:bodyPr>
              <a:lstStyle/>
              <a:p>
                <a:endParaRPr lang="en-GB" altLang="ja-JP" sz="2000" b="0" i="1" dirty="0" smtClean="0">
                  <a:latin typeface="Cambria Math" panose="02040503050406030204" pitchFamily="18" charset="0"/>
                </a:endParaRPr>
              </a:p>
              <a:p>
                <a:endParaRPr lang="en-GB"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altLang="ja-JP" b="0" i="1" smtClean="0">
                          <a:latin typeface="Cambria Math" panose="02040503050406030204" pitchFamily="18" charset="0"/>
                        </a:rPr>
                        <m:t> </m:t>
                      </m:r>
                    </m:oMath>
                  </m:oMathPara>
                </a14:m>
                <a:endParaRPr lang="en-GB" altLang="ja-JP"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altLang="ja-JP" sz="2200" i="1">
                              <a:latin typeface="Cambria Math" panose="02040503050406030204" pitchFamily="18" charset="0"/>
                            </a:rPr>
                          </m:ctrlPr>
                        </m:sSubPr>
                        <m:e>
                          <m:sSub>
                            <m:sSubPr>
                              <m:ctrlPr>
                                <a:rPr lang="en-GB" altLang="ja-JP" sz="2200" i="1">
                                  <a:latin typeface="Cambria Math" panose="02040503050406030204" pitchFamily="18" charset="0"/>
                                </a:rPr>
                              </m:ctrlPr>
                            </m:sSubPr>
                            <m:e>
                              <m:r>
                                <a:rPr lang="en-GB" altLang="ja-JP" sz="2200" i="1">
                                  <a:latin typeface="Cambria Math" panose="02040503050406030204" pitchFamily="18" charset="0"/>
                                </a:rPr>
                                <m:t>   </m:t>
                              </m:r>
                              <m:r>
                                <a:rPr lang="en-GB" altLang="ja-JP" sz="2200" i="1">
                                  <a:latin typeface="Cambria Math" panose="02040503050406030204" pitchFamily="18" charset="0"/>
                                </a:rPr>
                                <m:t>𝑑</m:t>
                              </m:r>
                            </m:e>
                            <m:sub>
                              <m:r>
                                <a:rPr lang="en-GB" altLang="ja-JP" sz="2200" i="1">
                                  <a:latin typeface="Cambria Math" panose="02040503050406030204" pitchFamily="18" charset="0"/>
                                </a:rPr>
                                <m:t>𝑝</m:t>
                              </m:r>
                            </m:sub>
                          </m:sSub>
                          <m:r>
                            <a:rPr lang="en-GB" altLang="ja-JP" sz="2200" i="1">
                              <a:latin typeface="Cambria Math" panose="02040503050406030204" pitchFamily="18" charset="0"/>
                            </a:rPr>
                            <m:t>=</m:t>
                          </m:r>
                          <m:r>
                            <a:rPr lang="en-GB" altLang="ja-JP" sz="2200" i="1">
                              <a:latin typeface="Cambria Math" panose="02040503050406030204" pitchFamily="18" charset="0"/>
                            </a:rPr>
                            <m:t>𝑓</m:t>
                          </m:r>
                        </m:e>
                        <m:sub>
                          <m:r>
                            <a:rPr lang="en-GB" altLang="ja-JP" sz="2200" i="1">
                              <a:latin typeface="Cambria Math" panose="02040503050406030204" pitchFamily="18" charset="0"/>
                            </a:rPr>
                            <m:t>𝐾</m:t>
                          </m:r>
                        </m:sub>
                      </m:sSub>
                      <m:d>
                        <m:dPr>
                          <m:ctrlPr>
                            <a:rPr lang="en-GB" altLang="ja-JP" sz="2200" i="1">
                              <a:latin typeface="Cambria Math" panose="02040503050406030204" pitchFamily="18" charset="0"/>
                            </a:rPr>
                          </m:ctrlPr>
                        </m:dPr>
                        <m:e>
                          <m:r>
                            <a:rPr lang="ja-JP" altLang="en-GB" sz="2200" i="1">
                              <a:latin typeface="Cambria Math" panose="02040503050406030204" pitchFamily="18" charset="0"/>
                            </a:rPr>
                            <m:t>𝜒</m:t>
                          </m:r>
                        </m:e>
                      </m:d>
                      <m:r>
                        <a:rPr lang="en-GB" altLang="ja-JP" sz="2200" b="0" i="1" smtClean="0">
                          <a:latin typeface="Cambria Math" panose="02040503050406030204" pitchFamily="18" charset="0"/>
                        </a:rPr>
                        <m:t>,  </m:t>
                      </m:r>
                      <m:r>
                        <a:rPr lang="en-GB" altLang="ja-JP" sz="2200" b="0" i="1" smtClean="0">
                          <a:latin typeface="Cambria Math" panose="02040503050406030204" pitchFamily="18" charset="0"/>
                        </a:rPr>
                        <m:t>𝑑</m:t>
                      </m:r>
                      <m:sSub>
                        <m:sSubPr>
                          <m:ctrlPr>
                            <a:rPr lang="en-GB" altLang="ja-JP" sz="2200" b="0" i="1" smtClean="0">
                              <a:latin typeface="Cambria Math" panose="02040503050406030204" pitchFamily="18" charset="0"/>
                            </a:rPr>
                          </m:ctrlPr>
                        </m:sSubPr>
                        <m:e>
                          <m:r>
                            <a:rPr lang="en-GB" altLang="ja-JP" sz="2200" b="0" i="1" smtClean="0">
                              <a:latin typeface="Cambria Math" panose="02040503050406030204" pitchFamily="18" charset="0"/>
                            </a:rPr>
                            <m:t>𝑠</m:t>
                          </m:r>
                        </m:e>
                        <m:sub>
                          <m:r>
                            <a:rPr lang="en-GB" altLang="ja-JP" sz="2200" b="0" i="1" smtClean="0">
                              <a:latin typeface="Cambria Math" panose="02040503050406030204" pitchFamily="18" charset="0"/>
                            </a:rPr>
                            <m:t>3</m:t>
                          </m:r>
                        </m:sub>
                      </m:sSub>
                      <m:r>
                        <a:rPr lang="en-GB" altLang="ja-JP" sz="2200" b="0" i="1" smtClean="0">
                          <a:latin typeface="Cambria Math" panose="02040503050406030204" pitchFamily="18" charset="0"/>
                        </a:rPr>
                        <m:t>=</m:t>
                      </m:r>
                      <m:r>
                        <a:rPr lang="en-GB" altLang="ja-JP" sz="2200" b="0" i="1" smtClean="0">
                          <a:latin typeface="Cambria Math" panose="02040503050406030204" pitchFamily="18" charset="0"/>
                        </a:rPr>
                        <m:t>𝑑</m:t>
                      </m:r>
                      <m:sSup>
                        <m:sSupPr>
                          <m:ctrlPr>
                            <a:rPr lang="en-US" altLang="ja-JP" sz="2200" i="1">
                              <a:latin typeface="Cambria Math" panose="02040503050406030204" pitchFamily="18" charset="0"/>
                            </a:rPr>
                          </m:ctrlPr>
                        </m:sSupPr>
                        <m:e>
                          <m:r>
                            <a:rPr lang="ja-JP" altLang="en-US" sz="2200" i="1">
                              <a:latin typeface="Cambria Math" panose="02040503050406030204" pitchFamily="18" charset="0"/>
                            </a:rPr>
                            <m:t>𝜒</m:t>
                          </m:r>
                        </m:e>
                        <m:sup>
                          <m:r>
                            <a:rPr lang="en-GB" altLang="ja-JP" sz="2200" i="1">
                              <a:latin typeface="Cambria Math" panose="02040503050406030204" pitchFamily="18" charset="0"/>
                            </a:rPr>
                            <m:t>2</m:t>
                          </m:r>
                        </m:sup>
                      </m:sSup>
                      <m:r>
                        <a:rPr lang="en-GB" altLang="ja-JP" sz="2200" i="1">
                          <a:latin typeface="Cambria Math" panose="02040503050406030204" pitchFamily="18" charset="0"/>
                        </a:rPr>
                        <m:t>+</m:t>
                      </m:r>
                      <m:sSup>
                        <m:sSupPr>
                          <m:ctrlPr>
                            <a:rPr lang="en-GB" altLang="ja-JP" sz="2200" i="1">
                              <a:latin typeface="Cambria Math" panose="02040503050406030204" pitchFamily="18" charset="0"/>
                            </a:rPr>
                          </m:ctrlPr>
                        </m:sSupPr>
                        <m:e>
                          <m:sSub>
                            <m:sSubPr>
                              <m:ctrlPr>
                                <a:rPr lang="en-GB" altLang="ja-JP" sz="2200" i="1">
                                  <a:latin typeface="Cambria Math" panose="02040503050406030204" pitchFamily="18" charset="0"/>
                                </a:rPr>
                              </m:ctrlPr>
                            </m:sSubPr>
                            <m:e>
                              <m:r>
                                <a:rPr lang="en-GB" altLang="ja-JP" sz="2200" i="1">
                                  <a:latin typeface="Cambria Math" panose="02040503050406030204" pitchFamily="18" charset="0"/>
                                </a:rPr>
                                <m:t>𝑓</m:t>
                              </m:r>
                            </m:e>
                            <m:sub>
                              <m:r>
                                <a:rPr lang="en-GB" altLang="ja-JP" sz="2200" i="1">
                                  <a:latin typeface="Cambria Math" panose="02040503050406030204" pitchFamily="18" charset="0"/>
                                </a:rPr>
                                <m:t>𝐾</m:t>
                              </m:r>
                            </m:sub>
                          </m:sSub>
                          <m:r>
                            <a:rPr lang="en-GB" altLang="ja-JP" sz="2200" i="1">
                              <a:latin typeface="Cambria Math" panose="02040503050406030204" pitchFamily="18" charset="0"/>
                            </a:rPr>
                            <m:t>(</m:t>
                          </m:r>
                          <m:r>
                            <a:rPr lang="ja-JP" altLang="en-GB" sz="2200" i="1">
                              <a:latin typeface="Cambria Math" panose="02040503050406030204" pitchFamily="18" charset="0"/>
                            </a:rPr>
                            <m:t>𝜒</m:t>
                          </m:r>
                          <m:r>
                            <a:rPr lang="en-GB" altLang="ja-JP" sz="2200" i="1">
                              <a:latin typeface="Cambria Math" panose="02040503050406030204" pitchFamily="18" charset="0"/>
                            </a:rPr>
                            <m:t>)</m:t>
                          </m:r>
                        </m:e>
                        <m:sup>
                          <m:r>
                            <a:rPr lang="en-GB" altLang="ja-JP" sz="2200" i="1">
                              <a:latin typeface="Cambria Math" panose="02040503050406030204" pitchFamily="18" charset="0"/>
                            </a:rPr>
                            <m:t>2</m:t>
                          </m:r>
                        </m:sup>
                      </m:sSup>
                      <m:d>
                        <m:dPr>
                          <m:ctrlPr>
                            <a:rPr lang="en-US" altLang="ja-JP" sz="2200" i="1">
                              <a:latin typeface="Cambria Math" panose="02040503050406030204" pitchFamily="18" charset="0"/>
                            </a:rPr>
                          </m:ctrlPr>
                        </m:dPr>
                        <m:e>
                          <m:r>
                            <a:rPr lang="en-US" altLang="ja-JP" sz="2200" i="1">
                              <a:latin typeface="Cambria Math"/>
                            </a:rPr>
                            <m:t>𝑑</m:t>
                          </m:r>
                          <m:sSup>
                            <m:sSupPr>
                              <m:ctrlPr>
                                <a:rPr lang="en-US" altLang="ja-JP" sz="2200" i="1">
                                  <a:latin typeface="Cambria Math" panose="02040503050406030204" pitchFamily="18" charset="0"/>
                                </a:rPr>
                              </m:ctrlPr>
                            </m:sSupPr>
                            <m:e>
                              <m:r>
                                <a:rPr lang="ja-JP" altLang="en-US" sz="2200" i="1">
                                  <a:latin typeface="Cambria Math"/>
                                </a:rPr>
                                <m:t>𝜃</m:t>
                              </m:r>
                            </m:e>
                            <m:sup>
                              <m:r>
                                <a:rPr lang="en-US" altLang="ja-JP" sz="2200" i="1">
                                  <a:latin typeface="Cambria Math"/>
                                </a:rPr>
                                <m:t>2</m:t>
                              </m:r>
                            </m:sup>
                          </m:sSup>
                          <m:r>
                            <a:rPr lang="en-US" altLang="ja-JP" sz="2200" i="1">
                              <a:latin typeface="Cambria Math"/>
                            </a:rPr>
                            <m:t>+</m:t>
                          </m:r>
                          <m:func>
                            <m:funcPr>
                              <m:ctrlPr>
                                <a:rPr lang="en-US" altLang="ja-JP" sz="2200" i="1">
                                  <a:latin typeface="Cambria Math" panose="02040503050406030204" pitchFamily="18" charset="0"/>
                                </a:rPr>
                              </m:ctrlPr>
                            </m:funcPr>
                            <m:fName>
                              <m:sSup>
                                <m:sSupPr>
                                  <m:ctrlPr>
                                    <a:rPr lang="en-US" altLang="ja-JP" sz="2200" i="1">
                                      <a:latin typeface="Cambria Math" panose="02040503050406030204" pitchFamily="18" charset="0"/>
                                    </a:rPr>
                                  </m:ctrlPr>
                                </m:sSupPr>
                                <m:e>
                                  <m:r>
                                    <m:rPr>
                                      <m:sty m:val="p"/>
                                    </m:rPr>
                                    <a:rPr lang="en-US" altLang="ja-JP" sz="2200">
                                      <a:latin typeface="Cambria Math"/>
                                    </a:rPr>
                                    <m:t>sin</m:t>
                                  </m:r>
                                </m:e>
                                <m:sup>
                                  <m:r>
                                    <a:rPr lang="en-US" altLang="ja-JP" sz="2200" i="1">
                                      <a:latin typeface="Cambria Math"/>
                                    </a:rPr>
                                    <m:t>2</m:t>
                                  </m:r>
                                </m:sup>
                              </m:sSup>
                            </m:fName>
                            <m:e>
                              <m:r>
                                <a:rPr lang="ja-JP" altLang="en-US" sz="2200" i="1">
                                  <a:latin typeface="Cambria Math"/>
                                </a:rPr>
                                <m:t>𝜃</m:t>
                              </m:r>
                            </m:e>
                          </m:func>
                          <m:r>
                            <a:rPr lang="en-US" altLang="ja-JP" sz="2200" i="1">
                              <a:latin typeface="Cambria Math"/>
                            </a:rPr>
                            <m:t>𝑑</m:t>
                          </m:r>
                          <m:sSup>
                            <m:sSupPr>
                              <m:ctrlPr>
                                <a:rPr lang="en-US" altLang="ja-JP" sz="2200" i="1">
                                  <a:latin typeface="Cambria Math" panose="02040503050406030204" pitchFamily="18" charset="0"/>
                                </a:rPr>
                              </m:ctrlPr>
                            </m:sSupPr>
                            <m:e>
                              <m:r>
                                <a:rPr lang="ja-JP" altLang="en-US" sz="2200" i="1">
                                  <a:latin typeface="Cambria Math"/>
                                </a:rPr>
                                <m:t>𝜙</m:t>
                              </m:r>
                            </m:e>
                            <m:sup>
                              <m:r>
                                <a:rPr lang="en-US" altLang="ja-JP" sz="2200" i="1">
                                  <a:latin typeface="Cambria Math"/>
                                </a:rPr>
                                <m:t>2</m:t>
                              </m:r>
                            </m:sup>
                          </m:sSup>
                        </m:e>
                      </m:d>
                    </m:oMath>
                  </m:oMathPara>
                </a14:m>
                <a:endParaRPr lang="en-US" sz="2200" dirty="0" smtClean="0">
                  <a:solidFill>
                    <a:schemeClr val="accent2"/>
                  </a:solidFill>
                  <a:latin typeface="Cambria" panose="02040503050406030204" pitchFamily="18" charset="0"/>
                </a:endParaRPr>
              </a:p>
              <a:p>
                <a:endParaRPr lang="en-GB" altLang="ja-JP" sz="2000" i="1" dirty="0" smtClean="0">
                  <a:latin typeface="Cambria Math" panose="02040503050406030204" pitchFamily="18" charset="0"/>
                </a:endParaRPr>
              </a:p>
              <a:p>
                <a:endParaRPr lang="en-US" sz="2200" dirty="0">
                  <a:solidFill>
                    <a:schemeClr val="accent2"/>
                  </a:solidFill>
                  <a:latin typeface="Cambria"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19244" y="5412847"/>
                <a:ext cx="9234355" cy="1989391"/>
              </a:xfrm>
              <a:prstGeom prst="rect">
                <a:avLst/>
              </a:prstGeom>
              <a:blipFill rotWithShape="0">
                <a:blip r:embed="rId5"/>
                <a:stretch>
                  <a:fillRect/>
                </a:stretch>
              </a:blipFill>
            </p:spPr>
            <p:txBody>
              <a:bodyPr/>
              <a:lstStyle/>
              <a:p>
                <a:r>
                  <a:rPr lang="en-GB">
                    <a:noFill/>
                  </a:rPr>
                  <a:t> </a:t>
                </a:r>
              </a:p>
            </p:txBody>
          </p:sp>
        </mc:Fallback>
      </mc:AlternateContent>
      <p:sp>
        <p:nvSpPr>
          <p:cNvPr id="12" name="Title 1"/>
          <p:cNvSpPr>
            <a:spLocks noGrp="1"/>
          </p:cNvSpPr>
          <p:nvPr>
            <p:ph type="title"/>
          </p:nvPr>
        </p:nvSpPr>
        <p:spPr>
          <a:xfrm>
            <a:off x="457200" y="274638"/>
            <a:ext cx="8229600" cy="1143000"/>
          </a:xfrm>
        </p:spPr>
        <p:txBody>
          <a:bodyPr/>
          <a:lstStyle/>
          <a:p>
            <a:r>
              <a:rPr lang="en-US" dirty="0" smtClean="0"/>
              <a:t>Distances </a:t>
            </a:r>
            <a:endParaRPr lang="en-US" dirty="0"/>
          </a:p>
        </p:txBody>
      </p:sp>
    </p:spTree>
    <p:extLst>
      <p:ext uri="{BB962C8B-B14F-4D97-AF65-F5344CB8AC3E}">
        <p14:creationId xmlns:p14="http://schemas.microsoft.com/office/powerpoint/2010/main" val="397622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50844"/>
                <a:ext cx="5866482" cy="5739788"/>
              </a:xfrm>
            </p:spPr>
            <p:txBody>
              <a:bodyPr>
                <a:normAutofit fontScale="70000" lnSpcReduction="20000"/>
              </a:bodyPr>
              <a:lstStyle/>
              <a:p>
                <a:r>
                  <a:rPr lang="en-US" dirty="0" smtClean="0"/>
                  <a:t>The </a:t>
                </a:r>
                <a:r>
                  <a:rPr lang="en-US" dirty="0" smtClean="0">
                    <a:solidFill>
                      <a:schemeClr val="accent2"/>
                    </a:solidFill>
                  </a:rPr>
                  <a:t>angular diameter distance </a:t>
                </a:r>
                <a:r>
                  <a:rPr lang="en-US" dirty="0" smtClean="0"/>
                  <a:t>comes from the relation between the observed angle and physical size of distant objects: </a:t>
                </a:r>
                <a14:m>
                  <m:oMath xmlns:m="http://schemas.openxmlformats.org/officeDocument/2006/math">
                    <m:r>
                      <m:rPr>
                        <m:sty m:val="p"/>
                      </m:rPr>
                      <a:rPr lang="el-GR" b="0" i="1" smtClean="0">
                        <a:latin typeface="Cambria Math"/>
                        <a:ea typeface="Cambria Math"/>
                      </a:rPr>
                      <m:t>Δ</m:t>
                    </m:r>
                    <m:r>
                      <a:rPr lang="en-US" b="0" i="1" smtClean="0">
                        <a:latin typeface="Cambria Math"/>
                        <a:ea typeface="Cambria Math"/>
                      </a:rPr>
                      <m:t>𝑑</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𝐴</m:t>
                        </m:r>
                      </m:sub>
                    </m:sSub>
                    <m:r>
                      <m:rPr>
                        <m:sty m:val="p"/>
                      </m:rPr>
                      <a:rPr lang="el-GR" b="0" i="1" smtClean="0">
                        <a:latin typeface="Cambria Math"/>
                        <a:ea typeface="Cambria Math"/>
                      </a:rPr>
                      <m:t>Δ</m:t>
                    </m:r>
                    <m:r>
                      <a:rPr lang="en-US" b="0" i="1" smtClean="0">
                        <a:latin typeface="Cambria Math"/>
                        <a:ea typeface="Cambria Math"/>
                      </a:rPr>
                      <m:t>𝜃</m:t>
                    </m:r>
                  </m:oMath>
                </a14:m>
                <a:endParaRPr lang="en-US" dirty="0" smtClean="0"/>
              </a:p>
              <a:p>
                <a:endParaRPr lang="en-US" dirty="0"/>
              </a:p>
              <a:p>
                <a:r>
                  <a:rPr lang="en-US" dirty="0" smtClean="0"/>
                  <a:t>The co-moving size of the object is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𝑧</m:t>
                        </m:r>
                      </m:e>
                    </m:d>
                    <m:r>
                      <m:rPr>
                        <m:sty m:val="p"/>
                      </m:rPr>
                      <a:rPr lang="el-GR" b="0" i="1" smtClean="0">
                        <a:latin typeface="Cambria Math"/>
                        <a:ea typeface="Cambria Math"/>
                      </a:rPr>
                      <m:t>Δ</m:t>
                    </m:r>
                    <m:r>
                      <a:rPr lang="en-US" b="0" i="1" smtClean="0">
                        <a:latin typeface="Cambria Math"/>
                        <a:ea typeface="Cambria Math"/>
                      </a:rPr>
                      <m:t>𝑑</m:t>
                    </m:r>
                  </m:oMath>
                </a14:m>
                <a:r>
                  <a:rPr lang="en-US" dirty="0" smtClean="0"/>
                  <a:t>, so</a:t>
                </a:r>
              </a:p>
              <a:p>
                <a:endParaRPr lang="en-US" dirty="0" smtClean="0"/>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Δ</m:t>
                      </m:r>
                      <m:r>
                        <a:rPr lang="el-GR" i="1" smtClean="0">
                          <a:latin typeface="Cambria Math"/>
                          <a:ea typeface="Cambria Math"/>
                        </a:rPr>
                        <m:t>𝜃</m:t>
                      </m:r>
                      <m:r>
                        <a:rPr lang="en-US" b="0" i="1" smtClean="0">
                          <a:latin typeface="Cambria Math"/>
                          <a:ea typeface="Cambria Math"/>
                        </a:rPr>
                        <m:t>=</m:t>
                      </m:r>
                      <m:f>
                        <m:fPr>
                          <m:ctrlPr>
                            <a:rPr lang="en-US" b="0" i="1" smtClean="0">
                              <a:latin typeface="Cambria Math" panose="02040503050406030204" pitchFamily="18" charset="0"/>
                              <a:ea typeface="Cambria Math"/>
                            </a:rPr>
                          </m:ctrlPr>
                        </m:fPr>
                        <m:num>
                          <m:r>
                            <m:rPr>
                              <m:sty m:val="p"/>
                            </m:rPr>
                            <a:rPr lang="el-GR" b="0" i="1" smtClean="0">
                              <a:latin typeface="Cambria Math"/>
                              <a:ea typeface="Cambria Math"/>
                            </a:rPr>
                            <m:t>Δ</m:t>
                          </m:r>
                          <m:r>
                            <a:rPr lang="en-US" b="0" i="1" smtClean="0">
                              <a:latin typeface="Cambria Math"/>
                              <a:ea typeface="Cambria Math"/>
                            </a:rPr>
                            <m:t>𝑑</m:t>
                          </m:r>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𝑑</m:t>
                              </m:r>
                            </m:e>
                            <m:sub>
                              <m:r>
                                <a:rPr lang="en-US" b="0" i="1" smtClean="0">
                                  <a:latin typeface="Cambria Math"/>
                                  <a:ea typeface="Cambria Math"/>
                                </a:rPr>
                                <m:t>𝐴</m:t>
                              </m:r>
                            </m:sub>
                          </m:sSub>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(1+</m:t>
                          </m:r>
                          <m:r>
                            <a:rPr lang="en-US" b="0" i="1" smtClean="0">
                              <a:latin typeface="Cambria Math"/>
                              <a:ea typeface="Cambria Math"/>
                            </a:rPr>
                            <m:t>𝑧</m:t>
                          </m:r>
                          <m:r>
                            <a:rPr lang="en-US" b="0" i="1" smtClean="0">
                              <a:latin typeface="Cambria Math"/>
                              <a:ea typeface="Cambria Math"/>
                            </a:rPr>
                            <m:t>)</m:t>
                          </m:r>
                          <m:r>
                            <m:rPr>
                              <m:sty m:val="p"/>
                            </m:rPr>
                            <a:rPr lang="el-GR" b="0" i="1" smtClean="0">
                              <a:latin typeface="Cambria Math"/>
                              <a:ea typeface="Cambria Math"/>
                            </a:rPr>
                            <m:t>Δ</m:t>
                          </m:r>
                          <m:r>
                            <a:rPr lang="en-US" b="0" i="1" smtClean="0">
                              <a:latin typeface="Cambria Math"/>
                              <a:ea typeface="Cambria Math"/>
                            </a:rPr>
                            <m:t>𝑑</m:t>
                          </m:r>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𝑑</m:t>
                              </m:r>
                            </m:e>
                            <m:sub>
                              <m:r>
                                <a:rPr lang="en-US" b="0" i="1" smtClean="0">
                                  <a:latin typeface="Cambria Math"/>
                                  <a:ea typeface="Cambria Math"/>
                                </a:rPr>
                                <m:t>𝑝</m:t>
                              </m:r>
                            </m:sub>
                          </m:sSub>
                        </m:den>
                      </m:f>
                    </m:oMath>
                  </m:oMathPara>
                </a14:m>
                <a:endParaRPr lang="en-US" dirty="0"/>
              </a:p>
              <a:p>
                <a:endParaRPr lang="en-US" dirty="0" smtClean="0"/>
              </a:p>
              <a:p>
                <a:endParaRPr lang="en-US" dirty="0"/>
              </a:p>
              <a:p>
                <a:pPr marL="0" indent="0">
                  <a:buNone/>
                </a:pPr>
                <a:endParaRPr lang="en-US" dirty="0"/>
              </a:p>
              <a:p>
                <a:endParaRPr lang="en-US" dirty="0"/>
              </a:p>
              <a:p>
                <a:r>
                  <a:rPr lang="en-US" dirty="0" smtClean="0"/>
                  <a:t>Supernova Cosmology measures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𝑑</m:t>
                        </m:r>
                      </m:e>
                      <m:sub>
                        <m:r>
                          <a:rPr lang="en-US" b="0" i="1" smtClean="0">
                            <a:latin typeface="Cambria Math"/>
                          </a:rPr>
                          <m:t>𝐿</m:t>
                        </m:r>
                      </m:sub>
                    </m:sSub>
                    <m:d>
                      <m:dPr>
                        <m:ctrlPr>
                          <a:rPr lang="en-US" b="0" i="1" smtClean="0">
                            <a:latin typeface="Cambria Math" panose="02040503050406030204" pitchFamily="18" charset="0"/>
                          </a:rPr>
                        </m:ctrlPr>
                      </m:dPr>
                      <m:e>
                        <m:r>
                          <a:rPr lang="en-US" b="0" i="1" smtClean="0">
                            <a:latin typeface="Cambria Math"/>
                          </a:rPr>
                          <m:t>𝑧</m:t>
                        </m:r>
                      </m:e>
                    </m:d>
                  </m:oMath>
                </a14:m>
                <a:r>
                  <a:rPr lang="en-US" dirty="0" smtClean="0"/>
                  <a:t>,     BAO and CMB measure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𝑑</m:t>
                        </m:r>
                      </m:e>
                      <m:sub>
                        <m:r>
                          <a:rPr lang="en-US" b="0" i="1" smtClean="0">
                            <a:latin typeface="Cambria Math"/>
                          </a:rPr>
                          <m:t>𝐴</m:t>
                        </m:r>
                      </m:sub>
                    </m:sSub>
                    <m:r>
                      <a:rPr lang="en-US" b="0" i="1" smtClean="0">
                        <a:latin typeface="Cambria Math"/>
                      </a:rPr>
                      <m:t>(</m:t>
                    </m:r>
                    <m:r>
                      <a:rPr lang="en-US" b="0" i="1" smtClean="0">
                        <a:latin typeface="Cambria Math"/>
                      </a:rPr>
                      <m:t>𝑧</m:t>
                    </m:r>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50844"/>
                <a:ext cx="5866482" cy="5739788"/>
              </a:xfrm>
              <a:blipFill rotWithShape="0">
                <a:blip r:embed="rId4"/>
                <a:stretch>
                  <a:fillRect l="-1143" t="-1805" r="-1663"/>
                </a:stretch>
              </a:blipFill>
            </p:spPr>
            <p:txBody>
              <a:bodyPr/>
              <a:lstStyle/>
              <a:p>
                <a:r>
                  <a:rPr lang="en-GB">
                    <a:noFill/>
                  </a:rPr>
                  <a:t> </a:t>
                </a:r>
              </a:p>
            </p:txBody>
          </p:sp>
        </mc:Fallback>
      </mc:AlternateContent>
      <p:sp>
        <p:nvSpPr>
          <p:cNvPr id="4" name="Oval 14"/>
          <p:cNvSpPr>
            <a:spLocks noChangeArrowheads="1"/>
          </p:cNvSpPr>
          <p:nvPr/>
        </p:nvSpPr>
        <p:spPr bwMode="auto">
          <a:xfrm>
            <a:off x="6436307" y="2120448"/>
            <a:ext cx="1421570" cy="797984"/>
          </a:xfrm>
          <a:prstGeom prst="ellipse">
            <a:avLst/>
          </a:prstGeom>
          <a:noFill/>
          <a:ln w="25400">
            <a:solidFill>
              <a:schemeClr val="accent2"/>
            </a:solidFill>
            <a:round/>
            <a:headEnd/>
            <a:tailEnd/>
          </a:ln>
          <a:effectLst/>
        </p:spPr>
        <p:txBody>
          <a:bodyPr wrap="none" anchor="ctr"/>
          <a:lstStyle/>
          <a:p>
            <a:endParaRPr lang="en-GB"/>
          </a:p>
        </p:txBody>
      </p:sp>
      <p:sp>
        <p:nvSpPr>
          <p:cNvPr id="5" name="Line 15"/>
          <p:cNvSpPr>
            <a:spLocks noChangeShapeType="1"/>
          </p:cNvSpPr>
          <p:nvPr/>
        </p:nvSpPr>
        <p:spPr bwMode="auto">
          <a:xfrm>
            <a:off x="6436306" y="2548407"/>
            <a:ext cx="723357" cy="2184646"/>
          </a:xfrm>
          <a:prstGeom prst="line">
            <a:avLst/>
          </a:prstGeom>
          <a:noFill/>
          <a:ln w="25400">
            <a:solidFill>
              <a:schemeClr val="accent2"/>
            </a:solidFill>
            <a:round/>
            <a:headEnd/>
            <a:tailEnd/>
          </a:ln>
          <a:effectLst/>
        </p:spPr>
        <p:txBody>
          <a:bodyPr/>
          <a:lstStyle/>
          <a:p>
            <a:endParaRPr lang="en-GB"/>
          </a:p>
        </p:txBody>
      </p:sp>
      <p:sp>
        <p:nvSpPr>
          <p:cNvPr id="6" name="Line 16"/>
          <p:cNvSpPr>
            <a:spLocks noChangeShapeType="1"/>
          </p:cNvSpPr>
          <p:nvPr/>
        </p:nvSpPr>
        <p:spPr bwMode="auto">
          <a:xfrm flipH="1">
            <a:off x="7159662" y="2519440"/>
            <a:ext cx="698214" cy="2213612"/>
          </a:xfrm>
          <a:prstGeom prst="line">
            <a:avLst/>
          </a:prstGeom>
          <a:noFill/>
          <a:ln w="25400">
            <a:solidFill>
              <a:schemeClr val="accent2"/>
            </a:solidFill>
            <a:round/>
            <a:headEnd/>
            <a:tailEnd/>
          </a:ln>
          <a:effectLst/>
        </p:spPr>
        <p:txBody>
          <a:bodyPr/>
          <a:lstStyle/>
          <a:p>
            <a:endParaRPr lang="en-GB"/>
          </a:p>
        </p:txBody>
      </p:sp>
      <p:sp>
        <p:nvSpPr>
          <p:cNvPr id="7" name="Line 17"/>
          <p:cNvSpPr>
            <a:spLocks noChangeShapeType="1"/>
          </p:cNvSpPr>
          <p:nvPr/>
        </p:nvSpPr>
        <p:spPr bwMode="auto">
          <a:xfrm>
            <a:off x="6436306" y="2529718"/>
            <a:ext cx="1421570" cy="0"/>
          </a:xfrm>
          <a:prstGeom prst="line">
            <a:avLst/>
          </a:prstGeom>
          <a:noFill/>
          <a:ln w="25400">
            <a:solidFill>
              <a:schemeClr val="accent1"/>
            </a:solidFill>
            <a:round/>
            <a:headEnd type="arrow"/>
            <a:tailEnd type="arrow"/>
          </a:ln>
          <a:effectLst/>
        </p:spPr>
        <p:txBody>
          <a:bodyPr/>
          <a:lstStyle/>
          <a:p>
            <a:endParaRPr lang="en-GB"/>
          </a:p>
        </p:txBody>
      </p:sp>
      <mc:AlternateContent xmlns:mc="http://schemas.openxmlformats.org/markup-compatibility/2006" xmlns:a14="http://schemas.microsoft.com/office/drawing/2010/main">
        <mc:Choice Requires="a14">
          <p:sp>
            <p:nvSpPr>
              <p:cNvPr id="9" name="TextBox 8"/>
              <p:cNvSpPr txBox="1"/>
              <p:nvPr/>
            </p:nvSpPr>
            <p:spPr>
              <a:xfrm>
                <a:off x="6827067" y="2068053"/>
                <a:ext cx="6400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sz="2400" b="0" i="1" smtClean="0">
                          <a:latin typeface="Cambria Math"/>
                          <a:ea typeface="Cambria Math"/>
                        </a:rPr>
                        <m:t>Δ</m:t>
                      </m:r>
                      <m:r>
                        <a:rPr lang="en-US" sz="2400" b="0" i="1" smtClean="0">
                          <a:latin typeface="Cambria Math"/>
                          <a:ea typeface="Cambria Math"/>
                        </a:rPr>
                        <m:t>𝑑</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827067" y="2068053"/>
                <a:ext cx="640047" cy="461665"/>
              </a:xfrm>
              <a:prstGeom prst="rect">
                <a:avLst/>
              </a:prstGeom>
              <a:blipFill rotWithShape="0">
                <a:blip r:embed="rId5"/>
                <a:stretch>
                  <a:fillRect/>
                </a:stretch>
              </a:blipFill>
            </p:spPr>
            <p:txBody>
              <a:bodyPr/>
              <a:lstStyle/>
              <a:p>
                <a:r>
                  <a:rPr lang="en-GB">
                    <a:noFill/>
                  </a:rPr>
                  <a:t> </a:t>
                </a:r>
              </a:p>
            </p:txBody>
          </p:sp>
        </mc:Fallback>
      </mc:AlternateContent>
      <p:cxnSp>
        <p:nvCxnSpPr>
          <p:cNvPr id="11" name="Straight Connector 10"/>
          <p:cNvCxnSpPr>
            <a:stCxn id="6" idx="1"/>
          </p:cNvCxnSpPr>
          <p:nvPr/>
        </p:nvCxnSpPr>
        <p:spPr>
          <a:xfrm flipH="1" flipV="1">
            <a:off x="7147091" y="2519440"/>
            <a:ext cx="12571" cy="2213612"/>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648589" y="3184051"/>
                <a:ext cx="5962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a:rPr>
                            <m:t>𝑑</m:t>
                          </m:r>
                        </m:e>
                        <m:sub>
                          <m:r>
                            <a:rPr lang="en-US" sz="2400" b="0" i="1" smtClean="0">
                              <a:latin typeface="Cambria Math"/>
                            </a:rPr>
                            <m:t>𝐴</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648589" y="3184051"/>
                <a:ext cx="596252" cy="461665"/>
              </a:xfrm>
              <a:prstGeom prst="rect">
                <a:avLst/>
              </a:prstGeom>
              <a:blipFill rotWithShape="0">
                <a:blip r:embed="rId6"/>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011991" y="4068739"/>
                <a:ext cx="6345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sz="2400" b="0" i="1" smtClean="0">
                          <a:latin typeface="Cambria Math"/>
                          <a:ea typeface="Cambria Math"/>
                        </a:rPr>
                        <m:t>Δ</m:t>
                      </m:r>
                      <m:r>
                        <a:rPr lang="el-GR" sz="2400" b="0" i="1" smtClean="0">
                          <a:latin typeface="Cambria Math"/>
                          <a:ea typeface="Cambria Math"/>
                        </a:rPr>
                        <m:t>𝜃</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6011991" y="4068739"/>
                <a:ext cx="634533" cy="461665"/>
              </a:xfrm>
              <a:prstGeom prst="rect">
                <a:avLst/>
              </a:prstGeom>
              <a:blipFill rotWithShape="0">
                <a:blip r:embed="rId7"/>
                <a:stretch>
                  <a:fillRect/>
                </a:stretch>
              </a:blipFill>
            </p:spPr>
            <p:txBody>
              <a:bodyPr/>
              <a:lstStyle/>
              <a:p>
                <a:r>
                  <a:rPr lang="en-GB">
                    <a:noFill/>
                  </a:rPr>
                  <a:t> </a:t>
                </a:r>
              </a:p>
            </p:txBody>
          </p:sp>
        </mc:Fallback>
      </mc:AlternateContent>
      <p:grpSp>
        <p:nvGrpSpPr>
          <p:cNvPr id="2" name="Group 1"/>
          <p:cNvGrpSpPr/>
          <p:nvPr/>
        </p:nvGrpSpPr>
        <p:grpSpPr>
          <a:xfrm>
            <a:off x="1380319" y="3626246"/>
            <a:ext cx="3528313" cy="584236"/>
            <a:chOff x="867929" y="3705168"/>
            <a:chExt cx="5493479" cy="882950"/>
          </a:xfrm>
        </p:grpSpPr>
        <p:sp>
          <p:nvSpPr>
            <p:cNvPr id="19" name="Rectangle 22"/>
            <p:cNvSpPr>
              <a:spLocks noChangeArrowheads="1"/>
            </p:cNvSpPr>
            <p:nvPr/>
          </p:nvSpPr>
          <p:spPr bwMode="auto">
            <a:xfrm>
              <a:off x="867929" y="3705168"/>
              <a:ext cx="5493479" cy="882950"/>
            </a:xfrm>
            <a:prstGeom prst="rect">
              <a:avLst/>
            </a:prstGeom>
            <a:noFill/>
            <a:ln w="38100">
              <a:solidFill>
                <a:schemeClr val="accent1"/>
              </a:solidFill>
              <a:miter lim="800000"/>
              <a:headEnd/>
              <a:tailEnd/>
            </a:ln>
            <a:effectLst/>
          </p:spPr>
          <p:txBody>
            <a:bodyPr wrap="none" anchor="ctr"/>
            <a:lstStyle/>
            <a:p>
              <a:endParaRPr lang="en-GB"/>
            </a:p>
          </p:txBody>
        </p:sp>
        <p:graphicFrame>
          <p:nvGraphicFramePr>
            <p:cNvPr id="20" name="Object 19"/>
            <p:cNvGraphicFramePr>
              <a:graphicFrameLocks noChangeAspect="1"/>
            </p:cNvGraphicFramePr>
            <p:nvPr>
              <p:extLst/>
            </p:nvPr>
          </p:nvGraphicFramePr>
          <p:xfrm>
            <a:off x="1043283" y="3801025"/>
            <a:ext cx="5318125" cy="760413"/>
          </p:xfrm>
          <a:graphic>
            <a:graphicData uri="http://schemas.openxmlformats.org/presentationml/2006/ole">
              <mc:AlternateContent xmlns:mc="http://schemas.openxmlformats.org/markup-compatibility/2006">
                <mc:Choice xmlns:v="urn:schemas-microsoft-com:vml" Requires="v">
                  <p:oleObj spid="_x0000_s131127" name="Equation" r:id="rId8" imgW="1777229" imgH="253890" progId="Equation.DSMT4">
                    <p:embed/>
                  </p:oleObj>
                </mc:Choice>
                <mc:Fallback>
                  <p:oleObj name="Equation" r:id="rId8" imgW="1777229" imgH="25389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283" y="3801025"/>
                          <a:ext cx="531812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 name="Content Placeholder 2"/>
          <p:cNvSpPr txBox="1">
            <a:spLocks/>
          </p:cNvSpPr>
          <p:nvPr/>
        </p:nvSpPr>
        <p:spPr>
          <a:xfrm>
            <a:off x="834902" y="5730814"/>
            <a:ext cx="7525080" cy="8813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kumimoji="0" lang="en-US" sz="2000" dirty="0" smtClean="0"/>
              <a:t>(see </a:t>
            </a:r>
            <a:r>
              <a:rPr kumimoji="0" lang="en-US" sz="2000" dirty="0" smtClean="0">
                <a:solidFill>
                  <a:schemeClr val="tx2"/>
                </a:solidFill>
              </a:rPr>
              <a:t>Hogg, “Distance measures in cosmology”, </a:t>
            </a:r>
            <a:r>
              <a:rPr kumimoji="0" lang="en-US" sz="2000" dirty="0" err="1" smtClean="0"/>
              <a:t>astro-ph</a:t>
            </a:r>
            <a:r>
              <a:rPr kumimoji="0" lang="en-US" sz="2000" dirty="0" smtClean="0"/>
              <a:t>/9905116)</a:t>
            </a:r>
            <a:endParaRPr kumimoji="0" lang="en-US" sz="2000" dirty="0"/>
          </a:p>
        </p:txBody>
      </p:sp>
    </p:spTree>
    <p:extLst>
      <p:ext uri="{BB962C8B-B14F-4D97-AF65-F5344CB8AC3E}">
        <p14:creationId xmlns:p14="http://schemas.microsoft.com/office/powerpoint/2010/main" val="32440942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7" y="249377"/>
            <a:ext cx="8229600" cy="1143000"/>
          </a:xfrm>
        </p:spPr>
        <p:txBody>
          <a:bodyPr/>
          <a:lstStyle/>
          <a:p>
            <a:r>
              <a:rPr lang="en-GB" dirty="0" smtClean="0"/>
              <a:t>Hubble’s law</a:t>
            </a:r>
            <a:endParaRPr lang="en-GB" dirty="0"/>
          </a:p>
        </p:txBody>
      </p:sp>
      <p:sp>
        <p:nvSpPr>
          <p:cNvPr id="3" name="Content Placeholder 2"/>
          <p:cNvSpPr>
            <a:spLocks noGrp="1"/>
          </p:cNvSpPr>
          <p:nvPr>
            <p:ph idx="1"/>
          </p:nvPr>
        </p:nvSpPr>
        <p:spPr/>
        <p:txBody>
          <a:bodyPr/>
          <a:lstStyle/>
          <a:p>
            <a:endParaRPr lang="en-GB" dirty="0" smtClean="0"/>
          </a:p>
          <a:p>
            <a:endParaRPr lang="en-GB"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294164" y="1392378"/>
                <a:ext cx="8849836" cy="52210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smtClean="0"/>
                  <a:t>The </a:t>
                </a:r>
                <a:r>
                  <a:rPr lang="en-US" sz="2200" dirty="0"/>
                  <a:t>line-of-sight </a:t>
                </a:r>
                <a:r>
                  <a:rPr lang="en-US" sz="2200" dirty="0">
                    <a:solidFill>
                      <a:schemeClr val="accent2"/>
                    </a:solidFill>
                  </a:rPr>
                  <a:t>co-moving distance </a:t>
                </a:r>
                <a:r>
                  <a:rPr lang="en-US" sz="2200" dirty="0"/>
                  <a:t>to light emitted at time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𝑡</m:t>
                        </m:r>
                      </m:e>
                      <m:sub>
                        <m:r>
                          <a:rPr lang="en-US" sz="2200" i="1">
                            <a:latin typeface="Cambria Math"/>
                          </a:rPr>
                          <m:t>𝑒</m:t>
                        </m:r>
                      </m:sub>
                    </m:sSub>
                  </m:oMath>
                </a14:m>
                <a:r>
                  <a:rPr lang="en-US" sz="2200" dirty="0"/>
                  <a:t> </a:t>
                </a:r>
                <a:r>
                  <a:rPr lang="en-US" sz="2200" dirty="0" smtClean="0"/>
                  <a:t>is</a:t>
                </a:r>
                <a:endParaRPr lang="en-US" sz="2200" dirty="0"/>
              </a:p>
              <a:p>
                <a:pPr marL="0" indent="0" algn="ctr">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ea typeface="Cambria Math" panose="02040503050406030204" pitchFamily="18" charset="0"/>
                        </a:rPr>
                        <m:t>𝜒</m:t>
                      </m:r>
                      <m:r>
                        <a:rPr lang="en-GB" sz="2200" b="0" i="1" smtClean="0">
                          <a:latin typeface="Cambria Math" panose="02040503050406030204" pitchFamily="18" charset="0"/>
                          <a:ea typeface="Cambria Math" panose="02040503050406030204" pitchFamily="18" charset="0"/>
                        </a:rPr>
                        <m:t>=</m:t>
                      </m:r>
                      <m:nary>
                        <m:naryPr>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a:rPr lang="en-US" sz="2200" i="1">
                                  <a:latin typeface="Cambria Math"/>
                                </a:rPr>
                                <m:t>𝑡</m:t>
                              </m:r>
                            </m:e>
                            <m:sub>
                              <m:r>
                                <a:rPr lang="en-US" sz="2200" i="1">
                                  <a:latin typeface="Cambria Math"/>
                                </a:rPr>
                                <m:t>𝑒</m:t>
                              </m:r>
                            </m:sub>
                          </m:sSub>
                        </m:sub>
                        <m:sup>
                          <m:sSub>
                            <m:sSubPr>
                              <m:ctrlPr>
                                <a:rPr lang="en-US" sz="2200" i="1">
                                  <a:latin typeface="Cambria Math" panose="02040503050406030204" pitchFamily="18" charset="0"/>
                                </a:rPr>
                              </m:ctrlPr>
                            </m:sSubPr>
                            <m:e>
                              <m:r>
                                <a:rPr lang="en-US" sz="2200" i="1">
                                  <a:latin typeface="Cambria Math"/>
                                </a:rPr>
                                <m:t>𝑡</m:t>
                              </m:r>
                            </m:e>
                            <m:sub>
                              <m:r>
                                <a:rPr lang="en-US" sz="2200" i="1">
                                  <a:latin typeface="Cambria Math"/>
                                </a:rPr>
                                <m:t>0</m:t>
                              </m:r>
                            </m:sub>
                          </m:sSub>
                        </m:sup>
                        <m:e>
                          <m:f>
                            <m:fPr>
                              <m:ctrlPr>
                                <a:rPr lang="en-US" sz="2200" i="1">
                                  <a:latin typeface="Cambria Math" panose="02040503050406030204" pitchFamily="18" charset="0"/>
                                </a:rPr>
                              </m:ctrlPr>
                            </m:fPr>
                            <m:num>
                              <m:r>
                                <a:rPr lang="en-US" sz="2200" i="1">
                                  <a:latin typeface="Cambria Math"/>
                                </a:rPr>
                                <m:t>𝑐𝑑𝑡</m:t>
                              </m:r>
                            </m:num>
                            <m:den>
                              <m:r>
                                <a:rPr lang="en-US" sz="2200" i="1">
                                  <a:latin typeface="Cambria Math"/>
                                </a:rPr>
                                <m:t>𝑎</m:t>
                              </m:r>
                            </m:den>
                          </m:f>
                          <m:r>
                            <a:rPr lang="en-US" sz="2200" i="1">
                              <a:latin typeface="Cambria Math"/>
                            </a:rPr>
                            <m:t>=</m:t>
                          </m:r>
                          <m:nary>
                            <m:naryPr>
                              <m:ctrlPr>
                                <a:rPr lang="en-US" sz="2200" i="1">
                                  <a:latin typeface="Cambria Math" panose="02040503050406030204" pitchFamily="18" charset="0"/>
                                </a:rPr>
                              </m:ctrlPr>
                            </m:naryPr>
                            <m:sub>
                              <m:sSub>
                                <m:sSubPr>
                                  <m:ctrlPr>
                                    <a:rPr lang="en-US" sz="2200" i="1">
                                      <a:latin typeface="Cambria Math" panose="02040503050406030204" pitchFamily="18" charset="0"/>
                                    </a:rPr>
                                  </m:ctrlPr>
                                </m:sSubPr>
                                <m:e>
                                  <m:r>
                                    <a:rPr lang="en-US" sz="2200" i="1">
                                      <a:latin typeface="Cambria Math"/>
                                    </a:rPr>
                                    <m:t>𝑎</m:t>
                                  </m:r>
                                </m:e>
                                <m:sub>
                                  <m:r>
                                    <a:rPr lang="en-US" sz="2200" i="1">
                                      <a:latin typeface="Cambria Math"/>
                                    </a:rPr>
                                    <m:t>𝑒</m:t>
                                  </m:r>
                                </m:sub>
                              </m:sSub>
                            </m:sub>
                            <m:sup>
                              <m:r>
                                <a:rPr lang="en-US" sz="2200" i="1">
                                  <a:latin typeface="Cambria Math"/>
                                </a:rPr>
                                <m:t>1</m:t>
                              </m:r>
                            </m:sup>
                            <m:e>
                              <m:f>
                                <m:fPr>
                                  <m:ctrlPr>
                                    <a:rPr lang="en-US" sz="2200" i="1">
                                      <a:latin typeface="Cambria Math" panose="02040503050406030204" pitchFamily="18" charset="0"/>
                                    </a:rPr>
                                  </m:ctrlPr>
                                </m:fPr>
                                <m:num>
                                  <m:r>
                                    <a:rPr lang="en-US" sz="2200" i="1">
                                      <a:latin typeface="Cambria Math"/>
                                    </a:rPr>
                                    <m:t>𝑐𝑑𝑎</m:t>
                                  </m:r>
                                </m:num>
                                <m:den>
                                  <m:r>
                                    <a:rPr lang="en-US" sz="2200" i="1">
                                      <a:latin typeface="Cambria Math"/>
                                    </a:rPr>
                                    <m:t>𝐻</m:t>
                                  </m:r>
                                  <m:sSup>
                                    <m:sSupPr>
                                      <m:ctrlPr>
                                        <a:rPr lang="en-US" sz="2200" i="1">
                                          <a:latin typeface="Cambria Math" panose="02040503050406030204" pitchFamily="18" charset="0"/>
                                        </a:rPr>
                                      </m:ctrlPr>
                                    </m:sSupPr>
                                    <m:e>
                                      <m:r>
                                        <a:rPr lang="en-US" sz="2200" i="1">
                                          <a:latin typeface="Cambria Math"/>
                                        </a:rPr>
                                        <m:t>𝑎</m:t>
                                      </m:r>
                                    </m:e>
                                    <m:sup>
                                      <m:r>
                                        <a:rPr lang="en-US" sz="2200" i="1">
                                          <a:latin typeface="Cambria Math"/>
                                        </a:rPr>
                                        <m:t>2</m:t>
                                      </m:r>
                                    </m:sup>
                                  </m:sSup>
                                </m:den>
                              </m:f>
                            </m:e>
                          </m:nary>
                          <m:r>
                            <a:rPr lang="en-GB" sz="2200" b="0" i="1" smtClean="0">
                              <a:latin typeface="Cambria Math" panose="02040503050406030204" pitchFamily="18" charset="0"/>
                            </a:rPr>
                            <m:t>=</m:t>
                          </m:r>
                          <m:nary>
                            <m:naryPr>
                              <m:ctrlPr>
                                <a:rPr lang="en-GB" sz="2200" b="0" i="1" smtClean="0">
                                  <a:latin typeface="Cambria Math" panose="02040503050406030204" pitchFamily="18" charset="0"/>
                                </a:rPr>
                              </m:ctrlPr>
                            </m:naryPr>
                            <m:sub>
                              <m:r>
                                <m:rPr>
                                  <m:brk m:alnAt="23"/>
                                </m:rPr>
                                <a:rPr lang="en-GB" sz="2200" b="0" i="1" smtClean="0">
                                  <a:latin typeface="Cambria Math" panose="02040503050406030204" pitchFamily="18" charset="0"/>
                                </a:rPr>
                                <m:t>0</m:t>
                              </m:r>
                            </m:sub>
                            <m:sup>
                              <m:r>
                                <a:rPr lang="en-GB" sz="2200" b="0" i="1" smtClean="0">
                                  <a:latin typeface="Cambria Math" panose="02040503050406030204" pitchFamily="18" charset="0"/>
                                </a:rPr>
                                <m:t>𝑧</m:t>
                              </m:r>
                            </m:sup>
                            <m:e>
                              <m:f>
                                <m:fPr>
                                  <m:ctrlPr>
                                    <a:rPr lang="en-GB" sz="2200" b="0" i="1" smtClean="0">
                                      <a:latin typeface="Cambria Math" panose="02040503050406030204" pitchFamily="18" charset="0"/>
                                    </a:rPr>
                                  </m:ctrlPr>
                                </m:fPr>
                                <m:num>
                                  <m:r>
                                    <a:rPr lang="en-GB" sz="2200" b="0" i="1" smtClean="0">
                                      <a:latin typeface="Cambria Math" panose="02040503050406030204" pitchFamily="18" charset="0"/>
                                    </a:rPr>
                                    <m:t>𝑐</m:t>
                                  </m:r>
                                  <m:r>
                                    <a:rPr lang="en-GB" sz="2200" b="0" i="1" smtClean="0">
                                      <a:latin typeface="Cambria Math" panose="02040503050406030204" pitchFamily="18" charset="0"/>
                                    </a:rPr>
                                    <m:t> </m:t>
                                  </m:r>
                                  <m:r>
                                    <a:rPr lang="en-GB" sz="2200" b="0" i="1" smtClean="0">
                                      <a:latin typeface="Cambria Math" panose="02040503050406030204" pitchFamily="18" charset="0"/>
                                    </a:rPr>
                                    <m:t>𝑑𝑧</m:t>
                                  </m:r>
                                </m:num>
                                <m:den>
                                  <m:r>
                                    <a:rPr lang="en-GB" sz="2200" b="0" i="1" smtClean="0">
                                      <a:latin typeface="Cambria Math" panose="02040503050406030204" pitchFamily="18" charset="0"/>
                                    </a:rPr>
                                    <m:t>𝐻</m:t>
                                  </m:r>
                                  <m:r>
                                    <a:rPr lang="en-GB" sz="2200" b="0" i="1" smtClean="0">
                                      <a:latin typeface="Cambria Math" panose="02040503050406030204" pitchFamily="18" charset="0"/>
                                    </a:rPr>
                                    <m:t>(</m:t>
                                  </m:r>
                                  <m:r>
                                    <a:rPr lang="en-GB" sz="2200" b="0" i="1" smtClean="0">
                                      <a:latin typeface="Cambria Math" panose="02040503050406030204" pitchFamily="18" charset="0"/>
                                    </a:rPr>
                                    <m:t>𝑧</m:t>
                                  </m:r>
                                  <m:r>
                                    <a:rPr lang="en-GB" sz="2200" b="0" i="1" smtClean="0">
                                      <a:latin typeface="Cambria Math" panose="02040503050406030204" pitchFamily="18" charset="0"/>
                                    </a:rPr>
                                    <m:t>)</m:t>
                                  </m:r>
                                </m:den>
                              </m:f>
                            </m:e>
                          </m:nary>
                        </m:e>
                      </m:nary>
                    </m:oMath>
                  </m:oMathPara>
                </a14:m>
                <a:endParaRPr kumimoji="0" lang="en-US" sz="2200" dirty="0" smtClean="0"/>
              </a:p>
              <a:p>
                <a:pPr fontAlgn="auto">
                  <a:spcAft>
                    <a:spcPts val="0"/>
                  </a:spcAft>
                </a:pPr>
                <a:r>
                  <a:rPr kumimoji="0" lang="en-US" sz="2200" dirty="0" smtClean="0"/>
                  <a:t>For small redshifts and curvature, the distances can be expanded in terms of </a:t>
                </a:r>
                <a14:m>
                  <m:oMath xmlns:m="http://schemas.openxmlformats.org/officeDocument/2006/math">
                    <m:r>
                      <a:rPr kumimoji="0" lang="en-GB" sz="2200" b="0" i="1" smtClean="0">
                        <a:latin typeface="Cambria Math" panose="02040503050406030204" pitchFamily="18" charset="0"/>
                      </a:rPr>
                      <m:t>𝑧</m:t>
                    </m:r>
                  </m:oMath>
                </a14:m>
                <a:endParaRPr kumimoji="0" lang="en-GB" sz="2200" b="0" dirty="0" smtClean="0"/>
              </a:p>
              <a:p>
                <a:pPr marL="0" indent="0" algn="ctr" fontAlgn="auto">
                  <a:spcAft>
                    <a:spcPts val="0"/>
                  </a:spcAft>
                  <a:buNone/>
                </a:pPr>
                <a:r>
                  <a:rPr kumimoji="0" lang="en-US" sz="2200" dirty="0" smtClean="0"/>
                  <a:t>       </a:t>
                </a:r>
                <a14:m>
                  <m:oMath xmlns:m="http://schemas.openxmlformats.org/officeDocument/2006/math">
                    <m:sSub>
                      <m:sSubPr>
                        <m:ctrlPr>
                          <a:rPr kumimoji="0" lang="en-GB" sz="2200" b="0" i="1" smtClean="0">
                            <a:latin typeface="Cambria Math" panose="02040503050406030204" pitchFamily="18" charset="0"/>
                          </a:rPr>
                        </m:ctrlPr>
                      </m:sSubPr>
                      <m:e>
                        <m:r>
                          <a:rPr kumimoji="0" lang="en-GB" sz="2200" b="0" i="1" smtClean="0">
                            <a:latin typeface="Cambria Math" panose="02040503050406030204" pitchFamily="18" charset="0"/>
                          </a:rPr>
                          <m:t>𝑑</m:t>
                        </m:r>
                      </m:e>
                      <m:sub>
                        <m:r>
                          <a:rPr kumimoji="0" lang="en-GB" sz="2200" b="0" i="1" smtClean="0">
                            <a:latin typeface="Cambria Math" panose="02040503050406030204" pitchFamily="18" charset="0"/>
                          </a:rPr>
                          <m:t>𝐿</m:t>
                        </m:r>
                      </m:sub>
                    </m:sSub>
                    <m:r>
                      <a:rPr kumimoji="0" lang="en-GB" sz="2200" b="0" i="1" smtClean="0">
                        <a:latin typeface="Cambria Math" panose="02040503050406030204" pitchFamily="18" charset="0"/>
                        <a:ea typeface="Cambria Math" panose="02040503050406030204" pitchFamily="18" charset="0"/>
                      </a:rPr>
                      <m:t>~</m:t>
                    </m:r>
                    <m:sSub>
                      <m:sSubPr>
                        <m:ctrlPr>
                          <a:rPr kumimoji="0" lang="en-GB" sz="2200" b="0" i="1" smtClean="0">
                            <a:latin typeface="Cambria Math" panose="02040503050406030204" pitchFamily="18" charset="0"/>
                            <a:ea typeface="Cambria Math" panose="02040503050406030204" pitchFamily="18" charset="0"/>
                          </a:rPr>
                        </m:ctrlPr>
                      </m:sSubPr>
                      <m:e>
                        <m:r>
                          <a:rPr kumimoji="0" lang="en-GB" sz="2200" b="0" i="1" smtClean="0">
                            <a:latin typeface="Cambria Math" panose="02040503050406030204" pitchFamily="18" charset="0"/>
                            <a:ea typeface="Cambria Math" panose="02040503050406030204" pitchFamily="18" charset="0"/>
                          </a:rPr>
                          <m:t>𝑑</m:t>
                        </m:r>
                      </m:e>
                      <m:sub>
                        <m:r>
                          <a:rPr kumimoji="0" lang="en-GB" sz="2200" b="0" i="1" smtClean="0">
                            <a:latin typeface="Cambria Math" panose="02040503050406030204" pitchFamily="18" charset="0"/>
                            <a:ea typeface="Cambria Math" panose="02040503050406030204" pitchFamily="18" charset="0"/>
                          </a:rPr>
                          <m:t>𝐴</m:t>
                        </m:r>
                      </m:sub>
                    </m:sSub>
                    <m:r>
                      <a:rPr kumimoji="0" lang="en-GB"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𝜒</m:t>
                    </m:r>
                    <m:r>
                      <a:rPr lang="en-US" sz="2200" i="1" smtClean="0">
                        <a:latin typeface="Cambria Math" panose="02040503050406030204" pitchFamily="18" charset="0"/>
                        <a:ea typeface="Cambria Math" panose="02040503050406030204" pitchFamily="18" charset="0"/>
                      </a:rPr>
                      <m:t>~</m:t>
                    </m:r>
                    <m:f>
                      <m:fPr>
                        <m:ctrlPr>
                          <a:rPr kumimoji="0" lang="en-GB" sz="2200" i="1">
                            <a:latin typeface="Cambria Math" panose="02040503050406030204" pitchFamily="18" charset="0"/>
                          </a:rPr>
                        </m:ctrlPr>
                      </m:fPr>
                      <m:num>
                        <m:r>
                          <a:rPr kumimoji="0" lang="en-GB" sz="2200" i="1">
                            <a:latin typeface="Cambria Math" panose="02040503050406030204" pitchFamily="18" charset="0"/>
                          </a:rPr>
                          <m:t>𝑐𝑧</m:t>
                        </m:r>
                      </m:num>
                      <m:den>
                        <m:sSub>
                          <m:sSubPr>
                            <m:ctrlPr>
                              <a:rPr kumimoji="0" lang="en-GB" sz="2200" i="1">
                                <a:latin typeface="Cambria Math" panose="02040503050406030204" pitchFamily="18" charset="0"/>
                              </a:rPr>
                            </m:ctrlPr>
                          </m:sSubPr>
                          <m:e>
                            <m:r>
                              <a:rPr kumimoji="0" lang="en-GB" sz="2200" i="1">
                                <a:latin typeface="Cambria Math" panose="02040503050406030204" pitchFamily="18" charset="0"/>
                              </a:rPr>
                              <m:t>𝐻</m:t>
                            </m:r>
                          </m:e>
                          <m:sub>
                            <m:r>
                              <a:rPr kumimoji="0" lang="en-GB" sz="2200" i="1">
                                <a:latin typeface="Cambria Math" panose="02040503050406030204" pitchFamily="18" charset="0"/>
                              </a:rPr>
                              <m:t>0</m:t>
                            </m:r>
                          </m:sub>
                        </m:sSub>
                      </m:den>
                    </m:f>
                  </m:oMath>
                </a14:m>
                <a:endParaRPr kumimoji="0" lang="en-GB" sz="2200" dirty="0" smtClean="0"/>
              </a:p>
              <a:p>
                <a:pPr marL="0" indent="0" algn="ctr" fontAlgn="auto">
                  <a:spcAft>
                    <a:spcPts val="0"/>
                  </a:spcAft>
                  <a:buNone/>
                </a:pPr>
                <a:r>
                  <a:rPr lang="en-US" sz="2200" dirty="0" smtClean="0"/>
                  <a:t>Near objects move </a:t>
                </a:r>
                <a:r>
                  <a:rPr lang="en-US" sz="2200" dirty="0"/>
                  <a:t>according to </a:t>
                </a:r>
                <a:r>
                  <a:rPr lang="en-US" sz="2200" dirty="0">
                    <a:solidFill>
                      <a:schemeClr val="accent2"/>
                    </a:solidFill>
                  </a:rPr>
                  <a:t>Hubble’s law</a:t>
                </a:r>
                <a:r>
                  <a:rPr lang="en-US" sz="2200" dirty="0"/>
                  <a:t>, </a:t>
                </a:r>
                <a14:m>
                  <m:oMath xmlns:m="http://schemas.openxmlformats.org/officeDocument/2006/math">
                    <m:r>
                      <a:rPr lang="en-US" sz="2200" i="1">
                        <a:latin typeface="Cambria Math"/>
                      </a:rPr>
                      <m:t>𝑣</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𝐻</m:t>
                        </m:r>
                      </m:e>
                      <m:sub>
                        <m:r>
                          <a:rPr lang="en-US" sz="2200" i="1">
                            <a:latin typeface="Cambria Math"/>
                          </a:rPr>
                          <m:t>0</m:t>
                        </m:r>
                      </m:sub>
                    </m:sSub>
                    <m:r>
                      <a:rPr lang="en-US" sz="2200" i="1">
                        <a:latin typeface="Cambria Math"/>
                      </a:rPr>
                      <m:t>𝑑</m:t>
                    </m:r>
                  </m:oMath>
                </a14:m>
                <a:r>
                  <a:rPr lang="en-US" sz="2200" dirty="0"/>
                  <a:t>, with </a:t>
                </a:r>
                <a14:m>
                  <m:oMath xmlns:m="http://schemas.openxmlformats.org/officeDocument/2006/math">
                    <m:r>
                      <a:rPr lang="en-US" sz="2200" i="1">
                        <a:latin typeface="Cambria Math"/>
                      </a:rPr>
                      <m:t>𝑣</m:t>
                    </m:r>
                    <m:r>
                      <a:rPr lang="en-US" sz="2200" i="1">
                        <a:latin typeface="Cambria Math"/>
                      </a:rPr>
                      <m:t>=</m:t>
                    </m:r>
                    <m:r>
                      <a:rPr lang="en-US" sz="2200" i="1">
                        <a:latin typeface="Cambria Math"/>
                      </a:rPr>
                      <m:t>𝑐𝑧</m:t>
                    </m:r>
                  </m:oMath>
                </a14:m>
                <a:endParaRPr lang="en-US" sz="2200" dirty="0" smtClean="0"/>
              </a:p>
              <a:p>
                <a:pPr marL="0" indent="0" algn="ctr" fontAlgn="auto">
                  <a:spcAft>
                    <a:spcPts val="0"/>
                  </a:spcAft>
                  <a:buNone/>
                </a:pPr>
                <a:endParaRPr lang="en-US" sz="2200" dirty="0" smtClean="0"/>
              </a:p>
              <a:p>
                <a:pPr marL="400050"/>
                <a14:m>
                  <m:oMath xmlns:m="http://schemas.openxmlformats.org/officeDocument/2006/math">
                    <m:r>
                      <a:rPr lang="en-GB" sz="2200" b="0" i="1" smtClean="0">
                        <a:latin typeface="Cambria Math" panose="02040503050406030204" pitchFamily="18" charset="0"/>
                      </a:rPr>
                      <m:t>𝑂</m:t>
                    </m:r>
                    <m:d>
                      <m:dPr>
                        <m:ctrlPr>
                          <a:rPr lang="en-GB" sz="2200" b="0" i="1" smtClean="0">
                            <a:latin typeface="Cambria Math" panose="02040503050406030204" pitchFamily="18" charset="0"/>
                          </a:rPr>
                        </m:ctrlPr>
                      </m:dPr>
                      <m:e>
                        <m:r>
                          <a:rPr lang="en-GB" sz="2200" b="0" i="1" smtClean="0">
                            <a:latin typeface="Cambria Math" panose="02040503050406030204" pitchFamily="18" charset="0"/>
                          </a:rPr>
                          <m:t>𝑧</m:t>
                        </m:r>
                      </m:e>
                    </m:d>
                  </m:oMath>
                </a14:m>
                <a:r>
                  <a:rPr lang="en-US" sz="2200" dirty="0" smtClean="0"/>
                  <a:t> corrections to the Hubble’s law</a:t>
                </a:r>
              </a:p>
              <a:p>
                <a:pPr marL="57150" indent="0">
                  <a:buNone/>
                </a:pPr>
                <a:r>
                  <a:rPr lang="en-GB" sz="2200" dirty="0" smtClean="0"/>
                  <a:t>      </a:t>
                </a:r>
                <a14:m>
                  <m:oMath xmlns:m="http://schemas.openxmlformats.org/officeDocument/2006/math">
                    <m:sSub>
                      <m:sSubPr>
                        <m:ctrlPr>
                          <a:rPr lang="en-GB" sz="2200" i="1">
                            <a:latin typeface="Cambria Math" panose="02040503050406030204" pitchFamily="18" charset="0"/>
                          </a:rPr>
                        </m:ctrlPr>
                      </m:sSubPr>
                      <m:e>
                        <m:r>
                          <a:rPr lang="en-GB" sz="2200" i="1">
                            <a:latin typeface="Cambria Math" panose="02040503050406030204" pitchFamily="18" charset="0"/>
                          </a:rPr>
                          <m:t>𝑑</m:t>
                        </m:r>
                      </m:e>
                      <m:sub>
                        <m:r>
                          <a:rPr lang="en-GB" sz="2200" i="1">
                            <a:latin typeface="Cambria Math" panose="02040503050406030204" pitchFamily="18" charset="0"/>
                          </a:rPr>
                          <m:t>𝐿</m:t>
                        </m:r>
                      </m:sub>
                    </m:sSub>
                    <m:r>
                      <a:rPr lang="en-GB" sz="2200" i="1">
                        <a:latin typeface="Cambria Math" panose="02040503050406030204" pitchFamily="18" charset="0"/>
                      </a:rPr>
                      <m:t>=</m:t>
                    </m:r>
                    <m:f>
                      <m:fPr>
                        <m:ctrlPr>
                          <a:rPr lang="en-GB" sz="2200" i="1">
                            <a:latin typeface="Cambria Math" panose="02040503050406030204" pitchFamily="18" charset="0"/>
                          </a:rPr>
                        </m:ctrlPr>
                      </m:fPr>
                      <m:num>
                        <m:r>
                          <a:rPr lang="en-GB" sz="2200" i="1">
                            <a:latin typeface="Cambria Math" panose="02040503050406030204" pitchFamily="18" charset="0"/>
                          </a:rPr>
                          <m:t>𝑐𝑧</m:t>
                        </m:r>
                      </m:num>
                      <m:den>
                        <m:sSub>
                          <m:sSubPr>
                            <m:ctrlPr>
                              <a:rPr lang="en-GB" sz="2200" i="1">
                                <a:latin typeface="Cambria Math" panose="02040503050406030204" pitchFamily="18" charset="0"/>
                              </a:rPr>
                            </m:ctrlPr>
                          </m:sSubPr>
                          <m:e>
                            <m:r>
                              <a:rPr lang="en-GB" sz="2200" i="1">
                                <a:latin typeface="Cambria Math" panose="02040503050406030204" pitchFamily="18" charset="0"/>
                              </a:rPr>
                              <m:t>𝐻</m:t>
                            </m:r>
                          </m:e>
                          <m:sub>
                            <m:r>
                              <a:rPr lang="en-GB" sz="2200" i="1">
                                <a:latin typeface="Cambria Math" panose="02040503050406030204" pitchFamily="18" charset="0"/>
                              </a:rPr>
                              <m:t>0</m:t>
                            </m:r>
                          </m:sub>
                        </m:sSub>
                      </m:den>
                    </m:f>
                    <m:d>
                      <m:dPr>
                        <m:begChr m:val="["/>
                        <m:endChr m:val="]"/>
                        <m:ctrlPr>
                          <a:rPr lang="en-GB" sz="2200" i="1">
                            <a:latin typeface="Cambria Math" panose="02040503050406030204" pitchFamily="18" charset="0"/>
                          </a:rPr>
                        </m:ctrlPr>
                      </m:dPr>
                      <m:e>
                        <m:r>
                          <a:rPr lang="en-GB" sz="2200" i="1">
                            <a:latin typeface="Cambria Math" panose="02040503050406030204" pitchFamily="18" charset="0"/>
                          </a:rPr>
                          <m:t>1+</m:t>
                        </m:r>
                        <m:f>
                          <m:fPr>
                            <m:ctrlPr>
                              <a:rPr lang="en-GB" sz="2200" i="1">
                                <a:latin typeface="Cambria Math" panose="02040503050406030204" pitchFamily="18" charset="0"/>
                              </a:rPr>
                            </m:ctrlPr>
                          </m:fPr>
                          <m:num>
                            <m:r>
                              <a:rPr lang="en-GB" sz="2200" i="1">
                                <a:latin typeface="Cambria Math" panose="02040503050406030204" pitchFamily="18" charset="0"/>
                              </a:rPr>
                              <m:t>1</m:t>
                            </m:r>
                          </m:num>
                          <m:den>
                            <m:r>
                              <a:rPr lang="en-GB" sz="2200" i="1">
                                <a:latin typeface="Cambria Math" panose="02040503050406030204" pitchFamily="18" charset="0"/>
                              </a:rPr>
                              <m:t>2</m:t>
                            </m:r>
                          </m:den>
                        </m:f>
                        <m:d>
                          <m:dPr>
                            <m:ctrlPr>
                              <a:rPr lang="en-GB" sz="2200" i="1">
                                <a:latin typeface="Cambria Math" panose="02040503050406030204" pitchFamily="18" charset="0"/>
                              </a:rPr>
                            </m:ctrlPr>
                          </m:dPr>
                          <m:e>
                            <m:r>
                              <a:rPr lang="en-GB" sz="2200" i="1">
                                <a:latin typeface="Cambria Math" panose="02040503050406030204" pitchFamily="18" charset="0"/>
                              </a:rPr>
                              <m:t>1−</m:t>
                            </m:r>
                            <m:sSub>
                              <m:sSubPr>
                                <m:ctrlPr>
                                  <a:rPr lang="en-GB" sz="2200" i="1">
                                    <a:latin typeface="Cambria Math" panose="02040503050406030204" pitchFamily="18" charset="0"/>
                                  </a:rPr>
                                </m:ctrlPr>
                              </m:sSubPr>
                              <m:e>
                                <m:r>
                                  <a:rPr lang="en-GB" sz="2200" i="1">
                                    <a:latin typeface="Cambria Math" panose="02040503050406030204" pitchFamily="18" charset="0"/>
                                  </a:rPr>
                                  <m:t>𝑞</m:t>
                                </m:r>
                              </m:e>
                              <m:sub>
                                <m:r>
                                  <a:rPr lang="en-GB" sz="2200" i="1">
                                    <a:latin typeface="Cambria Math" panose="02040503050406030204" pitchFamily="18" charset="0"/>
                                  </a:rPr>
                                  <m:t>0</m:t>
                                </m:r>
                              </m:sub>
                            </m:sSub>
                          </m:e>
                        </m:d>
                        <m:r>
                          <a:rPr lang="en-GB" sz="2200" i="1">
                            <a:latin typeface="Cambria Math" panose="02040503050406030204" pitchFamily="18" charset="0"/>
                          </a:rPr>
                          <m:t>𝑧</m:t>
                        </m:r>
                        <m:r>
                          <a:rPr lang="en-GB" sz="2200" i="1">
                            <a:latin typeface="Cambria Math" panose="02040503050406030204" pitchFamily="18" charset="0"/>
                          </a:rPr>
                          <m:t>+</m:t>
                        </m:r>
                        <m:r>
                          <a:rPr lang="en-GB" sz="2200" i="1">
                            <a:latin typeface="Cambria Math" panose="02040503050406030204" pitchFamily="18" charset="0"/>
                          </a:rPr>
                          <m:t>𝑂</m:t>
                        </m:r>
                        <m:r>
                          <a:rPr lang="en-GB" sz="2200" i="1">
                            <a:latin typeface="Cambria Math" panose="02040503050406030204" pitchFamily="18" charset="0"/>
                          </a:rPr>
                          <m:t>(</m:t>
                        </m:r>
                        <m:sSup>
                          <m:sSupPr>
                            <m:ctrlPr>
                              <a:rPr lang="en-GB" sz="2200" i="1">
                                <a:latin typeface="Cambria Math" panose="02040503050406030204" pitchFamily="18" charset="0"/>
                              </a:rPr>
                            </m:ctrlPr>
                          </m:sSupPr>
                          <m:e>
                            <m:r>
                              <a:rPr lang="en-GB" sz="2200" i="1">
                                <a:latin typeface="Cambria Math" panose="02040503050406030204" pitchFamily="18" charset="0"/>
                              </a:rPr>
                              <m:t>𝑧</m:t>
                            </m:r>
                          </m:e>
                          <m:sup>
                            <m:r>
                              <a:rPr lang="en-GB" sz="2200" i="1">
                                <a:latin typeface="Cambria Math" panose="02040503050406030204" pitchFamily="18" charset="0"/>
                              </a:rPr>
                              <m:t>2</m:t>
                            </m:r>
                          </m:sup>
                        </m:sSup>
                        <m:r>
                          <a:rPr lang="en-GB" sz="2200" i="1">
                            <a:latin typeface="Cambria Math" panose="02040503050406030204" pitchFamily="18" charset="0"/>
                          </a:rPr>
                          <m:t>)</m:t>
                        </m:r>
                      </m:e>
                    </m:d>
                    <m:r>
                      <a:rPr lang="en-GB" sz="2200" b="0" i="1" smtClean="0">
                        <a:latin typeface="Cambria Math" panose="02040503050406030204" pitchFamily="18" charset="0"/>
                      </a:rPr>
                      <m:t>,</m:t>
                    </m:r>
                    <m:r>
                      <a:rPr lang="en-GB" sz="2200" i="1">
                        <a:latin typeface="Cambria Math" panose="02040503050406030204" pitchFamily="18" charset="0"/>
                      </a:rPr>
                      <m:t> </m:t>
                    </m:r>
                    <m:sSub>
                      <m:sSubPr>
                        <m:ctrlPr>
                          <a:rPr lang="en-GB" sz="2200" i="1">
                            <a:latin typeface="Cambria Math" panose="02040503050406030204" pitchFamily="18" charset="0"/>
                          </a:rPr>
                        </m:ctrlPr>
                      </m:sSubPr>
                      <m:e>
                        <m:r>
                          <a:rPr lang="en-GB" sz="2200" i="1">
                            <a:latin typeface="Cambria Math" panose="02040503050406030204" pitchFamily="18" charset="0"/>
                          </a:rPr>
                          <m:t>𝑑</m:t>
                        </m:r>
                      </m:e>
                      <m:sub>
                        <m:r>
                          <a:rPr lang="en-GB" sz="2200" i="1">
                            <a:latin typeface="Cambria Math" panose="02040503050406030204" pitchFamily="18" charset="0"/>
                          </a:rPr>
                          <m:t>𝐴</m:t>
                        </m:r>
                      </m:sub>
                    </m:sSub>
                    <m:r>
                      <a:rPr lang="en-GB" sz="2200" i="1">
                        <a:latin typeface="Cambria Math" panose="02040503050406030204" pitchFamily="18" charset="0"/>
                      </a:rPr>
                      <m:t>=</m:t>
                    </m:r>
                    <m:f>
                      <m:fPr>
                        <m:ctrlPr>
                          <a:rPr lang="en-GB" sz="2200" i="1">
                            <a:latin typeface="Cambria Math" panose="02040503050406030204" pitchFamily="18" charset="0"/>
                          </a:rPr>
                        </m:ctrlPr>
                      </m:fPr>
                      <m:num>
                        <m:r>
                          <a:rPr lang="en-GB" sz="2200" i="1">
                            <a:latin typeface="Cambria Math" panose="02040503050406030204" pitchFamily="18" charset="0"/>
                          </a:rPr>
                          <m:t>𝑐𝑧</m:t>
                        </m:r>
                      </m:num>
                      <m:den>
                        <m:sSub>
                          <m:sSubPr>
                            <m:ctrlPr>
                              <a:rPr lang="en-GB" sz="2200" i="1">
                                <a:latin typeface="Cambria Math" panose="02040503050406030204" pitchFamily="18" charset="0"/>
                              </a:rPr>
                            </m:ctrlPr>
                          </m:sSubPr>
                          <m:e>
                            <m:r>
                              <a:rPr lang="en-GB" sz="2200" i="1">
                                <a:latin typeface="Cambria Math" panose="02040503050406030204" pitchFamily="18" charset="0"/>
                              </a:rPr>
                              <m:t>𝐻</m:t>
                            </m:r>
                          </m:e>
                          <m:sub>
                            <m:r>
                              <a:rPr lang="en-GB" sz="2200" i="1">
                                <a:latin typeface="Cambria Math" panose="02040503050406030204" pitchFamily="18" charset="0"/>
                              </a:rPr>
                              <m:t>0</m:t>
                            </m:r>
                          </m:sub>
                        </m:sSub>
                      </m:den>
                    </m:f>
                    <m:d>
                      <m:dPr>
                        <m:begChr m:val="["/>
                        <m:endChr m:val="]"/>
                        <m:ctrlPr>
                          <a:rPr lang="en-GB" sz="2200" i="1">
                            <a:latin typeface="Cambria Math" panose="02040503050406030204" pitchFamily="18" charset="0"/>
                          </a:rPr>
                        </m:ctrlPr>
                      </m:dPr>
                      <m:e>
                        <m:r>
                          <a:rPr lang="en-GB" sz="2200" i="1">
                            <a:latin typeface="Cambria Math" panose="02040503050406030204" pitchFamily="18" charset="0"/>
                          </a:rPr>
                          <m:t>1−</m:t>
                        </m:r>
                        <m:f>
                          <m:fPr>
                            <m:ctrlPr>
                              <a:rPr lang="en-GB" sz="2200" i="1">
                                <a:latin typeface="Cambria Math" panose="02040503050406030204" pitchFamily="18" charset="0"/>
                              </a:rPr>
                            </m:ctrlPr>
                          </m:fPr>
                          <m:num>
                            <m:r>
                              <a:rPr lang="en-GB" sz="2200" b="0" i="1" smtClean="0">
                                <a:latin typeface="Cambria Math" panose="02040503050406030204" pitchFamily="18" charset="0"/>
                              </a:rPr>
                              <m:t>1</m:t>
                            </m:r>
                          </m:num>
                          <m:den>
                            <m:r>
                              <a:rPr lang="en-GB" sz="2200" i="1">
                                <a:latin typeface="Cambria Math" panose="02040503050406030204" pitchFamily="18" charset="0"/>
                              </a:rPr>
                              <m:t>2</m:t>
                            </m:r>
                          </m:den>
                        </m:f>
                        <m:d>
                          <m:dPr>
                            <m:ctrlPr>
                              <a:rPr lang="en-GB" sz="2200" i="1">
                                <a:latin typeface="Cambria Math" panose="02040503050406030204" pitchFamily="18" charset="0"/>
                              </a:rPr>
                            </m:ctrlPr>
                          </m:dPr>
                          <m:e>
                            <m:r>
                              <a:rPr lang="en-GB" sz="2200" i="1">
                                <a:latin typeface="Cambria Math" panose="02040503050406030204" pitchFamily="18" charset="0"/>
                              </a:rPr>
                              <m:t>3+</m:t>
                            </m:r>
                            <m:sSub>
                              <m:sSubPr>
                                <m:ctrlPr>
                                  <a:rPr lang="en-GB" sz="2200" i="1">
                                    <a:latin typeface="Cambria Math" panose="02040503050406030204" pitchFamily="18" charset="0"/>
                                  </a:rPr>
                                </m:ctrlPr>
                              </m:sSubPr>
                              <m:e>
                                <m:r>
                                  <a:rPr lang="en-GB" sz="2200" i="1">
                                    <a:latin typeface="Cambria Math" panose="02040503050406030204" pitchFamily="18" charset="0"/>
                                  </a:rPr>
                                  <m:t>𝑞</m:t>
                                </m:r>
                              </m:e>
                              <m:sub>
                                <m:r>
                                  <a:rPr lang="en-GB" sz="2200" i="1">
                                    <a:latin typeface="Cambria Math" panose="02040503050406030204" pitchFamily="18" charset="0"/>
                                  </a:rPr>
                                  <m:t>0</m:t>
                                </m:r>
                              </m:sub>
                            </m:sSub>
                          </m:e>
                        </m:d>
                        <m:r>
                          <a:rPr lang="en-GB" sz="2200" i="1">
                            <a:latin typeface="Cambria Math" panose="02040503050406030204" pitchFamily="18" charset="0"/>
                          </a:rPr>
                          <m:t>𝑧</m:t>
                        </m:r>
                        <m:r>
                          <a:rPr lang="en-GB" sz="2200" i="1">
                            <a:latin typeface="Cambria Math" panose="02040503050406030204" pitchFamily="18" charset="0"/>
                          </a:rPr>
                          <m:t>+</m:t>
                        </m:r>
                        <m:r>
                          <a:rPr lang="en-GB" sz="2200" i="1">
                            <a:latin typeface="Cambria Math" panose="02040503050406030204" pitchFamily="18" charset="0"/>
                          </a:rPr>
                          <m:t>𝑂</m:t>
                        </m:r>
                        <m:r>
                          <a:rPr lang="en-GB" sz="2200" i="1">
                            <a:latin typeface="Cambria Math" panose="02040503050406030204" pitchFamily="18" charset="0"/>
                          </a:rPr>
                          <m:t>(</m:t>
                        </m:r>
                        <m:sSup>
                          <m:sSupPr>
                            <m:ctrlPr>
                              <a:rPr lang="en-GB" sz="2200" i="1">
                                <a:latin typeface="Cambria Math" panose="02040503050406030204" pitchFamily="18" charset="0"/>
                              </a:rPr>
                            </m:ctrlPr>
                          </m:sSupPr>
                          <m:e>
                            <m:r>
                              <a:rPr lang="en-GB" sz="2200" i="1">
                                <a:latin typeface="Cambria Math" panose="02040503050406030204" pitchFamily="18" charset="0"/>
                              </a:rPr>
                              <m:t>𝑧</m:t>
                            </m:r>
                          </m:e>
                          <m:sup>
                            <m:r>
                              <a:rPr lang="en-GB" sz="2200" i="1">
                                <a:latin typeface="Cambria Math" panose="02040503050406030204" pitchFamily="18" charset="0"/>
                              </a:rPr>
                              <m:t>2</m:t>
                            </m:r>
                          </m:sup>
                        </m:sSup>
                        <m:r>
                          <a:rPr lang="en-GB" sz="2200" i="1">
                            <a:latin typeface="Cambria Math" panose="02040503050406030204" pitchFamily="18" charset="0"/>
                          </a:rPr>
                          <m:t>)</m:t>
                        </m:r>
                      </m:e>
                    </m:d>
                  </m:oMath>
                </a14:m>
                <a:endParaRPr lang="en-GB" sz="2200" dirty="0"/>
              </a:p>
              <a:p>
                <a:pPr marL="57150" indent="0">
                  <a:buNone/>
                </a:pPr>
                <a:r>
                  <a:rPr lang="en-GB" sz="2200" dirty="0"/>
                  <a:t>       </a:t>
                </a:r>
                <a:r>
                  <a:rPr lang="en-GB" sz="2200" dirty="0" smtClean="0"/>
                  <a:t>          </a:t>
                </a:r>
                <a14:m>
                  <m:oMath xmlns:m="http://schemas.openxmlformats.org/officeDocument/2006/math">
                    <m:sSub>
                      <m:sSubPr>
                        <m:ctrlPr>
                          <a:rPr lang="en-GB" sz="2200" i="1">
                            <a:latin typeface="Cambria Math" panose="02040503050406030204" pitchFamily="18" charset="0"/>
                          </a:rPr>
                        </m:ctrlPr>
                      </m:sSubPr>
                      <m:e>
                        <m:r>
                          <a:rPr lang="en-GB" sz="2200" i="1">
                            <a:latin typeface="Cambria Math" panose="02040503050406030204" pitchFamily="18" charset="0"/>
                          </a:rPr>
                          <m:t>𝑞</m:t>
                        </m:r>
                      </m:e>
                      <m:sub>
                        <m:r>
                          <a:rPr lang="en-GB" sz="2200" i="1">
                            <a:latin typeface="Cambria Math" panose="02040503050406030204" pitchFamily="18" charset="0"/>
                          </a:rPr>
                          <m:t>0</m:t>
                        </m:r>
                      </m:sub>
                    </m:sSub>
                    <m:r>
                      <a:rPr lang="en-GB" sz="2200" i="1">
                        <a:latin typeface="Cambria Math" panose="02040503050406030204" pitchFamily="18" charset="0"/>
                      </a:rPr>
                      <m:t>=</m:t>
                    </m:r>
                    <m:sSub>
                      <m:sSubPr>
                        <m:ctrlPr>
                          <a:rPr lang="en-GB" sz="2200" i="1">
                            <a:latin typeface="Cambria Math" panose="02040503050406030204" pitchFamily="18" charset="0"/>
                          </a:rPr>
                        </m:ctrlPr>
                      </m:sSubPr>
                      <m:e>
                        <m:d>
                          <m:dPr>
                            <m:begChr m:val=""/>
                            <m:endChr m:val="|"/>
                            <m:ctrlPr>
                              <a:rPr lang="en-GB" sz="2200" i="1">
                                <a:latin typeface="Cambria Math" panose="02040503050406030204" pitchFamily="18" charset="0"/>
                              </a:rPr>
                            </m:ctrlPr>
                          </m:dPr>
                          <m:e>
                            <m:f>
                              <m:fPr>
                                <m:ctrlPr>
                                  <a:rPr lang="en-GB" sz="2200" i="1">
                                    <a:latin typeface="Cambria Math" panose="02040503050406030204" pitchFamily="18" charset="0"/>
                                  </a:rPr>
                                </m:ctrlPr>
                              </m:fPr>
                              <m:num>
                                <m:r>
                                  <a:rPr lang="en-GB" sz="2200" i="1">
                                    <a:latin typeface="Cambria Math" panose="02040503050406030204" pitchFamily="18" charset="0"/>
                                  </a:rPr>
                                  <m:t>1+</m:t>
                                </m:r>
                                <m:r>
                                  <a:rPr lang="en-GB" sz="2200" i="1">
                                    <a:latin typeface="Cambria Math" panose="02040503050406030204" pitchFamily="18" charset="0"/>
                                  </a:rPr>
                                  <m:t>𝑧</m:t>
                                </m:r>
                              </m:num>
                              <m:den>
                                <m:r>
                                  <a:rPr lang="en-GB" sz="2200" i="1">
                                    <a:latin typeface="Cambria Math" panose="02040503050406030204" pitchFamily="18" charset="0"/>
                                  </a:rPr>
                                  <m:t>𝐻</m:t>
                                </m:r>
                              </m:den>
                            </m:f>
                            <m:f>
                              <m:fPr>
                                <m:ctrlPr>
                                  <a:rPr lang="en-GB" sz="2200" i="1">
                                    <a:latin typeface="Cambria Math" panose="02040503050406030204" pitchFamily="18" charset="0"/>
                                  </a:rPr>
                                </m:ctrlPr>
                              </m:fPr>
                              <m:num>
                                <m:r>
                                  <a:rPr lang="en-GB" sz="2200" i="1">
                                    <a:latin typeface="Cambria Math" panose="02040503050406030204" pitchFamily="18" charset="0"/>
                                  </a:rPr>
                                  <m:t>𝑑𝐻</m:t>
                                </m:r>
                              </m:num>
                              <m:den>
                                <m:r>
                                  <a:rPr lang="en-GB" sz="2200" i="1">
                                    <a:latin typeface="Cambria Math" panose="02040503050406030204" pitchFamily="18" charset="0"/>
                                  </a:rPr>
                                  <m:t>𝑑𝑧</m:t>
                                </m:r>
                              </m:den>
                            </m:f>
                          </m:e>
                        </m:d>
                      </m:e>
                      <m:sub>
                        <m:r>
                          <a:rPr lang="en-GB" sz="2200" i="1">
                            <a:latin typeface="Cambria Math" panose="02040503050406030204" pitchFamily="18" charset="0"/>
                          </a:rPr>
                          <m:t>𝑧</m:t>
                        </m:r>
                        <m:r>
                          <a:rPr lang="en-GB" sz="2200" i="1">
                            <a:latin typeface="Cambria Math" panose="02040503050406030204" pitchFamily="18" charset="0"/>
                          </a:rPr>
                          <m:t>=0</m:t>
                        </m:r>
                      </m:sub>
                    </m:sSub>
                    <m:r>
                      <a:rPr lang="en-GB" sz="2200">
                        <a:latin typeface="Cambria Math" panose="02040503050406030204" pitchFamily="18" charset="0"/>
                      </a:rPr>
                      <m:t>=−</m:t>
                    </m:r>
                    <m:sSub>
                      <m:sSubPr>
                        <m:ctrlPr>
                          <a:rPr lang="en-GB" sz="2200" i="1">
                            <a:latin typeface="Cambria Math" panose="02040503050406030204" pitchFamily="18" charset="0"/>
                          </a:rPr>
                        </m:ctrlPr>
                      </m:sSubPr>
                      <m:e>
                        <m:d>
                          <m:dPr>
                            <m:begChr m:val=""/>
                            <m:endChr m:val="|"/>
                            <m:ctrlPr>
                              <a:rPr lang="en-GB" sz="2200" i="1">
                                <a:latin typeface="Cambria Math" panose="02040503050406030204" pitchFamily="18" charset="0"/>
                              </a:rPr>
                            </m:ctrlPr>
                          </m:dPr>
                          <m:e>
                            <m:f>
                              <m:fPr>
                                <m:ctrlPr>
                                  <a:rPr lang="en-GB" sz="2200" i="1">
                                    <a:latin typeface="Cambria Math" panose="02040503050406030204" pitchFamily="18" charset="0"/>
                                  </a:rPr>
                                </m:ctrlPr>
                              </m:fPr>
                              <m:num>
                                <m:acc>
                                  <m:accPr>
                                    <m:chr m:val="̈"/>
                                    <m:ctrlPr>
                                      <a:rPr lang="en-GB" sz="2200" i="1">
                                        <a:latin typeface="Cambria Math" panose="02040503050406030204" pitchFamily="18" charset="0"/>
                                      </a:rPr>
                                    </m:ctrlPr>
                                  </m:accPr>
                                  <m:e>
                                    <m:r>
                                      <a:rPr lang="en-GB" sz="2200" i="1">
                                        <a:latin typeface="Cambria Math" panose="02040503050406030204" pitchFamily="18" charset="0"/>
                                      </a:rPr>
                                      <m:t>𝑎</m:t>
                                    </m:r>
                                  </m:e>
                                </m:acc>
                              </m:num>
                              <m:den>
                                <m:r>
                                  <a:rPr lang="en-GB" sz="2200" i="1">
                                    <a:latin typeface="Cambria Math" panose="02040503050406030204" pitchFamily="18" charset="0"/>
                                  </a:rPr>
                                  <m:t>𝑎</m:t>
                                </m:r>
                              </m:den>
                            </m:f>
                          </m:e>
                        </m:d>
                      </m:e>
                      <m:sub>
                        <m:sSub>
                          <m:sSubPr>
                            <m:ctrlPr>
                              <a:rPr lang="en-GB" sz="2200" i="1">
                                <a:latin typeface="Cambria Math" panose="02040503050406030204" pitchFamily="18" charset="0"/>
                              </a:rPr>
                            </m:ctrlPr>
                          </m:sSubPr>
                          <m:e>
                            <m:r>
                              <a:rPr lang="en-GB" sz="2200" i="1">
                                <a:latin typeface="Cambria Math" panose="02040503050406030204" pitchFamily="18" charset="0"/>
                              </a:rPr>
                              <m:t>𝑡</m:t>
                            </m:r>
                          </m:e>
                          <m:sub>
                            <m:r>
                              <a:rPr lang="en-GB" sz="2200" i="1">
                                <a:latin typeface="Cambria Math" panose="02040503050406030204" pitchFamily="18" charset="0"/>
                              </a:rPr>
                              <m:t>0</m:t>
                            </m:r>
                          </m:sub>
                        </m:sSub>
                      </m:sub>
                    </m:sSub>
                  </m:oMath>
                </a14:m>
                <a:r>
                  <a:rPr lang="en-GB" sz="2200" dirty="0"/>
                  <a:t>   </a:t>
                </a:r>
                <a:r>
                  <a:rPr lang="en-US" sz="2200" dirty="0">
                    <a:solidFill>
                      <a:schemeClr val="accent2"/>
                    </a:solidFill>
                  </a:rPr>
                  <a:t>(deceleration parameter)</a:t>
                </a:r>
                <a:endParaRPr lang="en-GB" sz="2200" dirty="0"/>
              </a:p>
              <a:p>
                <a:pPr marL="457200" lvl="1" indent="0">
                  <a:buNone/>
                </a:pPr>
                <a:r>
                  <a:rPr lang="en-US" sz="2200" dirty="0"/>
                  <a:t> </a:t>
                </a:r>
                <a:endParaRPr lang="en-US" sz="2200" dirty="0" smtClean="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294164" y="1392378"/>
                <a:ext cx="8849836" cy="5221074"/>
              </a:xfrm>
              <a:prstGeom prst="rect">
                <a:avLst/>
              </a:prstGeom>
              <a:blipFill rotWithShape="0">
                <a:blip r:embed="rId2"/>
                <a:stretch>
                  <a:fillRect l="-758" t="-700"/>
                </a:stretch>
              </a:blipFill>
            </p:spPr>
            <p:txBody>
              <a:bodyPr/>
              <a:lstStyle/>
              <a:p>
                <a:r>
                  <a:rPr lang="en-GB">
                    <a:noFill/>
                  </a:rPr>
                  <a:t> </a:t>
                </a:r>
              </a:p>
            </p:txBody>
          </p:sp>
        </mc:Fallback>
      </mc:AlternateContent>
    </p:spTree>
    <p:extLst>
      <p:ext uri="{BB962C8B-B14F-4D97-AF65-F5344CB8AC3E}">
        <p14:creationId xmlns:p14="http://schemas.microsoft.com/office/powerpoint/2010/main" val="2074903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78566"/>
              </a:xfrm>
            </p:spPr>
            <p:txBody>
              <a:bodyPr>
                <a:normAutofit fontScale="70000" lnSpcReduction="20000"/>
              </a:bodyPr>
              <a:lstStyle/>
              <a:p>
                <a:r>
                  <a:rPr lang="en-US" dirty="0" smtClean="0"/>
                  <a:t>In GR, the metric of space-time is related to the matter and energy in the Universe.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𝑑</m:t>
                      </m:r>
                      <m:sSup>
                        <m:sSupPr>
                          <m:ctrlPr>
                            <a:rPr lang="en-US" b="0" i="1" smtClean="0">
                              <a:latin typeface="Cambria Math" panose="02040503050406030204" pitchFamily="18" charset="0"/>
                            </a:rPr>
                          </m:ctrlPr>
                        </m:sSupPr>
                        <m:e>
                          <m:r>
                            <a:rPr lang="en-US" b="0" i="1" smtClean="0">
                              <a:latin typeface="Cambria Math"/>
                            </a:rPr>
                            <m:t>𝑠</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𝑔</m:t>
                          </m:r>
                        </m:e>
                        <m:sub>
                          <m:r>
                            <a:rPr lang="en-US" b="0" i="1" smtClean="0">
                              <a:latin typeface="Cambria Math"/>
                              <a:ea typeface="Cambria Math"/>
                            </a:rPr>
                            <m:t>𝜇𝜈</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ea typeface="Cambria Math"/>
                            </a:rPr>
                            <m:t>𝜇</m:t>
                          </m:r>
                        </m:sup>
                      </m:sSup>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ea typeface="Cambria Math"/>
                            </a:rPr>
                            <m:t>𝜈</m:t>
                          </m:r>
                        </m:sup>
                      </m:sSup>
                    </m:oMath>
                  </m:oMathPara>
                </a14:m>
                <a:endParaRPr lang="en-US" dirty="0" smtClean="0"/>
              </a:p>
              <a:p>
                <a:pPr marL="0" indent="0" algn="ctr">
                  <a:buNone/>
                </a:pPr>
                <a:endParaRPr lang="en-US" dirty="0"/>
              </a:p>
              <a:p>
                <a:r>
                  <a:rPr lang="en-US" dirty="0" smtClean="0"/>
                  <a:t>The Einstein equation (now </a:t>
                </a:r>
                <a14:m>
                  <m:oMath xmlns:m="http://schemas.openxmlformats.org/officeDocument/2006/math">
                    <m:r>
                      <a:rPr lang="en-US" b="0" i="1" smtClean="0">
                        <a:latin typeface="Cambria Math"/>
                      </a:rPr>
                      <m:t>𝑐</m:t>
                    </m:r>
                    <m:r>
                      <a:rPr lang="en-US" b="0" i="1" smtClean="0">
                        <a:latin typeface="Cambria Math"/>
                      </a:rPr>
                      <m:t>=1</m:t>
                    </m:r>
                  </m:oMath>
                </a14:m>
                <a:r>
                  <a:rPr lang="en-US" dirty="0" smtClean="0"/>
                  <a:t>) </a:t>
                </a:r>
                <a:r>
                  <a:rPr lang="en-US" dirty="0"/>
                  <a:t>is a second order differential equation for </a:t>
                </a:r>
                <a14:m>
                  <m:oMath xmlns:m="http://schemas.openxmlformats.org/officeDocument/2006/math">
                    <m:r>
                      <a:rPr lang="en-US" i="1">
                        <a:latin typeface="Cambria Math"/>
                      </a:rPr>
                      <m:t>𝑎</m:t>
                    </m:r>
                    <m:d>
                      <m:dPr>
                        <m:ctrlPr>
                          <a:rPr lang="en-US" i="1">
                            <a:latin typeface="Cambria Math" panose="02040503050406030204" pitchFamily="18" charset="0"/>
                          </a:rPr>
                        </m:ctrlPr>
                      </m:dPr>
                      <m:e>
                        <m:r>
                          <a:rPr lang="en-US" i="1">
                            <a:latin typeface="Cambria Math"/>
                          </a:rPr>
                          <m:t>𝑡</m:t>
                        </m:r>
                      </m:e>
                    </m:d>
                  </m:oMath>
                </a14:m>
                <a:r>
                  <a:rPr lang="en-US" dirty="0" smtClean="0"/>
                  <a: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ea typeface="Cambria Math"/>
                            </a:rPr>
                            <m:t>𝜇𝜈</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ea typeface="Cambria Math"/>
                            </a:rPr>
                            <m:t>𝜇𝜈</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𝑔</m:t>
                          </m:r>
                        </m:e>
                        <m:sub>
                          <m:r>
                            <a:rPr lang="en-US" b="0" i="1" smtClean="0">
                              <a:latin typeface="Cambria Math"/>
                              <a:ea typeface="Cambria Math"/>
                            </a:rPr>
                            <m:t>𝜇𝜈</m:t>
                          </m:r>
                        </m:sub>
                      </m:sSub>
                      <m:r>
                        <a:rPr lang="en-US" b="0" i="1" smtClean="0">
                          <a:latin typeface="Cambria Math"/>
                        </a:rPr>
                        <m:t>𝑅</m:t>
                      </m:r>
                      <m:r>
                        <a:rPr lang="en-US" b="0" i="1" smtClean="0">
                          <a:latin typeface="Cambria Math"/>
                        </a:rPr>
                        <m:t>=8</m:t>
                      </m:r>
                      <m:r>
                        <a:rPr lang="en-US" b="0" i="1" smtClean="0">
                          <a:latin typeface="Cambria Math"/>
                          <a:ea typeface="Cambria Math"/>
                        </a:rPr>
                        <m:t>𝜋</m:t>
                      </m:r>
                      <m:r>
                        <a:rPr lang="en-US" b="0" i="1" smtClean="0">
                          <a:latin typeface="Cambria Math"/>
                          <a:ea typeface="Cambria Math"/>
                        </a:rPr>
                        <m:t>𝐺</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𝑇</m:t>
                          </m:r>
                        </m:e>
                        <m:sub>
                          <m:r>
                            <a:rPr lang="en-US" b="0" i="1" smtClean="0">
                              <a:latin typeface="Cambria Math"/>
                              <a:ea typeface="Cambria Math"/>
                            </a:rPr>
                            <m:t>𝜇𝜈</m:t>
                          </m:r>
                        </m:sub>
                      </m:sSub>
                      <m:r>
                        <a:rPr lang="en-US" b="0" i="1" smtClean="0">
                          <a:latin typeface="Cambria Math"/>
                          <a:ea typeface="Cambria Math"/>
                        </a:rPr>
                        <m:t>−</m:t>
                      </m:r>
                      <m:r>
                        <m:rPr>
                          <m:sty m:val="p"/>
                        </m:rPr>
                        <a:rPr lang="el-GR" b="0" i="1" smtClean="0">
                          <a:latin typeface="Cambria Math"/>
                          <a:ea typeface="Cambria Math"/>
                        </a:rPr>
                        <m:t>Λ</m:t>
                      </m:r>
                      <m:sSub>
                        <m:sSubPr>
                          <m:ctrlPr>
                            <a:rPr lang="el-GR" b="0" i="1" smtClean="0">
                              <a:latin typeface="Cambria Math" panose="02040503050406030204" pitchFamily="18" charset="0"/>
                              <a:ea typeface="Cambria Math"/>
                            </a:rPr>
                          </m:ctrlPr>
                        </m:sSubPr>
                        <m:e>
                          <m:r>
                            <a:rPr lang="en-US" b="0" i="1" smtClean="0">
                              <a:latin typeface="Cambria Math"/>
                              <a:ea typeface="Cambria Math"/>
                            </a:rPr>
                            <m:t>𝑔</m:t>
                          </m:r>
                        </m:e>
                        <m:sub>
                          <m:r>
                            <a:rPr lang="el-GR" b="0" i="1" smtClean="0">
                              <a:latin typeface="Cambria Math"/>
                              <a:ea typeface="Cambria Math"/>
                            </a:rPr>
                            <m:t>𝜇𝜈</m:t>
                          </m:r>
                        </m:sub>
                      </m:sSub>
                    </m:oMath>
                  </m:oMathPara>
                </a14:m>
                <a:endParaRPr lang="en-US" dirty="0" smtClean="0"/>
              </a:p>
              <a:p>
                <a:endParaRPr lang="en-US" dirty="0" smtClean="0"/>
              </a:p>
              <a:p>
                <a:endParaRPr lang="en-US" dirty="0" smtClean="0"/>
              </a:p>
              <a:p>
                <a:endParaRPr lang="en-US" dirty="0" smtClean="0"/>
              </a:p>
              <a:p>
                <a:r>
                  <a:rPr lang="en-US" dirty="0" smtClean="0"/>
                  <a:t>Perfect fluids have </a:t>
                </a:r>
                <a14:m>
                  <m:oMath xmlns:m="http://schemas.openxmlformats.org/officeDocument/2006/math">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a:rPr>
                              <m:t>𝑇</m:t>
                            </m:r>
                          </m:e>
                          <m:sup>
                            <m:r>
                              <a:rPr lang="en-US" b="0" i="1" smtClean="0">
                                <a:latin typeface="Cambria Math"/>
                                <a:ea typeface="Cambria Math"/>
                              </a:rPr>
                              <m:t>𝜇</m:t>
                            </m:r>
                          </m:sup>
                        </m:sSup>
                      </m:e>
                      <m:sub>
                        <m:r>
                          <a:rPr lang="en-US" b="0" i="1" smtClean="0">
                            <a:latin typeface="Cambria Math"/>
                            <a:ea typeface="Cambria Math"/>
                          </a:rPr>
                          <m:t>𝜈</m:t>
                        </m:r>
                      </m:sub>
                    </m:sSub>
                    <m:r>
                      <a:rPr lang="en-US" b="0" i="0" smtClean="0">
                        <a:latin typeface="Cambria Math"/>
                      </a:rPr>
                      <m:t>=</m:t>
                    </m:r>
                    <m:r>
                      <m:rPr>
                        <m:sty m:val="p"/>
                      </m:rPr>
                      <a:rPr lang="en-US" b="0" i="0" smtClean="0">
                        <a:latin typeface="Cambria Math"/>
                      </a:rPr>
                      <m:t>diag</m:t>
                    </m:r>
                    <m:r>
                      <a:rPr lang="en-US" b="0" i="0" smtClean="0">
                        <a:latin typeface="Cambria Math"/>
                      </a:rPr>
                      <m:t>(−</m:t>
                    </m:r>
                    <m:r>
                      <m:rPr>
                        <m:sty m:val="p"/>
                      </m:rPr>
                      <a:rPr lang="el-GR" b="0" i="1" smtClean="0">
                        <a:latin typeface="Cambria Math"/>
                        <a:ea typeface="Cambria Math"/>
                      </a:rPr>
                      <m:t>ρ</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78566"/>
              </a:xfrm>
              <a:blipFill rotWithShape="1">
                <a:blip r:embed="rId3"/>
                <a:stretch>
                  <a:fillRect l="-815" t="-2171" r="-370"/>
                </a:stretch>
              </a:blipFill>
            </p:spPr>
            <p:txBody>
              <a:bodyPr/>
              <a:lstStyle/>
              <a:p>
                <a:r>
                  <a:rPr lang="en-US">
                    <a:noFill/>
                  </a:rPr>
                  <a:t> </a:t>
                </a:r>
              </a:p>
            </p:txBody>
          </p:sp>
        </mc:Fallback>
      </mc:AlternateContent>
      <p:sp>
        <p:nvSpPr>
          <p:cNvPr id="4" name="Rectangle 10"/>
          <p:cNvSpPr>
            <a:spLocks noChangeArrowheads="1"/>
          </p:cNvSpPr>
          <p:nvPr/>
        </p:nvSpPr>
        <p:spPr bwMode="auto">
          <a:xfrm>
            <a:off x="2192356" y="4109292"/>
            <a:ext cx="2517529" cy="777320"/>
          </a:xfrm>
          <a:prstGeom prst="rect">
            <a:avLst/>
          </a:prstGeom>
          <a:noFill/>
          <a:ln w="25400">
            <a:solidFill>
              <a:schemeClr val="accent4"/>
            </a:solidFill>
            <a:miter lim="800000"/>
            <a:headEnd/>
            <a:tailEnd/>
          </a:ln>
          <a:effectLst/>
        </p:spPr>
        <p:txBody>
          <a:bodyPr wrap="none" anchor="ctr"/>
          <a:lstStyle/>
          <a:p>
            <a:endParaRPr lang="en-GB"/>
          </a:p>
        </p:txBody>
      </p:sp>
      <p:sp>
        <p:nvSpPr>
          <p:cNvPr id="5" name="Rectangle 11"/>
          <p:cNvSpPr>
            <a:spLocks noChangeArrowheads="1"/>
          </p:cNvSpPr>
          <p:nvPr/>
        </p:nvSpPr>
        <p:spPr bwMode="auto">
          <a:xfrm>
            <a:off x="4997224" y="4109292"/>
            <a:ext cx="1899336" cy="777320"/>
          </a:xfrm>
          <a:prstGeom prst="rect">
            <a:avLst/>
          </a:prstGeom>
          <a:noFill/>
          <a:ln w="25400">
            <a:solidFill>
              <a:schemeClr val="tx2"/>
            </a:solidFill>
            <a:miter lim="800000"/>
            <a:headEnd/>
            <a:tailEnd/>
          </a:ln>
          <a:effectLst/>
        </p:spPr>
        <p:txBody>
          <a:bodyPr wrap="none" anchor="ctr"/>
          <a:lstStyle/>
          <a:p>
            <a:endParaRPr lang="en-GB"/>
          </a:p>
        </p:txBody>
      </p:sp>
      <p:sp>
        <p:nvSpPr>
          <p:cNvPr id="7" name="TextBox 6"/>
          <p:cNvSpPr txBox="1"/>
          <p:nvPr/>
        </p:nvSpPr>
        <p:spPr>
          <a:xfrm>
            <a:off x="2744619" y="4999896"/>
            <a:ext cx="1413001" cy="400110"/>
          </a:xfrm>
          <a:prstGeom prst="rect">
            <a:avLst/>
          </a:prstGeom>
          <a:noFill/>
        </p:spPr>
        <p:txBody>
          <a:bodyPr wrap="square" rtlCol="0">
            <a:spAutoFit/>
          </a:bodyPr>
          <a:lstStyle/>
          <a:p>
            <a:r>
              <a:rPr lang="en-US" sz="2000" b="1" dirty="0" smtClean="0">
                <a:solidFill>
                  <a:schemeClr val="accent4"/>
                </a:solidFill>
              </a:rPr>
              <a:t>geometry</a:t>
            </a:r>
            <a:endParaRPr lang="en-US" sz="2000" b="1" dirty="0">
              <a:solidFill>
                <a:schemeClr val="accent2"/>
              </a:solidFill>
            </a:endParaRPr>
          </a:p>
        </p:txBody>
      </p:sp>
      <p:sp>
        <p:nvSpPr>
          <p:cNvPr id="8" name="TextBox 7"/>
          <p:cNvSpPr txBox="1"/>
          <p:nvPr/>
        </p:nvSpPr>
        <p:spPr>
          <a:xfrm>
            <a:off x="5321169" y="4999896"/>
            <a:ext cx="1128155" cy="369332"/>
          </a:xfrm>
          <a:prstGeom prst="rect">
            <a:avLst/>
          </a:prstGeom>
          <a:noFill/>
        </p:spPr>
        <p:txBody>
          <a:bodyPr wrap="square" rtlCol="0">
            <a:spAutoFit/>
          </a:bodyPr>
          <a:lstStyle/>
          <a:p>
            <a:pPr algn="ctr"/>
            <a:r>
              <a:rPr lang="en-US" b="1" dirty="0" smtClean="0">
                <a:solidFill>
                  <a:schemeClr val="tx2"/>
                </a:solidFill>
              </a:rPr>
              <a:t>stuff</a:t>
            </a:r>
            <a:endParaRPr lang="en-US" dirty="0"/>
          </a:p>
        </p:txBody>
      </p:sp>
      <p:sp>
        <p:nvSpPr>
          <p:cNvPr id="9" name="TextBox 8"/>
          <p:cNvSpPr txBox="1"/>
          <p:nvPr/>
        </p:nvSpPr>
        <p:spPr>
          <a:xfrm>
            <a:off x="6449324" y="4999896"/>
            <a:ext cx="2313542" cy="369332"/>
          </a:xfrm>
          <a:prstGeom prst="rect">
            <a:avLst/>
          </a:prstGeom>
          <a:noFill/>
        </p:spPr>
        <p:txBody>
          <a:bodyPr wrap="square" rtlCol="0">
            <a:spAutoFit/>
          </a:bodyPr>
          <a:lstStyle/>
          <a:p>
            <a:r>
              <a:rPr lang="en-US" b="1" dirty="0">
                <a:solidFill>
                  <a:schemeClr val="accent2"/>
                </a:solidFill>
              </a:rPr>
              <a:t>vacuum </a:t>
            </a:r>
            <a:r>
              <a:rPr lang="en-US" b="1" dirty="0" smtClean="0">
                <a:solidFill>
                  <a:schemeClr val="accent2"/>
                </a:solidFill>
              </a:rPr>
              <a:t>energy</a:t>
            </a:r>
            <a:endParaRPr lang="en-US" b="1" dirty="0">
              <a:solidFill>
                <a:schemeClr val="accent2"/>
              </a:solidFill>
            </a:endParaRPr>
          </a:p>
        </p:txBody>
      </p:sp>
      <p:sp>
        <p:nvSpPr>
          <p:cNvPr id="6" name="Rectangle 12"/>
          <p:cNvSpPr>
            <a:spLocks noChangeArrowheads="1"/>
          </p:cNvSpPr>
          <p:nvPr/>
        </p:nvSpPr>
        <p:spPr bwMode="auto">
          <a:xfrm>
            <a:off x="6220231" y="4109292"/>
            <a:ext cx="676328" cy="777320"/>
          </a:xfrm>
          <a:prstGeom prst="rect">
            <a:avLst/>
          </a:prstGeom>
          <a:noFill/>
          <a:ln w="25400">
            <a:solidFill>
              <a:schemeClr val="accent2"/>
            </a:solidFill>
            <a:miter lim="800000"/>
            <a:headEnd/>
            <a:tailEnd/>
          </a:ln>
          <a:effectLst/>
        </p:spPr>
        <p:txBody>
          <a:bodyPr wrap="none" anchor="ctr"/>
          <a:lstStyle/>
          <a:p>
            <a:endParaRPr lang="en-GB"/>
          </a:p>
        </p:txBody>
      </p:sp>
    </p:spTree>
    <p:extLst>
      <p:ext uri="{BB962C8B-B14F-4D97-AF65-F5344CB8AC3E}">
        <p14:creationId xmlns:p14="http://schemas.microsoft.com/office/powerpoint/2010/main" val="1258266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24703</TotalTime>
  <Words>2471</Words>
  <Application>Microsoft Office PowerPoint</Application>
  <PresentationFormat>On-screen Show (4:3)</PresentationFormat>
  <Paragraphs>304</Paragraphs>
  <Slides>28</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0" baseType="lpstr">
      <vt:lpstr>ＭＳ Ｐゴシック</vt:lpstr>
      <vt:lpstr>ＭＳ Ｐ明朝</vt:lpstr>
      <vt:lpstr>Arial</vt:lpstr>
      <vt:lpstr>Calibri</vt:lpstr>
      <vt:lpstr>Cambria</vt:lpstr>
      <vt:lpstr>Cambria Math</vt:lpstr>
      <vt:lpstr>Helvetica</vt:lpstr>
      <vt:lpstr>Symbol</vt:lpstr>
      <vt:lpstr>Wingdings</vt:lpstr>
      <vt:lpstr>Office Theme</vt:lpstr>
      <vt:lpstr>Equation</vt:lpstr>
      <vt:lpstr>Artwork</vt:lpstr>
      <vt:lpstr>The Expanding Universe</vt:lpstr>
      <vt:lpstr>Geometry</vt:lpstr>
      <vt:lpstr>PowerPoint Presentation</vt:lpstr>
      <vt:lpstr>PowerPoint Presentation</vt:lpstr>
      <vt:lpstr>Kinematics</vt:lpstr>
      <vt:lpstr>Distances </vt:lpstr>
      <vt:lpstr>PowerPoint Presentation</vt:lpstr>
      <vt:lpstr>Hubble’s law</vt:lpstr>
      <vt:lpstr>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Thermodynamics</vt:lpstr>
      <vt:lpstr>PowerPoint Presentation</vt:lpstr>
      <vt:lpstr>PowerPoint Presentation</vt:lpstr>
      <vt:lpstr>PowerPoint Presentation</vt:lpstr>
      <vt:lpstr>PowerPoint Presentation</vt:lpstr>
      <vt:lpstr>PowerPoint Presentation</vt:lpstr>
      <vt:lpstr>Natural unit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Big-Bang cosmology</dc:title>
  <dc:creator>kazuya</dc:creator>
  <cp:lastModifiedBy>Kazuya Koyama</cp:lastModifiedBy>
  <cp:revision>365</cp:revision>
  <dcterms:created xsi:type="dcterms:W3CDTF">2004-10-09T07:50:49Z</dcterms:created>
  <dcterms:modified xsi:type="dcterms:W3CDTF">2016-11-28T12:33:48Z</dcterms:modified>
</cp:coreProperties>
</file>