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4"/>
  </p:notesMasterIdLst>
  <p:handoutMasterIdLst>
    <p:handoutMasterId r:id="rId35"/>
  </p:handoutMasterIdLst>
  <p:sldIdLst>
    <p:sldId id="256" r:id="rId2"/>
    <p:sldId id="296" r:id="rId3"/>
    <p:sldId id="297" r:id="rId4"/>
    <p:sldId id="287" r:id="rId5"/>
    <p:sldId id="298" r:id="rId6"/>
    <p:sldId id="277" r:id="rId7"/>
    <p:sldId id="283" r:id="rId8"/>
    <p:sldId id="311" r:id="rId9"/>
    <p:sldId id="276" r:id="rId10"/>
    <p:sldId id="279" r:id="rId11"/>
    <p:sldId id="258" r:id="rId12"/>
    <p:sldId id="259" r:id="rId13"/>
    <p:sldId id="280" r:id="rId14"/>
    <p:sldId id="300" r:id="rId15"/>
    <p:sldId id="301" r:id="rId16"/>
    <p:sldId id="302" r:id="rId17"/>
    <p:sldId id="303" r:id="rId18"/>
    <p:sldId id="304" r:id="rId19"/>
    <p:sldId id="293" r:id="rId20"/>
    <p:sldId id="266" r:id="rId21"/>
    <p:sldId id="305" r:id="rId22"/>
    <p:sldId id="281" r:id="rId23"/>
    <p:sldId id="306" r:id="rId24"/>
    <p:sldId id="307" r:id="rId25"/>
    <p:sldId id="308" r:id="rId26"/>
    <p:sldId id="282" r:id="rId27"/>
    <p:sldId id="290" r:id="rId28"/>
    <p:sldId id="294" r:id="rId29"/>
    <p:sldId id="278" r:id="rId30"/>
    <p:sldId id="313" r:id="rId31"/>
    <p:sldId id="295" r:id="rId32"/>
    <p:sldId id="314" r:id="rId33"/>
  </p:sldIdLst>
  <p:sldSz cx="9144000" cy="6858000" type="screen4x3"/>
  <p:notesSz cx="7099300" cy="102235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FF5050"/>
    <a:srgbClr val="F95D4D"/>
    <a:srgbClr val="FFFF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autoAdjust="0"/>
    <p:restoredTop sz="50000" autoAdjust="0"/>
  </p:normalViewPr>
  <p:slideViewPr>
    <p:cSldViewPr snapToGrid="0">
      <p:cViewPr>
        <p:scale>
          <a:sx n="51" d="100"/>
          <a:sy n="51" d="100"/>
        </p:scale>
        <p:origin x="2368"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wmf"/><Relationship Id="rId2"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wmf"/><Relationship Id="rId3"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4.wmf"/><Relationship Id="rId2"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image" Target="../media/image19.wmf"/><Relationship Id="rId1" Type="http://schemas.openxmlformats.org/officeDocument/2006/relationships/image" Target="../media/image15.wmf"/><Relationship Id="rId2"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wmf"/><Relationship Id="rId5" Type="http://schemas.openxmlformats.org/officeDocument/2006/relationships/image" Target="../media/image24.wmf"/><Relationship Id="rId1" Type="http://schemas.openxmlformats.org/officeDocument/2006/relationships/image" Target="../media/image20.wmf"/><Relationship Id="rId2"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wmf"/><Relationship Id="rId4" Type="http://schemas.openxmlformats.org/officeDocument/2006/relationships/image" Target="../media/image42.wmf"/><Relationship Id="rId1" Type="http://schemas.openxmlformats.org/officeDocument/2006/relationships/image" Target="../media/image39.wmf"/><Relationship Id="rId2"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4" Type="http://schemas.openxmlformats.org/officeDocument/2006/relationships/image" Target="../media/image46.wmf"/><Relationship Id="rId1" Type="http://schemas.openxmlformats.org/officeDocument/2006/relationships/image" Target="../media/image43.wmf"/><Relationship Id="rId2"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175"/>
          </a:xfrm>
          <a:prstGeom prst="rect">
            <a:avLst/>
          </a:prstGeom>
        </p:spPr>
        <p:txBody>
          <a:bodyPr vert="horz" lIns="98984" tIns="49492" rIns="98984" bIns="49492"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175"/>
          </a:xfrm>
          <a:prstGeom prst="rect">
            <a:avLst/>
          </a:prstGeom>
        </p:spPr>
        <p:txBody>
          <a:bodyPr vert="horz" lIns="98984" tIns="49492" rIns="98984" bIns="49492" rtlCol="0"/>
          <a:lstStyle>
            <a:lvl1pPr algn="r">
              <a:defRPr sz="1300"/>
            </a:lvl1pPr>
          </a:lstStyle>
          <a:p>
            <a:fld id="{995B05F9-4D71-417C-8A08-80C7902A6EED}" type="datetimeFigureOut">
              <a:rPr lang="en-GB" smtClean="0"/>
              <a:pPr/>
              <a:t>11/12/2018</a:t>
            </a:fld>
            <a:endParaRPr lang="en-GB"/>
          </a:p>
        </p:txBody>
      </p:sp>
      <p:sp>
        <p:nvSpPr>
          <p:cNvPr id="4" name="Footer Placeholder 3"/>
          <p:cNvSpPr>
            <a:spLocks noGrp="1"/>
          </p:cNvSpPr>
          <p:nvPr>
            <p:ph type="ftr" sz="quarter" idx="2"/>
          </p:nvPr>
        </p:nvSpPr>
        <p:spPr>
          <a:xfrm>
            <a:off x="0" y="9710551"/>
            <a:ext cx="3076363" cy="511175"/>
          </a:xfrm>
          <a:prstGeom prst="rect">
            <a:avLst/>
          </a:prstGeom>
        </p:spPr>
        <p:txBody>
          <a:bodyPr vert="horz" lIns="98984" tIns="49492" rIns="98984" bIns="49492"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10551"/>
            <a:ext cx="3076363" cy="511175"/>
          </a:xfrm>
          <a:prstGeom prst="rect">
            <a:avLst/>
          </a:prstGeom>
        </p:spPr>
        <p:txBody>
          <a:bodyPr vert="horz" lIns="98984" tIns="49492" rIns="98984" bIns="49492" rtlCol="0" anchor="b"/>
          <a:lstStyle>
            <a:lvl1pPr algn="r">
              <a:defRPr sz="1300"/>
            </a:lvl1pPr>
          </a:lstStyle>
          <a:p>
            <a:fld id="{2861B6BE-E5C4-4A40-9DBC-C3A504E84402}" type="slidenum">
              <a:rPr lang="en-GB" smtClean="0"/>
              <a:pPr/>
              <a:t>‹#›</a:t>
            </a:fld>
            <a:endParaRPr lang="en-GB"/>
          </a:p>
        </p:txBody>
      </p:sp>
    </p:spTree>
    <p:extLst>
      <p:ext uri="{BB962C8B-B14F-4D97-AF65-F5344CB8AC3E}">
        <p14:creationId xmlns:p14="http://schemas.microsoft.com/office/powerpoint/2010/main" val="3760702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8F4B55AB-6F76-4056-BE45-9E1242A21819}" type="datetimeFigureOut">
              <a:rPr lang="en-US" smtClean="0"/>
              <a:t>12/11/18</a:t>
            </a:fld>
            <a:endParaRPr lang="en-US"/>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FB2DF8DA-4079-4812-A21E-4C3EA923EAA3}" type="slidenum">
              <a:rPr lang="en-US" smtClean="0"/>
              <a:t>‹#›</a:t>
            </a:fld>
            <a:endParaRPr lang="en-US"/>
          </a:p>
        </p:txBody>
      </p:sp>
    </p:spTree>
    <p:extLst>
      <p:ext uri="{BB962C8B-B14F-4D97-AF65-F5344CB8AC3E}">
        <p14:creationId xmlns:p14="http://schemas.microsoft.com/office/powerpoint/2010/main" val="177071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Matter and Radiation evolution with scale factor -&gt; different cosmological eras: Yesterday we derived how the energy density of matter and radiation evolve with the scale factor. (Initially radiation dominated, then matter, etc…) This lecture will focus on early times, mostly radiation dominated, though the period of matter-radiation equality happened between nucleosynthesis and recombination (formation of the CMB), given here in terms of omega-m h^2 (probably from WMAP). We can measure the density and temperature of CMB radiation today, also depending on h^2.</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2</a:t>
            </a:fld>
            <a:endParaRPr lang="en-US"/>
          </a:p>
        </p:txBody>
      </p:sp>
    </p:spTree>
    <p:extLst>
      <p:ext uri="{BB962C8B-B14F-4D97-AF65-F5344CB8AC3E}">
        <p14:creationId xmlns:p14="http://schemas.microsoft.com/office/powerpoint/2010/main" val="3441748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Neutrino decoupling: neutrinos interact via the weak force by for example exchanging a W boson. The reaction rate is proportional to T^5, where this coupling constant (the Fermi constant) is proportional to the mass of the force carrier W boson. [CLICK] As I mentioned Monday, decoupling occurs when the reaction rate is less than the Hubble expansion parameter, so this occurs at a temperature of around 1.4 MeV.</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11</a:t>
            </a:fld>
            <a:endParaRPr lang="en-US"/>
          </a:p>
        </p:txBody>
      </p:sp>
    </p:spTree>
    <p:extLst>
      <p:ext uri="{BB962C8B-B14F-4D97-AF65-F5344CB8AC3E}">
        <p14:creationId xmlns:p14="http://schemas.microsoft.com/office/powerpoint/2010/main" val="2758557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Electron-positron annihilation: Once the temperature drops below the mass of the electron, photons can no longer produce electrons and positrons. A tiny amount of electrons remain after they annihilate due to a Lepton asymmetry. [CLICK] The neutrinos have already decoupled from the thermal bath, and once electrons and positrons annihilate there are mostly photons left over. The annihilation dumps entropy density into the photons (entropy density conserved before, with electrons + positrons,</a:t>
            </a:r>
            <a:r>
              <a:rPr lang="en-US" sz="1200" kern="1200" baseline="0" dirty="0" smtClean="0">
                <a:solidFill>
                  <a:schemeClr val="tx1"/>
                </a:solidFill>
                <a:effectLst/>
                <a:latin typeface="+mn-lt"/>
                <a:ea typeface="+mn-ea"/>
                <a:cs typeface="+mn-cs"/>
              </a:rPr>
              <a:t> and after with only photons)</a:t>
            </a:r>
            <a:r>
              <a:rPr lang="en-US" sz="1200" kern="1200" dirty="0" smtClean="0">
                <a:solidFill>
                  <a:schemeClr val="tx1"/>
                </a:solidFill>
                <a:effectLst/>
                <a:latin typeface="+mn-lt"/>
                <a:ea typeface="+mn-ea"/>
                <a:cs typeface="+mn-cs"/>
              </a:rPr>
              <a:t>, increasing their temperature with respect to the already decoupled neutrinos. (Constant entropy, where entropy density s = (2\pi^2/45)*</a:t>
            </a:r>
            <a:r>
              <a:rPr lang="en-US" sz="1200" kern="1200" dirty="0" err="1" smtClean="0">
                <a:solidFill>
                  <a:schemeClr val="tx1"/>
                </a:solidFill>
                <a:effectLst/>
                <a:latin typeface="+mn-lt"/>
                <a:ea typeface="+mn-ea"/>
                <a:cs typeface="+mn-cs"/>
              </a:rPr>
              <a:t>g_eff</a:t>
            </a:r>
            <a:r>
              <a:rPr lang="en-US" sz="1200" kern="1200" dirty="0" smtClean="0">
                <a:solidFill>
                  <a:schemeClr val="tx1"/>
                </a:solidFill>
                <a:effectLst/>
                <a:latin typeface="+mn-lt"/>
                <a:ea typeface="+mn-ea"/>
                <a:cs typeface="+mn-cs"/>
              </a:rPr>
              <a:t>*T^3; before annihilation, </a:t>
            </a:r>
            <a:r>
              <a:rPr lang="en-US" sz="1200" kern="1200" dirty="0" err="1" smtClean="0">
                <a:solidFill>
                  <a:schemeClr val="tx1"/>
                </a:solidFill>
                <a:effectLst/>
                <a:latin typeface="+mn-lt"/>
                <a:ea typeface="+mn-ea"/>
                <a:cs typeface="+mn-cs"/>
              </a:rPr>
              <a:t>g_eff</a:t>
            </a:r>
            <a:r>
              <a:rPr lang="en-US" sz="1200" kern="1200" dirty="0" smtClean="0">
                <a:solidFill>
                  <a:schemeClr val="tx1"/>
                </a:solidFill>
                <a:effectLst/>
                <a:latin typeface="+mn-lt"/>
                <a:ea typeface="+mn-ea"/>
                <a:cs typeface="+mn-cs"/>
              </a:rPr>
              <a:t> = 2+4*7/8 = 11/2 (2 spin photon</a:t>
            </a:r>
            <a:r>
              <a:rPr lang="en-US" sz="1200" kern="1200" baseline="0" dirty="0" smtClean="0">
                <a:solidFill>
                  <a:schemeClr val="tx1"/>
                </a:solidFill>
                <a:effectLst/>
                <a:latin typeface="+mn-lt"/>
                <a:ea typeface="+mn-ea"/>
                <a:cs typeface="+mn-cs"/>
              </a:rPr>
              <a:t> + (2 spin electron + 2 spin positron)*7/8 fermion)</a:t>
            </a:r>
            <a:r>
              <a:rPr lang="en-US" sz="1200" kern="1200" dirty="0" smtClean="0">
                <a:solidFill>
                  <a:schemeClr val="tx1"/>
                </a:solidFill>
                <a:effectLst/>
                <a:latin typeface="+mn-lt"/>
                <a:ea typeface="+mn-ea"/>
                <a:cs typeface="+mn-cs"/>
              </a:rPr>
              <a:t>, after g = 2)</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12</a:t>
            </a:fld>
            <a:endParaRPr lang="en-US"/>
          </a:p>
        </p:txBody>
      </p:sp>
    </p:spTree>
    <p:extLst>
      <p:ext uri="{BB962C8B-B14F-4D97-AF65-F5344CB8AC3E}">
        <p14:creationId xmlns:p14="http://schemas.microsoft.com/office/powerpoint/2010/main" val="1883093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thermal bath consists of free electrons, protons, neutrons, photons, and neutrinos (which have decoupled so are free-streaming).</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13</a:t>
            </a:fld>
            <a:endParaRPr lang="en-US"/>
          </a:p>
        </p:txBody>
      </p:sp>
    </p:spTree>
    <p:extLst>
      <p:ext uri="{BB962C8B-B14F-4D97-AF65-F5344CB8AC3E}">
        <p14:creationId xmlns:p14="http://schemas.microsoft.com/office/powerpoint/2010/main" val="527359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Nucleosynthesis is the process by which light stable nuclei are synthesized from free protons and neutrons. Protons and neutrons combine to form deuterium, 4 He, 3 He, and 7 Li nuclei. [CLICK] Before nucleosynthesis, non-relativistic baryons are kept in statistical equilibrium by weak interactions: there is scattering of positrons off neutrons and of electrons off protons to change neutrons to protons and vice versa, and there is neutron decay in to a proton, electron, and anti-electron neutrino.</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14</a:t>
            </a:fld>
            <a:endParaRPr lang="en-US"/>
          </a:p>
        </p:txBody>
      </p:sp>
    </p:spTree>
    <p:extLst>
      <p:ext uri="{BB962C8B-B14F-4D97-AF65-F5344CB8AC3E}">
        <p14:creationId xmlns:p14="http://schemas.microsoft.com/office/powerpoint/2010/main" val="182143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relative number of neutrons to protons is given by the Boltzmann factor, where Q is the energy difference between neutrons and protons. [CLICK] At high temperatures, when it is greater than both the Q and the electron mass, the interaction rate is proportional to T^5 again related to the Fermi constant for weak interactions. Protons freeze-out at T ~ 0.8 MeV, after which only neutron decay is important, leaving the ratio of neutrons to protons at 1/6. [CLICK] Because of the large photon to baryon ratio, stable nuclei (i.e. deuterium) do not form until T &lt; 0.1 MeV. By then, neutron decay gives a neutron to proton ratio of 1/7.</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15</a:t>
            </a:fld>
            <a:endParaRPr lang="en-US"/>
          </a:p>
        </p:txBody>
      </p:sp>
    </p:spTree>
    <p:extLst>
      <p:ext uri="{BB962C8B-B14F-4D97-AF65-F5344CB8AC3E}">
        <p14:creationId xmlns:p14="http://schemas.microsoft.com/office/powerpoint/2010/main" val="3289191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Deuterium is produced when a neutron and proton fuse together, with a binding energy of 2.2 MeV. Once the number density of photons having energy &gt; Q_D decreases, deuterium production starts, with T &lt;&lt; Q_D. [CLICK] The next is Helium, and this is one of the possible pathways to fusing Helium which involves 3H or Tritium, 2 neutrons + 1 proton. Helium-4 has the largest binding energy so is the most stable.</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16</a:t>
            </a:fld>
            <a:endParaRPr lang="en-US"/>
          </a:p>
        </p:txBody>
      </p:sp>
    </p:spTree>
    <p:extLst>
      <p:ext uri="{BB962C8B-B14F-4D97-AF65-F5344CB8AC3E}">
        <p14:creationId xmlns:p14="http://schemas.microsoft.com/office/powerpoint/2010/main" val="300922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binding energy of Helium 4 is 28 MeV, so essentially all neutrons end up in Helium 4. We can estimate the primordial abundance ratio (</a:t>
            </a:r>
            <a:r>
              <a:rPr lang="en-US" sz="1200" b="1" kern="1200" dirty="0" smtClean="0">
                <a:solidFill>
                  <a:schemeClr val="tx1"/>
                </a:solidFill>
                <a:effectLst/>
                <a:latin typeface="+mn-lt"/>
                <a:ea typeface="+mn-ea"/>
                <a:cs typeface="+mn-cs"/>
              </a:rPr>
              <a:t>by mass</a:t>
            </a:r>
            <a:r>
              <a:rPr lang="en-US" sz="1200" kern="1200" dirty="0" smtClean="0">
                <a:solidFill>
                  <a:schemeClr val="tx1"/>
                </a:solidFill>
                <a:effectLst/>
                <a:latin typeface="+mn-lt"/>
                <a:ea typeface="+mn-ea"/>
                <a:cs typeface="+mn-cs"/>
              </a:rPr>
              <a:t>) of Helium with respect to all baryons. Helium 4 contains two neutrons, so the number density of helium is half the number density of neutrons; since it weighs about 4 proton masses, the mass fraction is twice the neutron mass fraction. [CLICK] We have already estimated the neutron to proton fraction, so plugging that in gives a primordial abundance of Helium ~ 0.25. This agrees well with observations.</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17</a:t>
            </a:fld>
            <a:endParaRPr lang="en-US"/>
          </a:p>
        </p:txBody>
      </p:sp>
    </p:spTree>
    <p:extLst>
      <p:ext uri="{BB962C8B-B14F-4D97-AF65-F5344CB8AC3E}">
        <p14:creationId xmlns:p14="http://schemas.microsoft.com/office/powerpoint/2010/main" val="2841122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Heavier elements are not formed: there are no stable nuclei with atomic number 5 or 8, but tiny amount of 7 Li produced. [CLICK] Unlike in stars, where the density increases throughout the life cycle (once fusion stops, outer layers collapse to increase density of core and fuse element with higher atomic number), the density of helium is too small in the early universe to fuse for example Carbon through the triple-alpha process. And of course due to the expansion, the density decreases with time, so nothing further is produced until the first stars form. [CLICK] The abundance of the light elements depends only on baryon to photon fraction, which is also constrained by the CMB. This is because the baryon to photon fraction sets the temperature at which nuclei can form, halting neutron decay.</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18</a:t>
            </a:fld>
            <a:endParaRPr lang="en-US"/>
          </a:p>
        </p:txBody>
      </p:sp>
    </p:spTree>
    <p:extLst>
      <p:ext uri="{BB962C8B-B14F-4D97-AF65-F5344CB8AC3E}">
        <p14:creationId xmlns:p14="http://schemas.microsoft.com/office/powerpoint/2010/main" val="2487609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plot shows the fractional abundances of the light elements as they evolve (with time and temperature) in the early universe. This depends as I said on the baryon to photon fraction, and also on the number of neutrino species, here assumed to be 3. Nucleosynthesis increases the abundances of these, until the temperature and densities are too low and their abundances stabilize.</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19</a:t>
            </a:fld>
            <a:endParaRPr lang="en-US"/>
          </a:p>
        </p:txBody>
      </p:sp>
    </p:spTree>
    <p:extLst>
      <p:ext uri="{BB962C8B-B14F-4D97-AF65-F5344CB8AC3E}">
        <p14:creationId xmlns:p14="http://schemas.microsoft.com/office/powerpoint/2010/main" val="3709261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again is the plot with the theoretical predictions of the mass fractions in the colored bands, as a function of baryon density on the bottom axis and fraction of critical density on the top axis. The observed abundances, given by the boxes, constrain the baryon photon ratio. Also, the CMB provides independent information for this ratio.</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20</a:t>
            </a:fld>
            <a:endParaRPr lang="en-US"/>
          </a:p>
        </p:txBody>
      </p:sp>
    </p:spTree>
    <p:extLst>
      <p:ext uri="{BB962C8B-B14F-4D97-AF65-F5344CB8AC3E}">
        <p14:creationId xmlns:p14="http://schemas.microsoft.com/office/powerpoint/2010/main" val="2542821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Can use temperature of radiation instead of scale factor as variable of evolution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we saw Monday, the energy density of radiation scales with a^-4, and from the Stefan-Boltzmann law with T^4, so T scales with a^-1 or as the universe expands, the temperature of radiation decreases. [CLICK] We know the energy of photons scales inversely with wavelength, so the energy also scales with a^-1. [CLICK]  The distribution function of CMB photons is given by the Planck blackbody spectrum. Again particle physics units, so c = </a:t>
            </a:r>
            <a:r>
              <a:rPr lang="en-US" sz="1200" kern="1200" dirty="0" err="1" smtClean="0">
                <a:solidFill>
                  <a:schemeClr val="tx1"/>
                </a:solidFill>
                <a:effectLst/>
                <a:latin typeface="+mn-lt"/>
                <a:ea typeface="+mn-ea"/>
                <a:cs typeface="+mn-cs"/>
              </a:rPr>
              <a:t>k_B</a:t>
            </a:r>
            <a:r>
              <a:rPr lang="en-US" sz="1200" kern="1200" dirty="0" smtClean="0">
                <a:solidFill>
                  <a:schemeClr val="tx1"/>
                </a:solidFill>
                <a:effectLst/>
                <a:latin typeface="+mn-lt"/>
                <a:ea typeface="+mn-ea"/>
                <a:cs typeface="+mn-cs"/>
              </a:rPr>
              <a:t> = 1. [CLICK] Since both E and T are proportional to a ^ -1, their ratio is constant as the universe expands. The number density dilutes by a factor of a^-3, and E^2dE is also proportional to a^-3, so [CLICK] as the universe expands, CMB photons (or any in thermal equilibrium) retain their blackbody spectrum.</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3</a:t>
            </a:fld>
            <a:endParaRPr lang="en-US"/>
          </a:p>
        </p:txBody>
      </p:sp>
    </p:spTree>
    <p:extLst>
      <p:ext uri="{BB962C8B-B14F-4D97-AF65-F5344CB8AC3E}">
        <p14:creationId xmlns:p14="http://schemas.microsoft.com/office/powerpoint/2010/main" val="2601044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Nucleosynthesis constrains cosmology (e.g. number of neutrino species): If the neutrino degrees of freedom were larger than 3, then the expansion rate would be larger at the same temperature, thus neutron to proton conversion would freeze out earlier and at higher T thus higher neutron to proton ratio, which would result in a larger abundance of Helium 4. Due to observational constraints both from nucleosynthesis and the CMB, g &lt; 4. Note that there are only 3 neutrino species in the standard model of particle physics, &gt; 3 would need something else like sterile (right-handed) neutrinos.</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21</a:t>
            </a:fld>
            <a:endParaRPr lang="en-US"/>
          </a:p>
        </p:txBody>
      </p:sp>
    </p:spTree>
    <p:extLst>
      <p:ext uri="{BB962C8B-B14F-4D97-AF65-F5344CB8AC3E}">
        <p14:creationId xmlns:p14="http://schemas.microsoft.com/office/powerpoint/2010/main" val="95028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After BBN, the universe consists of free-streaming neutrinos, interacting electrons and photons, and light stable nuclei.</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22</a:t>
            </a:fld>
            <a:endParaRPr lang="en-US"/>
          </a:p>
        </p:txBody>
      </p:sp>
    </p:spTree>
    <p:extLst>
      <p:ext uri="{BB962C8B-B14F-4D97-AF65-F5344CB8AC3E}">
        <p14:creationId xmlns:p14="http://schemas.microsoft.com/office/powerpoint/2010/main" val="3578181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Proton captures electron to produce hydrogen + a photon at 13.6 eV. This process is called recombination (though it is a bit of a misnomer, since the electron and proton were never previously combined). [CLICK] In thermal equilibrium, the Boltzmann equation gives </a:t>
            </a:r>
            <a:r>
              <a:rPr lang="en-US" sz="1200" kern="1200" dirty="0" err="1" smtClean="0">
                <a:solidFill>
                  <a:schemeClr val="tx1"/>
                </a:solidFill>
                <a:effectLst/>
                <a:latin typeface="+mn-lt"/>
                <a:ea typeface="+mn-ea"/>
                <a:cs typeface="+mn-cs"/>
              </a:rPr>
              <a:t>n_e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n_p</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n_H</a:t>
            </a:r>
            <a:r>
              <a:rPr lang="en-US" sz="1200" kern="1200" dirty="0" smtClean="0">
                <a:solidFill>
                  <a:schemeClr val="tx1"/>
                </a:solidFill>
                <a:effectLst/>
                <a:latin typeface="+mn-lt"/>
                <a:ea typeface="+mn-ea"/>
                <a:cs typeface="+mn-cs"/>
              </a:rPr>
              <a:t>. [CLICK] We will define the ionization fraction as the ratio of number density of electrons to all baryons, and use the fact that the net neutrality of the universe requires </a:t>
            </a:r>
            <a:r>
              <a:rPr lang="en-US" sz="1200" kern="1200" dirty="0" err="1" smtClean="0">
                <a:solidFill>
                  <a:schemeClr val="tx1"/>
                </a:solidFill>
                <a:effectLst/>
                <a:latin typeface="+mn-lt"/>
                <a:ea typeface="+mn-ea"/>
                <a:cs typeface="+mn-cs"/>
              </a:rPr>
              <a:t>n_e</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n_p</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23</a:t>
            </a:fld>
            <a:endParaRPr lang="en-US"/>
          </a:p>
        </p:txBody>
      </p:sp>
    </p:spTree>
    <p:extLst>
      <p:ext uri="{BB962C8B-B14F-4D97-AF65-F5344CB8AC3E}">
        <p14:creationId xmlns:p14="http://schemas.microsoft.com/office/powerpoint/2010/main" val="2732004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ionization fraction evolves according to the </a:t>
            </a:r>
            <a:r>
              <a:rPr lang="en-US" sz="1200" kern="1200" dirty="0" err="1" smtClean="0">
                <a:solidFill>
                  <a:schemeClr val="tx1"/>
                </a:solidFill>
                <a:effectLst/>
                <a:latin typeface="+mn-lt"/>
                <a:ea typeface="+mn-ea"/>
                <a:cs typeface="+mn-cs"/>
              </a:rPr>
              <a:t>Saha</a:t>
            </a:r>
            <a:r>
              <a:rPr lang="en-US" sz="1200" kern="1200" dirty="0" smtClean="0">
                <a:solidFill>
                  <a:schemeClr val="tx1"/>
                </a:solidFill>
                <a:effectLst/>
                <a:latin typeface="+mn-lt"/>
                <a:ea typeface="+mn-ea"/>
                <a:cs typeface="+mn-cs"/>
              </a:rPr>
              <a:t> equation, basically the same as the Boltzmann equation we had before except now the number density of baryons is here in the denominator and we can write it in terms of the ionization fraction. [CLICK] We can rewrite it again, now in terms of the baryon to photon ratio, using the fact that the number density of photons is proportional to T^3. Because the baryon to photon ratio is so low, recombination takes longer to occur, at 0.1 eV instead of 13.6 eV – since there are so many ionizing photons around, any hydrogen atom produce will be instantaneously ionized until the baryon to photon ratio increases (and temperature decreases).</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24</a:t>
            </a:fld>
            <a:endParaRPr lang="en-US"/>
          </a:p>
        </p:txBody>
      </p:sp>
    </p:spTree>
    <p:extLst>
      <p:ext uri="{BB962C8B-B14F-4D97-AF65-F5344CB8AC3E}">
        <p14:creationId xmlns:p14="http://schemas.microsoft.com/office/powerpoint/2010/main" val="1276633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Decoupling of the CMB photons is not exactly the same as recombination of electrons to protons, though would be the same if recombination were instantaneous. Photon Thompson scatters off electron, becomes ineffective as ionization fraction goes to zero. The scattering rate for this interaction is just the electron density times the Thomson cross-section; we can write the electron density in terms of the baryon density times the ionization fraction, and then the baryon density is a function of the scale factor (using </a:t>
            </a:r>
            <a:r>
              <a:rPr lang="en-US" sz="1200" kern="1200" dirty="0" err="1" smtClean="0">
                <a:solidFill>
                  <a:schemeClr val="tx1"/>
                </a:solidFill>
                <a:effectLst/>
                <a:latin typeface="+mn-lt"/>
                <a:ea typeface="+mn-ea"/>
                <a:cs typeface="+mn-cs"/>
              </a:rPr>
              <a:t>m_p</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n_b</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rho_c</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omega_b</a:t>
            </a:r>
            <a:r>
              <a:rPr lang="en-US" sz="1200" kern="1200" dirty="0" smtClean="0">
                <a:solidFill>
                  <a:schemeClr val="tx1"/>
                </a:solidFill>
                <a:effectLst/>
                <a:latin typeface="+mn-lt"/>
                <a:ea typeface="+mn-ea"/>
                <a:cs typeface="+mn-cs"/>
              </a:rPr>
              <a:t>*a^-3). Decoupling is defined to occur when the ionization fraction goes below 0.01, so it occurs during the process of recombination. This means the CMB photons can now free-stream so it’s called the “last scattering surface”.</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25</a:t>
            </a:fld>
            <a:endParaRPr lang="en-US"/>
          </a:p>
        </p:txBody>
      </p:sp>
    </p:spTree>
    <p:extLst>
      <p:ext uri="{BB962C8B-B14F-4D97-AF65-F5344CB8AC3E}">
        <p14:creationId xmlns:p14="http://schemas.microsoft.com/office/powerpoint/2010/main" val="2780149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After decoupling, we have free-streaming neutrinos and photons and atomic hydrogen and helium.</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26</a:t>
            </a:fld>
            <a:endParaRPr lang="en-US"/>
          </a:p>
        </p:txBody>
      </p:sp>
    </p:spTree>
    <p:extLst>
      <p:ext uri="{BB962C8B-B14F-4D97-AF65-F5344CB8AC3E}">
        <p14:creationId xmlns:p14="http://schemas.microsoft.com/office/powerpoint/2010/main" val="2298593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CMB blackbody spectrum, again…</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27</a:t>
            </a:fld>
            <a:endParaRPr lang="en-US"/>
          </a:p>
        </p:txBody>
      </p:sp>
    </p:spTree>
    <p:extLst>
      <p:ext uri="{BB962C8B-B14F-4D97-AF65-F5344CB8AC3E}">
        <p14:creationId xmlns:p14="http://schemas.microsoft.com/office/powerpoint/2010/main" val="1255128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Particle physics history of the early universe.</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31</a:t>
            </a:fld>
            <a:endParaRPr lang="en-US"/>
          </a:p>
        </p:txBody>
      </p:sp>
    </p:spTree>
    <p:extLst>
      <p:ext uri="{BB962C8B-B14F-4D97-AF65-F5344CB8AC3E}">
        <p14:creationId xmlns:p14="http://schemas.microsoft.com/office/powerpoint/2010/main" val="726295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32</a:t>
            </a:fld>
            <a:endParaRPr lang="en-US"/>
          </a:p>
        </p:txBody>
      </p:sp>
    </p:spTree>
    <p:extLst>
      <p:ext uri="{BB962C8B-B14F-4D97-AF65-F5344CB8AC3E}">
        <p14:creationId xmlns:p14="http://schemas.microsoft.com/office/powerpoint/2010/main" val="144708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Again we have a plot of the CMB spectrum from COBE showing its perfect blackbody spectrum, evidence that the universe was once hotter than 0.1 eV, which is actually the photon temperature at recombination (when the CMB was formed).</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4</a:t>
            </a:fld>
            <a:endParaRPr lang="en-US"/>
          </a:p>
        </p:txBody>
      </p:sp>
    </p:spTree>
    <p:extLst>
      <p:ext uri="{BB962C8B-B14F-4D97-AF65-F5344CB8AC3E}">
        <p14:creationId xmlns:p14="http://schemas.microsoft.com/office/powerpoint/2010/main" val="2679770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the Planck black-body spectrum remains after decoupling of CMB photons at z~1000. [CLICK] For relativistic thermal gas (including elementary particles at high enough temperatures) the energy density is proportional to g*T^4, where g is the total effective degrees of freedom of the relativistic particles. For example, g = 2 for photons because of the 2 spin polarizations. [CLICK] We can also solve the </a:t>
            </a:r>
            <a:r>
              <a:rPr lang="en-US" sz="1200" kern="1200" dirty="0" err="1" smtClean="0">
                <a:solidFill>
                  <a:schemeClr val="tx1"/>
                </a:solidFill>
                <a:effectLst/>
                <a:latin typeface="+mn-lt"/>
                <a:ea typeface="+mn-ea"/>
                <a:cs typeface="+mn-cs"/>
              </a:rPr>
              <a:t>Friedmann</a:t>
            </a:r>
            <a:r>
              <a:rPr lang="en-US" sz="1200" kern="1200" dirty="0" smtClean="0">
                <a:solidFill>
                  <a:schemeClr val="tx1"/>
                </a:solidFill>
                <a:effectLst/>
                <a:latin typeface="+mn-lt"/>
                <a:ea typeface="+mn-ea"/>
                <a:cs typeface="+mn-cs"/>
              </a:rPr>
              <a:t> equations in the radiation dominated era, where K = Lambda = 0, and use the scaling of the scale factor with time to solve for the Hubble parameter. [CLICK] Combining these, we get a relation between time since the Big Bang and the Temperature of the relativistic gas.</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5</a:t>
            </a:fld>
            <a:endParaRPr lang="en-US"/>
          </a:p>
        </p:txBody>
      </p:sp>
    </p:spTree>
    <p:extLst>
      <p:ext uri="{BB962C8B-B14F-4D97-AF65-F5344CB8AC3E}">
        <p14:creationId xmlns:p14="http://schemas.microsoft.com/office/powerpoint/2010/main" val="1884857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Standard model of particle physics: Fermions that make up matter consisting of leptons and quarks, and Bosons are force carriers. Figure on the right gives a sense of scale of quarks and electrons that make up protons, neutrons, and atoms. Convert this scale into an energy or temperature and you effectively have time in early universe when they could have formed.</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6</a:t>
            </a:fld>
            <a:endParaRPr lang="en-US"/>
          </a:p>
        </p:txBody>
      </p:sp>
    </p:spTree>
    <p:extLst>
      <p:ext uri="{BB962C8B-B14F-4D97-AF65-F5344CB8AC3E}">
        <p14:creationId xmlns:p14="http://schemas.microsoft.com/office/powerpoint/2010/main" val="462789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2DF8DA-4079-4812-A21E-4C3EA923EAA3}" type="slidenum">
              <a:rPr lang="en-US" smtClean="0"/>
              <a:t>7</a:t>
            </a:fld>
            <a:endParaRPr lang="en-US"/>
          </a:p>
        </p:txBody>
      </p:sp>
    </p:spTree>
    <p:extLst>
      <p:ext uri="{BB962C8B-B14F-4D97-AF65-F5344CB8AC3E}">
        <p14:creationId xmlns:p14="http://schemas.microsoft.com/office/powerpoint/2010/main" val="321592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B2DF8DA-4079-4812-A21E-4C3EA923EAA3}" type="slidenum">
              <a:rPr lang="en-US" smtClean="0"/>
              <a:t>8</a:t>
            </a:fld>
            <a:endParaRPr lang="en-US"/>
          </a:p>
        </p:txBody>
      </p:sp>
    </p:spTree>
    <p:extLst>
      <p:ext uri="{BB962C8B-B14F-4D97-AF65-F5344CB8AC3E}">
        <p14:creationId xmlns:p14="http://schemas.microsoft.com/office/powerpoint/2010/main" val="468864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 earliest milestones are the electro-weak phase transition at the GUT scale, after which the universe consisted of free quarks and leptons (i.e. electrons and neutrinos) and of course the force carriers (photons and gluons). [CLICK] Then at the QCD phase transition, quarks become confined into protons and neutrons (and some other hadrons with two quarks), and there are no free quarks. (This probably what Ben was talking about, because the strong force increases with the distance between two quarks so accelerated expansion in the future couldn’t break up particles into constituent quarks.) In order for all of this to work, we have to assume that there is an asymmetry between matter and anti-matter, so that when these transitions happen there is enough matter left over to create the abundances we observe.</a:t>
            </a:r>
          </a:p>
          <a:p>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9</a:t>
            </a:fld>
            <a:endParaRPr lang="en-US"/>
          </a:p>
        </p:txBody>
      </p:sp>
    </p:spTree>
    <p:extLst>
      <p:ext uri="{BB962C8B-B14F-4D97-AF65-F5344CB8AC3E}">
        <p14:creationId xmlns:p14="http://schemas.microsoft.com/office/powerpoint/2010/main" val="77011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this stage in the early universe there are electrons, positrons, neutrons, protons, photons, and neutrinos all in thermal equilibrium in the plasma.</a:t>
            </a:r>
          </a:p>
          <a:p>
            <a:r>
              <a:rPr lang="en-US" dirty="0" smtClean="0"/>
              <a:t>(Credit goes to Kazuya</a:t>
            </a:r>
            <a:r>
              <a:rPr lang="en-US" baseline="0" dirty="0" smtClean="0"/>
              <a:t> who might have made these himself?)</a:t>
            </a:r>
            <a:endParaRPr lang="en-US" dirty="0"/>
          </a:p>
        </p:txBody>
      </p:sp>
      <p:sp>
        <p:nvSpPr>
          <p:cNvPr id="4" name="Slide Number Placeholder 3"/>
          <p:cNvSpPr>
            <a:spLocks noGrp="1"/>
          </p:cNvSpPr>
          <p:nvPr>
            <p:ph type="sldNum" sz="quarter" idx="10"/>
          </p:nvPr>
        </p:nvSpPr>
        <p:spPr/>
        <p:txBody>
          <a:bodyPr/>
          <a:lstStyle/>
          <a:p>
            <a:fld id="{FB2DF8DA-4079-4812-A21E-4C3EA923EAA3}" type="slidenum">
              <a:rPr lang="en-US" smtClean="0"/>
              <a:t>10</a:t>
            </a:fld>
            <a:endParaRPr lang="en-US"/>
          </a:p>
        </p:txBody>
      </p:sp>
    </p:spTree>
    <p:extLst>
      <p:ext uri="{BB962C8B-B14F-4D97-AF65-F5344CB8AC3E}">
        <p14:creationId xmlns:p14="http://schemas.microsoft.com/office/powerpoint/2010/main" val="282800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9E061C61-A841-4050-86CE-9E9B96CEA6B2}" type="slidenum">
              <a:rPr lang="en-US" altLang="ja-JP" smtClean="0"/>
              <a:pPr/>
              <a:t>‹#›</a:t>
            </a:fld>
            <a:endParaRPr lang="en-US" altLang="ja-JP"/>
          </a:p>
        </p:txBody>
      </p:sp>
    </p:spTree>
    <p:extLst>
      <p:ext uri="{BB962C8B-B14F-4D97-AF65-F5344CB8AC3E}">
        <p14:creationId xmlns:p14="http://schemas.microsoft.com/office/powerpoint/2010/main" val="19994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34A18661-2113-4D19-9E3E-AD19321F8392}" type="slidenum">
              <a:rPr lang="en-US" altLang="ja-JP" smtClean="0"/>
              <a:pPr/>
              <a:t>‹#›</a:t>
            </a:fld>
            <a:endParaRPr lang="en-US" altLang="ja-JP"/>
          </a:p>
        </p:txBody>
      </p:sp>
    </p:spTree>
    <p:extLst>
      <p:ext uri="{BB962C8B-B14F-4D97-AF65-F5344CB8AC3E}">
        <p14:creationId xmlns:p14="http://schemas.microsoft.com/office/powerpoint/2010/main" val="306809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3E823E60-EB0C-463A-918E-5684306CD94F}" type="slidenum">
              <a:rPr lang="en-US" altLang="ja-JP" smtClean="0"/>
              <a:pPr/>
              <a:t>‹#›</a:t>
            </a:fld>
            <a:endParaRPr lang="en-US" altLang="ja-JP"/>
          </a:p>
        </p:txBody>
      </p:sp>
    </p:spTree>
    <p:extLst>
      <p:ext uri="{BB962C8B-B14F-4D97-AF65-F5344CB8AC3E}">
        <p14:creationId xmlns:p14="http://schemas.microsoft.com/office/powerpoint/2010/main" val="3806852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243638"/>
            <a:ext cx="2133600" cy="457200"/>
          </a:xfrm>
        </p:spPr>
        <p:txBody>
          <a:bodyPr/>
          <a:lstStyle>
            <a:lvl1pPr>
              <a:defRPr/>
            </a:lvl1pPr>
          </a:lstStyle>
          <a:p>
            <a:endParaRPr lang="en-US" altLang="ja-JP"/>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endParaRPr lang="en-US" altLang="ja-JP"/>
          </a:p>
        </p:txBody>
      </p:sp>
      <p:sp>
        <p:nvSpPr>
          <p:cNvPr id="9" name="Slide Number Placeholder 8"/>
          <p:cNvSpPr>
            <a:spLocks noGrp="1"/>
          </p:cNvSpPr>
          <p:nvPr>
            <p:ph type="sldNum" sz="quarter" idx="12"/>
          </p:nvPr>
        </p:nvSpPr>
        <p:spPr>
          <a:xfrm>
            <a:off x="6553200" y="6243638"/>
            <a:ext cx="2133600" cy="457200"/>
          </a:xfrm>
        </p:spPr>
        <p:txBody>
          <a:bodyPr/>
          <a:lstStyle>
            <a:lvl1pPr>
              <a:defRPr/>
            </a:lvl1pPr>
          </a:lstStyle>
          <a:p>
            <a:fld id="{D89F1718-8EE2-452F-A53F-89B6BCDCE03B}" type="slidenum">
              <a:rPr lang="en-US" altLang="ja-JP"/>
              <a:pPr/>
              <a:t>‹#›</a:t>
            </a:fld>
            <a:endParaRPr lang="en-US" altLang="ja-JP"/>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Date Placeholder 5"/>
          <p:cNvSpPr>
            <a:spLocks noGrp="1"/>
          </p:cNvSpPr>
          <p:nvPr>
            <p:ph type="dt" sz="half" idx="10"/>
          </p:nvPr>
        </p:nvSpPr>
        <p:spPr>
          <a:xfrm>
            <a:off x="457200" y="6243638"/>
            <a:ext cx="2133600" cy="457200"/>
          </a:xfrm>
        </p:spPr>
        <p:txBody>
          <a:bodyPr/>
          <a:lstStyle>
            <a:lvl1pPr>
              <a:defRPr/>
            </a:lvl1pPr>
          </a:lstStyle>
          <a:p>
            <a:endParaRPr lang="en-US" altLang="ja-JP"/>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ja-JP"/>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16E0CA2C-5C8D-49CF-AE07-DC53B2CA5753}" type="slidenum">
              <a:rPr lang="en-US" altLang="ja-JP"/>
              <a:pPr/>
              <a:t>‹#›</a:t>
            </a:fld>
            <a:endParaRPr lang="en-US" altLang="ja-JP"/>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ja-JP"/>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ja-JP"/>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056DBEE1-168C-499D-BE86-65580A1E5CE5}" type="slidenum">
              <a:rPr lang="en-US" altLang="ja-JP"/>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C263CA6F-1972-4BC1-B4FC-AEFE7FCC2E7F}" type="slidenum">
              <a:rPr lang="en-US" altLang="ja-JP" smtClean="0"/>
              <a:pPr/>
              <a:t>‹#›</a:t>
            </a:fld>
            <a:endParaRPr lang="en-US" altLang="ja-JP"/>
          </a:p>
        </p:txBody>
      </p:sp>
    </p:spTree>
    <p:extLst>
      <p:ext uri="{BB962C8B-B14F-4D97-AF65-F5344CB8AC3E}">
        <p14:creationId xmlns:p14="http://schemas.microsoft.com/office/powerpoint/2010/main" val="339219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28132CCD-5C37-4A51-871E-DACBD4144D73}" type="slidenum">
              <a:rPr lang="en-US" altLang="ja-JP" smtClean="0"/>
              <a:pPr/>
              <a:t>‹#›</a:t>
            </a:fld>
            <a:endParaRPr lang="en-US" altLang="ja-JP"/>
          </a:p>
        </p:txBody>
      </p:sp>
    </p:spTree>
    <p:extLst>
      <p:ext uri="{BB962C8B-B14F-4D97-AF65-F5344CB8AC3E}">
        <p14:creationId xmlns:p14="http://schemas.microsoft.com/office/powerpoint/2010/main" val="190698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D4DDAFF5-83E7-4791-8B64-FB09240F2A1F}" type="slidenum">
              <a:rPr lang="en-US" altLang="ja-JP" smtClean="0"/>
              <a:pPr/>
              <a:t>‹#›</a:t>
            </a:fld>
            <a:endParaRPr lang="en-US" altLang="ja-JP"/>
          </a:p>
        </p:txBody>
      </p:sp>
    </p:spTree>
    <p:extLst>
      <p:ext uri="{BB962C8B-B14F-4D97-AF65-F5344CB8AC3E}">
        <p14:creationId xmlns:p14="http://schemas.microsoft.com/office/powerpoint/2010/main" val="266481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ja-JP"/>
          </a:p>
        </p:txBody>
      </p:sp>
      <p:sp>
        <p:nvSpPr>
          <p:cNvPr id="8" name="Footer Placeholder 7"/>
          <p:cNvSpPr>
            <a:spLocks noGrp="1"/>
          </p:cNvSpPr>
          <p:nvPr>
            <p:ph type="ftr" sz="quarter" idx="11"/>
          </p:nvPr>
        </p:nvSpPr>
        <p:spPr/>
        <p:txBody>
          <a:bodyPr/>
          <a:lstStyle/>
          <a:p>
            <a:endParaRPr lang="en-US" altLang="ja-JP"/>
          </a:p>
        </p:txBody>
      </p:sp>
      <p:sp>
        <p:nvSpPr>
          <p:cNvPr id="9" name="Slide Number Placeholder 8"/>
          <p:cNvSpPr>
            <a:spLocks noGrp="1"/>
          </p:cNvSpPr>
          <p:nvPr>
            <p:ph type="sldNum" sz="quarter" idx="12"/>
          </p:nvPr>
        </p:nvSpPr>
        <p:spPr/>
        <p:txBody>
          <a:bodyPr/>
          <a:lstStyle/>
          <a:p>
            <a:fld id="{79B53FDC-A226-45A1-81CC-CDDAAF98CC24}" type="slidenum">
              <a:rPr lang="en-US" altLang="ja-JP" smtClean="0"/>
              <a:pPr/>
              <a:t>‹#›</a:t>
            </a:fld>
            <a:endParaRPr lang="en-US" altLang="ja-JP"/>
          </a:p>
        </p:txBody>
      </p:sp>
    </p:spTree>
    <p:extLst>
      <p:ext uri="{BB962C8B-B14F-4D97-AF65-F5344CB8AC3E}">
        <p14:creationId xmlns:p14="http://schemas.microsoft.com/office/powerpoint/2010/main" val="46281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ja-JP"/>
          </a:p>
        </p:txBody>
      </p:sp>
      <p:sp>
        <p:nvSpPr>
          <p:cNvPr id="4" name="Footer Placeholder 3"/>
          <p:cNvSpPr>
            <a:spLocks noGrp="1"/>
          </p:cNvSpPr>
          <p:nvPr>
            <p:ph type="ftr" sz="quarter" idx="11"/>
          </p:nvPr>
        </p:nvSpPr>
        <p:spPr/>
        <p:txBody>
          <a:bodyPr/>
          <a:lstStyle/>
          <a:p>
            <a:endParaRPr lang="en-US" altLang="ja-JP"/>
          </a:p>
        </p:txBody>
      </p:sp>
      <p:sp>
        <p:nvSpPr>
          <p:cNvPr id="5" name="Slide Number Placeholder 4"/>
          <p:cNvSpPr>
            <a:spLocks noGrp="1"/>
          </p:cNvSpPr>
          <p:nvPr>
            <p:ph type="sldNum" sz="quarter" idx="12"/>
          </p:nvPr>
        </p:nvSpPr>
        <p:spPr/>
        <p:txBody>
          <a:bodyPr/>
          <a:lstStyle/>
          <a:p>
            <a:fld id="{FDA2BCB0-920A-4F5E-B55A-C93ECE199232}" type="slidenum">
              <a:rPr lang="en-US" altLang="ja-JP" smtClean="0"/>
              <a:pPr/>
              <a:t>‹#›</a:t>
            </a:fld>
            <a:endParaRPr lang="en-US" altLang="ja-JP"/>
          </a:p>
        </p:txBody>
      </p:sp>
    </p:spTree>
    <p:extLst>
      <p:ext uri="{BB962C8B-B14F-4D97-AF65-F5344CB8AC3E}">
        <p14:creationId xmlns:p14="http://schemas.microsoft.com/office/powerpoint/2010/main" val="374166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ja-JP"/>
          </a:p>
        </p:txBody>
      </p:sp>
      <p:sp>
        <p:nvSpPr>
          <p:cNvPr id="3" name="Footer Placeholder 2"/>
          <p:cNvSpPr>
            <a:spLocks noGrp="1"/>
          </p:cNvSpPr>
          <p:nvPr>
            <p:ph type="ftr" sz="quarter" idx="11"/>
          </p:nvPr>
        </p:nvSpPr>
        <p:spPr/>
        <p:txBody>
          <a:bodyPr/>
          <a:lstStyle/>
          <a:p>
            <a:endParaRPr lang="en-US" altLang="ja-JP"/>
          </a:p>
        </p:txBody>
      </p:sp>
      <p:sp>
        <p:nvSpPr>
          <p:cNvPr id="4" name="Slide Number Placeholder 3"/>
          <p:cNvSpPr>
            <a:spLocks noGrp="1"/>
          </p:cNvSpPr>
          <p:nvPr>
            <p:ph type="sldNum" sz="quarter" idx="12"/>
          </p:nvPr>
        </p:nvSpPr>
        <p:spPr/>
        <p:txBody>
          <a:bodyPr/>
          <a:lstStyle/>
          <a:p>
            <a:fld id="{07559695-431B-47D3-82D5-0EDC6615AB3C}" type="slidenum">
              <a:rPr lang="en-US" altLang="ja-JP" smtClean="0"/>
              <a:pPr/>
              <a:t>‹#›</a:t>
            </a:fld>
            <a:endParaRPr lang="en-US" altLang="ja-JP"/>
          </a:p>
        </p:txBody>
      </p:sp>
    </p:spTree>
    <p:extLst>
      <p:ext uri="{BB962C8B-B14F-4D97-AF65-F5344CB8AC3E}">
        <p14:creationId xmlns:p14="http://schemas.microsoft.com/office/powerpoint/2010/main" val="403851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BA9FCF43-F660-4DFF-B195-AAD5B20B84DC}" type="slidenum">
              <a:rPr lang="en-US" altLang="ja-JP" smtClean="0"/>
              <a:pPr/>
              <a:t>‹#›</a:t>
            </a:fld>
            <a:endParaRPr lang="en-US" altLang="ja-JP"/>
          </a:p>
        </p:txBody>
      </p:sp>
    </p:spTree>
    <p:extLst>
      <p:ext uri="{BB962C8B-B14F-4D97-AF65-F5344CB8AC3E}">
        <p14:creationId xmlns:p14="http://schemas.microsoft.com/office/powerpoint/2010/main" val="328449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70509414-8A08-49EA-8D92-B13672E62D05}" type="slidenum">
              <a:rPr lang="en-US" altLang="ja-JP" smtClean="0"/>
              <a:pPr/>
              <a:t>‹#›</a:t>
            </a:fld>
            <a:endParaRPr lang="en-US" altLang="ja-JP"/>
          </a:p>
        </p:txBody>
      </p:sp>
    </p:spTree>
    <p:extLst>
      <p:ext uri="{BB962C8B-B14F-4D97-AF65-F5344CB8AC3E}">
        <p14:creationId xmlns:p14="http://schemas.microsoft.com/office/powerpoint/2010/main" val="21249187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ja-JP"/>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ja-JP"/>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B6568-82FD-4480-933D-7CF96BAFCCE4}" type="slidenum">
              <a:rPr lang="en-US" altLang="ja-JP" smtClean="0"/>
              <a:pPr/>
              <a:t>‹#›</a:t>
            </a:fld>
            <a:endParaRPr lang="en-US" altLang="ja-JP"/>
          </a:p>
        </p:txBody>
      </p:sp>
    </p:spTree>
    <p:extLst>
      <p:ext uri="{BB962C8B-B14F-4D97-AF65-F5344CB8AC3E}">
        <p14:creationId xmlns:p14="http://schemas.microsoft.com/office/powerpoint/2010/main" val="62742614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1" Type="http://schemas.openxmlformats.org/officeDocument/2006/relationships/image" Target="../media/image18.wmf"/><Relationship Id="rId12" Type="http://schemas.openxmlformats.org/officeDocument/2006/relationships/oleObject" Target="../embeddings/oleObject9.bin"/><Relationship Id="rId13" Type="http://schemas.openxmlformats.org/officeDocument/2006/relationships/oleObject" Target="../embeddings/oleObject10.bin"/><Relationship Id="rId14" Type="http://schemas.openxmlformats.org/officeDocument/2006/relationships/image" Target="../media/image19.wmf"/><Relationship Id="rId15" Type="http://schemas.openxmlformats.org/officeDocument/2006/relationships/oleObject" Target="../embeddings/oleObject11.bin"/><Relationship Id="rId1" Type="http://schemas.openxmlformats.org/officeDocument/2006/relationships/vmlDrawing" Target="../drawings/vmlDrawing2.vml"/><Relationship Id="rId2" Type="http://schemas.openxmlformats.org/officeDocument/2006/relationships/slideLayout" Target="../slideLayouts/slideLayout13.xml"/><Relationship Id="rId3" Type="http://schemas.openxmlformats.org/officeDocument/2006/relationships/notesSlide" Target="../notesSlides/notesSlide10.xml"/><Relationship Id="rId4" Type="http://schemas.openxmlformats.org/officeDocument/2006/relationships/oleObject" Target="../embeddings/oleObject5.bin"/><Relationship Id="rId5" Type="http://schemas.openxmlformats.org/officeDocument/2006/relationships/image" Target="../media/image15.wmf"/><Relationship Id="rId6" Type="http://schemas.openxmlformats.org/officeDocument/2006/relationships/oleObject" Target="../embeddings/oleObject6.bin"/><Relationship Id="rId7" Type="http://schemas.openxmlformats.org/officeDocument/2006/relationships/image" Target="../media/image16.wmf"/><Relationship Id="rId8" Type="http://schemas.openxmlformats.org/officeDocument/2006/relationships/oleObject" Target="../embeddings/oleObject7.bin"/><Relationship Id="rId9" Type="http://schemas.openxmlformats.org/officeDocument/2006/relationships/image" Target="../media/image17.wmf"/><Relationship Id="rId10"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11" Type="http://schemas.openxmlformats.org/officeDocument/2006/relationships/oleObject" Target="../embeddings/oleObject15.bin"/><Relationship Id="rId12" Type="http://schemas.openxmlformats.org/officeDocument/2006/relationships/image" Target="../media/image23.wmf"/><Relationship Id="rId13" Type="http://schemas.openxmlformats.org/officeDocument/2006/relationships/image" Target="../media/image25.png"/><Relationship Id="rId14" Type="http://schemas.openxmlformats.org/officeDocument/2006/relationships/oleObject" Target="../embeddings/oleObject16.bin"/><Relationship Id="rId15" Type="http://schemas.openxmlformats.org/officeDocument/2006/relationships/image" Target="../media/image24.wmf"/><Relationship Id="rId1" Type="http://schemas.openxmlformats.org/officeDocument/2006/relationships/vmlDrawing" Target="../drawings/vmlDrawing3.vml"/><Relationship Id="rId2" Type="http://schemas.openxmlformats.org/officeDocument/2006/relationships/slideLayout" Target="../slideLayouts/slideLayout13.xml"/><Relationship Id="rId3" Type="http://schemas.openxmlformats.org/officeDocument/2006/relationships/notesSlide" Target="../notesSlides/notesSlide11.xml"/><Relationship Id="rId4" Type="http://schemas.openxmlformats.org/officeDocument/2006/relationships/image" Target="../media/image26.png"/><Relationship Id="rId5" Type="http://schemas.openxmlformats.org/officeDocument/2006/relationships/oleObject" Target="../embeddings/oleObject12.bin"/><Relationship Id="rId6" Type="http://schemas.openxmlformats.org/officeDocument/2006/relationships/image" Target="../media/image20.wmf"/><Relationship Id="rId7" Type="http://schemas.openxmlformats.org/officeDocument/2006/relationships/oleObject" Target="../embeddings/oleObject13.bin"/><Relationship Id="rId8" Type="http://schemas.openxmlformats.org/officeDocument/2006/relationships/image" Target="../media/image21.wmf"/><Relationship Id="rId9" Type="http://schemas.openxmlformats.org/officeDocument/2006/relationships/oleObject" Target="../embeddings/oleObject14.bin"/><Relationship Id="rId10" Type="http://schemas.openxmlformats.org/officeDocument/2006/relationships/image" Target="../media/image2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30.png"/><Relationship Id="rId5" Type="http://schemas.openxmlformats.org/officeDocument/2006/relationships/oleObject" Target="../embeddings/oleObject17.bin"/><Relationship Id="rId6" Type="http://schemas.openxmlformats.org/officeDocument/2006/relationships/image" Target="../media/image2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34.png"/><Relationship Id="rId5" Type="http://schemas.openxmlformats.org/officeDocument/2006/relationships/oleObject" Target="../embeddings/oleObject18.bin"/><Relationship Id="rId6" Type="http://schemas.openxmlformats.org/officeDocument/2006/relationships/image" Target="../media/image29.wmf"/><Relationship Id="rId7" Type="http://schemas.openxmlformats.org/officeDocument/2006/relationships/oleObject" Target="../embeddings/oleObject19.bin"/><Relationship Id="rId8" Type="http://schemas.openxmlformats.org/officeDocument/2006/relationships/image" Target="../media/image30.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37.png"/><Relationship Id="rId5" Type="http://schemas.openxmlformats.org/officeDocument/2006/relationships/oleObject" Target="../embeddings/oleObject20.bin"/><Relationship Id="rId6" Type="http://schemas.openxmlformats.org/officeDocument/2006/relationships/image" Target="../media/image31.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1" Type="http://schemas.openxmlformats.org/officeDocument/2006/relationships/oleObject" Target="../embeddings/oleObject4.bin"/><Relationship Id="rId12"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5.gif"/><Relationship Id="rId5" Type="http://schemas.openxmlformats.org/officeDocument/2006/relationships/oleObject" Target="../embeddings/oleObject1.bin"/><Relationship Id="rId6" Type="http://schemas.openxmlformats.org/officeDocument/2006/relationships/image" Target="../media/image1.wmf"/><Relationship Id="rId7" Type="http://schemas.openxmlformats.org/officeDocument/2006/relationships/oleObject" Target="../embeddings/oleObject2.bin"/><Relationship Id="rId8" Type="http://schemas.openxmlformats.org/officeDocument/2006/relationships/image" Target="../media/image2.wmf"/><Relationship Id="rId9" Type="http://schemas.openxmlformats.org/officeDocument/2006/relationships/oleObject" Target="../embeddings/oleObject3.bin"/><Relationship Id="rId10"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42.png"/><Relationship Id="rId5" Type="http://schemas.openxmlformats.org/officeDocument/2006/relationships/image" Target="../media/image35.png"/><Relationship Id="rId6" Type="http://schemas.openxmlformats.org/officeDocument/2006/relationships/oleObject" Target="../embeddings/oleObject21.bin"/><Relationship Id="rId7" Type="http://schemas.openxmlformats.org/officeDocument/2006/relationships/image" Target="../media/image34.wmf"/><Relationship Id="rId1" Type="http://schemas.openxmlformats.org/officeDocument/2006/relationships/vmlDrawing" Target="../drawings/vmlDrawing7.vml"/><Relationship Id="rId2"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3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2.bin"/><Relationship Id="rId5" Type="http://schemas.openxmlformats.org/officeDocument/2006/relationships/image" Target="../media/image39.wmf"/><Relationship Id="rId6" Type="http://schemas.openxmlformats.org/officeDocument/2006/relationships/oleObject" Target="../embeddings/oleObject23.bin"/><Relationship Id="rId7" Type="http://schemas.openxmlformats.org/officeDocument/2006/relationships/image" Target="../media/image40.wmf"/><Relationship Id="rId8" Type="http://schemas.openxmlformats.org/officeDocument/2006/relationships/oleObject" Target="../embeddings/oleObject24.bin"/><Relationship Id="rId9" Type="http://schemas.openxmlformats.org/officeDocument/2006/relationships/image" Target="../media/image41.wmf"/><Relationship Id="rId10" Type="http://schemas.openxmlformats.org/officeDocument/2006/relationships/oleObject" Target="../embeddings/oleObject25.bin"/><Relationship Id="rId11" Type="http://schemas.openxmlformats.org/officeDocument/2006/relationships/image" Target="../media/image42.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26.bin"/><Relationship Id="rId5" Type="http://schemas.openxmlformats.org/officeDocument/2006/relationships/image" Target="../media/image43.wmf"/><Relationship Id="rId6" Type="http://schemas.openxmlformats.org/officeDocument/2006/relationships/oleObject" Target="../embeddings/oleObject27.bin"/><Relationship Id="rId7" Type="http://schemas.openxmlformats.org/officeDocument/2006/relationships/image" Target="../media/image44.wmf"/><Relationship Id="rId8" Type="http://schemas.openxmlformats.org/officeDocument/2006/relationships/oleObject" Target="../embeddings/oleObject28.bin"/><Relationship Id="rId9" Type="http://schemas.openxmlformats.org/officeDocument/2006/relationships/image" Target="../media/image45.wmf"/><Relationship Id="rId10" Type="http://schemas.openxmlformats.org/officeDocument/2006/relationships/oleObject" Target="../embeddings/oleObject29.bin"/><Relationship Id="rId11" Type="http://schemas.openxmlformats.org/officeDocument/2006/relationships/image" Target="../media/image46.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49.png"/><Relationship Id="rId5" Type="http://schemas.openxmlformats.org/officeDocument/2006/relationships/oleObject" Target="../embeddings/oleObject30.bin"/><Relationship Id="rId6" Type="http://schemas.openxmlformats.org/officeDocument/2006/relationships/image" Target="../media/image47.wmf"/><Relationship Id="rId7" Type="http://schemas.openxmlformats.org/officeDocument/2006/relationships/oleObject" Target="../embeddings/oleObject31.bin"/><Relationship Id="rId8" Type="http://schemas.openxmlformats.org/officeDocument/2006/relationships/oleObject" Target="../embeddings/oleObject32.bin"/><Relationship Id="rId9" Type="http://schemas.openxmlformats.org/officeDocument/2006/relationships/image" Target="../media/image48.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oleObject" Target="../embeddings/oleObject33.bin"/><Relationship Id="rId5" Type="http://schemas.openxmlformats.org/officeDocument/2006/relationships/image" Target="../media/image51.wmf"/><Relationship Id="rId6" Type="http://schemas.openxmlformats.org/officeDocument/2006/relationships/oleObject" Target="../embeddings/oleObject34.bin"/><Relationship Id="rId7" Type="http://schemas.openxmlformats.org/officeDocument/2006/relationships/image" Target="../media/image52.wmf"/><Relationship Id="rId8" Type="http://schemas.openxmlformats.org/officeDocument/2006/relationships/oleObject" Target="../embeddings/oleObject35.bin"/><Relationship Id="rId9" Type="http://schemas.openxmlformats.org/officeDocument/2006/relationships/image" Target="../media/image53.wmf"/><Relationship Id="rId1" Type="http://schemas.openxmlformats.org/officeDocument/2006/relationships/vmlDrawing" Target="../drawings/vmlDrawing11.vml"/><Relationship Id="rId2"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oleObject" Target="../embeddings/oleObject36.bin"/><Relationship Id="rId5" Type="http://schemas.openxmlformats.org/officeDocument/2006/relationships/image" Target="../media/image54.wmf"/><Relationship Id="rId6" Type="http://schemas.openxmlformats.org/officeDocument/2006/relationships/oleObject" Target="../embeddings/oleObject37.bin"/><Relationship Id="rId7" Type="http://schemas.openxmlformats.org/officeDocument/2006/relationships/image" Target="../media/image55.wmf"/><Relationship Id="rId1" Type="http://schemas.openxmlformats.org/officeDocument/2006/relationships/vmlDrawing" Target="../drawings/vmlDrawing12.vml"/><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5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5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jpe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ja-JP" dirty="0" smtClean="0"/>
              <a:t>The Early Universe</a:t>
            </a:r>
            <a:endParaRPr lang="en-US" altLang="ja-JP" dirty="0"/>
          </a:p>
        </p:txBody>
      </p:sp>
      <p:sp>
        <p:nvSpPr>
          <p:cNvPr id="2051" name="Rectangle 3"/>
          <p:cNvSpPr>
            <a:spLocks noGrp="1" noChangeArrowheads="1"/>
          </p:cNvSpPr>
          <p:nvPr>
            <p:ph type="subTitle" idx="1"/>
          </p:nvPr>
        </p:nvSpPr>
        <p:spPr/>
        <p:txBody>
          <a:bodyPr/>
          <a:lstStyle/>
          <a:p>
            <a:r>
              <a:rPr lang="en-US" altLang="ja-JP" dirty="0"/>
              <a:t>Thermal </a:t>
            </a:r>
            <a:r>
              <a:rPr lang="en-US" altLang="ja-JP" dirty="0" smtClean="0"/>
              <a:t>history</a:t>
            </a:r>
          </a:p>
          <a:p>
            <a:r>
              <a:rPr lang="en-US" altLang="ja-JP" dirty="0" smtClean="0"/>
              <a:t>Nucleosynthesis</a:t>
            </a:r>
          </a:p>
          <a:p>
            <a:r>
              <a:rPr lang="en-US" altLang="ja-JP" dirty="0" smtClean="0"/>
              <a:t>The CMB</a:t>
            </a:r>
            <a:endParaRPr lang="en-US" altLang="ja-JP"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6" name="Picture 4"/>
          <p:cNvPicPr>
            <a:picLocks noGrp="1" noChangeAspect="1" noChangeArrowheads="1"/>
          </p:cNvPicPr>
          <p:nvPr>
            <p:ph idx="1"/>
          </p:nvPr>
        </p:nvPicPr>
        <p:blipFill>
          <a:blip r:embed="rId3" cstate="print"/>
          <a:srcRect/>
          <a:stretch>
            <a:fillRect/>
          </a:stretch>
        </p:blipFill>
        <p:spPr>
          <a:xfrm>
            <a:off x="368300" y="720725"/>
            <a:ext cx="6878638" cy="5000625"/>
          </a:xfrm>
          <a:noFill/>
          <a:ln/>
        </p:spPr>
      </p:pic>
      <p:sp>
        <p:nvSpPr>
          <p:cNvPr id="64519" name="Text Box 7"/>
          <p:cNvSpPr txBox="1">
            <a:spLocks noChangeArrowheads="1"/>
          </p:cNvSpPr>
          <p:nvPr/>
        </p:nvSpPr>
        <p:spPr bwMode="auto">
          <a:xfrm>
            <a:off x="7313613" y="866775"/>
            <a:ext cx="1519237" cy="5116513"/>
          </a:xfrm>
          <a:prstGeom prst="rect">
            <a:avLst/>
          </a:prstGeom>
          <a:noFill/>
          <a:ln w="9525">
            <a:noFill/>
            <a:miter lim="800000"/>
            <a:headEnd/>
            <a:tailEnd/>
          </a:ln>
          <a:effectLst/>
        </p:spPr>
        <p:txBody>
          <a:bodyPr>
            <a:spAutoFit/>
          </a:bodyPr>
          <a:lstStyle/>
          <a:p>
            <a:pPr>
              <a:spcBef>
                <a:spcPct val="50000"/>
              </a:spcBef>
            </a:pPr>
            <a:r>
              <a:rPr lang="en-US" altLang="ja-JP" sz="2400" dirty="0"/>
              <a:t>Electron</a:t>
            </a:r>
          </a:p>
          <a:p>
            <a:pPr>
              <a:spcBef>
                <a:spcPct val="50000"/>
              </a:spcBef>
            </a:pPr>
            <a:endParaRPr lang="en-US" altLang="ja-JP" sz="1200" dirty="0"/>
          </a:p>
          <a:p>
            <a:pPr>
              <a:spcBef>
                <a:spcPct val="50000"/>
              </a:spcBef>
            </a:pPr>
            <a:r>
              <a:rPr lang="en-US" altLang="ja-JP" sz="2400" dirty="0"/>
              <a:t>Positron</a:t>
            </a:r>
          </a:p>
          <a:p>
            <a:pPr>
              <a:spcBef>
                <a:spcPct val="50000"/>
              </a:spcBef>
            </a:pPr>
            <a:endParaRPr lang="en-US" altLang="ja-JP" sz="1200" dirty="0"/>
          </a:p>
          <a:p>
            <a:pPr>
              <a:spcBef>
                <a:spcPct val="50000"/>
              </a:spcBef>
            </a:pPr>
            <a:r>
              <a:rPr lang="en-US" altLang="ja-JP" sz="2400" dirty="0"/>
              <a:t>Proton</a:t>
            </a:r>
          </a:p>
          <a:p>
            <a:pPr>
              <a:spcBef>
                <a:spcPct val="50000"/>
              </a:spcBef>
            </a:pPr>
            <a:endParaRPr lang="en-US" altLang="ja-JP" sz="1200" dirty="0"/>
          </a:p>
          <a:p>
            <a:pPr>
              <a:spcBef>
                <a:spcPct val="50000"/>
              </a:spcBef>
            </a:pPr>
            <a:r>
              <a:rPr lang="en-US" altLang="ja-JP" sz="2400" dirty="0"/>
              <a:t>Neutron</a:t>
            </a:r>
          </a:p>
          <a:p>
            <a:pPr>
              <a:spcBef>
                <a:spcPct val="50000"/>
              </a:spcBef>
            </a:pPr>
            <a:endParaRPr lang="en-US" altLang="ja-JP" sz="1200" dirty="0"/>
          </a:p>
          <a:p>
            <a:pPr>
              <a:spcBef>
                <a:spcPct val="50000"/>
              </a:spcBef>
            </a:pPr>
            <a:r>
              <a:rPr lang="en-US" altLang="ja-JP" sz="2400" dirty="0"/>
              <a:t>Photon</a:t>
            </a:r>
          </a:p>
          <a:p>
            <a:pPr>
              <a:spcBef>
                <a:spcPct val="50000"/>
              </a:spcBef>
            </a:pPr>
            <a:endParaRPr lang="en-US" altLang="ja-JP" sz="1200" dirty="0"/>
          </a:p>
          <a:p>
            <a:pPr>
              <a:spcBef>
                <a:spcPct val="50000"/>
              </a:spcBef>
            </a:pPr>
            <a:r>
              <a:rPr lang="en-US" altLang="ja-JP" sz="2400" dirty="0"/>
              <a:t>Neutrino</a:t>
            </a:r>
          </a:p>
          <a:p>
            <a:pPr>
              <a:spcBef>
                <a:spcPct val="50000"/>
              </a:spcBef>
            </a:pPr>
            <a:endParaRPr lang="en-US" altLang="ja-JP"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half" idx="1"/>
          </p:nvPr>
        </p:nvSpPr>
        <p:spPr>
          <a:xfrm>
            <a:off x="499269" y="457200"/>
            <a:ext cx="8145463" cy="4841631"/>
          </a:xfrm>
        </p:spPr>
        <p:txBody>
          <a:bodyPr>
            <a:normAutofit fontScale="92500" lnSpcReduction="20000"/>
          </a:bodyPr>
          <a:lstStyle/>
          <a:p>
            <a:r>
              <a:rPr lang="en-US" altLang="ja-JP" u="sng" dirty="0">
                <a:solidFill>
                  <a:schemeClr val="accent2"/>
                </a:solidFill>
              </a:rPr>
              <a:t>Neutrino </a:t>
            </a:r>
            <a:r>
              <a:rPr lang="en-US" altLang="ja-JP" u="sng" dirty="0" smtClean="0">
                <a:solidFill>
                  <a:schemeClr val="accent2"/>
                </a:solidFill>
              </a:rPr>
              <a:t>decoupling</a:t>
            </a:r>
          </a:p>
          <a:p>
            <a:pPr lvl="4"/>
            <a:endParaRPr lang="en-US" altLang="ja-JP" dirty="0" smtClean="0"/>
          </a:p>
          <a:p>
            <a:pPr lvl="1"/>
            <a:r>
              <a:rPr lang="en-US" altLang="ja-JP" sz="2400" dirty="0" smtClean="0"/>
              <a:t>Neutrino interacts via weak interaction:</a:t>
            </a:r>
          </a:p>
          <a:p>
            <a:pPr lvl="1"/>
            <a:endParaRPr lang="en-US" altLang="ja-JP" dirty="0"/>
          </a:p>
          <a:p>
            <a:pPr lvl="1"/>
            <a:endParaRPr lang="en-US" altLang="ja-JP" dirty="0" smtClean="0"/>
          </a:p>
          <a:p>
            <a:pPr lvl="1"/>
            <a:endParaRPr lang="en-US" altLang="ja-JP" dirty="0"/>
          </a:p>
          <a:p>
            <a:pPr lvl="1"/>
            <a:endParaRPr lang="en-US" altLang="ja-JP" dirty="0" smtClean="0"/>
          </a:p>
          <a:p>
            <a:pPr lvl="3"/>
            <a:endParaRPr lang="en-US" altLang="ja-JP" dirty="0" smtClean="0"/>
          </a:p>
          <a:p>
            <a:pPr lvl="1"/>
            <a:r>
              <a:rPr lang="en-US" altLang="ja-JP" sz="2400" dirty="0" smtClean="0"/>
              <a:t>Reaction rate:</a:t>
            </a:r>
          </a:p>
          <a:p>
            <a:pPr lvl="1"/>
            <a:endParaRPr lang="en-US" altLang="ja-JP" sz="2400" dirty="0" smtClean="0"/>
          </a:p>
          <a:p>
            <a:pPr lvl="1"/>
            <a:endParaRPr lang="en-US" altLang="ja-JP" dirty="0"/>
          </a:p>
          <a:p>
            <a:pPr lvl="1"/>
            <a:endParaRPr lang="en-US" altLang="ja-JP" dirty="0" smtClean="0"/>
          </a:p>
          <a:p>
            <a:pPr lvl="1"/>
            <a:r>
              <a:rPr lang="en-US" altLang="ja-JP" sz="2400" dirty="0" smtClean="0"/>
              <a:t>Decoupling occurs when:</a:t>
            </a:r>
            <a:endParaRPr lang="en-US" altLang="ja-JP" sz="2400" dirty="0"/>
          </a:p>
        </p:txBody>
      </p:sp>
      <p:graphicFrame>
        <p:nvGraphicFramePr>
          <p:cNvPr id="7173" name="Object 5"/>
          <p:cNvGraphicFramePr>
            <a:graphicFrameLocks noGrp="1" noChangeAspect="1"/>
          </p:cNvGraphicFramePr>
          <p:nvPr>
            <p:ph sz="quarter" idx="2"/>
            <p:extLst>
              <p:ext uri="{D42A27DB-BD31-4B8C-83A1-F6EECF244321}">
                <p14:modId xmlns:p14="http://schemas.microsoft.com/office/powerpoint/2010/main" val="1831857005"/>
              </p:ext>
            </p:extLst>
          </p:nvPr>
        </p:nvGraphicFramePr>
        <p:xfrm>
          <a:off x="2863968" y="5375643"/>
          <a:ext cx="2487521" cy="878620"/>
        </p:xfrm>
        <a:graphic>
          <a:graphicData uri="http://schemas.openxmlformats.org/presentationml/2006/ole">
            <mc:AlternateContent xmlns:mc="http://schemas.openxmlformats.org/markup-compatibility/2006">
              <mc:Choice xmlns:v="urn:schemas-microsoft-com:vml" Requires="v">
                <p:oleObj spid="_x0000_s87142" name="Equation" r:id="rId4" imgW="1295280" imgH="457200" progId="Equation.DSMT4">
                  <p:embed/>
                </p:oleObj>
              </mc:Choice>
              <mc:Fallback>
                <p:oleObj name="Equation" r:id="rId4" imgW="1295280" imgH="4572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3968" y="5375643"/>
                        <a:ext cx="2487521" cy="878620"/>
                      </a:xfrm>
                      <a:prstGeom prst="rect">
                        <a:avLst/>
                      </a:prstGeom>
                      <a:noFill/>
                      <a:extLst/>
                    </p:spPr>
                  </p:pic>
                </p:oleObj>
              </mc:Fallback>
            </mc:AlternateContent>
          </a:graphicData>
        </a:graphic>
      </p:graphicFrame>
      <p:graphicFrame>
        <p:nvGraphicFramePr>
          <p:cNvPr id="7194" name="Object 26"/>
          <p:cNvGraphicFramePr>
            <a:graphicFrameLocks noGrp="1" noChangeAspect="1"/>
          </p:cNvGraphicFramePr>
          <p:nvPr>
            <p:ph sz="quarter" idx="3"/>
            <p:extLst>
              <p:ext uri="{D42A27DB-BD31-4B8C-83A1-F6EECF244321}">
                <p14:modId xmlns:p14="http://schemas.microsoft.com/office/powerpoint/2010/main" val="3515255480"/>
              </p:ext>
            </p:extLst>
          </p:nvPr>
        </p:nvGraphicFramePr>
        <p:xfrm>
          <a:off x="4103805" y="2519972"/>
          <a:ext cx="415925" cy="415925"/>
        </p:xfrm>
        <a:graphic>
          <a:graphicData uri="http://schemas.openxmlformats.org/presentationml/2006/ole">
            <mc:AlternateContent xmlns:mc="http://schemas.openxmlformats.org/markup-compatibility/2006">
              <mc:Choice xmlns:v="urn:schemas-microsoft-com:vml" Requires="v">
                <p:oleObj spid="_x0000_s87143" name="Equation" r:id="rId6" imgW="177480" imgH="177480" progId="Equation.DSMT4">
                  <p:embed/>
                </p:oleObj>
              </mc:Choice>
              <mc:Fallback>
                <p:oleObj name="Equation" r:id="rId6" imgW="177480" imgH="177480" progId="Equation.DSMT4">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3805" y="2519972"/>
                        <a:ext cx="41592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extLst>
              <p:ext uri="{D42A27DB-BD31-4B8C-83A1-F6EECF244321}">
                <p14:modId xmlns:p14="http://schemas.microsoft.com/office/powerpoint/2010/main" val="2649525950"/>
              </p:ext>
            </p:extLst>
          </p:nvPr>
        </p:nvGraphicFramePr>
        <p:xfrm>
          <a:off x="1541046" y="3973296"/>
          <a:ext cx="5676718" cy="528486"/>
        </p:xfrm>
        <a:graphic>
          <a:graphicData uri="http://schemas.openxmlformats.org/presentationml/2006/ole">
            <mc:AlternateContent xmlns:mc="http://schemas.openxmlformats.org/markup-compatibility/2006">
              <mc:Choice xmlns:v="urn:schemas-microsoft-com:vml" Requires="v">
                <p:oleObj spid="_x0000_s87144" name="Equation" r:id="rId8" imgW="2590560" imgH="241200" progId="Equation.DSMT4">
                  <p:embed/>
                </p:oleObj>
              </mc:Choice>
              <mc:Fallback>
                <p:oleObj name="Equation" r:id="rId8" imgW="2590560" imgH="2412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1046" y="3973296"/>
                        <a:ext cx="5676718" cy="528486"/>
                      </a:xfrm>
                      <a:prstGeom prst="rect">
                        <a:avLst/>
                      </a:prstGeom>
                      <a:noFill/>
                      <a:extLst/>
                    </p:spPr>
                  </p:pic>
                </p:oleObj>
              </mc:Fallback>
            </mc:AlternateContent>
          </a:graphicData>
        </a:graphic>
      </p:graphicFrame>
      <p:sp>
        <p:nvSpPr>
          <p:cNvPr id="7176" name="Line 8"/>
          <p:cNvSpPr>
            <a:spLocks noChangeShapeType="1"/>
          </p:cNvSpPr>
          <p:nvPr/>
        </p:nvSpPr>
        <p:spPr bwMode="auto">
          <a:xfrm>
            <a:off x="2594093" y="1791310"/>
            <a:ext cx="852487" cy="712787"/>
          </a:xfrm>
          <a:prstGeom prst="line">
            <a:avLst/>
          </a:prstGeom>
          <a:noFill/>
          <a:ln w="9525">
            <a:solidFill>
              <a:schemeClr val="tx1"/>
            </a:solidFill>
            <a:round/>
            <a:headEnd/>
            <a:tailEnd/>
          </a:ln>
          <a:effectLst/>
        </p:spPr>
        <p:txBody>
          <a:bodyPr/>
          <a:lstStyle/>
          <a:p>
            <a:endParaRPr lang="en-GB"/>
          </a:p>
        </p:txBody>
      </p:sp>
      <p:sp>
        <p:nvSpPr>
          <p:cNvPr id="7177" name="Line 9"/>
          <p:cNvSpPr>
            <a:spLocks noChangeShapeType="1"/>
          </p:cNvSpPr>
          <p:nvPr/>
        </p:nvSpPr>
        <p:spPr bwMode="auto">
          <a:xfrm flipV="1">
            <a:off x="2594093" y="2472347"/>
            <a:ext cx="884237" cy="527050"/>
          </a:xfrm>
          <a:prstGeom prst="line">
            <a:avLst/>
          </a:prstGeom>
          <a:noFill/>
          <a:ln w="9525">
            <a:solidFill>
              <a:schemeClr val="tx1"/>
            </a:solidFill>
            <a:round/>
            <a:headEnd/>
            <a:tailEnd/>
          </a:ln>
          <a:effectLst/>
        </p:spPr>
        <p:txBody>
          <a:bodyPr/>
          <a:lstStyle/>
          <a:p>
            <a:endParaRPr lang="en-GB"/>
          </a:p>
        </p:txBody>
      </p:sp>
      <p:sp>
        <p:nvSpPr>
          <p:cNvPr id="7180" name="Line 12"/>
          <p:cNvSpPr>
            <a:spLocks noChangeShapeType="1"/>
          </p:cNvSpPr>
          <p:nvPr/>
        </p:nvSpPr>
        <p:spPr bwMode="auto">
          <a:xfrm flipV="1">
            <a:off x="4965818" y="1759560"/>
            <a:ext cx="666750" cy="696912"/>
          </a:xfrm>
          <a:prstGeom prst="line">
            <a:avLst/>
          </a:prstGeom>
          <a:noFill/>
          <a:ln w="9525">
            <a:solidFill>
              <a:schemeClr val="tx1"/>
            </a:solidFill>
            <a:round/>
            <a:headEnd/>
            <a:tailEnd/>
          </a:ln>
          <a:effectLst/>
        </p:spPr>
        <p:txBody>
          <a:bodyPr/>
          <a:lstStyle/>
          <a:p>
            <a:endParaRPr lang="en-GB"/>
          </a:p>
        </p:txBody>
      </p:sp>
      <p:sp>
        <p:nvSpPr>
          <p:cNvPr id="7181" name="Line 13"/>
          <p:cNvSpPr>
            <a:spLocks noChangeShapeType="1"/>
          </p:cNvSpPr>
          <p:nvPr/>
        </p:nvSpPr>
        <p:spPr bwMode="auto">
          <a:xfrm>
            <a:off x="4967405" y="2486635"/>
            <a:ext cx="744538" cy="527050"/>
          </a:xfrm>
          <a:prstGeom prst="line">
            <a:avLst/>
          </a:prstGeom>
          <a:noFill/>
          <a:ln w="9525">
            <a:solidFill>
              <a:schemeClr val="tx1"/>
            </a:solidFill>
            <a:round/>
            <a:headEnd/>
            <a:tailEnd/>
          </a:ln>
          <a:effectLst/>
        </p:spPr>
        <p:txBody>
          <a:bodyPr/>
          <a:lstStyle/>
          <a:p>
            <a:endParaRPr lang="en-GB"/>
          </a:p>
        </p:txBody>
      </p:sp>
      <p:sp>
        <p:nvSpPr>
          <p:cNvPr id="7193" name="Line 25"/>
          <p:cNvSpPr>
            <a:spLocks noChangeShapeType="1"/>
          </p:cNvSpPr>
          <p:nvPr/>
        </p:nvSpPr>
        <p:spPr bwMode="auto">
          <a:xfrm flipH="1">
            <a:off x="3414830" y="2458060"/>
            <a:ext cx="1549400" cy="14287"/>
          </a:xfrm>
          <a:prstGeom prst="line">
            <a:avLst/>
          </a:prstGeom>
          <a:noFill/>
          <a:ln w="38100">
            <a:solidFill>
              <a:schemeClr val="tx1"/>
            </a:solidFill>
            <a:prstDash val="sysDot"/>
            <a:round/>
            <a:headEnd/>
            <a:tailEnd/>
          </a:ln>
          <a:effectLst/>
        </p:spPr>
        <p:txBody>
          <a:bodyPr/>
          <a:lstStyle/>
          <a:p>
            <a:endParaRPr lang="en-GB"/>
          </a:p>
        </p:txBody>
      </p:sp>
      <p:graphicFrame>
        <p:nvGraphicFramePr>
          <p:cNvPr id="7197" name="Object 29"/>
          <p:cNvGraphicFramePr>
            <a:graphicFrameLocks noChangeAspect="1"/>
          </p:cNvGraphicFramePr>
          <p:nvPr>
            <p:extLst>
              <p:ext uri="{D42A27DB-BD31-4B8C-83A1-F6EECF244321}">
                <p14:modId xmlns:p14="http://schemas.microsoft.com/office/powerpoint/2010/main" val="2239021987"/>
              </p:ext>
            </p:extLst>
          </p:nvPr>
        </p:nvGraphicFramePr>
        <p:xfrm>
          <a:off x="2101846" y="1605572"/>
          <a:ext cx="385763" cy="476250"/>
        </p:xfrm>
        <a:graphic>
          <a:graphicData uri="http://schemas.openxmlformats.org/presentationml/2006/ole">
            <mc:AlternateContent xmlns:mc="http://schemas.openxmlformats.org/markup-compatibility/2006">
              <mc:Choice xmlns:v="urn:schemas-microsoft-com:vml" Requires="v">
                <p:oleObj spid="_x0000_s87145" name="Equation" r:id="rId10" imgW="164880" imgH="203040" progId="Equation.DSMT4">
                  <p:embed/>
                </p:oleObj>
              </mc:Choice>
              <mc:Fallback>
                <p:oleObj name="Equation" r:id="rId10" imgW="164880" imgH="203040" progId="Equation.DSMT4">
                  <p:embed/>
                  <p:pic>
                    <p:nvPicPr>
                      <p:cNvPr id="0" name="Picture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1846" y="1605572"/>
                        <a:ext cx="38576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8" name="Object 30"/>
          <p:cNvGraphicFramePr>
            <a:graphicFrameLocks noChangeAspect="1"/>
          </p:cNvGraphicFramePr>
          <p:nvPr>
            <p:extLst>
              <p:ext uri="{D42A27DB-BD31-4B8C-83A1-F6EECF244321}">
                <p14:modId xmlns:p14="http://schemas.microsoft.com/office/powerpoint/2010/main" val="994328453"/>
              </p:ext>
            </p:extLst>
          </p:nvPr>
        </p:nvGraphicFramePr>
        <p:xfrm>
          <a:off x="5651618" y="1619860"/>
          <a:ext cx="385762" cy="476250"/>
        </p:xfrm>
        <a:graphic>
          <a:graphicData uri="http://schemas.openxmlformats.org/presentationml/2006/ole">
            <mc:AlternateContent xmlns:mc="http://schemas.openxmlformats.org/markup-compatibility/2006">
              <mc:Choice xmlns:v="urn:schemas-microsoft-com:vml" Requires="v">
                <p:oleObj spid="_x0000_s87146" name="Equation" r:id="rId12" imgW="164880" imgH="203040" progId="Equation.DSMT4">
                  <p:embed/>
                </p:oleObj>
              </mc:Choice>
              <mc:Fallback>
                <p:oleObj name="Equation" r:id="rId12" imgW="164880" imgH="203040" progId="Equation.DSMT4">
                  <p:embed/>
                  <p:pic>
                    <p:nvPicPr>
                      <p:cNvPr id="0" name="Picture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1618" y="1619860"/>
                        <a:ext cx="3857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9" name="Object 31"/>
          <p:cNvGraphicFramePr>
            <a:graphicFrameLocks noChangeAspect="1"/>
          </p:cNvGraphicFramePr>
          <p:nvPr>
            <p:extLst>
              <p:ext uri="{D42A27DB-BD31-4B8C-83A1-F6EECF244321}">
                <p14:modId xmlns:p14="http://schemas.microsoft.com/office/powerpoint/2010/main" val="2013449801"/>
              </p:ext>
            </p:extLst>
          </p:nvPr>
        </p:nvGraphicFramePr>
        <p:xfrm>
          <a:off x="5711943" y="2626335"/>
          <a:ext cx="385762" cy="536575"/>
        </p:xfrm>
        <a:graphic>
          <a:graphicData uri="http://schemas.openxmlformats.org/presentationml/2006/ole">
            <mc:AlternateContent xmlns:mc="http://schemas.openxmlformats.org/markup-compatibility/2006">
              <mc:Choice xmlns:v="urn:schemas-microsoft-com:vml" Requires="v">
                <p:oleObj spid="_x0000_s87147" name="Equation" r:id="rId13" imgW="164880" imgH="228600" progId="Equation.DSMT4">
                  <p:embed/>
                </p:oleObj>
              </mc:Choice>
              <mc:Fallback>
                <p:oleObj name="Equation" r:id="rId13" imgW="164880" imgH="228600" progId="Equation.DSMT4">
                  <p:embed/>
                  <p:pic>
                    <p:nvPicPr>
                      <p:cNvPr id="0"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1943" y="2626335"/>
                        <a:ext cx="385762"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0" name="Object 32"/>
          <p:cNvGraphicFramePr>
            <a:graphicFrameLocks noChangeAspect="1"/>
          </p:cNvGraphicFramePr>
          <p:nvPr>
            <p:extLst>
              <p:ext uri="{D42A27DB-BD31-4B8C-83A1-F6EECF244321}">
                <p14:modId xmlns:p14="http://schemas.microsoft.com/office/powerpoint/2010/main" val="333330473"/>
              </p:ext>
            </p:extLst>
          </p:nvPr>
        </p:nvGraphicFramePr>
        <p:xfrm>
          <a:off x="2162293" y="2594585"/>
          <a:ext cx="385762" cy="536575"/>
        </p:xfrm>
        <a:graphic>
          <a:graphicData uri="http://schemas.openxmlformats.org/presentationml/2006/ole">
            <mc:AlternateContent xmlns:mc="http://schemas.openxmlformats.org/markup-compatibility/2006">
              <mc:Choice xmlns:v="urn:schemas-microsoft-com:vml" Requires="v">
                <p:oleObj spid="_x0000_s87148" name="Equation" r:id="rId15" imgW="164880" imgH="228600" progId="Equation.DSMT4">
                  <p:embed/>
                </p:oleObj>
              </mc:Choice>
              <mc:Fallback>
                <p:oleObj name="Equation" r:id="rId15" imgW="164880" imgH="228600" progId="Equation.DSMT4">
                  <p:embed/>
                  <p:pic>
                    <p:nvPicPr>
                      <p:cNvPr id="0" name="Picture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2293" y="2594585"/>
                        <a:ext cx="385762"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9" name="Rectangle 3"/>
              <p:cNvSpPr>
                <a:spLocks noGrp="1" noChangeArrowheads="1"/>
              </p:cNvSpPr>
              <p:nvPr>
                <p:ph type="body" sz="half" idx="1"/>
              </p:nvPr>
            </p:nvSpPr>
            <p:spPr>
              <a:xfrm>
                <a:off x="323057" y="404813"/>
                <a:ext cx="8566110" cy="6370741"/>
              </a:xfrm>
            </p:spPr>
            <p:txBody>
              <a:bodyPr>
                <a:noAutofit/>
              </a:bodyPr>
              <a:lstStyle/>
              <a:p>
                <a:pPr marL="342900" lvl="1" indent="-342900">
                  <a:lnSpc>
                    <a:spcPct val="90000"/>
                  </a:lnSpc>
                  <a:buFont typeface="Arial" panose="020B0604020202020204" pitchFamily="34" charset="0"/>
                  <a:buChar char="•"/>
                </a:pPr>
                <a:r>
                  <a:rPr lang="en-US" altLang="ja-JP" sz="2800" u="sng" dirty="0" smtClean="0">
                    <a:solidFill>
                      <a:schemeClr val="accent2"/>
                    </a:solidFill>
                  </a:rPr>
                  <a:t>Electron-positron annihilation</a:t>
                </a:r>
                <a:r>
                  <a:rPr lang="en-US" altLang="ja-JP" sz="2800" dirty="0" smtClean="0"/>
                  <a:t>: </a:t>
                </a:r>
                <a14:m>
                  <m:oMath xmlns:m="http://schemas.openxmlformats.org/officeDocument/2006/math">
                    <m:sSup>
                      <m:sSupPr>
                        <m:ctrlPr>
                          <a:rPr lang="en-US" altLang="ja-JP" sz="2400" i="1">
                            <a:latin typeface="Cambria Math" charset="0"/>
                          </a:rPr>
                        </m:ctrlPr>
                      </m:sSupPr>
                      <m:e>
                        <m:r>
                          <a:rPr lang="en-US" altLang="ja-JP" sz="2400" i="1">
                            <a:latin typeface="Cambria Math"/>
                          </a:rPr>
                          <m:t>𝑒</m:t>
                        </m:r>
                      </m:e>
                      <m:sup>
                        <m:r>
                          <a:rPr lang="en-US" altLang="ja-JP" sz="2400" i="1">
                            <a:latin typeface="Cambria Math"/>
                          </a:rPr>
                          <m:t>+</m:t>
                        </m:r>
                      </m:sup>
                    </m:sSup>
                    <m:r>
                      <a:rPr lang="en-US" altLang="ja-JP" sz="2400" i="1">
                        <a:latin typeface="Cambria Math"/>
                      </a:rPr>
                      <m:t>+</m:t>
                    </m:r>
                    <m:sSup>
                      <m:sSupPr>
                        <m:ctrlPr>
                          <a:rPr lang="en-US" altLang="ja-JP" sz="2400" i="1">
                            <a:latin typeface="Cambria Math" charset="0"/>
                          </a:rPr>
                        </m:ctrlPr>
                      </m:sSupPr>
                      <m:e>
                        <m:r>
                          <a:rPr lang="en-US" altLang="ja-JP" sz="2400" i="1">
                            <a:latin typeface="Cambria Math"/>
                          </a:rPr>
                          <m:t>𝑒</m:t>
                        </m:r>
                      </m:e>
                      <m:sup>
                        <m:r>
                          <a:rPr lang="en-US" altLang="ja-JP" sz="2400" i="1">
                            <a:latin typeface="Cambria Math"/>
                          </a:rPr>
                          <m:t>−</m:t>
                        </m:r>
                      </m:sup>
                    </m:sSup>
                    <m:r>
                      <a:rPr lang="en-US" altLang="ja-JP" sz="2400" i="1">
                        <a:latin typeface="Cambria Math"/>
                      </a:rPr>
                      <m:t>→</m:t>
                    </m:r>
                    <m:r>
                      <a:rPr lang="en-US" altLang="ja-JP" sz="2400" i="1">
                        <a:latin typeface="Cambria Math"/>
                      </a:rPr>
                      <m:t>𝛾</m:t>
                    </m:r>
                  </m:oMath>
                </a14:m>
                <a:endParaRPr lang="en-US" altLang="ja-JP" sz="2800" dirty="0"/>
              </a:p>
              <a:p>
                <a:pPr lvl="4">
                  <a:lnSpc>
                    <a:spcPct val="90000"/>
                  </a:lnSpc>
                </a:pPr>
                <a:endParaRPr lang="en-US" altLang="ja-JP" sz="1600" dirty="0" smtClean="0"/>
              </a:p>
              <a:p>
                <a:pPr lvl="1">
                  <a:lnSpc>
                    <a:spcPct val="90000"/>
                  </a:lnSpc>
                </a:pPr>
                <a:r>
                  <a:rPr lang="en-US" altLang="ja-JP" sz="2200" dirty="0" smtClean="0"/>
                  <a:t>When </a:t>
                </a:r>
                <a:r>
                  <a:rPr lang="en-US" altLang="ja-JP" sz="2200" dirty="0"/>
                  <a:t>the temperature drops </a:t>
                </a:r>
                <a:r>
                  <a:rPr lang="en-US" altLang="ja-JP" sz="2200" dirty="0" smtClean="0"/>
                  <a:t>below </a:t>
                </a:r>
                <a14:m>
                  <m:oMath xmlns:m="http://schemas.openxmlformats.org/officeDocument/2006/math">
                    <m:r>
                      <a:rPr lang="en-US" altLang="ja-JP" sz="2200" b="0" i="1" smtClean="0">
                        <a:latin typeface="Cambria Math"/>
                      </a:rPr>
                      <m:t>𝑇</m:t>
                    </m:r>
                    <m:r>
                      <a:rPr lang="en-US" altLang="ja-JP" sz="2200" b="0" i="1" smtClean="0">
                        <a:latin typeface="Cambria Math"/>
                      </a:rPr>
                      <m:t>&lt;</m:t>
                    </m:r>
                    <m:sSub>
                      <m:sSubPr>
                        <m:ctrlPr>
                          <a:rPr lang="en-US" altLang="ja-JP" sz="2200" b="0" i="1" smtClean="0">
                            <a:latin typeface="Cambria Math" charset="0"/>
                          </a:rPr>
                        </m:ctrlPr>
                      </m:sSubPr>
                      <m:e>
                        <m:r>
                          <a:rPr lang="en-US" altLang="ja-JP" sz="2200" b="0" i="1" smtClean="0">
                            <a:latin typeface="Cambria Math"/>
                          </a:rPr>
                          <m:t>𝑚</m:t>
                        </m:r>
                      </m:e>
                      <m:sub>
                        <m:r>
                          <a:rPr lang="en-US" altLang="ja-JP" sz="2200" b="0" i="1" smtClean="0">
                            <a:latin typeface="Cambria Math"/>
                          </a:rPr>
                          <m:t>𝑒</m:t>
                        </m:r>
                      </m:sub>
                    </m:sSub>
                  </m:oMath>
                </a14:m>
                <a:r>
                  <a:rPr lang="en-US" altLang="ja-JP" sz="2200" dirty="0" smtClean="0"/>
                  <a:t>, photon cannot produce </a:t>
                </a:r>
                <a14:m>
                  <m:oMath xmlns:m="http://schemas.openxmlformats.org/officeDocument/2006/math">
                    <m:sSup>
                      <m:sSupPr>
                        <m:ctrlPr>
                          <a:rPr lang="en-US" altLang="ja-JP" sz="2200" b="0" i="1" smtClean="0">
                            <a:latin typeface="Cambria Math" charset="0"/>
                          </a:rPr>
                        </m:ctrlPr>
                      </m:sSupPr>
                      <m:e>
                        <m:r>
                          <a:rPr lang="en-US" altLang="ja-JP" sz="2200" b="0" i="1" smtClean="0">
                            <a:latin typeface="Cambria Math"/>
                          </a:rPr>
                          <m:t>𝑒</m:t>
                        </m:r>
                      </m:e>
                      <m:sup>
                        <m:r>
                          <a:rPr lang="en-US" altLang="ja-JP" sz="2200" b="0" i="1" smtClean="0">
                            <a:latin typeface="Cambria Math"/>
                          </a:rPr>
                          <m:t>+</m:t>
                        </m:r>
                      </m:sup>
                    </m:sSup>
                    <m:r>
                      <a:rPr lang="en-US" altLang="ja-JP" sz="2200" b="0" i="1" smtClean="0">
                        <a:latin typeface="Cambria Math"/>
                      </a:rPr>
                      <m:t>, </m:t>
                    </m:r>
                    <m:sSup>
                      <m:sSupPr>
                        <m:ctrlPr>
                          <a:rPr lang="en-US" altLang="ja-JP" sz="2200" b="0" i="1" smtClean="0">
                            <a:latin typeface="Cambria Math" charset="0"/>
                          </a:rPr>
                        </m:ctrlPr>
                      </m:sSupPr>
                      <m:e>
                        <m:r>
                          <a:rPr lang="en-US" altLang="ja-JP" sz="2200" b="0" i="1" smtClean="0">
                            <a:latin typeface="Cambria Math"/>
                          </a:rPr>
                          <m:t>𝑒</m:t>
                        </m:r>
                      </m:e>
                      <m:sup>
                        <m:r>
                          <a:rPr lang="en-US" altLang="ja-JP" sz="2200" b="0" i="1" smtClean="0">
                            <a:latin typeface="Cambria Math"/>
                          </a:rPr>
                          <m:t>−</m:t>
                        </m:r>
                      </m:sup>
                    </m:sSup>
                  </m:oMath>
                </a14:m>
                <a:r>
                  <a:rPr lang="en-US" altLang="ja-JP" sz="2200" b="0" dirty="0" smtClean="0"/>
                  <a:t> (</a:t>
                </a:r>
                <a14:m>
                  <m:oMath xmlns:m="http://schemas.openxmlformats.org/officeDocument/2006/math">
                    <m:sSub>
                      <m:sSubPr>
                        <m:ctrlPr>
                          <a:rPr lang="en-US" altLang="ja-JP" sz="2200" b="0" i="1" dirty="0" smtClean="0">
                            <a:latin typeface="Cambria Math" charset="0"/>
                          </a:rPr>
                        </m:ctrlPr>
                      </m:sSubPr>
                      <m:e>
                        <m:r>
                          <a:rPr lang="en-GB" altLang="ja-JP" sz="2200" b="0" i="1" dirty="0" smtClean="0">
                            <a:latin typeface="Cambria Math" panose="02040503050406030204" pitchFamily="18" charset="0"/>
                          </a:rPr>
                          <m:t>𝑚</m:t>
                        </m:r>
                      </m:e>
                      <m:sub>
                        <m:r>
                          <a:rPr lang="en-GB" altLang="ja-JP" sz="2200" b="0" i="1" dirty="0" smtClean="0">
                            <a:latin typeface="Cambria Math" panose="02040503050406030204" pitchFamily="18" charset="0"/>
                          </a:rPr>
                          <m:t>𝑒</m:t>
                        </m:r>
                      </m:sub>
                    </m:sSub>
                    <m:r>
                      <a:rPr lang="en-GB" altLang="ja-JP" sz="2200" b="0" i="1" dirty="0" smtClean="0">
                        <a:latin typeface="Cambria Math" panose="02040503050406030204" pitchFamily="18" charset="0"/>
                      </a:rPr>
                      <m:t>=0.5 </m:t>
                    </m:r>
                    <m:r>
                      <a:rPr lang="en-GB" altLang="ja-JP" sz="2200" b="0" i="1" dirty="0" smtClean="0">
                        <a:latin typeface="Cambria Math" panose="02040503050406030204" pitchFamily="18" charset="0"/>
                      </a:rPr>
                      <m:t>𝑀𝑒𝑉</m:t>
                    </m:r>
                    <m:r>
                      <a:rPr lang="en-GB" altLang="ja-JP" sz="2200" b="0" i="1" dirty="0" smtClean="0">
                        <a:latin typeface="Cambria Math" panose="02040503050406030204" pitchFamily="18" charset="0"/>
                      </a:rPr>
                      <m:t>)</m:t>
                    </m:r>
                  </m:oMath>
                </a14:m>
                <a:endParaRPr lang="en-US" altLang="ja-JP" sz="2200" b="0" dirty="0" smtClean="0"/>
              </a:p>
              <a:p>
                <a:pPr lvl="1">
                  <a:lnSpc>
                    <a:spcPct val="90000"/>
                  </a:lnSpc>
                </a:pPr>
                <a:r>
                  <a:rPr lang="en-US" altLang="ja-JP" sz="2200" dirty="0" smtClean="0"/>
                  <a:t>Tiny </a:t>
                </a:r>
                <a:r>
                  <a:rPr lang="en-US" altLang="ja-JP" sz="2200" dirty="0"/>
                  <a:t>amounts of electron remain (Lepton asymmetry)</a:t>
                </a:r>
              </a:p>
              <a:p>
                <a:pPr>
                  <a:lnSpc>
                    <a:spcPct val="90000"/>
                  </a:lnSpc>
                  <a:buFont typeface="Wingdings" pitchFamily="2" charset="2"/>
                  <a:buNone/>
                </a:pPr>
                <a:r>
                  <a:rPr lang="en-US" altLang="ja-JP" sz="2800" dirty="0"/>
                  <a:t>     </a:t>
                </a:r>
              </a:p>
              <a:p>
                <a:pPr>
                  <a:lnSpc>
                    <a:spcPct val="90000"/>
                  </a:lnSpc>
                  <a:buFont typeface="Wingdings" pitchFamily="2" charset="2"/>
                  <a:buNone/>
                </a:pPr>
                <a:r>
                  <a:rPr lang="en-US" altLang="ja-JP" sz="2800" dirty="0"/>
                  <a:t>  </a:t>
                </a:r>
              </a:p>
              <a:p>
                <a:pPr>
                  <a:lnSpc>
                    <a:spcPct val="90000"/>
                  </a:lnSpc>
                  <a:buFont typeface="Wingdings" pitchFamily="2" charset="2"/>
                  <a:buNone/>
                </a:pPr>
                <a:endParaRPr lang="en-US" altLang="ja-JP" sz="2800" dirty="0"/>
              </a:p>
              <a:p>
                <a:pPr>
                  <a:lnSpc>
                    <a:spcPct val="90000"/>
                  </a:lnSpc>
                  <a:buFont typeface="Wingdings" pitchFamily="2" charset="2"/>
                  <a:buNone/>
                </a:pPr>
                <a:r>
                  <a:rPr lang="ja-JP" altLang="en-US" sz="2800" dirty="0"/>
                  <a:t>　　</a:t>
                </a:r>
              </a:p>
              <a:p>
                <a:pPr>
                  <a:lnSpc>
                    <a:spcPct val="90000"/>
                  </a:lnSpc>
                  <a:buFont typeface="Wingdings" pitchFamily="2" charset="2"/>
                  <a:buNone/>
                </a:pPr>
                <a:r>
                  <a:rPr lang="ja-JP" altLang="en-US" sz="2800" dirty="0"/>
                  <a:t>    </a:t>
                </a:r>
              </a:p>
              <a:p>
                <a:pPr>
                  <a:lnSpc>
                    <a:spcPct val="90000"/>
                  </a:lnSpc>
                  <a:buFont typeface="Wingdings" pitchFamily="2" charset="2"/>
                  <a:buNone/>
                </a:pPr>
                <a:endParaRPr lang="ja-JP" altLang="en-US" sz="2800" dirty="0"/>
              </a:p>
              <a:p>
                <a:pPr lvl="1">
                  <a:lnSpc>
                    <a:spcPct val="90000"/>
                  </a:lnSpc>
                </a:pPr>
                <a:endParaRPr lang="en-US" altLang="ja-JP" sz="2400" dirty="0" smtClean="0"/>
              </a:p>
              <a:p>
                <a:pPr lvl="1">
                  <a:lnSpc>
                    <a:spcPct val="90000"/>
                  </a:lnSpc>
                </a:pPr>
                <a:r>
                  <a:rPr lang="en-US" altLang="ja-JP" sz="2200" dirty="0" smtClean="0"/>
                  <a:t>Photon </a:t>
                </a:r>
                <a:r>
                  <a:rPr lang="en-US" altLang="ja-JP" sz="2200" dirty="0"/>
                  <a:t>temperature changes due </a:t>
                </a:r>
                <a:r>
                  <a:rPr lang="en-US" altLang="ja-JP" sz="2200" dirty="0" smtClean="0"/>
                  <a:t>to </a:t>
                </a:r>
                <a14:m>
                  <m:oMath xmlns:m="http://schemas.openxmlformats.org/officeDocument/2006/math">
                    <m:sSup>
                      <m:sSupPr>
                        <m:ctrlPr>
                          <a:rPr lang="en-US" altLang="ja-JP" sz="2200" b="0" i="1" smtClean="0">
                            <a:latin typeface="Cambria Math" charset="0"/>
                          </a:rPr>
                        </m:ctrlPr>
                      </m:sSupPr>
                      <m:e>
                        <m:r>
                          <a:rPr lang="en-US" altLang="ja-JP" sz="2200" b="0" i="1" smtClean="0">
                            <a:latin typeface="Cambria Math"/>
                          </a:rPr>
                          <m:t>𝑒</m:t>
                        </m:r>
                      </m:e>
                      <m:sup>
                        <m:r>
                          <a:rPr lang="en-US" altLang="ja-JP" sz="2200" b="0" i="1" smtClean="0">
                            <a:latin typeface="Cambria Math"/>
                          </a:rPr>
                          <m:t>+</m:t>
                        </m:r>
                      </m:sup>
                    </m:sSup>
                    <m:r>
                      <a:rPr lang="en-US" altLang="ja-JP" sz="2200" b="0" i="1" smtClean="0">
                        <a:latin typeface="Cambria Math"/>
                      </a:rPr>
                      <m:t>+</m:t>
                    </m:r>
                    <m:sSup>
                      <m:sSupPr>
                        <m:ctrlPr>
                          <a:rPr lang="en-US" altLang="ja-JP" sz="2200" b="0" i="1" smtClean="0">
                            <a:latin typeface="Cambria Math" charset="0"/>
                          </a:rPr>
                        </m:ctrlPr>
                      </m:sSupPr>
                      <m:e>
                        <m:r>
                          <a:rPr lang="en-US" altLang="ja-JP" sz="2200" b="0" i="1" smtClean="0">
                            <a:latin typeface="Cambria Math"/>
                          </a:rPr>
                          <m:t>𝑒</m:t>
                        </m:r>
                      </m:e>
                      <m:sup>
                        <m:r>
                          <a:rPr lang="en-US" altLang="ja-JP" sz="2200" b="0" i="1" smtClean="0">
                            <a:latin typeface="Cambria Math"/>
                          </a:rPr>
                          <m:t>−</m:t>
                        </m:r>
                      </m:sup>
                    </m:sSup>
                    <m:r>
                      <a:rPr lang="en-US" altLang="ja-JP" sz="2200" b="0" i="1" smtClean="0">
                        <a:latin typeface="Cambria Math"/>
                      </a:rPr>
                      <m:t>→</m:t>
                    </m:r>
                    <m:r>
                      <a:rPr lang="en-US" altLang="ja-JP" sz="2200" b="0" i="1" smtClean="0">
                        <a:latin typeface="Cambria Math"/>
                      </a:rPr>
                      <m:t>𝛾</m:t>
                    </m:r>
                  </m:oMath>
                </a14:m>
                <a:endParaRPr lang="en-US" altLang="ja-JP" sz="2200" dirty="0" smtClean="0"/>
              </a:p>
              <a:p>
                <a:pPr marL="457200" lvl="1" indent="0">
                  <a:lnSpc>
                    <a:spcPct val="90000"/>
                  </a:lnSpc>
                  <a:buNone/>
                </a:pPr>
                <a:r>
                  <a:rPr lang="en-US" altLang="ja-JP" sz="2200" dirty="0" smtClean="0"/>
                  <a:t>       conservation of entropy  </a:t>
                </a:r>
                <a14:m>
                  <m:oMath xmlns:m="http://schemas.openxmlformats.org/officeDocument/2006/math">
                    <m:r>
                      <a:rPr lang="en-GB" altLang="ja-JP" sz="2200" b="0" i="1" smtClean="0">
                        <a:latin typeface="Cambria Math" panose="02040503050406030204" pitchFamily="18" charset="0"/>
                      </a:rPr>
                      <m:t>𝑠</m:t>
                    </m:r>
                    <m:r>
                      <a:rPr lang="en-GB" altLang="ja-JP" sz="2200" b="0" i="1" smtClean="0">
                        <a:latin typeface="Cambria Math" panose="02040503050406030204" pitchFamily="18" charset="0"/>
                      </a:rPr>
                      <m:t>=</m:t>
                    </m:r>
                    <m:r>
                      <a:rPr lang="en-GB" altLang="ja-JP" sz="2200" b="0" i="1" smtClean="0">
                        <a:latin typeface="Cambria Math" panose="02040503050406030204" pitchFamily="18" charset="0"/>
                      </a:rPr>
                      <m:t>𝑔</m:t>
                    </m:r>
                    <m:r>
                      <a:rPr lang="en-GB" altLang="ja-JP" sz="2200" b="0" i="1" smtClean="0">
                        <a:latin typeface="Cambria Math" panose="02040503050406030204" pitchFamily="18" charset="0"/>
                      </a:rPr>
                      <m:t> </m:t>
                    </m:r>
                    <m:sSup>
                      <m:sSupPr>
                        <m:ctrlPr>
                          <a:rPr lang="en-GB" altLang="ja-JP" sz="2200" b="0" i="1" smtClean="0">
                            <a:latin typeface="Cambria Math" charset="0"/>
                          </a:rPr>
                        </m:ctrlPr>
                      </m:sSupPr>
                      <m:e>
                        <m:r>
                          <a:rPr lang="en-GB" altLang="ja-JP" sz="2200" b="0" i="1" smtClean="0">
                            <a:latin typeface="Cambria Math" panose="02040503050406030204" pitchFamily="18" charset="0"/>
                          </a:rPr>
                          <m:t>𝑇</m:t>
                        </m:r>
                      </m:e>
                      <m:sup>
                        <m:r>
                          <a:rPr lang="en-GB" altLang="ja-JP" sz="2200" b="0" i="1" smtClean="0">
                            <a:latin typeface="Cambria Math" panose="02040503050406030204" pitchFamily="18" charset="0"/>
                          </a:rPr>
                          <m:t>3</m:t>
                        </m:r>
                      </m:sup>
                    </m:sSup>
                  </m:oMath>
                </a14:m>
                <a:endParaRPr lang="en-US" altLang="ja-JP" sz="2200" dirty="0"/>
              </a:p>
            </p:txBody>
          </p:sp>
        </mc:Choice>
        <mc:Fallback xmlns="">
          <p:sp>
            <p:nvSpPr>
              <p:cNvPr id="9219" name="Rectangle 3"/>
              <p:cNvSpPr>
                <a:spLocks noGrp="1" noRot="1" noChangeAspect="1" noMove="1" noResize="1" noEditPoints="1" noAdjustHandles="1" noChangeArrowheads="1" noChangeShapeType="1" noTextEdit="1"/>
              </p:cNvSpPr>
              <p:nvPr>
                <p:ph type="body" sz="half" idx="1"/>
              </p:nvPr>
            </p:nvSpPr>
            <p:spPr>
              <a:xfrm>
                <a:off x="323057" y="404813"/>
                <a:ext cx="8566110" cy="6370741"/>
              </a:xfrm>
              <a:blipFill rotWithShape="0">
                <a:blip r:embed="rId4"/>
                <a:stretch>
                  <a:fillRect l="-1281" t="-1627"/>
                </a:stretch>
              </a:blipFill>
            </p:spPr>
            <p:txBody>
              <a:bodyPr/>
              <a:lstStyle/>
              <a:p>
                <a:r>
                  <a:rPr lang="en-GB">
                    <a:noFill/>
                  </a:rPr>
                  <a:t> </a:t>
                </a:r>
              </a:p>
            </p:txBody>
          </p:sp>
        </mc:Fallback>
      </mc:AlternateContent>
      <p:graphicFrame>
        <p:nvGraphicFramePr>
          <p:cNvPr id="9227" name="Object 11"/>
          <p:cNvGraphicFramePr>
            <a:graphicFrameLocks noChangeAspect="1"/>
          </p:cNvGraphicFramePr>
          <p:nvPr>
            <p:extLst>
              <p:ext uri="{D42A27DB-BD31-4B8C-83A1-F6EECF244321}">
                <p14:modId xmlns:p14="http://schemas.microsoft.com/office/powerpoint/2010/main" val="2202424032"/>
              </p:ext>
            </p:extLst>
          </p:nvPr>
        </p:nvGraphicFramePr>
        <p:xfrm>
          <a:off x="1476375" y="3182817"/>
          <a:ext cx="1422400" cy="512763"/>
        </p:xfrm>
        <a:graphic>
          <a:graphicData uri="http://schemas.openxmlformats.org/presentationml/2006/ole">
            <mc:AlternateContent xmlns:mc="http://schemas.openxmlformats.org/markup-compatibility/2006">
              <mc:Choice xmlns:v="urn:schemas-microsoft-com:vml" Requires="v">
                <p:oleObj spid="_x0000_s10201" name="Equation" r:id="rId5" imgW="634680" imgH="228600" progId="Equation.DSMT4">
                  <p:embed/>
                </p:oleObj>
              </mc:Choice>
              <mc:Fallback>
                <p:oleObj name="Equation" r:id="rId5" imgW="634680" imgH="22860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182817"/>
                        <a:ext cx="1422400"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8" name="Object 12"/>
          <p:cNvGraphicFramePr>
            <a:graphicFrameLocks noChangeAspect="1"/>
          </p:cNvGraphicFramePr>
          <p:nvPr>
            <p:extLst>
              <p:ext uri="{D42A27DB-BD31-4B8C-83A1-F6EECF244321}">
                <p14:modId xmlns:p14="http://schemas.microsoft.com/office/powerpoint/2010/main" val="1122348243"/>
              </p:ext>
            </p:extLst>
          </p:nvPr>
        </p:nvGraphicFramePr>
        <p:xfrm>
          <a:off x="1316467" y="3863854"/>
          <a:ext cx="2614613" cy="512763"/>
        </p:xfrm>
        <a:graphic>
          <a:graphicData uri="http://schemas.openxmlformats.org/presentationml/2006/ole">
            <mc:AlternateContent xmlns:mc="http://schemas.openxmlformats.org/markup-compatibility/2006">
              <mc:Choice xmlns:v="urn:schemas-microsoft-com:vml" Requires="v">
                <p:oleObj spid="_x0000_s10202" name="Equation" r:id="rId7" imgW="1168200" imgH="228600" progId="Equation.DSMT4">
                  <p:embed/>
                </p:oleObj>
              </mc:Choice>
              <mc:Fallback>
                <p:oleObj name="Equation" r:id="rId7" imgW="1168200" imgH="228600" progId="Equation.DSMT4">
                  <p:embed/>
                  <p:pic>
                    <p:nvPicPr>
                      <p:cNvPr id="0" name="Picture 12"/>
                      <p:cNvPicPr>
                        <a:picLocks noChangeAspect="1" noChangeArrowheads="1"/>
                      </p:cNvPicPr>
                      <p:nvPr/>
                    </p:nvPicPr>
                    <p:blipFill>
                      <a:blip r:embed="rId8"/>
                      <a:srcRect/>
                      <a:stretch>
                        <a:fillRect/>
                      </a:stretch>
                    </p:blipFill>
                    <p:spPr bwMode="auto">
                      <a:xfrm>
                        <a:off x="1316467" y="3863854"/>
                        <a:ext cx="26146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9" name="Object 13"/>
          <p:cNvGraphicFramePr>
            <a:graphicFrameLocks noChangeAspect="1"/>
          </p:cNvGraphicFramePr>
          <p:nvPr>
            <p:extLst>
              <p:ext uri="{D42A27DB-BD31-4B8C-83A1-F6EECF244321}">
                <p14:modId xmlns:p14="http://schemas.microsoft.com/office/powerpoint/2010/main" val="4196486420"/>
              </p:ext>
            </p:extLst>
          </p:nvPr>
        </p:nvGraphicFramePr>
        <p:xfrm>
          <a:off x="1433513" y="4582993"/>
          <a:ext cx="1261698" cy="432068"/>
        </p:xfrm>
        <a:graphic>
          <a:graphicData uri="http://schemas.openxmlformats.org/presentationml/2006/ole">
            <mc:AlternateContent xmlns:mc="http://schemas.openxmlformats.org/markup-compatibility/2006">
              <mc:Choice xmlns:v="urn:schemas-microsoft-com:vml" Requires="v">
                <p:oleObj spid="_x0000_s10203" name="Equation" r:id="rId9" imgW="596880" imgH="203040" progId="Equation.DSMT4">
                  <p:embed/>
                </p:oleObj>
              </mc:Choice>
              <mc:Fallback>
                <p:oleObj name="Equation" r:id="rId9" imgW="596880" imgH="203040" progId="Equation.DSMT4">
                  <p:embed/>
                  <p:pic>
                    <p:nvPicPr>
                      <p:cNvPr id="0" name="Picture 13"/>
                      <p:cNvPicPr>
                        <a:picLocks noChangeAspect="1" noChangeArrowheads="1"/>
                      </p:cNvPicPr>
                      <p:nvPr/>
                    </p:nvPicPr>
                    <p:blipFill>
                      <a:blip r:embed="rId10"/>
                      <a:srcRect/>
                      <a:stretch>
                        <a:fillRect/>
                      </a:stretch>
                    </p:blipFill>
                    <p:spPr bwMode="auto">
                      <a:xfrm>
                        <a:off x="1433513" y="4582993"/>
                        <a:ext cx="1261698" cy="432068"/>
                      </a:xfrm>
                      <a:prstGeom prst="rect">
                        <a:avLst/>
                      </a:prstGeom>
                      <a:noFill/>
                      <a:extLst/>
                    </p:spPr>
                  </p:pic>
                </p:oleObj>
              </mc:Fallback>
            </mc:AlternateContent>
          </a:graphicData>
        </a:graphic>
      </p:graphicFrame>
      <p:sp>
        <p:nvSpPr>
          <p:cNvPr id="9231" name="Rectangle 15"/>
          <p:cNvSpPr>
            <a:spLocks noChangeArrowheads="1"/>
          </p:cNvSpPr>
          <p:nvPr/>
        </p:nvSpPr>
        <p:spPr bwMode="auto">
          <a:xfrm>
            <a:off x="1116013" y="3255842"/>
            <a:ext cx="2938826" cy="1818328"/>
          </a:xfrm>
          <a:prstGeom prst="rect">
            <a:avLst/>
          </a:prstGeom>
          <a:noFill/>
          <a:ln w="25400">
            <a:solidFill>
              <a:schemeClr val="accent1"/>
            </a:solidFill>
            <a:miter lim="800000"/>
            <a:headEnd/>
            <a:tailEnd/>
          </a:ln>
          <a:effectLst/>
        </p:spPr>
        <p:txBody>
          <a:bodyPr wrap="none" anchor="ctr"/>
          <a:lstStyle/>
          <a:p>
            <a:endParaRPr lang="en-GB"/>
          </a:p>
        </p:txBody>
      </p:sp>
      <p:sp>
        <p:nvSpPr>
          <p:cNvPr id="9232" name="AutoShape 16"/>
          <p:cNvSpPr>
            <a:spLocks noChangeArrowheads="1"/>
          </p:cNvSpPr>
          <p:nvPr/>
        </p:nvSpPr>
        <p:spPr bwMode="auto">
          <a:xfrm>
            <a:off x="1979613" y="3687642"/>
            <a:ext cx="288925" cy="144463"/>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GB"/>
          </a:p>
        </p:txBody>
      </p:sp>
      <p:sp>
        <p:nvSpPr>
          <p:cNvPr id="9233" name="AutoShape 17"/>
          <p:cNvSpPr>
            <a:spLocks noChangeArrowheads="1"/>
          </p:cNvSpPr>
          <p:nvPr/>
        </p:nvSpPr>
        <p:spPr bwMode="auto">
          <a:xfrm>
            <a:off x="1979613" y="4408367"/>
            <a:ext cx="288925" cy="144463"/>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GB"/>
          </a:p>
        </p:txBody>
      </p:sp>
      <p:sp>
        <p:nvSpPr>
          <p:cNvPr id="9234" name="Line 18"/>
          <p:cNvSpPr>
            <a:spLocks noChangeShapeType="1"/>
          </p:cNvSpPr>
          <p:nvPr/>
        </p:nvSpPr>
        <p:spPr bwMode="auto">
          <a:xfrm>
            <a:off x="2695211" y="3687643"/>
            <a:ext cx="1589452" cy="287338"/>
          </a:xfrm>
          <a:prstGeom prst="line">
            <a:avLst/>
          </a:prstGeom>
          <a:noFill/>
          <a:ln w="9525">
            <a:solidFill>
              <a:schemeClr val="tx1"/>
            </a:solidFill>
            <a:round/>
            <a:headEnd/>
            <a:tailEnd type="triangle" w="med" len="med"/>
          </a:ln>
          <a:effectLst/>
        </p:spPr>
        <p:txBody>
          <a:bodyPr/>
          <a:lstStyle/>
          <a:p>
            <a:endParaRPr lang="en-GB"/>
          </a:p>
        </p:txBody>
      </p:sp>
      <p:graphicFrame>
        <p:nvGraphicFramePr>
          <p:cNvPr id="9235" name="Object 19"/>
          <p:cNvGraphicFramePr>
            <a:graphicFrameLocks noChangeAspect="1"/>
          </p:cNvGraphicFramePr>
          <p:nvPr>
            <p:extLst>
              <p:ext uri="{D42A27DB-BD31-4B8C-83A1-F6EECF244321}">
                <p14:modId xmlns:p14="http://schemas.microsoft.com/office/powerpoint/2010/main" val="906617011"/>
              </p:ext>
            </p:extLst>
          </p:nvPr>
        </p:nvGraphicFramePr>
        <p:xfrm>
          <a:off x="4255293" y="4063880"/>
          <a:ext cx="284163" cy="312737"/>
        </p:xfrm>
        <a:graphic>
          <a:graphicData uri="http://schemas.openxmlformats.org/presentationml/2006/ole">
            <mc:AlternateContent xmlns:mc="http://schemas.openxmlformats.org/markup-compatibility/2006">
              <mc:Choice xmlns:v="urn:schemas-microsoft-com:vml" Requires="v">
                <p:oleObj spid="_x0000_s10204" name="Equation" r:id="rId11" imgW="126720" imgH="139680" progId="Equation.DSMT4">
                  <p:embed/>
                </p:oleObj>
              </mc:Choice>
              <mc:Fallback>
                <p:oleObj name="Equation" r:id="rId11" imgW="126720" imgH="139680" progId="Equation.DSMT4">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5293" y="4063880"/>
                        <a:ext cx="284163"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238" name="Picture 22"/>
          <p:cNvPicPr>
            <a:picLocks noChangeAspect="1" noChangeArrowheads="1"/>
          </p:cNvPicPr>
          <p:nvPr/>
        </p:nvPicPr>
        <p:blipFill>
          <a:blip r:embed="rId13" cstate="print"/>
          <a:srcRect/>
          <a:stretch>
            <a:fillRect/>
          </a:stretch>
        </p:blipFill>
        <p:spPr bwMode="auto">
          <a:xfrm>
            <a:off x="4739910" y="2370810"/>
            <a:ext cx="3313112" cy="2986088"/>
          </a:xfrm>
          <a:prstGeom prst="rect">
            <a:avLst/>
          </a:prstGeom>
          <a:noFill/>
          <a:ln w="9525">
            <a:noFill/>
            <a:miter lim="800000"/>
            <a:headEnd/>
            <a:tailEnd/>
          </a:ln>
          <a:effectLst/>
        </p:spPr>
      </p:pic>
      <p:graphicFrame>
        <p:nvGraphicFramePr>
          <p:cNvPr id="9239" name="Object 23"/>
          <p:cNvGraphicFramePr>
            <a:graphicFrameLocks noChangeAspect="1"/>
          </p:cNvGraphicFramePr>
          <p:nvPr>
            <p:extLst>
              <p:ext uri="{D42A27DB-BD31-4B8C-83A1-F6EECF244321}">
                <p14:modId xmlns:p14="http://schemas.microsoft.com/office/powerpoint/2010/main" val="2841704894"/>
              </p:ext>
            </p:extLst>
          </p:nvPr>
        </p:nvGraphicFramePr>
        <p:xfrm>
          <a:off x="5731630" y="5688767"/>
          <a:ext cx="1456730" cy="906904"/>
        </p:xfrm>
        <a:graphic>
          <a:graphicData uri="http://schemas.openxmlformats.org/presentationml/2006/ole">
            <mc:AlternateContent xmlns:mc="http://schemas.openxmlformats.org/markup-compatibility/2006">
              <mc:Choice xmlns:v="urn:schemas-microsoft-com:vml" Requires="v">
                <p:oleObj spid="_x0000_s10205" name="Equation" r:id="rId14" imgW="838080" imgH="520560" progId="Equation.DSMT4">
                  <p:embed/>
                </p:oleObj>
              </mc:Choice>
              <mc:Fallback>
                <p:oleObj name="Equation" r:id="rId14" imgW="838080" imgH="520560" progId="Equation.DSMT4">
                  <p:embed/>
                  <p:pic>
                    <p:nvPicPr>
                      <p:cNvPr id="0"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31630" y="5688767"/>
                        <a:ext cx="1456730" cy="906904"/>
                      </a:xfrm>
                      <a:prstGeom prst="rect">
                        <a:avLst/>
                      </a:prstGeom>
                      <a:noFill/>
                      <a:extLst/>
                    </p:spPr>
                  </p:pic>
                </p:oleObj>
              </mc:Fallback>
            </mc:AlternateContent>
          </a:graphicData>
        </a:graphic>
      </p:graphicFrame>
      <p:sp>
        <p:nvSpPr>
          <p:cNvPr id="9243" name="Rectangle 27"/>
          <p:cNvSpPr>
            <a:spLocks noChangeArrowheads="1"/>
          </p:cNvSpPr>
          <p:nvPr/>
        </p:nvSpPr>
        <p:spPr bwMode="auto">
          <a:xfrm>
            <a:off x="786180" y="2713009"/>
            <a:ext cx="1794081" cy="400110"/>
          </a:xfrm>
          <a:prstGeom prst="rect">
            <a:avLst/>
          </a:prstGeom>
          <a:noFill/>
          <a:ln w="9525">
            <a:noFill/>
            <a:miter lim="800000"/>
            <a:headEnd/>
            <a:tailEnd/>
          </a:ln>
          <a:effectLst/>
        </p:spPr>
        <p:txBody>
          <a:bodyPr wrap="none">
            <a:spAutoFit/>
          </a:bodyPr>
          <a:lstStyle/>
          <a:p>
            <a:r>
              <a:rPr lang="en-US" altLang="ja-JP" sz="2000" i="1" dirty="0">
                <a:solidFill>
                  <a:schemeClr val="accent2"/>
                </a:solidFill>
              </a:rPr>
              <a:t>Thermal </a:t>
            </a:r>
            <a:r>
              <a:rPr lang="en-US" altLang="ja-JP" sz="2000" i="1" dirty="0" smtClean="0">
                <a:solidFill>
                  <a:schemeClr val="accent2"/>
                </a:solidFill>
              </a:rPr>
              <a:t>Bath:</a:t>
            </a:r>
            <a:endParaRPr lang="en-US" altLang="ja-JP" sz="2000" i="1" dirty="0">
              <a:solidFill>
                <a:schemeClr val="accent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7" name="Picture 7"/>
          <p:cNvPicPr>
            <a:picLocks noGrp="1" noChangeAspect="1" noChangeArrowheads="1"/>
          </p:cNvPicPr>
          <p:nvPr>
            <p:ph idx="1"/>
          </p:nvPr>
        </p:nvPicPr>
        <p:blipFill>
          <a:blip r:embed="rId3" cstate="print"/>
          <a:srcRect/>
          <a:stretch>
            <a:fillRect/>
          </a:stretch>
        </p:blipFill>
        <p:spPr>
          <a:xfrm>
            <a:off x="454025" y="700088"/>
            <a:ext cx="6829425" cy="4983162"/>
          </a:xfrm>
          <a:noFill/>
          <a:ln/>
        </p:spPr>
      </p:pic>
      <p:sp>
        <p:nvSpPr>
          <p:cNvPr id="66570" name="Text Box 10"/>
          <p:cNvSpPr txBox="1">
            <a:spLocks noChangeArrowheads="1"/>
          </p:cNvSpPr>
          <p:nvPr/>
        </p:nvSpPr>
        <p:spPr bwMode="auto">
          <a:xfrm>
            <a:off x="7313613" y="727075"/>
            <a:ext cx="1519237" cy="5116513"/>
          </a:xfrm>
          <a:prstGeom prst="rect">
            <a:avLst/>
          </a:prstGeom>
          <a:noFill/>
          <a:ln w="9525">
            <a:noFill/>
            <a:miter lim="800000"/>
            <a:headEnd/>
            <a:tailEnd/>
          </a:ln>
          <a:effectLst/>
        </p:spPr>
        <p:txBody>
          <a:bodyPr>
            <a:spAutoFit/>
          </a:bodyPr>
          <a:lstStyle/>
          <a:p>
            <a:pPr>
              <a:spcBef>
                <a:spcPct val="50000"/>
              </a:spcBef>
            </a:pPr>
            <a:r>
              <a:rPr lang="en-US" altLang="ja-JP" sz="2400"/>
              <a:t>Electron</a:t>
            </a:r>
          </a:p>
          <a:p>
            <a:pPr>
              <a:spcBef>
                <a:spcPct val="50000"/>
              </a:spcBef>
            </a:pPr>
            <a:endParaRPr lang="en-US" altLang="ja-JP" sz="1200"/>
          </a:p>
          <a:p>
            <a:pPr>
              <a:spcBef>
                <a:spcPct val="50000"/>
              </a:spcBef>
            </a:pPr>
            <a:endParaRPr lang="en-US" altLang="ja-JP" sz="2400"/>
          </a:p>
          <a:p>
            <a:pPr>
              <a:spcBef>
                <a:spcPct val="50000"/>
              </a:spcBef>
            </a:pPr>
            <a:endParaRPr lang="en-US" altLang="ja-JP" sz="1200"/>
          </a:p>
          <a:p>
            <a:pPr>
              <a:spcBef>
                <a:spcPct val="50000"/>
              </a:spcBef>
            </a:pPr>
            <a:r>
              <a:rPr lang="en-US" altLang="ja-JP" sz="2400"/>
              <a:t>Proton</a:t>
            </a:r>
          </a:p>
          <a:p>
            <a:pPr>
              <a:spcBef>
                <a:spcPct val="50000"/>
              </a:spcBef>
            </a:pPr>
            <a:endParaRPr lang="en-US" altLang="ja-JP" sz="1200"/>
          </a:p>
          <a:p>
            <a:pPr>
              <a:spcBef>
                <a:spcPct val="50000"/>
              </a:spcBef>
            </a:pPr>
            <a:r>
              <a:rPr lang="en-US" altLang="ja-JP" sz="2400"/>
              <a:t>Neutron</a:t>
            </a:r>
          </a:p>
          <a:p>
            <a:pPr>
              <a:spcBef>
                <a:spcPct val="50000"/>
              </a:spcBef>
            </a:pPr>
            <a:endParaRPr lang="en-US" altLang="ja-JP" sz="1200"/>
          </a:p>
          <a:p>
            <a:pPr>
              <a:spcBef>
                <a:spcPct val="50000"/>
              </a:spcBef>
            </a:pPr>
            <a:r>
              <a:rPr lang="en-US" altLang="ja-JP" sz="2400"/>
              <a:t>Photon</a:t>
            </a:r>
          </a:p>
          <a:p>
            <a:pPr>
              <a:spcBef>
                <a:spcPct val="50000"/>
              </a:spcBef>
            </a:pPr>
            <a:endParaRPr lang="en-US" altLang="ja-JP" sz="1200"/>
          </a:p>
          <a:p>
            <a:pPr>
              <a:spcBef>
                <a:spcPct val="50000"/>
              </a:spcBef>
            </a:pPr>
            <a:r>
              <a:rPr lang="en-US" altLang="ja-JP" sz="2400"/>
              <a:t>Neutrino</a:t>
            </a:r>
          </a:p>
          <a:p>
            <a:pPr>
              <a:spcBef>
                <a:spcPct val="50000"/>
              </a:spcBef>
            </a:pPr>
            <a:endParaRPr lang="en-US" altLang="ja-JP" sz="2400"/>
          </a:p>
        </p:txBody>
      </p:sp>
      <p:sp>
        <p:nvSpPr>
          <p:cNvPr id="66571" name="Rectangle 11"/>
          <p:cNvSpPr>
            <a:spLocks noChangeArrowheads="1"/>
          </p:cNvSpPr>
          <p:nvPr/>
        </p:nvSpPr>
        <p:spPr bwMode="auto">
          <a:xfrm>
            <a:off x="6276975" y="1503363"/>
            <a:ext cx="914400" cy="542925"/>
          </a:xfrm>
          <a:prstGeom prst="rect">
            <a:avLst/>
          </a:prstGeom>
          <a:solidFill>
            <a:schemeClr val="tx1"/>
          </a:solidFill>
          <a:ln w="9525">
            <a:solidFill>
              <a:schemeClr val="tx1"/>
            </a:solidFill>
            <a:miter lim="800000"/>
            <a:headEnd/>
            <a:tailEnd/>
          </a:ln>
          <a:effectLst/>
        </p:spPr>
        <p:txBody>
          <a:bodyPr wrap="none" anchor="ctr"/>
          <a:lstStyle/>
          <a:p>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Nucleosynthesis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2"/>
                <a:ext cx="8686800" cy="3656910"/>
              </a:xfrm>
            </p:spPr>
            <p:txBody>
              <a:bodyPr>
                <a:normAutofit/>
              </a:bodyPr>
              <a:lstStyle/>
              <a:p>
                <a:r>
                  <a:rPr lang="en-US" sz="2200" dirty="0" smtClean="0"/>
                  <a:t>Light stable nuclei synthesized from free protons and neutrons</a:t>
                </a:r>
              </a:p>
              <a:p>
                <a:pPr lvl="1"/>
                <a:r>
                  <a:rPr lang="en-US" sz="2200" dirty="0" smtClean="0"/>
                  <a:t>Deuterium:	p + n </a:t>
                </a:r>
                <a:r>
                  <a:rPr lang="en-US" sz="2200" dirty="0" smtClean="0">
                    <a:sym typeface="Wingdings" panose="05000000000000000000" pitchFamily="2" charset="2"/>
                  </a:rPr>
                  <a:t> D+</a:t>
                </a:r>
                <a:r>
                  <a:rPr lang="el-GR" sz="2200" dirty="0" smtClean="0">
                    <a:sym typeface="Wingdings" panose="05000000000000000000" pitchFamily="2" charset="2"/>
                  </a:rPr>
                  <a:t>γ</a:t>
                </a:r>
                <a:r>
                  <a:rPr lang="en-US" sz="2200" dirty="0" smtClean="0"/>
                  <a:t>		</a:t>
                </a:r>
                <a14:m>
                  <m:oMath xmlns:m="http://schemas.openxmlformats.org/officeDocument/2006/math">
                    <m:r>
                      <a:rPr lang="en-US" sz="2200" i="1">
                        <a:latin typeface="Cambria Math"/>
                      </a:rPr>
                      <m:t>𝐸</m:t>
                    </m:r>
                    <m:r>
                      <a:rPr lang="en-US" sz="2200" i="1">
                        <a:latin typeface="Cambria Math"/>
                      </a:rPr>
                      <m:t>=2.2 </m:t>
                    </m:r>
                    <m:r>
                      <a:rPr lang="en-US" sz="2200" i="1">
                        <a:latin typeface="Cambria Math"/>
                      </a:rPr>
                      <m:t>𝑀𝑒𝑉</m:t>
                    </m:r>
                  </m:oMath>
                </a14:m>
                <a:endParaRPr lang="en-US" sz="2200" dirty="0" smtClean="0"/>
              </a:p>
              <a:p>
                <a:pPr lvl="1"/>
                <a:r>
                  <a:rPr lang="en-US" sz="2200" dirty="0" smtClean="0"/>
                  <a:t>Helium-3:	D + D </a:t>
                </a:r>
                <a:r>
                  <a:rPr lang="en-US" sz="2200" dirty="0" smtClean="0">
                    <a:sym typeface="Wingdings" panose="05000000000000000000" pitchFamily="2" charset="2"/>
                  </a:rPr>
                  <a:t> </a:t>
                </a:r>
                <a:r>
                  <a:rPr lang="en-US" sz="2200" baseline="30000" dirty="0" smtClean="0">
                    <a:sym typeface="Wingdings" panose="05000000000000000000" pitchFamily="2" charset="2"/>
                  </a:rPr>
                  <a:t>3</a:t>
                </a:r>
                <a:r>
                  <a:rPr lang="en-US" sz="2200" dirty="0" smtClean="0">
                    <a:sym typeface="Wingdings" panose="05000000000000000000" pitchFamily="2" charset="2"/>
                  </a:rPr>
                  <a:t>He+n</a:t>
                </a:r>
                <a:r>
                  <a:rPr lang="en-US" sz="2200" dirty="0" smtClean="0"/>
                  <a:t>	              </a:t>
                </a:r>
                <a14:m>
                  <m:oMath xmlns:m="http://schemas.openxmlformats.org/officeDocument/2006/math">
                    <m:r>
                      <a:rPr lang="en-GB" sz="2200" b="0" i="0" smtClean="0">
                        <a:latin typeface="Cambria Math" panose="02040503050406030204" pitchFamily="18" charset="0"/>
                      </a:rPr>
                      <m:t> </m:t>
                    </m:r>
                    <m:r>
                      <a:rPr lang="en-US" sz="2200" b="0" i="1" smtClean="0">
                        <a:latin typeface="Cambria Math"/>
                      </a:rPr>
                      <m:t>𝐸</m:t>
                    </m:r>
                    <m:r>
                      <a:rPr lang="en-US" sz="2200" b="0" i="1" smtClean="0">
                        <a:latin typeface="Cambria Math"/>
                      </a:rPr>
                      <m:t>=7.7 </m:t>
                    </m:r>
                    <m:r>
                      <a:rPr lang="en-US" sz="2200" b="0" i="1" smtClean="0">
                        <a:latin typeface="Cambria Math"/>
                      </a:rPr>
                      <m:t>𝑀𝑒𝑉</m:t>
                    </m:r>
                  </m:oMath>
                </a14:m>
                <a:endParaRPr lang="en-US" sz="2200" dirty="0" smtClean="0"/>
              </a:p>
              <a:p>
                <a:pPr lvl="1"/>
                <a:r>
                  <a:rPr lang="en-US" sz="2200" dirty="0" smtClean="0"/>
                  <a:t>Helium-4:	</a:t>
                </a:r>
                <a:r>
                  <a:rPr lang="en-US" sz="2200" baseline="30000" dirty="0">
                    <a:sym typeface="Wingdings" panose="05000000000000000000" pitchFamily="2" charset="2"/>
                  </a:rPr>
                  <a:t>3</a:t>
                </a:r>
                <a:r>
                  <a:rPr lang="en-US" sz="2200" dirty="0">
                    <a:sym typeface="Wingdings" panose="05000000000000000000" pitchFamily="2" charset="2"/>
                  </a:rPr>
                  <a:t>He</a:t>
                </a:r>
                <a:r>
                  <a:rPr lang="en-US" sz="2200" dirty="0" smtClean="0"/>
                  <a:t> + D </a:t>
                </a:r>
                <a:r>
                  <a:rPr lang="en-US" sz="2200" dirty="0" smtClean="0">
                    <a:sym typeface="Wingdings" panose="05000000000000000000" pitchFamily="2" charset="2"/>
                  </a:rPr>
                  <a:t> </a:t>
                </a:r>
                <a:r>
                  <a:rPr lang="en-US" sz="2200" baseline="30000" dirty="0" smtClean="0">
                    <a:sym typeface="Wingdings" panose="05000000000000000000" pitchFamily="2" charset="2"/>
                  </a:rPr>
                  <a:t>4</a:t>
                </a:r>
                <a:r>
                  <a:rPr lang="en-US" sz="2200" dirty="0" smtClean="0">
                    <a:sym typeface="Wingdings" panose="05000000000000000000" pitchFamily="2" charset="2"/>
                  </a:rPr>
                  <a:t>He+p	</a:t>
                </a:r>
                <a14:m>
                  <m:oMath xmlns:m="http://schemas.openxmlformats.org/officeDocument/2006/math">
                    <m:r>
                      <a:rPr lang="en-US" sz="2200" b="0" i="1" smtClean="0">
                        <a:latin typeface="Cambria Math"/>
                        <a:sym typeface="Wingdings" panose="05000000000000000000" pitchFamily="2" charset="2"/>
                      </a:rPr>
                      <m:t>𝐸</m:t>
                    </m:r>
                    <m:r>
                      <a:rPr lang="en-US" sz="2200" b="0" i="1" smtClean="0">
                        <a:latin typeface="Cambria Math"/>
                        <a:sym typeface="Wingdings" panose="05000000000000000000" pitchFamily="2" charset="2"/>
                      </a:rPr>
                      <m:t>=28 </m:t>
                    </m:r>
                    <m:r>
                      <a:rPr lang="en-US" sz="2200" b="0" i="1" smtClean="0">
                        <a:latin typeface="Cambria Math"/>
                        <a:sym typeface="Wingdings" panose="05000000000000000000" pitchFamily="2" charset="2"/>
                      </a:rPr>
                      <m:t>𝑀𝑒𝑉</m:t>
                    </m:r>
                  </m:oMath>
                </a14:m>
                <a:endParaRPr lang="en-US" sz="2200" dirty="0" smtClean="0"/>
              </a:p>
              <a:p>
                <a:pPr lvl="1"/>
                <a:endParaRPr lang="en-US" sz="2200" dirty="0"/>
              </a:p>
              <a:p>
                <a:endParaRPr lang="en-US" sz="2200" dirty="0" smtClean="0"/>
              </a:p>
              <a:p>
                <a:r>
                  <a:rPr lang="en-US" sz="2200" dirty="0" smtClean="0"/>
                  <a:t>Before nucleosynthesis, non-relativistic baryons kept in statistical equilibrium by weak interactions: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2"/>
                <a:ext cx="8686800" cy="3656910"/>
              </a:xfrm>
              <a:blipFill rotWithShape="0">
                <a:blip r:embed="rId4"/>
                <a:stretch>
                  <a:fillRect l="-772" t="-1169"/>
                </a:stretch>
              </a:blipFill>
            </p:spPr>
            <p:txBody>
              <a:bodyPr/>
              <a:lstStyle/>
              <a:p>
                <a:r>
                  <a:rPr lang="en-GB">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134418645"/>
              </p:ext>
            </p:extLst>
          </p:nvPr>
        </p:nvGraphicFramePr>
        <p:xfrm>
          <a:off x="3907049" y="4807730"/>
          <a:ext cx="2598371" cy="1916926"/>
        </p:xfrm>
        <a:graphic>
          <a:graphicData uri="http://schemas.openxmlformats.org/presentationml/2006/ole">
            <mc:AlternateContent xmlns:mc="http://schemas.openxmlformats.org/markup-compatibility/2006">
              <mc:Choice xmlns:v="urn:schemas-microsoft-com:vml" Requires="v">
                <p:oleObj spid="_x0000_s81020" name="Equation" r:id="rId5" imgW="1016000" imgH="749300" progId="Equation.DSMT4">
                  <p:embed/>
                </p:oleObj>
              </mc:Choice>
              <mc:Fallback>
                <p:oleObj name="Equation" r:id="rId5" imgW="1016000" imgH="749300"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7049" y="4807730"/>
                        <a:ext cx="2598371" cy="1916926"/>
                      </a:xfrm>
                      <a:prstGeom prst="rect">
                        <a:avLst/>
                      </a:prstGeom>
                      <a:noFill/>
                      <a:ln>
                        <a:noFill/>
                      </a:ln>
                    </p:spPr>
                  </p:pic>
                </p:oleObj>
              </mc:Fallback>
            </mc:AlternateContent>
          </a:graphicData>
        </a:graphic>
      </p:graphicFrame>
      <p:sp>
        <p:nvSpPr>
          <p:cNvPr id="5" name="TextBox 4"/>
          <p:cNvSpPr txBox="1"/>
          <p:nvPr/>
        </p:nvSpPr>
        <p:spPr>
          <a:xfrm>
            <a:off x="1820341" y="5257112"/>
            <a:ext cx="1524000" cy="369332"/>
          </a:xfrm>
          <a:prstGeom prst="rect">
            <a:avLst/>
          </a:prstGeom>
          <a:noFill/>
        </p:spPr>
        <p:txBody>
          <a:bodyPr wrap="square" rtlCol="0">
            <a:spAutoFit/>
          </a:bodyPr>
          <a:lstStyle/>
          <a:p>
            <a:r>
              <a:rPr lang="en-US" dirty="0" smtClean="0">
                <a:solidFill>
                  <a:schemeClr val="accent2"/>
                </a:solidFill>
              </a:rPr>
              <a:t>scattering</a:t>
            </a:r>
            <a:endParaRPr lang="en-US" dirty="0">
              <a:solidFill>
                <a:schemeClr val="accent2"/>
              </a:solidFill>
            </a:endParaRPr>
          </a:p>
        </p:txBody>
      </p:sp>
      <p:sp>
        <p:nvSpPr>
          <p:cNvPr id="6" name="TextBox 5"/>
          <p:cNvSpPr txBox="1"/>
          <p:nvPr/>
        </p:nvSpPr>
        <p:spPr>
          <a:xfrm>
            <a:off x="1820342" y="6180328"/>
            <a:ext cx="1524000" cy="369332"/>
          </a:xfrm>
          <a:prstGeom prst="rect">
            <a:avLst/>
          </a:prstGeom>
          <a:noFill/>
        </p:spPr>
        <p:txBody>
          <a:bodyPr wrap="square" rtlCol="0">
            <a:spAutoFit/>
          </a:bodyPr>
          <a:lstStyle/>
          <a:p>
            <a:r>
              <a:rPr lang="en-US" dirty="0" smtClean="0">
                <a:solidFill>
                  <a:schemeClr val="accent2"/>
                </a:solidFill>
              </a:rPr>
              <a:t>decay</a:t>
            </a:r>
            <a:endParaRPr lang="en-US" dirty="0">
              <a:solidFill>
                <a:schemeClr val="accent2"/>
              </a:solidFill>
            </a:endParaRPr>
          </a:p>
        </p:txBody>
      </p:sp>
      <p:sp>
        <p:nvSpPr>
          <p:cNvPr id="7" name="Left Brace 6"/>
          <p:cNvSpPr/>
          <p:nvPr/>
        </p:nvSpPr>
        <p:spPr>
          <a:xfrm>
            <a:off x="3250558" y="4975758"/>
            <a:ext cx="468923" cy="1019904"/>
          </a:xfrm>
          <a:prstGeom prst="leftBrace">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11"/>
          <p:cNvSpPr>
            <a:spLocks noChangeArrowheads="1"/>
          </p:cNvSpPr>
          <p:nvPr/>
        </p:nvSpPr>
        <p:spPr bwMode="auto">
          <a:xfrm>
            <a:off x="3350458" y="3544727"/>
            <a:ext cx="215900" cy="215900"/>
          </a:xfrm>
          <a:prstGeom prst="ellipse">
            <a:avLst/>
          </a:prstGeom>
          <a:solidFill>
            <a:srgbClr val="92D050"/>
          </a:solidFill>
          <a:ln w="9525">
            <a:solidFill>
              <a:schemeClr val="tx1"/>
            </a:solidFill>
            <a:round/>
            <a:headEnd/>
            <a:tailEnd/>
          </a:ln>
          <a:effectLst/>
        </p:spPr>
        <p:txBody>
          <a:bodyPr wrap="none" anchor="ctr"/>
          <a:lstStyle/>
          <a:p>
            <a:endParaRPr lang="en-GB"/>
          </a:p>
        </p:txBody>
      </p:sp>
      <p:sp>
        <p:nvSpPr>
          <p:cNvPr id="9" name="Oval 12"/>
          <p:cNvSpPr>
            <a:spLocks noChangeArrowheads="1"/>
          </p:cNvSpPr>
          <p:nvPr/>
        </p:nvSpPr>
        <p:spPr bwMode="auto">
          <a:xfrm>
            <a:off x="3853696" y="3544727"/>
            <a:ext cx="215900" cy="215900"/>
          </a:xfrm>
          <a:prstGeom prst="ellipse">
            <a:avLst/>
          </a:prstGeom>
          <a:solidFill>
            <a:srgbClr val="FFFF00"/>
          </a:solidFill>
          <a:ln w="9525">
            <a:solidFill>
              <a:schemeClr val="tx1"/>
            </a:solidFill>
            <a:round/>
            <a:headEnd/>
            <a:tailEnd/>
          </a:ln>
          <a:effectLst/>
        </p:spPr>
        <p:txBody>
          <a:bodyPr wrap="none" anchor="ctr"/>
          <a:lstStyle/>
          <a:p>
            <a:endParaRPr lang="en-GB"/>
          </a:p>
        </p:txBody>
      </p:sp>
      <p:sp>
        <p:nvSpPr>
          <p:cNvPr id="10" name="Oval 13"/>
          <p:cNvSpPr>
            <a:spLocks noChangeArrowheads="1"/>
          </p:cNvSpPr>
          <p:nvPr/>
        </p:nvSpPr>
        <p:spPr bwMode="auto">
          <a:xfrm>
            <a:off x="5509458" y="3400264"/>
            <a:ext cx="215900" cy="215900"/>
          </a:xfrm>
          <a:prstGeom prst="ellipse">
            <a:avLst/>
          </a:prstGeom>
          <a:solidFill>
            <a:srgbClr val="92D050"/>
          </a:solidFill>
          <a:ln w="9525">
            <a:solidFill>
              <a:schemeClr val="tx1"/>
            </a:solidFill>
            <a:round/>
            <a:headEnd/>
            <a:tailEnd/>
          </a:ln>
          <a:effectLst/>
        </p:spPr>
        <p:txBody>
          <a:bodyPr wrap="none" anchor="ctr"/>
          <a:lstStyle/>
          <a:p>
            <a:endParaRPr lang="en-GB"/>
          </a:p>
        </p:txBody>
      </p:sp>
      <p:sp>
        <p:nvSpPr>
          <p:cNvPr id="11" name="Oval 14"/>
          <p:cNvSpPr>
            <a:spLocks noChangeArrowheads="1"/>
          </p:cNvSpPr>
          <p:nvPr/>
        </p:nvSpPr>
        <p:spPr bwMode="auto">
          <a:xfrm>
            <a:off x="5293558" y="3616164"/>
            <a:ext cx="215900" cy="215900"/>
          </a:xfrm>
          <a:prstGeom prst="ellipse">
            <a:avLst/>
          </a:prstGeom>
          <a:solidFill>
            <a:srgbClr val="92D050"/>
          </a:solidFill>
          <a:ln w="9525">
            <a:solidFill>
              <a:schemeClr val="tx1"/>
            </a:solidFill>
            <a:round/>
            <a:headEnd/>
            <a:tailEnd/>
          </a:ln>
          <a:effectLst/>
        </p:spPr>
        <p:txBody>
          <a:bodyPr wrap="none" anchor="ctr"/>
          <a:lstStyle/>
          <a:p>
            <a:endParaRPr lang="en-GB"/>
          </a:p>
        </p:txBody>
      </p:sp>
      <p:sp>
        <p:nvSpPr>
          <p:cNvPr id="12" name="Oval 15"/>
          <p:cNvSpPr>
            <a:spLocks noChangeArrowheads="1"/>
          </p:cNvSpPr>
          <p:nvPr/>
        </p:nvSpPr>
        <p:spPr bwMode="auto">
          <a:xfrm>
            <a:off x="5293558" y="3400264"/>
            <a:ext cx="215900" cy="215900"/>
          </a:xfrm>
          <a:prstGeom prst="ellipse">
            <a:avLst/>
          </a:prstGeom>
          <a:solidFill>
            <a:srgbClr val="FFFF00"/>
          </a:solidFill>
          <a:ln w="9525">
            <a:solidFill>
              <a:schemeClr val="tx1"/>
            </a:solidFill>
            <a:round/>
            <a:headEnd/>
            <a:tailEnd/>
          </a:ln>
          <a:effectLst/>
        </p:spPr>
        <p:txBody>
          <a:bodyPr wrap="none" anchor="ctr"/>
          <a:lstStyle/>
          <a:p>
            <a:endParaRPr lang="en-GB"/>
          </a:p>
        </p:txBody>
      </p:sp>
      <p:sp>
        <p:nvSpPr>
          <p:cNvPr id="13" name="Oval 16"/>
          <p:cNvSpPr>
            <a:spLocks noChangeArrowheads="1"/>
          </p:cNvSpPr>
          <p:nvPr/>
        </p:nvSpPr>
        <p:spPr bwMode="auto">
          <a:xfrm>
            <a:off x="5509458" y="3616164"/>
            <a:ext cx="215900" cy="215900"/>
          </a:xfrm>
          <a:prstGeom prst="ellipse">
            <a:avLst/>
          </a:prstGeom>
          <a:solidFill>
            <a:srgbClr val="FFFF00"/>
          </a:solidFill>
          <a:ln w="9525">
            <a:solidFill>
              <a:schemeClr val="tx1"/>
            </a:solidFill>
            <a:round/>
            <a:headEnd/>
            <a:tailEnd/>
          </a:ln>
          <a:effectLst/>
        </p:spPr>
        <p:txBody>
          <a:bodyPr wrap="none" anchor="ctr"/>
          <a:lstStyle/>
          <a:p>
            <a:endParaRPr lang="en-GB"/>
          </a:p>
        </p:txBody>
      </p:sp>
      <p:sp>
        <p:nvSpPr>
          <p:cNvPr id="15" name="Oval 23"/>
          <p:cNvSpPr>
            <a:spLocks noChangeArrowheads="1"/>
          </p:cNvSpPr>
          <p:nvPr/>
        </p:nvSpPr>
        <p:spPr bwMode="auto">
          <a:xfrm>
            <a:off x="3061533" y="3544727"/>
            <a:ext cx="215900" cy="215900"/>
          </a:xfrm>
          <a:prstGeom prst="ellipse">
            <a:avLst/>
          </a:prstGeom>
          <a:solidFill>
            <a:srgbClr val="92D050"/>
          </a:solidFill>
          <a:ln w="9525">
            <a:solidFill>
              <a:schemeClr val="tx1"/>
            </a:solidFill>
            <a:round/>
            <a:headEnd/>
            <a:tailEnd/>
          </a:ln>
          <a:effectLst/>
        </p:spPr>
        <p:txBody>
          <a:bodyPr wrap="none" anchor="ctr"/>
          <a:lstStyle/>
          <a:p>
            <a:endParaRPr lang="en-GB"/>
          </a:p>
        </p:txBody>
      </p:sp>
      <p:sp>
        <p:nvSpPr>
          <p:cNvPr id="16" name="Oval 24"/>
          <p:cNvSpPr>
            <a:spLocks noChangeArrowheads="1"/>
          </p:cNvSpPr>
          <p:nvPr/>
        </p:nvSpPr>
        <p:spPr bwMode="auto">
          <a:xfrm>
            <a:off x="4141033" y="3544727"/>
            <a:ext cx="215900" cy="215900"/>
          </a:xfrm>
          <a:prstGeom prst="ellipse">
            <a:avLst/>
          </a:prstGeom>
          <a:solidFill>
            <a:srgbClr val="FFFF00"/>
          </a:solidFill>
          <a:ln w="9525">
            <a:solidFill>
              <a:schemeClr val="tx1"/>
            </a:solidFill>
            <a:round/>
            <a:headEnd/>
            <a:tailEnd/>
          </a:ln>
          <a:effectLst/>
        </p:spPr>
        <p:txBody>
          <a:bodyPr wrap="none" anchor="ctr"/>
          <a:lstStyle/>
          <a:p>
            <a:endParaRPr lang="en-GB"/>
          </a:p>
        </p:txBody>
      </p:sp>
      <p:sp>
        <p:nvSpPr>
          <p:cNvPr id="17" name="AutoShape 25"/>
          <p:cNvSpPr>
            <a:spLocks noChangeArrowheads="1"/>
          </p:cNvSpPr>
          <p:nvPr/>
        </p:nvSpPr>
        <p:spPr bwMode="auto">
          <a:xfrm>
            <a:off x="4645858" y="3471702"/>
            <a:ext cx="288925" cy="287337"/>
          </a:xfrm>
          <a:prstGeom prst="rightArrow">
            <a:avLst>
              <a:gd name="adj1" fmla="val 50000"/>
              <a:gd name="adj2" fmla="val 25138"/>
            </a:avLst>
          </a:prstGeom>
          <a:solidFill>
            <a:srgbClr val="0000FF"/>
          </a:solidFill>
          <a:ln w="9525">
            <a:solidFill>
              <a:schemeClr val="tx1"/>
            </a:solidFill>
            <a:miter lim="800000"/>
            <a:headEnd/>
            <a:tailEnd/>
          </a:ln>
          <a:effectLst/>
        </p:spPr>
        <p:txBody>
          <a:bodyPr wrap="none" anchor="ctr"/>
          <a:lstStyle/>
          <a:p>
            <a:endParaRPr lang="en-GB"/>
          </a:p>
        </p:txBody>
      </p:sp>
    </p:spTree>
    <p:extLst>
      <p:ext uri="{BB962C8B-B14F-4D97-AF65-F5344CB8AC3E}">
        <p14:creationId xmlns:p14="http://schemas.microsoft.com/office/powerpoint/2010/main" val="246896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74432"/>
                <a:ext cx="8229600" cy="5551732"/>
              </a:xfrm>
            </p:spPr>
            <p:txBody>
              <a:bodyPr>
                <a:normAutofit fontScale="70000" lnSpcReduction="20000"/>
              </a:bodyPr>
              <a:lstStyle/>
              <a:p>
                <a:r>
                  <a:rPr lang="en-US" dirty="0" smtClean="0"/>
                  <a:t>The relative number of neutrons to protons is given by the Boltzmann factor,</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charset="0"/>
                            </a:rPr>
                          </m:ctrlPr>
                        </m:fPr>
                        <m:num>
                          <m:sSub>
                            <m:sSubPr>
                              <m:ctrlPr>
                                <a:rPr lang="en-US" i="1">
                                  <a:latin typeface="Cambria Math" charset="0"/>
                                </a:rPr>
                              </m:ctrlPr>
                            </m:sSubPr>
                            <m:e>
                              <m:r>
                                <a:rPr lang="en-US" i="1">
                                  <a:latin typeface="Cambria Math"/>
                                </a:rPr>
                                <m:t>𝑛</m:t>
                              </m:r>
                            </m:e>
                            <m:sub>
                              <m:r>
                                <a:rPr lang="en-US" i="1">
                                  <a:latin typeface="Cambria Math"/>
                                </a:rPr>
                                <m:t>𝑛</m:t>
                              </m:r>
                            </m:sub>
                          </m:sSub>
                        </m:num>
                        <m:den>
                          <m:sSub>
                            <m:sSubPr>
                              <m:ctrlPr>
                                <a:rPr lang="en-US" i="1">
                                  <a:latin typeface="Cambria Math" charset="0"/>
                                </a:rPr>
                              </m:ctrlPr>
                            </m:sSubPr>
                            <m:e>
                              <m:r>
                                <a:rPr lang="en-US" i="1">
                                  <a:latin typeface="Cambria Math"/>
                                </a:rPr>
                                <m:t>𝑛</m:t>
                              </m:r>
                            </m:e>
                            <m:sub>
                              <m:r>
                                <a:rPr lang="en-US" i="1">
                                  <a:latin typeface="Cambria Math"/>
                                </a:rPr>
                                <m:t>𝑝</m:t>
                              </m:r>
                            </m:sub>
                          </m:sSub>
                        </m:den>
                      </m:f>
                      <m:r>
                        <a:rPr lang="en-US" i="1">
                          <a:latin typeface="Cambria Math"/>
                          <a:ea typeface="Cambria Math"/>
                        </a:rPr>
                        <m:t>≅</m:t>
                      </m:r>
                      <m:func>
                        <m:funcPr>
                          <m:ctrlPr>
                            <a:rPr lang="en-US" i="1">
                              <a:latin typeface="Cambria Math" charset="0"/>
                              <a:ea typeface="Cambria Math"/>
                            </a:rPr>
                          </m:ctrlPr>
                        </m:funcPr>
                        <m:fName>
                          <m:r>
                            <m:rPr>
                              <m:sty m:val="p"/>
                            </m:rPr>
                            <a:rPr lang="en-US">
                              <a:latin typeface="Cambria Math"/>
                              <a:ea typeface="Cambria Math"/>
                            </a:rPr>
                            <m:t>exp</m:t>
                          </m:r>
                        </m:fName>
                        <m:e>
                          <m:d>
                            <m:dPr>
                              <m:ctrlPr>
                                <a:rPr lang="en-US" i="1">
                                  <a:latin typeface="Cambria Math" charset="0"/>
                                  <a:ea typeface="Cambria Math"/>
                                </a:rPr>
                              </m:ctrlPr>
                            </m:dPr>
                            <m:e>
                              <m:r>
                                <a:rPr lang="en-US" i="1">
                                  <a:latin typeface="Cambria Math"/>
                                  <a:ea typeface="Cambria Math"/>
                                </a:rPr>
                                <m:t>−</m:t>
                              </m:r>
                              <m:f>
                                <m:fPr>
                                  <m:ctrlPr>
                                    <a:rPr lang="en-US" i="1">
                                      <a:latin typeface="Cambria Math" charset="0"/>
                                      <a:ea typeface="Cambria Math"/>
                                    </a:rPr>
                                  </m:ctrlPr>
                                </m:fPr>
                                <m:num>
                                  <m:r>
                                    <a:rPr lang="en-US" i="1">
                                      <a:latin typeface="Cambria Math"/>
                                      <a:ea typeface="Cambria Math"/>
                                    </a:rPr>
                                    <m:t>𝑄</m:t>
                                  </m:r>
                                </m:num>
                                <m:den>
                                  <m:r>
                                    <a:rPr lang="en-US" i="1">
                                      <a:latin typeface="Cambria Math"/>
                                      <a:ea typeface="Cambria Math"/>
                                    </a:rPr>
                                    <m:t>𝑇</m:t>
                                  </m:r>
                                </m:den>
                              </m:f>
                            </m:e>
                          </m:d>
                        </m:e>
                      </m:func>
                    </m:oMath>
                  </m:oMathPara>
                </a14:m>
                <a:endParaRPr lang="en-US" dirty="0" smtClean="0"/>
              </a:p>
              <a:p>
                <a:pPr marL="0" indent="0">
                  <a:buNone/>
                </a:pPr>
                <a:endParaRPr lang="en-US" dirty="0"/>
              </a:p>
              <a:p>
                <a:pPr marL="0" indent="0">
                  <a:buNone/>
                </a:pPr>
                <a:r>
                  <a:rPr lang="en-US" dirty="0" smtClean="0"/>
                  <a:t>      where </a:t>
                </a:r>
                <a14:m>
                  <m:oMath xmlns:m="http://schemas.openxmlformats.org/officeDocument/2006/math">
                    <m:r>
                      <a:rPr lang="en-US" i="1">
                        <a:latin typeface="Cambria Math"/>
                      </a:rPr>
                      <m:t>𝑄</m:t>
                    </m:r>
                    <m:r>
                      <a:rPr lang="en-US" i="1">
                        <a:latin typeface="Cambria Math"/>
                      </a:rPr>
                      <m:t>=</m:t>
                    </m:r>
                    <m:d>
                      <m:dPr>
                        <m:ctrlPr>
                          <a:rPr lang="en-US" i="1">
                            <a:latin typeface="Cambria Math" charset="0"/>
                          </a:rPr>
                        </m:ctrlPr>
                      </m:dPr>
                      <m:e>
                        <m:sSub>
                          <m:sSubPr>
                            <m:ctrlPr>
                              <a:rPr lang="en-US" i="1">
                                <a:latin typeface="Cambria Math" charset="0"/>
                              </a:rPr>
                            </m:ctrlPr>
                          </m:sSubPr>
                          <m:e>
                            <m:r>
                              <a:rPr lang="en-US" i="1">
                                <a:latin typeface="Cambria Math"/>
                              </a:rPr>
                              <m:t>𝑚</m:t>
                            </m:r>
                          </m:e>
                          <m:sub>
                            <m:r>
                              <a:rPr lang="en-US" i="1">
                                <a:latin typeface="Cambria Math"/>
                              </a:rPr>
                              <m:t>𝑛</m:t>
                            </m:r>
                          </m:sub>
                        </m:sSub>
                        <m:r>
                          <a:rPr lang="en-US" i="1">
                            <a:latin typeface="Cambria Math"/>
                          </a:rPr>
                          <m:t>−</m:t>
                        </m:r>
                        <m:sSub>
                          <m:sSubPr>
                            <m:ctrlPr>
                              <a:rPr lang="en-US" i="1">
                                <a:latin typeface="Cambria Math" charset="0"/>
                              </a:rPr>
                            </m:ctrlPr>
                          </m:sSubPr>
                          <m:e>
                            <m:r>
                              <a:rPr lang="en-US" i="1">
                                <a:latin typeface="Cambria Math"/>
                              </a:rPr>
                              <m:t>𝑚</m:t>
                            </m:r>
                          </m:e>
                          <m:sub>
                            <m:r>
                              <a:rPr lang="en-US" i="1">
                                <a:latin typeface="Cambria Math"/>
                              </a:rPr>
                              <m:t>𝑝</m:t>
                            </m:r>
                          </m:sub>
                        </m:sSub>
                      </m:e>
                    </m:d>
                    <m:r>
                      <a:rPr lang="en-US" i="1">
                        <a:latin typeface="Cambria Math"/>
                      </a:rPr>
                      <m:t>=1.3 </m:t>
                    </m:r>
                    <m:r>
                      <a:rPr lang="en-US" i="1">
                        <a:latin typeface="Cambria Math"/>
                      </a:rPr>
                      <m:t>𝑀𝑒𝑉</m:t>
                    </m:r>
                    <m:r>
                      <a:rPr lang="en-GB" b="0" i="1" smtClean="0">
                        <a:latin typeface="Cambria Math" panose="02040503050406030204" pitchFamily="18" charset="0"/>
                      </a:rPr>
                      <m:t>        </m:t>
                    </m:r>
                    <m:sSub>
                      <m:sSubPr>
                        <m:ctrlPr>
                          <a:rPr lang="en-GB" b="0" i="1" smtClean="0">
                            <a:latin typeface="Cambria Math"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𝑝</m:t>
                        </m:r>
                      </m:sub>
                    </m:sSub>
                    <m:r>
                      <a:rPr lang="en-GB" b="0" i="1" smtClean="0">
                        <a:latin typeface="Cambria Math" panose="02040503050406030204" pitchFamily="18" charset="0"/>
                      </a:rPr>
                      <m:t>=938.272 </m:t>
                    </m:r>
                    <m:r>
                      <a:rPr lang="en-GB" b="0" i="1" smtClean="0">
                        <a:latin typeface="Cambria Math" panose="02040503050406030204" pitchFamily="18" charset="0"/>
                      </a:rPr>
                      <m:t>𝑀𝑒𝑉</m:t>
                    </m:r>
                  </m:oMath>
                </a14:m>
                <a:endParaRPr lang="en-US" dirty="0"/>
              </a:p>
              <a:p>
                <a:endParaRPr lang="en-US" dirty="0" smtClean="0"/>
              </a:p>
              <a:p>
                <a:r>
                  <a:rPr lang="en-US" dirty="0" smtClean="0"/>
                  <a:t>At high temperatures </a:t>
                </a:r>
                <a14:m>
                  <m:oMath xmlns:m="http://schemas.openxmlformats.org/officeDocument/2006/math">
                    <m:d>
                      <m:dPr>
                        <m:ctrlPr>
                          <a:rPr lang="en-US" b="0" i="1" smtClean="0">
                            <a:latin typeface="Cambria Math" charset="0"/>
                          </a:rPr>
                        </m:ctrlPr>
                      </m:dPr>
                      <m:e>
                        <m:r>
                          <a:rPr lang="en-US" b="0" i="1" smtClean="0">
                            <a:latin typeface="Cambria Math"/>
                          </a:rPr>
                          <m:t>𝑇</m:t>
                        </m:r>
                        <m:r>
                          <a:rPr lang="en-US" b="0" i="1" smtClean="0">
                            <a:latin typeface="Cambria Math"/>
                          </a:rPr>
                          <m:t>≫</m:t>
                        </m:r>
                        <m:r>
                          <a:rPr lang="en-US" b="0" i="1" smtClean="0">
                            <a:latin typeface="Cambria Math"/>
                          </a:rPr>
                          <m:t>𝑄</m:t>
                        </m:r>
                        <m:r>
                          <a:rPr lang="en-US" b="0" i="1" smtClean="0">
                            <a:latin typeface="Cambria Math"/>
                          </a:rPr>
                          <m:t>,</m:t>
                        </m:r>
                        <m:sSub>
                          <m:sSubPr>
                            <m:ctrlPr>
                              <a:rPr lang="en-US" b="0" i="1" smtClean="0">
                                <a:latin typeface="Cambria Math" charset="0"/>
                              </a:rPr>
                            </m:ctrlPr>
                          </m:sSubPr>
                          <m:e>
                            <m:r>
                              <a:rPr lang="en-US" b="0" i="1" smtClean="0">
                                <a:latin typeface="Cambria Math"/>
                              </a:rPr>
                              <m:t>𝑚</m:t>
                            </m:r>
                          </m:e>
                          <m:sub>
                            <m:r>
                              <a:rPr lang="en-US" b="0" i="1" smtClean="0">
                                <a:latin typeface="Cambria Math"/>
                              </a:rPr>
                              <m:t>𝑒</m:t>
                            </m:r>
                          </m:sub>
                        </m:sSub>
                      </m:e>
                    </m:d>
                    <m:r>
                      <a:rPr lang="en-US" b="0" i="0" smtClean="0">
                        <a:latin typeface="Cambria Math"/>
                      </a:rPr>
                      <m:t>, </m:t>
                    </m:r>
                    <m:r>
                      <a:rPr lang="en-GB" b="0" i="0" smtClean="0">
                        <a:latin typeface="Cambria Math" panose="02040503050406030204" pitchFamily="18" charset="0"/>
                      </a:rPr>
                      <m:t> </m:t>
                    </m:r>
                    <m:r>
                      <m:rPr>
                        <m:sty m:val="p"/>
                      </m:rPr>
                      <a:rPr lang="en-US" b="0" i="0" smtClean="0">
                        <a:latin typeface="Cambria Math"/>
                      </a:rPr>
                      <m:t>Γ</m:t>
                    </m:r>
                    <m:r>
                      <a:rPr lang="en-US" b="0" i="1" smtClean="0">
                        <a:latin typeface="Cambria Math"/>
                      </a:rPr>
                      <m:t>∝</m:t>
                    </m:r>
                    <m:sSubSup>
                      <m:sSubSupPr>
                        <m:ctrlPr>
                          <a:rPr lang="en-US" b="0" i="1" smtClean="0">
                            <a:latin typeface="Cambria Math" charset="0"/>
                          </a:rPr>
                        </m:ctrlPr>
                      </m:sSubSupPr>
                      <m:e>
                        <m:r>
                          <a:rPr lang="en-US" b="0" i="1" smtClean="0">
                            <a:latin typeface="Cambria Math"/>
                          </a:rPr>
                          <m:t>𝐺</m:t>
                        </m:r>
                      </m:e>
                      <m:sub>
                        <m:r>
                          <a:rPr lang="en-US" b="0" i="1" smtClean="0">
                            <a:latin typeface="Cambria Math"/>
                          </a:rPr>
                          <m:t>𝐹</m:t>
                        </m:r>
                      </m:sub>
                      <m:sup>
                        <m:r>
                          <a:rPr lang="en-US" b="0" i="1" smtClean="0">
                            <a:latin typeface="Cambria Math"/>
                          </a:rPr>
                          <m:t>2</m:t>
                        </m:r>
                      </m:sup>
                    </m:sSubSup>
                    <m:sSup>
                      <m:sSupPr>
                        <m:ctrlPr>
                          <a:rPr lang="en-US" b="0" i="1" smtClean="0">
                            <a:latin typeface="Cambria Math" charset="0"/>
                          </a:rPr>
                        </m:ctrlPr>
                      </m:sSupPr>
                      <m:e>
                        <m:r>
                          <a:rPr lang="en-US" b="0" i="1" smtClean="0">
                            <a:latin typeface="Cambria Math"/>
                          </a:rPr>
                          <m:t>𝑇</m:t>
                        </m:r>
                      </m:e>
                      <m:sup>
                        <m:r>
                          <a:rPr lang="en-US" b="0" i="1" smtClean="0">
                            <a:latin typeface="Cambria Math"/>
                          </a:rPr>
                          <m:t>5</m:t>
                        </m:r>
                      </m:sup>
                    </m:sSup>
                  </m:oMath>
                </a14:m>
                <a:endParaRPr lang="en-US" dirty="0" smtClean="0"/>
              </a:p>
              <a:p>
                <a:pPr lvl="3"/>
                <a:endParaRPr lang="en-US" sz="1500" dirty="0" smtClean="0"/>
              </a:p>
              <a:p>
                <a:pPr lvl="1"/>
                <a:r>
                  <a:rPr lang="en-US" dirty="0" smtClean="0"/>
                  <a:t>Protons freeze out at </a:t>
                </a:r>
                <a14:m>
                  <m:oMath xmlns:m="http://schemas.openxmlformats.org/officeDocument/2006/math">
                    <m:r>
                      <m:rPr>
                        <m:sty m:val="p"/>
                      </m:rPr>
                      <a:rPr lang="en-GB" b="0" i="0" smtClean="0">
                        <a:latin typeface="Cambria Math" panose="02040503050406030204" pitchFamily="18" charset="0"/>
                      </a:rPr>
                      <m:t>k</m:t>
                    </m:r>
                    <m:r>
                      <a:rPr lang="en-US" b="0" i="1" smtClean="0">
                        <a:latin typeface="Cambria Math"/>
                      </a:rPr>
                      <m:t>𝑇</m:t>
                    </m:r>
                    <m:r>
                      <a:rPr lang="en-US" b="0" i="1" smtClean="0">
                        <a:latin typeface="Cambria Math"/>
                        <a:ea typeface="Cambria Math"/>
                      </a:rPr>
                      <m:t>≅0.8 </m:t>
                    </m:r>
                    <m:r>
                      <a:rPr lang="en-US" b="0" i="1" smtClean="0">
                        <a:latin typeface="Cambria Math"/>
                        <a:ea typeface="Cambria Math"/>
                      </a:rPr>
                      <m:t>𝑀𝑒𝑉</m:t>
                    </m:r>
                  </m:oMath>
                </a14:m>
                <a:r>
                  <a:rPr lang="en-US" dirty="0" smtClean="0"/>
                  <a:t>, after which only neutron decay is important</a:t>
                </a:r>
              </a:p>
              <a:p>
                <a:pPr lvl="1"/>
                <a:r>
                  <a:rPr lang="en-US" dirty="0" smtClean="0"/>
                  <a:t>This gives </a:t>
                </a:r>
                <a14:m>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𝑛</m:t>
                        </m:r>
                      </m:sub>
                    </m:sSub>
                    <m:r>
                      <a:rPr lang="en-US" b="0" i="1" smtClean="0">
                        <a:latin typeface="Cambria Math"/>
                      </a:rPr>
                      <m:t>/</m:t>
                    </m:r>
                    <m:sSub>
                      <m:sSubPr>
                        <m:ctrlPr>
                          <a:rPr lang="en-US" b="0" i="1" smtClean="0">
                            <a:latin typeface="Cambria Math" charset="0"/>
                          </a:rPr>
                        </m:ctrlPr>
                      </m:sSubPr>
                      <m:e>
                        <m:r>
                          <a:rPr lang="en-US" b="0" i="1" smtClean="0">
                            <a:latin typeface="Cambria Math"/>
                          </a:rPr>
                          <m:t>𝑛</m:t>
                        </m:r>
                      </m:e>
                      <m:sub>
                        <m:r>
                          <a:rPr lang="en-US" b="0" i="1" smtClean="0">
                            <a:latin typeface="Cambria Math"/>
                          </a:rPr>
                          <m:t>𝑝</m:t>
                        </m:r>
                      </m:sub>
                    </m:sSub>
                    <m:r>
                      <a:rPr lang="en-US" b="0" i="1" smtClean="0">
                        <a:latin typeface="Cambria Math"/>
                        <a:ea typeface="Cambria Math"/>
                      </a:rPr>
                      <m:t>≅1/6</m:t>
                    </m:r>
                  </m:oMath>
                </a14:m>
                <a:endParaRPr lang="en-US" dirty="0" smtClean="0"/>
              </a:p>
              <a:p>
                <a:pPr lvl="1"/>
                <a:endParaRPr lang="en-US" dirty="0"/>
              </a:p>
              <a:p>
                <a:r>
                  <a:rPr lang="en-US" dirty="0" smtClean="0"/>
                  <a:t>Because of large photon to baryon ratio, stable nuclei do not form until </a:t>
                </a:r>
                <a14:m>
                  <m:oMath xmlns:m="http://schemas.openxmlformats.org/officeDocument/2006/math">
                    <m:r>
                      <a:rPr lang="en-US" b="0" i="1" smtClean="0">
                        <a:latin typeface="Cambria Math"/>
                      </a:rPr>
                      <m:t>𝑇</m:t>
                    </m:r>
                    <m:r>
                      <a:rPr lang="en-US" b="0" i="1" smtClean="0">
                        <a:latin typeface="Cambria Math"/>
                      </a:rPr>
                      <m:t>&lt;0.1 </m:t>
                    </m:r>
                    <m:r>
                      <a:rPr lang="en-US" b="0" i="1" smtClean="0">
                        <a:latin typeface="Cambria Math"/>
                      </a:rPr>
                      <m:t>𝑀𝑒𝑉</m:t>
                    </m:r>
                  </m:oMath>
                </a14:m>
                <a:r>
                  <a:rPr lang="en-US" dirty="0" smtClean="0"/>
                  <a:t> </a:t>
                </a:r>
                <a:r>
                  <a:rPr lang="en-US" i="1" dirty="0" smtClean="0">
                    <a:solidFill>
                      <a:schemeClr val="accent2"/>
                    </a:solidFill>
                  </a:rPr>
                  <a:t>(deuterium)</a:t>
                </a:r>
              </a:p>
              <a:p>
                <a:pPr lvl="1"/>
                <a:endParaRPr lang="en-US" sz="1600" dirty="0" smtClean="0"/>
              </a:p>
              <a:p>
                <a:pPr lvl="1"/>
                <a:r>
                  <a:rPr lang="en-US" dirty="0" smtClean="0"/>
                  <a:t>By then, neutron decay  gives </a:t>
                </a:r>
                <a14:m>
                  <m:oMath xmlns:m="http://schemas.openxmlformats.org/officeDocument/2006/math">
                    <m:sSub>
                      <m:sSubPr>
                        <m:ctrlPr>
                          <a:rPr lang="en-US" i="1">
                            <a:latin typeface="Cambria Math" charset="0"/>
                          </a:rPr>
                        </m:ctrlPr>
                      </m:sSubPr>
                      <m:e>
                        <m:r>
                          <a:rPr lang="en-US" i="1">
                            <a:latin typeface="Cambria Math"/>
                          </a:rPr>
                          <m:t>𝑛</m:t>
                        </m:r>
                      </m:e>
                      <m:sub>
                        <m:r>
                          <a:rPr lang="en-US" i="1">
                            <a:latin typeface="Cambria Math"/>
                          </a:rPr>
                          <m:t>𝑛</m:t>
                        </m:r>
                      </m:sub>
                    </m:sSub>
                    <m:r>
                      <a:rPr lang="en-US" i="1">
                        <a:latin typeface="Cambria Math"/>
                      </a:rPr>
                      <m:t>/</m:t>
                    </m:r>
                    <m:sSub>
                      <m:sSubPr>
                        <m:ctrlPr>
                          <a:rPr lang="en-US" i="1">
                            <a:latin typeface="Cambria Math" charset="0"/>
                          </a:rPr>
                        </m:ctrlPr>
                      </m:sSubPr>
                      <m:e>
                        <m:r>
                          <a:rPr lang="en-US" i="1">
                            <a:latin typeface="Cambria Math"/>
                          </a:rPr>
                          <m:t>𝑛</m:t>
                        </m:r>
                      </m:e>
                      <m:sub>
                        <m:r>
                          <a:rPr lang="en-US" i="1">
                            <a:latin typeface="Cambria Math"/>
                          </a:rPr>
                          <m:t>𝑝</m:t>
                        </m:r>
                      </m:sub>
                    </m:sSub>
                    <m:r>
                      <a:rPr lang="en-US" i="1">
                        <a:latin typeface="Cambria Math"/>
                        <a:ea typeface="Cambria Math"/>
                      </a:rPr>
                      <m:t>≅1/</m:t>
                    </m:r>
                    <m:r>
                      <a:rPr lang="en-US" b="0" i="1" smtClean="0">
                        <a:latin typeface="Cambria Math"/>
                        <a:ea typeface="Cambria Math"/>
                      </a:rPr>
                      <m:t>7</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74432"/>
                <a:ext cx="8229600" cy="5551732"/>
              </a:xfrm>
              <a:blipFill rotWithShape="0">
                <a:blip r:embed="rId3"/>
                <a:stretch>
                  <a:fillRect l="-815" t="-1976" r="-1185"/>
                </a:stretch>
              </a:blipFill>
            </p:spPr>
            <p:txBody>
              <a:bodyPr/>
              <a:lstStyle/>
              <a:p>
                <a:r>
                  <a:rPr lang="en-GB">
                    <a:noFill/>
                  </a:rPr>
                  <a:t> </a:t>
                </a:r>
              </a:p>
            </p:txBody>
          </p:sp>
        </mc:Fallback>
      </mc:AlternateContent>
    </p:spTree>
    <p:extLst>
      <p:ext uri="{BB962C8B-B14F-4D97-AF65-F5344CB8AC3E}">
        <p14:creationId xmlns:p14="http://schemas.microsoft.com/office/powerpoint/2010/main" val="1653218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86157"/>
                <a:ext cx="8064708" cy="5522336"/>
              </a:xfrm>
            </p:spPr>
            <p:txBody>
              <a:bodyPr>
                <a:normAutofit fontScale="85000" lnSpcReduction="20000"/>
              </a:bodyPr>
              <a:lstStyle/>
              <a:p>
                <a:r>
                  <a:rPr lang="en-US" u="sng" dirty="0" smtClean="0">
                    <a:solidFill>
                      <a:schemeClr val="accent2"/>
                    </a:solidFill>
                  </a:rPr>
                  <a:t>Deuterium production</a:t>
                </a:r>
              </a:p>
              <a:p>
                <a:pPr lvl="1"/>
                <a:endParaRPr lang="en-US" dirty="0" smtClean="0"/>
              </a:p>
              <a:p>
                <a:pPr lvl="1"/>
                <a:endParaRPr lang="en-US" dirty="0" smtClean="0"/>
              </a:p>
              <a:p>
                <a:pPr lvl="1"/>
                <a:r>
                  <a:rPr lang="en-US" sz="2600" dirty="0" smtClean="0"/>
                  <a:t>Binding energy </a:t>
                </a:r>
                <a14:m>
                  <m:oMath xmlns:m="http://schemas.openxmlformats.org/officeDocument/2006/math">
                    <m:sSub>
                      <m:sSubPr>
                        <m:ctrlPr>
                          <a:rPr lang="en-US" sz="2600" b="0" i="1" smtClean="0">
                            <a:latin typeface="Cambria Math" charset="0"/>
                          </a:rPr>
                        </m:ctrlPr>
                      </m:sSubPr>
                      <m:e>
                        <m:r>
                          <a:rPr lang="en-US" sz="2600" b="0" i="1" smtClean="0">
                            <a:latin typeface="Cambria Math"/>
                          </a:rPr>
                          <m:t>𝑄</m:t>
                        </m:r>
                      </m:e>
                      <m:sub>
                        <m:r>
                          <a:rPr lang="en-US" sz="2600" b="0" i="1" smtClean="0">
                            <a:latin typeface="Cambria Math"/>
                          </a:rPr>
                          <m:t>𝐷</m:t>
                        </m:r>
                      </m:sub>
                    </m:sSub>
                    <m:r>
                      <a:rPr lang="en-US" sz="2600" b="0" i="1" smtClean="0">
                        <a:latin typeface="Cambria Math"/>
                      </a:rPr>
                      <m:t>=2.2 </m:t>
                    </m:r>
                    <m:r>
                      <a:rPr lang="en-US" sz="2600" b="0" i="1" smtClean="0">
                        <a:latin typeface="Cambria Math"/>
                      </a:rPr>
                      <m:t>𝑀𝑒𝑉</m:t>
                    </m:r>
                  </m:oMath>
                </a14:m>
                <a:endParaRPr lang="en-US" sz="2600" dirty="0" smtClean="0"/>
              </a:p>
              <a:p>
                <a:pPr lvl="1"/>
                <a:r>
                  <a:rPr lang="en-US" sz="2600" dirty="0" smtClean="0"/>
                  <a:t>If number density of photons with </a:t>
                </a:r>
                <a14:m>
                  <m:oMath xmlns:m="http://schemas.openxmlformats.org/officeDocument/2006/math">
                    <m:r>
                      <a:rPr lang="en-US" sz="2600" b="0" i="1" smtClean="0">
                        <a:latin typeface="Cambria Math"/>
                      </a:rPr>
                      <m:t>𝐸</m:t>
                    </m:r>
                    <m:r>
                      <a:rPr lang="en-US" sz="2600" b="0" i="1" smtClean="0">
                        <a:latin typeface="Cambria Math"/>
                      </a:rPr>
                      <m:t>&gt;</m:t>
                    </m:r>
                    <m:sSub>
                      <m:sSubPr>
                        <m:ctrlPr>
                          <a:rPr lang="en-US" sz="2600" b="0" i="1" smtClean="0">
                            <a:latin typeface="Cambria Math" charset="0"/>
                          </a:rPr>
                        </m:ctrlPr>
                      </m:sSubPr>
                      <m:e>
                        <m:r>
                          <a:rPr lang="en-US" sz="2600" b="0" i="1" smtClean="0">
                            <a:latin typeface="Cambria Math"/>
                          </a:rPr>
                          <m:t>𝑄</m:t>
                        </m:r>
                      </m:e>
                      <m:sub>
                        <m:r>
                          <a:rPr lang="en-US" sz="2600" b="0" i="1" smtClean="0">
                            <a:latin typeface="Cambria Math"/>
                          </a:rPr>
                          <m:t>𝐷</m:t>
                        </m:r>
                      </m:sub>
                    </m:sSub>
                  </m:oMath>
                </a14:m>
                <a:r>
                  <a:rPr lang="en-US" sz="2600" dirty="0" smtClean="0"/>
                  <a:t> decreases, deuterium production starts with </a:t>
                </a:r>
                <a14:m>
                  <m:oMath xmlns:m="http://schemas.openxmlformats.org/officeDocument/2006/math">
                    <m:r>
                      <a:rPr lang="en-US" sz="2600" b="0" i="1" smtClean="0">
                        <a:latin typeface="Cambria Math"/>
                      </a:rPr>
                      <m:t>𝑇</m:t>
                    </m:r>
                    <m:r>
                      <a:rPr lang="en-US" sz="2600" b="0" i="1" smtClean="0">
                        <a:latin typeface="Cambria Math"/>
                      </a:rPr>
                      <m:t>≪</m:t>
                    </m:r>
                    <m:sSub>
                      <m:sSubPr>
                        <m:ctrlPr>
                          <a:rPr lang="en-US" sz="2600" b="0" i="1" smtClean="0">
                            <a:latin typeface="Cambria Math" charset="0"/>
                          </a:rPr>
                        </m:ctrlPr>
                      </m:sSubPr>
                      <m:e>
                        <m:r>
                          <a:rPr lang="en-US" sz="2600" b="0" i="1" smtClean="0">
                            <a:latin typeface="Cambria Math"/>
                          </a:rPr>
                          <m:t>𝑄</m:t>
                        </m:r>
                      </m:e>
                      <m:sub>
                        <m:r>
                          <a:rPr lang="en-US" sz="2600" b="0" i="1" smtClean="0">
                            <a:latin typeface="Cambria Math"/>
                          </a:rPr>
                          <m:t>𝐷</m:t>
                        </m:r>
                      </m:sub>
                    </m:sSub>
                  </m:oMath>
                </a14:m>
                <a:endParaRPr lang="en-US" sz="2600" dirty="0" smtClean="0"/>
              </a:p>
              <a:p>
                <a:pPr lvl="1"/>
                <a:endParaRPr lang="en-US" dirty="0"/>
              </a:p>
              <a:p>
                <a:r>
                  <a:rPr lang="en-US" u="sng" dirty="0" smtClean="0">
                    <a:solidFill>
                      <a:schemeClr val="accent2"/>
                    </a:solidFill>
                  </a:rPr>
                  <a:t>Helium production</a:t>
                </a:r>
                <a:endParaRPr lang="en-US" u="sng" dirty="0"/>
              </a:p>
              <a:p>
                <a:endParaRPr lang="en-US" u="sng"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lvl="1"/>
                <a:r>
                  <a:rPr lang="en-US" sz="2600" dirty="0" smtClean="0"/>
                  <a:t>Note that the tritium isotope of Hydrogen has 2n + p</a:t>
                </a: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86157"/>
                <a:ext cx="8064708" cy="5522336"/>
              </a:xfrm>
              <a:blipFill rotWithShape="0">
                <a:blip r:embed="rId4"/>
                <a:stretch>
                  <a:fillRect l="-1285" t="-2649" b="-883"/>
                </a:stretch>
              </a:blipFill>
            </p:spPr>
            <p:txBody>
              <a:bodyPr/>
              <a:lstStyle/>
              <a:p>
                <a:r>
                  <a:rPr lang="en-GB">
                    <a:noFill/>
                  </a:rPr>
                  <a:t> </a:t>
                </a:r>
              </a:p>
            </p:txBody>
          </p:sp>
        </mc:Fallback>
      </mc:AlternateContent>
      <p:graphicFrame>
        <p:nvGraphicFramePr>
          <p:cNvPr id="5" name="Object 4"/>
          <p:cNvGraphicFramePr>
            <a:graphicFrameLocks noGrp="1" noChangeAspect="1"/>
          </p:cNvGraphicFramePr>
          <p:nvPr>
            <p:extLst>
              <p:ext uri="{D42A27DB-BD31-4B8C-83A1-F6EECF244321}">
                <p14:modId xmlns:p14="http://schemas.microsoft.com/office/powerpoint/2010/main" val="815789029"/>
              </p:ext>
            </p:extLst>
          </p:nvPr>
        </p:nvGraphicFramePr>
        <p:xfrm>
          <a:off x="1709815" y="1092545"/>
          <a:ext cx="2315044" cy="514617"/>
        </p:xfrm>
        <a:graphic>
          <a:graphicData uri="http://schemas.openxmlformats.org/presentationml/2006/ole">
            <mc:AlternateContent xmlns:mc="http://schemas.openxmlformats.org/markup-compatibility/2006">
              <mc:Choice xmlns:v="urn:schemas-microsoft-com:vml" Requires="v">
                <p:oleObj spid="_x0000_s82153" name="Equation" r:id="rId5" imgW="914400" imgH="203200" progId="Equation.DSMT4">
                  <p:embed/>
                </p:oleObj>
              </mc:Choice>
              <mc:Fallback>
                <p:oleObj name="Equation" r:id="rId5" imgW="914400" imgH="203200" progId="Equation.DSMT4">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9815" y="1092545"/>
                        <a:ext cx="2315044" cy="514617"/>
                      </a:xfrm>
                      <a:prstGeom prst="rect">
                        <a:avLst/>
                      </a:prstGeom>
                      <a:no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86190710"/>
              </p:ext>
            </p:extLst>
          </p:nvPr>
        </p:nvGraphicFramePr>
        <p:xfrm>
          <a:off x="1424690" y="3601320"/>
          <a:ext cx="3016250" cy="1860550"/>
        </p:xfrm>
        <a:graphic>
          <a:graphicData uri="http://schemas.openxmlformats.org/presentationml/2006/ole">
            <mc:AlternateContent xmlns:mc="http://schemas.openxmlformats.org/markup-compatibility/2006">
              <mc:Choice xmlns:v="urn:schemas-microsoft-com:vml" Requires="v">
                <p:oleObj spid="_x0000_s82154" name="Equation" r:id="rId7" imgW="1358900" imgH="838200" progId="Equation.DSMT4">
                  <p:embed/>
                </p:oleObj>
              </mc:Choice>
              <mc:Fallback>
                <p:oleObj name="Equation" r:id="rId7" imgW="1358900" imgH="8382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4690" y="3601320"/>
                        <a:ext cx="301625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13320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574431"/>
                <a:ext cx="7997253" cy="5526565"/>
              </a:xfrm>
            </p:spPr>
            <p:txBody>
              <a:bodyPr>
                <a:normAutofit fontScale="85000" lnSpcReduction="20000"/>
              </a:bodyPr>
              <a:lstStyle/>
              <a:p>
                <a:pPr marL="342900" lvl="1" indent="-342900">
                  <a:buFont typeface="Arial" panose="020B0604020202020204" pitchFamily="34" charset="0"/>
                  <a:buChar char="•"/>
                </a:pPr>
                <a:r>
                  <a:rPr lang="en-US" sz="2600" dirty="0" smtClean="0"/>
                  <a:t>Binding energy of Helium-4 is </a:t>
                </a:r>
                <a14:m>
                  <m:oMath xmlns:m="http://schemas.openxmlformats.org/officeDocument/2006/math">
                    <m:r>
                      <a:rPr lang="en-US" sz="2600" i="1">
                        <a:latin typeface="Cambria Math"/>
                      </a:rPr>
                      <m:t>28 </m:t>
                    </m:r>
                    <m:r>
                      <a:rPr lang="en-US" sz="2600" i="1">
                        <a:latin typeface="Cambria Math"/>
                      </a:rPr>
                      <m:t>𝑀𝑒𝑉</m:t>
                    </m:r>
                  </m:oMath>
                </a14:m>
                <a:r>
                  <a:rPr lang="en-US" sz="2600" dirty="0"/>
                  <a:t>, so essentially all neutrons become processed into </a:t>
                </a:r>
                <a:r>
                  <a:rPr lang="en-US" sz="2600" dirty="0" smtClean="0"/>
                  <a:t>Helium-4</a:t>
                </a:r>
              </a:p>
              <a:p>
                <a:pPr lvl="1"/>
                <a:r>
                  <a:rPr lang="en-US" sz="2600" dirty="0" smtClean="0"/>
                  <a:t>Can estimate </a:t>
                </a:r>
                <a:r>
                  <a:rPr lang="en-US" sz="2600" dirty="0" smtClean="0">
                    <a:solidFill>
                      <a:schemeClr val="accent2"/>
                    </a:solidFill>
                  </a:rPr>
                  <a:t>primordial abundance ratio</a:t>
                </a:r>
                <a:r>
                  <a:rPr lang="en-US" sz="2600" dirty="0" smtClean="0"/>
                  <a:t>:</a:t>
                </a:r>
              </a:p>
              <a:p>
                <a:pPr lvl="1"/>
                <a:endParaRPr lang="en-US" sz="2600" dirty="0" smtClean="0"/>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a:rPr>
                        <m:t>𝑌</m:t>
                      </m:r>
                      <m:r>
                        <a:rPr lang="en-US" sz="2600" b="0" i="1" smtClean="0">
                          <a:latin typeface="Cambria Math"/>
                        </a:rPr>
                        <m:t>=</m:t>
                      </m:r>
                      <m:f>
                        <m:fPr>
                          <m:ctrlPr>
                            <a:rPr lang="en-US" sz="2600" b="0" i="1" smtClean="0">
                              <a:latin typeface="Cambria Math" charset="0"/>
                            </a:rPr>
                          </m:ctrlPr>
                        </m:fPr>
                        <m:num>
                          <m:sSub>
                            <m:sSubPr>
                              <m:ctrlPr>
                                <a:rPr lang="en-US" sz="2600" b="0" i="1" smtClean="0">
                                  <a:latin typeface="Cambria Math" charset="0"/>
                                </a:rPr>
                              </m:ctrlPr>
                            </m:sSubPr>
                            <m:e>
                              <m:r>
                                <a:rPr lang="en-US" sz="2600" b="0" i="1" smtClean="0">
                                  <a:latin typeface="Cambria Math"/>
                                </a:rPr>
                                <m:t>𝑛</m:t>
                              </m:r>
                            </m:e>
                            <m:sub>
                              <m:sSub>
                                <m:sSubPr>
                                  <m:ctrlPr>
                                    <a:rPr lang="en-US" sz="2600" b="0" i="1" smtClean="0">
                                      <a:latin typeface="Cambria Math" charset="0"/>
                                    </a:rPr>
                                  </m:ctrlPr>
                                </m:sSubPr>
                                <m:e>
                                  <m:r>
                                    <a:rPr lang="en-US" sz="2600" b="0" i="1" smtClean="0">
                                      <a:latin typeface="Cambria Math"/>
                                    </a:rPr>
                                    <m:t>4</m:t>
                                  </m:r>
                                </m:e>
                                <m:sub>
                                  <m:sSub>
                                    <m:sSubPr>
                                      <m:ctrlPr>
                                        <a:rPr lang="en-US" sz="2600" b="0" i="1" smtClean="0">
                                          <a:latin typeface="Cambria Math" charset="0"/>
                                        </a:rPr>
                                      </m:ctrlPr>
                                    </m:sSubPr>
                                    <m:e>
                                      <m:r>
                                        <a:rPr lang="en-US" sz="2600" b="0" i="1" smtClean="0">
                                          <a:latin typeface="Cambria Math"/>
                                        </a:rPr>
                                        <m:t>𝐻</m:t>
                                      </m:r>
                                    </m:e>
                                    <m:sub>
                                      <m:r>
                                        <a:rPr lang="en-US" sz="2600" b="0" i="1" smtClean="0">
                                          <a:latin typeface="Cambria Math"/>
                                        </a:rPr>
                                        <m:t>𝑒</m:t>
                                      </m:r>
                                    </m:sub>
                                  </m:sSub>
                                </m:sub>
                              </m:sSub>
                            </m:sub>
                          </m:sSub>
                        </m:num>
                        <m:den>
                          <m:sSub>
                            <m:sSubPr>
                              <m:ctrlPr>
                                <a:rPr lang="en-US" sz="2600" b="0" i="1" smtClean="0">
                                  <a:latin typeface="Cambria Math" charset="0"/>
                                </a:rPr>
                              </m:ctrlPr>
                            </m:sSubPr>
                            <m:e>
                              <m:r>
                                <a:rPr lang="en-US" sz="2600" b="0" i="1" smtClean="0">
                                  <a:latin typeface="Cambria Math"/>
                                </a:rPr>
                                <m:t>𝑛</m:t>
                              </m:r>
                            </m:e>
                            <m:sub>
                              <m:r>
                                <a:rPr lang="en-US" sz="2600" b="0" i="1" smtClean="0">
                                  <a:latin typeface="Cambria Math"/>
                                </a:rPr>
                                <m:t>𝐵</m:t>
                              </m:r>
                            </m:sub>
                          </m:sSub>
                        </m:den>
                      </m:f>
                      <m:r>
                        <a:rPr lang="en-US" sz="2600" b="0" i="1" smtClean="0">
                          <a:latin typeface="Cambria Math"/>
                        </a:rPr>
                        <m:t>=</m:t>
                      </m:r>
                      <m:f>
                        <m:fPr>
                          <m:ctrlPr>
                            <a:rPr lang="en-US" sz="2600" b="0" i="1" smtClean="0">
                              <a:latin typeface="Cambria Math" charset="0"/>
                            </a:rPr>
                          </m:ctrlPr>
                        </m:fPr>
                        <m:num>
                          <m:r>
                            <a:rPr lang="en-US" sz="2600" b="0" i="1" smtClean="0">
                              <a:latin typeface="Cambria Math"/>
                            </a:rPr>
                            <m:t>4</m:t>
                          </m:r>
                          <m:d>
                            <m:dPr>
                              <m:ctrlPr>
                                <a:rPr lang="en-US" sz="2600" b="0" i="1" smtClean="0">
                                  <a:latin typeface="Cambria Math" charset="0"/>
                                </a:rPr>
                              </m:ctrlPr>
                            </m:dPr>
                            <m:e>
                              <m:f>
                                <m:fPr>
                                  <m:ctrlPr>
                                    <a:rPr lang="en-US" sz="2600" b="0" i="1" smtClean="0">
                                      <a:latin typeface="Cambria Math" charset="0"/>
                                    </a:rPr>
                                  </m:ctrlPr>
                                </m:fPr>
                                <m:num>
                                  <m:sSub>
                                    <m:sSubPr>
                                      <m:ctrlPr>
                                        <a:rPr lang="en-US" sz="2600" b="0" i="1" smtClean="0">
                                          <a:latin typeface="Cambria Math" charset="0"/>
                                        </a:rPr>
                                      </m:ctrlPr>
                                    </m:sSubPr>
                                    <m:e>
                                      <m:r>
                                        <a:rPr lang="en-US" sz="2600" b="0" i="1" smtClean="0">
                                          <a:latin typeface="Cambria Math"/>
                                        </a:rPr>
                                        <m:t>𝑛</m:t>
                                      </m:r>
                                    </m:e>
                                    <m:sub>
                                      <m:r>
                                        <a:rPr lang="en-US" sz="2600" b="0" i="1" smtClean="0">
                                          <a:latin typeface="Cambria Math"/>
                                        </a:rPr>
                                        <m:t>𝑛</m:t>
                                      </m:r>
                                    </m:sub>
                                  </m:sSub>
                                </m:num>
                                <m:den>
                                  <m:r>
                                    <a:rPr lang="en-US" sz="2600" b="0" i="1" smtClean="0">
                                      <a:latin typeface="Cambria Math"/>
                                    </a:rPr>
                                    <m:t>2</m:t>
                                  </m:r>
                                </m:den>
                              </m:f>
                            </m:e>
                          </m:d>
                        </m:num>
                        <m:den>
                          <m:sSub>
                            <m:sSubPr>
                              <m:ctrlPr>
                                <a:rPr lang="en-US" sz="2600" b="0" i="1" smtClean="0">
                                  <a:latin typeface="Cambria Math" charset="0"/>
                                </a:rPr>
                              </m:ctrlPr>
                            </m:sSubPr>
                            <m:e>
                              <m:r>
                                <a:rPr lang="en-US" sz="2600" b="0" i="1" smtClean="0">
                                  <a:latin typeface="Cambria Math"/>
                                </a:rPr>
                                <m:t>𝑛</m:t>
                              </m:r>
                            </m:e>
                            <m:sub>
                              <m:r>
                                <a:rPr lang="en-US" sz="2600" b="0" i="1" smtClean="0">
                                  <a:latin typeface="Cambria Math"/>
                                </a:rPr>
                                <m:t>𝑛</m:t>
                              </m:r>
                            </m:sub>
                          </m:sSub>
                          <m:r>
                            <a:rPr lang="en-US" sz="2600" b="0" i="1" smtClean="0">
                              <a:latin typeface="Cambria Math"/>
                            </a:rPr>
                            <m:t>+</m:t>
                          </m:r>
                          <m:sSub>
                            <m:sSubPr>
                              <m:ctrlPr>
                                <a:rPr lang="en-US" sz="2600" b="0" i="1" smtClean="0">
                                  <a:latin typeface="Cambria Math" charset="0"/>
                                </a:rPr>
                              </m:ctrlPr>
                            </m:sSubPr>
                            <m:e>
                              <m:r>
                                <a:rPr lang="en-US" sz="2600" b="0" i="1" smtClean="0">
                                  <a:latin typeface="Cambria Math"/>
                                </a:rPr>
                                <m:t>𝑛</m:t>
                              </m:r>
                            </m:e>
                            <m:sub>
                              <m:r>
                                <a:rPr lang="en-US" sz="2600" b="0" i="1" smtClean="0">
                                  <a:latin typeface="Cambria Math"/>
                                </a:rPr>
                                <m:t>𝑝</m:t>
                              </m:r>
                            </m:sub>
                          </m:sSub>
                        </m:den>
                      </m:f>
                      <m:r>
                        <a:rPr lang="en-US" sz="2600" b="0" i="1" smtClean="0">
                          <a:latin typeface="Cambria Math"/>
                        </a:rPr>
                        <m:t>=</m:t>
                      </m:r>
                      <m:f>
                        <m:fPr>
                          <m:ctrlPr>
                            <a:rPr lang="en-US" sz="2600" b="0" i="1" smtClean="0">
                              <a:latin typeface="Cambria Math" charset="0"/>
                            </a:rPr>
                          </m:ctrlPr>
                        </m:fPr>
                        <m:num>
                          <m:r>
                            <a:rPr lang="en-US" sz="2600" b="0" i="1" smtClean="0">
                              <a:latin typeface="Cambria Math"/>
                            </a:rPr>
                            <m:t>2</m:t>
                          </m:r>
                          <m:d>
                            <m:dPr>
                              <m:ctrlPr>
                                <a:rPr lang="en-US" sz="2600" b="0" i="1" smtClean="0">
                                  <a:latin typeface="Cambria Math" charset="0"/>
                                </a:rPr>
                              </m:ctrlPr>
                            </m:dPr>
                            <m:e>
                              <m:f>
                                <m:fPr>
                                  <m:ctrlPr>
                                    <a:rPr lang="en-US" sz="2600" b="0" i="1" smtClean="0">
                                      <a:latin typeface="Cambria Math" charset="0"/>
                                    </a:rPr>
                                  </m:ctrlPr>
                                </m:fPr>
                                <m:num>
                                  <m:sSub>
                                    <m:sSubPr>
                                      <m:ctrlPr>
                                        <a:rPr lang="en-US" sz="2600" b="0" i="1" smtClean="0">
                                          <a:latin typeface="Cambria Math" charset="0"/>
                                        </a:rPr>
                                      </m:ctrlPr>
                                    </m:sSubPr>
                                    <m:e>
                                      <m:r>
                                        <a:rPr lang="en-US" sz="2600" b="0" i="1" smtClean="0">
                                          <a:latin typeface="Cambria Math"/>
                                        </a:rPr>
                                        <m:t>𝑛</m:t>
                                      </m:r>
                                    </m:e>
                                    <m:sub>
                                      <m:r>
                                        <a:rPr lang="en-US" sz="2600" b="0" i="1" smtClean="0">
                                          <a:latin typeface="Cambria Math"/>
                                        </a:rPr>
                                        <m:t>𝑛</m:t>
                                      </m:r>
                                    </m:sub>
                                  </m:sSub>
                                </m:num>
                                <m:den>
                                  <m:sSub>
                                    <m:sSubPr>
                                      <m:ctrlPr>
                                        <a:rPr lang="en-US" sz="2600" b="0" i="1" smtClean="0">
                                          <a:latin typeface="Cambria Math" charset="0"/>
                                        </a:rPr>
                                      </m:ctrlPr>
                                    </m:sSubPr>
                                    <m:e>
                                      <m:r>
                                        <a:rPr lang="en-US" sz="2600" b="0" i="1" smtClean="0">
                                          <a:latin typeface="Cambria Math"/>
                                        </a:rPr>
                                        <m:t>𝑛</m:t>
                                      </m:r>
                                    </m:e>
                                    <m:sub>
                                      <m:r>
                                        <a:rPr lang="en-US" sz="2600" b="0" i="1" smtClean="0">
                                          <a:latin typeface="Cambria Math"/>
                                        </a:rPr>
                                        <m:t>𝑝</m:t>
                                      </m:r>
                                    </m:sub>
                                  </m:sSub>
                                </m:den>
                              </m:f>
                            </m:e>
                          </m:d>
                        </m:num>
                        <m:den>
                          <m:r>
                            <a:rPr lang="en-US" sz="2600" b="0" i="1" smtClean="0">
                              <a:latin typeface="Cambria Math"/>
                            </a:rPr>
                            <m:t>1+</m:t>
                          </m:r>
                          <m:f>
                            <m:fPr>
                              <m:ctrlPr>
                                <a:rPr lang="en-US" sz="2600" b="0" i="1" smtClean="0">
                                  <a:latin typeface="Cambria Math" charset="0"/>
                                </a:rPr>
                              </m:ctrlPr>
                            </m:fPr>
                            <m:num>
                              <m:sSub>
                                <m:sSubPr>
                                  <m:ctrlPr>
                                    <a:rPr lang="en-US" sz="2600" b="0" i="1" smtClean="0">
                                      <a:latin typeface="Cambria Math" charset="0"/>
                                    </a:rPr>
                                  </m:ctrlPr>
                                </m:sSubPr>
                                <m:e>
                                  <m:r>
                                    <a:rPr lang="en-US" sz="2600" b="0" i="1" smtClean="0">
                                      <a:latin typeface="Cambria Math"/>
                                    </a:rPr>
                                    <m:t>𝑛</m:t>
                                  </m:r>
                                </m:e>
                                <m:sub>
                                  <m:r>
                                    <a:rPr lang="en-US" sz="2600" b="0" i="1" smtClean="0">
                                      <a:latin typeface="Cambria Math"/>
                                    </a:rPr>
                                    <m:t>𝑛</m:t>
                                  </m:r>
                                </m:sub>
                              </m:sSub>
                            </m:num>
                            <m:den>
                              <m:sSub>
                                <m:sSubPr>
                                  <m:ctrlPr>
                                    <a:rPr lang="en-US" sz="2600" b="0" i="1" smtClean="0">
                                      <a:latin typeface="Cambria Math" charset="0"/>
                                    </a:rPr>
                                  </m:ctrlPr>
                                </m:sSubPr>
                                <m:e>
                                  <m:r>
                                    <a:rPr lang="en-US" sz="2600" b="0" i="1" smtClean="0">
                                      <a:latin typeface="Cambria Math"/>
                                    </a:rPr>
                                    <m:t>𝑛</m:t>
                                  </m:r>
                                </m:e>
                                <m:sub>
                                  <m:r>
                                    <a:rPr lang="en-US" sz="2600" b="0" i="1" smtClean="0">
                                      <a:latin typeface="Cambria Math"/>
                                    </a:rPr>
                                    <m:t>𝑝</m:t>
                                  </m:r>
                                </m:sub>
                              </m:sSub>
                            </m:den>
                          </m:f>
                        </m:den>
                      </m:f>
                    </m:oMath>
                  </m:oMathPara>
                </a14:m>
                <a:endParaRPr lang="en-US" sz="2600" dirty="0" smtClean="0"/>
              </a:p>
              <a:p>
                <a:pPr marL="0" indent="0">
                  <a:buNone/>
                </a:pPr>
                <a:endParaRPr lang="en-US" sz="2600" dirty="0" smtClean="0"/>
              </a:p>
              <a:p>
                <a:pPr marL="0" indent="0">
                  <a:buNone/>
                </a:pPr>
                <a:endParaRPr lang="en-US" sz="2600" dirty="0" smtClean="0"/>
              </a:p>
              <a:p>
                <a:r>
                  <a:rPr lang="en-US" sz="2600" dirty="0" smtClean="0"/>
                  <a:t>Recall that  </a:t>
                </a:r>
                <a14:m>
                  <m:oMath xmlns:m="http://schemas.openxmlformats.org/officeDocument/2006/math">
                    <m:f>
                      <m:fPr>
                        <m:ctrlPr>
                          <a:rPr lang="en-US" sz="2600" b="0" i="1" smtClean="0">
                            <a:latin typeface="Cambria Math" charset="0"/>
                          </a:rPr>
                        </m:ctrlPr>
                      </m:fPr>
                      <m:num>
                        <m:sSub>
                          <m:sSubPr>
                            <m:ctrlPr>
                              <a:rPr lang="en-US" sz="2600" b="0" i="1" smtClean="0">
                                <a:latin typeface="Cambria Math" charset="0"/>
                              </a:rPr>
                            </m:ctrlPr>
                          </m:sSubPr>
                          <m:e>
                            <m:r>
                              <a:rPr lang="en-US" sz="2600" b="0" i="1" smtClean="0">
                                <a:latin typeface="Cambria Math"/>
                              </a:rPr>
                              <m:t>𝑛</m:t>
                            </m:r>
                          </m:e>
                          <m:sub>
                            <m:r>
                              <a:rPr lang="en-US" sz="2600" b="0" i="1" smtClean="0">
                                <a:latin typeface="Cambria Math"/>
                              </a:rPr>
                              <m:t>𝑛</m:t>
                            </m:r>
                          </m:sub>
                        </m:sSub>
                      </m:num>
                      <m:den>
                        <m:sSub>
                          <m:sSubPr>
                            <m:ctrlPr>
                              <a:rPr lang="en-US" sz="2600" b="0" i="1" smtClean="0">
                                <a:latin typeface="Cambria Math" charset="0"/>
                              </a:rPr>
                            </m:ctrlPr>
                          </m:sSubPr>
                          <m:e>
                            <m:r>
                              <a:rPr lang="en-US" sz="2600" b="0" i="1" smtClean="0">
                                <a:latin typeface="Cambria Math"/>
                              </a:rPr>
                              <m:t>𝑛</m:t>
                            </m:r>
                          </m:e>
                          <m:sub>
                            <m:r>
                              <a:rPr lang="en-US" sz="2600" b="0" i="1" smtClean="0">
                                <a:latin typeface="Cambria Math"/>
                              </a:rPr>
                              <m:t>𝑝</m:t>
                            </m:r>
                          </m:sub>
                        </m:sSub>
                      </m:den>
                    </m:f>
                    <m:r>
                      <a:rPr lang="en-US" sz="2600" b="0" i="1" smtClean="0">
                        <a:latin typeface="Cambria Math"/>
                        <a:ea typeface="Cambria Math"/>
                      </a:rPr>
                      <m:t>≅</m:t>
                    </m:r>
                    <m:func>
                      <m:funcPr>
                        <m:ctrlPr>
                          <a:rPr lang="en-US" sz="2600" b="0" i="1" smtClean="0">
                            <a:latin typeface="Cambria Math" charset="0"/>
                            <a:ea typeface="Cambria Math"/>
                          </a:rPr>
                        </m:ctrlPr>
                      </m:funcPr>
                      <m:fName>
                        <m:r>
                          <m:rPr>
                            <m:sty m:val="p"/>
                          </m:rPr>
                          <a:rPr lang="en-US" sz="2600" b="0" i="0" smtClean="0">
                            <a:latin typeface="Cambria Math"/>
                            <a:ea typeface="Cambria Math"/>
                          </a:rPr>
                          <m:t>exp</m:t>
                        </m:r>
                      </m:fName>
                      <m:e>
                        <m:d>
                          <m:dPr>
                            <m:ctrlPr>
                              <a:rPr lang="en-US" sz="2600" b="0" i="1" smtClean="0">
                                <a:latin typeface="Cambria Math" charset="0"/>
                                <a:ea typeface="Cambria Math"/>
                              </a:rPr>
                            </m:ctrlPr>
                          </m:dPr>
                          <m:e>
                            <m:r>
                              <a:rPr lang="en-US" sz="2600" b="0" i="1" smtClean="0">
                                <a:latin typeface="Cambria Math"/>
                                <a:ea typeface="Cambria Math"/>
                              </a:rPr>
                              <m:t>−</m:t>
                            </m:r>
                            <m:f>
                              <m:fPr>
                                <m:ctrlPr>
                                  <a:rPr lang="en-US" sz="2600" b="0" i="1" smtClean="0">
                                    <a:latin typeface="Cambria Math" charset="0"/>
                                    <a:ea typeface="Cambria Math"/>
                                  </a:rPr>
                                </m:ctrlPr>
                              </m:fPr>
                              <m:num>
                                <m:r>
                                  <a:rPr lang="en-US" sz="2600" b="0" i="1" smtClean="0">
                                    <a:latin typeface="Cambria Math"/>
                                    <a:ea typeface="Cambria Math"/>
                                  </a:rPr>
                                  <m:t>𝑄</m:t>
                                </m:r>
                              </m:num>
                              <m:den>
                                <m:sSub>
                                  <m:sSubPr>
                                    <m:ctrlPr>
                                      <a:rPr lang="en-US" sz="2600" b="0" i="1" smtClean="0">
                                        <a:latin typeface="Cambria Math" charset="0"/>
                                        <a:ea typeface="Cambria Math"/>
                                      </a:rPr>
                                    </m:ctrlPr>
                                  </m:sSubPr>
                                  <m:e>
                                    <m:r>
                                      <a:rPr lang="en-US" sz="2600" b="0" i="1" smtClean="0">
                                        <a:latin typeface="Cambria Math"/>
                                        <a:ea typeface="Cambria Math"/>
                                      </a:rPr>
                                      <m:t>𝑇</m:t>
                                    </m:r>
                                  </m:e>
                                  <m:sub>
                                    <m:r>
                                      <a:rPr lang="en-US" sz="2600" b="0" i="1" smtClean="0">
                                        <a:latin typeface="Cambria Math"/>
                                        <a:ea typeface="Cambria Math"/>
                                      </a:rPr>
                                      <m:t>𝐹</m:t>
                                    </m:r>
                                  </m:sub>
                                </m:sSub>
                              </m:den>
                            </m:f>
                          </m:e>
                        </m:d>
                        <m:r>
                          <a:rPr lang="en-US" sz="2600" b="0" i="1" smtClean="0">
                            <a:latin typeface="Cambria Math"/>
                            <a:ea typeface="Cambria Math"/>
                          </a:rPr>
                          <m:t>≈</m:t>
                        </m:r>
                        <m:f>
                          <m:fPr>
                            <m:ctrlPr>
                              <a:rPr lang="en-US" sz="2600" b="0" i="1" smtClean="0">
                                <a:latin typeface="Cambria Math" charset="0"/>
                                <a:ea typeface="Cambria Math"/>
                              </a:rPr>
                            </m:ctrlPr>
                          </m:fPr>
                          <m:num>
                            <m:r>
                              <a:rPr lang="en-US" sz="2600" b="0" i="1" smtClean="0">
                                <a:latin typeface="Cambria Math"/>
                                <a:ea typeface="Cambria Math"/>
                              </a:rPr>
                              <m:t>1</m:t>
                            </m:r>
                          </m:num>
                          <m:den>
                            <m:r>
                              <a:rPr lang="en-US" sz="2600" b="0" i="1" smtClean="0">
                                <a:latin typeface="Cambria Math"/>
                                <a:ea typeface="Cambria Math"/>
                              </a:rPr>
                              <m:t>7</m:t>
                            </m:r>
                          </m:den>
                        </m:f>
                      </m:e>
                    </m:func>
                  </m:oMath>
                </a14:m>
                <a:endParaRPr lang="en-US" sz="2600" b="0" i="1" dirty="0" smtClean="0">
                  <a:latin typeface="Cambria Math"/>
                  <a:ea typeface="Cambria Math"/>
                </a:endParaRPr>
              </a:p>
              <a:p>
                <a:endParaRPr lang="en-US" sz="2600" b="0" i="1" dirty="0" smtClean="0">
                  <a:latin typeface="Cambria Math"/>
                  <a:ea typeface="Cambria Math"/>
                </a:endParaRPr>
              </a:p>
              <a:p>
                <a:pPr marL="0" indent="0">
                  <a:buNone/>
                </a:pPr>
                <a14:m>
                  <m:oMathPara xmlns:m="http://schemas.openxmlformats.org/officeDocument/2006/math">
                    <m:oMathParaPr>
                      <m:jc m:val="centerGroup"/>
                    </m:oMathParaPr>
                    <m:oMath xmlns:m="http://schemas.openxmlformats.org/officeDocument/2006/math">
                      <m:r>
                        <a:rPr lang="en-US" sz="2600" i="1" smtClean="0">
                          <a:latin typeface="Cambria Math"/>
                          <a:ea typeface="Cambria Math"/>
                        </a:rPr>
                        <m:t>⟹</m:t>
                      </m:r>
                      <m:r>
                        <a:rPr lang="en-US" sz="2600" b="0" i="1" smtClean="0">
                          <a:latin typeface="Cambria Math"/>
                          <a:ea typeface="Cambria Math"/>
                        </a:rPr>
                        <m:t>𝑌</m:t>
                      </m:r>
                      <m:r>
                        <a:rPr lang="en-US" sz="2600" b="0" i="1" smtClean="0">
                          <a:latin typeface="Cambria Math"/>
                          <a:ea typeface="Cambria Math"/>
                        </a:rPr>
                        <m:t>≅0.25</m:t>
                      </m:r>
                    </m:oMath>
                  </m:oMathPara>
                </a14:m>
                <a:endParaRPr lang="en-US" sz="2600" dirty="0" smtClean="0"/>
              </a:p>
              <a:p>
                <a:endParaRPr lang="en-US" sz="2600" dirty="0" smtClean="0"/>
              </a:p>
              <a:p>
                <a:r>
                  <a:rPr lang="en-US" sz="2600" dirty="0" smtClean="0"/>
                  <a:t>Observationally, </a:t>
                </a:r>
                <a14:m>
                  <m:oMath xmlns:m="http://schemas.openxmlformats.org/officeDocument/2006/math">
                    <m:r>
                      <a:rPr lang="en-US" sz="2600" b="0" i="1" smtClean="0">
                        <a:latin typeface="Cambria Math"/>
                      </a:rPr>
                      <m:t>0.22&lt;</m:t>
                    </m:r>
                    <m:r>
                      <a:rPr lang="en-US" sz="2600" b="0" i="1" smtClean="0">
                        <a:latin typeface="Cambria Math"/>
                      </a:rPr>
                      <m:t>𝑌</m:t>
                    </m:r>
                    <m:r>
                      <a:rPr lang="en-US" sz="2600" b="0" i="1" smtClean="0">
                        <a:latin typeface="Cambria Math"/>
                      </a:rPr>
                      <m:t>&lt;0.25</m:t>
                    </m:r>
                  </m:oMath>
                </a14:m>
                <a:endParaRPr lang="en-US" sz="2600" dirty="0" smtClean="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574431"/>
                <a:ext cx="7997253" cy="5526565"/>
              </a:xfrm>
              <a:blipFill rotWithShape="0">
                <a:blip r:embed="rId3"/>
                <a:stretch>
                  <a:fillRect l="-838" t="-1985"/>
                </a:stretch>
              </a:blipFill>
            </p:spPr>
            <p:txBody>
              <a:bodyPr/>
              <a:lstStyle/>
              <a:p>
                <a:r>
                  <a:rPr lang="en-GB">
                    <a:noFill/>
                  </a:rPr>
                  <a:t> </a:t>
                </a:r>
              </a:p>
            </p:txBody>
          </p:sp>
        </mc:Fallback>
      </mc:AlternateContent>
    </p:spTree>
    <p:extLst>
      <p:ext uri="{BB962C8B-B14F-4D97-AF65-F5344CB8AC3E}">
        <p14:creationId xmlns:p14="http://schemas.microsoft.com/office/powerpoint/2010/main" val="169383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74432"/>
                <a:ext cx="8229600" cy="5551732"/>
              </a:xfrm>
            </p:spPr>
            <p:txBody>
              <a:bodyPr>
                <a:normAutofit fontScale="70000" lnSpcReduction="20000"/>
              </a:bodyPr>
              <a:lstStyle/>
              <a:p>
                <a:r>
                  <a:rPr lang="en-US" dirty="0" smtClean="0"/>
                  <a:t>Heavier light elements are not formed</a:t>
                </a:r>
              </a:p>
              <a:p>
                <a:pPr lvl="1"/>
                <a:r>
                  <a:rPr lang="en-US" sz="3100" dirty="0" smtClean="0"/>
                  <a:t>No stable nuclei with atomic number A = 5, 8</a:t>
                </a:r>
              </a:p>
              <a:p>
                <a:pPr lvl="1"/>
                <a:r>
                  <a:rPr lang="en-US" sz="3100" dirty="0" smtClean="0"/>
                  <a:t>Tiny amounts of Lithium are produced</a:t>
                </a:r>
                <a:endParaRPr lang="en-US" sz="3100" dirty="0"/>
              </a:p>
              <a:p>
                <a:endParaRPr lang="en-US" dirty="0" smtClean="0"/>
              </a:p>
              <a:p>
                <a:endParaRPr lang="en-US" dirty="0"/>
              </a:p>
              <a:p>
                <a:endParaRPr lang="en-US" dirty="0" smtClean="0"/>
              </a:p>
              <a:p>
                <a:endParaRPr lang="en-US" dirty="0" smtClean="0"/>
              </a:p>
              <a:p>
                <a:endParaRPr lang="en-US" dirty="0" smtClean="0"/>
              </a:p>
              <a:p>
                <a:endParaRPr lang="en-US" dirty="0" smtClean="0"/>
              </a:p>
              <a:p>
                <a:r>
                  <a:rPr lang="en-US" dirty="0" smtClean="0"/>
                  <a:t>Density of Helium is too small for “triple-</a:t>
                </a:r>
                <a:r>
                  <a:rPr lang="el-GR" dirty="0" smtClean="0"/>
                  <a:t>α</a:t>
                </a:r>
                <a:r>
                  <a:rPr lang="en-US" dirty="0" smtClean="0"/>
                  <a:t>” process, </a:t>
                </a:r>
                <a:r>
                  <a:rPr lang="en-US" baseline="30000" dirty="0" smtClean="0"/>
                  <a:t>4</a:t>
                </a:r>
                <a:r>
                  <a:rPr lang="en-US" dirty="0" smtClean="0"/>
                  <a:t>He + </a:t>
                </a:r>
                <a:r>
                  <a:rPr lang="en-US" baseline="30000" dirty="0" smtClean="0"/>
                  <a:t>4</a:t>
                </a:r>
                <a:r>
                  <a:rPr lang="en-US" dirty="0" smtClean="0"/>
                  <a:t>He + </a:t>
                </a:r>
                <a:r>
                  <a:rPr lang="en-US" baseline="30000" dirty="0" smtClean="0"/>
                  <a:t>4</a:t>
                </a:r>
                <a:r>
                  <a:rPr lang="en-US" dirty="0" smtClean="0"/>
                  <a:t>He </a:t>
                </a:r>
                <a:r>
                  <a:rPr lang="en-US" dirty="0" smtClean="0">
                    <a:sym typeface="Wingdings" panose="05000000000000000000" pitchFamily="2" charset="2"/>
                  </a:rPr>
                  <a:t> </a:t>
                </a:r>
                <a:r>
                  <a:rPr lang="en-US" baseline="30000" dirty="0" smtClean="0">
                    <a:sym typeface="Wingdings" panose="05000000000000000000" pitchFamily="2" charset="2"/>
                  </a:rPr>
                  <a:t>12</a:t>
                </a:r>
                <a:r>
                  <a:rPr lang="en-US" dirty="0" smtClean="0">
                    <a:sym typeface="Wingdings" panose="05000000000000000000" pitchFamily="2" charset="2"/>
                  </a:rPr>
                  <a:t>C, which occurs in stars</a:t>
                </a:r>
                <a:endParaRPr lang="en-US" dirty="0"/>
              </a:p>
              <a:p>
                <a:endParaRPr lang="en-US" dirty="0"/>
              </a:p>
              <a:p>
                <a:r>
                  <a:rPr lang="en-US" dirty="0" smtClean="0"/>
                  <a:t>Abundance of light elements depends only on baryon to photon fraction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𝜂</m:t>
                      </m:r>
                      <m:r>
                        <a:rPr lang="en-US" b="0" i="1" smtClean="0">
                          <a:latin typeface="Cambria Math"/>
                        </a:rPr>
                        <m:t>=</m:t>
                      </m:r>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a:rPr>
                                <m:t>𝑛</m:t>
                              </m:r>
                            </m:e>
                            <m:sub>
                              <m:r>
                                <a:rPr lang="en-US" b="0" i="1" smtClean="0">
                                  <a:latin typeface="Cambria Math"/>
                                </a:rPr>
                                <m:t>𝐵</m:t>
                              </m:r>
                            </m:sub>
                          </m:sSub>
                        </m:num>
                        <m:den>
                          <m:sSub>
                            <m:sSubPr>
                              <m:ctrlPr>
                                <a:rPr lang="en-US" b="0" i="1" smtClean="0">
                                  <a:latin typeface="Cambria Math" charset="0"/>
                                </a:rPr>
                              </m:ctrlPr>
                            </m:sSubPr>
                            <m:e>
                              <m:r>
                                <a:rPr lang="en-US" b="0" i="1" smtClean="0">
                                  <a:latin typeface="Cambria Math"/>
                                </a:rPr>
                                <m:t>𝑛</m:t>
                              </m:r>
                            </m:e>
                            <m:sub>
                              <m:r>
                                <a:rPr lang="en-US" b="0" i="1" smtClean="0">
                                  <a:latin typeface="Cambria Math"/>
                                </a:rPr>
                                <m:t>𝛾</m:t>
                              </m:r>
                            </m:sub>
                          </m:sSub>
                        </m:den>
                      </m:f>
                      <m:r>
                        <a:rPr lang="en-US" b="0" i="1" smtClean="0">
                          <a:latin typeface="Cambria Math"/>
                        </a:rPr>
                        <m:t>=</m:t>
                      </m:r>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a:rPr>
                                <m:t>𝑛</m:t>
                              </m:r>
                            </m:e>
                            <m:sub>
                              <m:r>
                                <a:rPr lang="en-US" b="0" i="1" smtClean="0">
                                  <a:latin typeface="Cambria Math"/>
                                </a:rPr>
                                <m:t>𝑛</m:t>
                              </m:r>
                            </m:sub>
                          </m:sSub>
                          <m:r>
                            <a:rPr lang="en-US" b="0" i="1" smtClean="0">
                              <a:latin typeface="Cambria Math"/>
                            </a:rPr>
                            <m:t>+</m:t>
                          </m:r>
                          <m:sSub>
                            <m:sSubPr>
                              <m:ctrlPr>
                                <a:rPr lang="en-US" b="0" i="1" smtClean="0">
                                  <a:latin typeface="Cambria Math" charset="0"/>
                                </a:rPr>
                              </m:ctrlPr>
                            </m:sSubPr>
                            <m:e>
                              <m:r>
                                <a:rPr lang="en-US" b="0" i="1" smtClean="0">
                                  <a:latin typeface="Cambria Math"/>
                                </a:rPr>
                                <m:t>𝑛</m:t>
                              </m:r>
                            </m:e>
                            <m:sub>
                              <m:r>
                                <a:rPr lang="en-US" b="0" i="1" smtClean="0">
                                  <a:latin typeface="Cambria Math"/>
                                </a:rPr>
                                <m:t>𝑝</m:t>
                              </m:r>
                            </m:sub>
                          </m:sSub>
                        </m:num>
                        <m:den>
                          <m:sSub>
                            <m:sSubPr>
                              <m:ctrlPr>
                                <a:rPr lang="en-US" b="0" i="1" smtClean="0">
                                  <a:latin typeface="Cambria Math" charset="0"/>
                                </a:rPr>
                              </m:ctrlPr>
                            </m:sSubPr>
                            <m:e>
                              <m:r>
                                <a:rPr lang="en-US" b="0" i="1" smtClean="0">
                                  <a:latin typeface="Cambria Math"/>
                                </a:rPr>
                                <m:t>𝑛</m:t>
                              </m:r>
                            </m:e>
                            <m:sub>
                              <m:r>
                                <a:rPr lang="en-US" b="0" i="1" smtClean="0">
                                  <a:latin typeface="Cambria Math"/>
                                </a:rPr>
                                <m:t>𝛾</m:t>
                              </m:r>
                            </m:sub>
                          </m:sSub>
                        </m:den>
                      </m:f>
                      <m:r>
                        <a:rPr lang="en-US" b="0" i="1" smtClean="0">
                          <a:latin typeface="Cambria Math"/>
                        </a:rPr>
                        <m:t>=2.68</m:t>
                      </m:r>
                      <m:r>
                        <a:rPr lang="en-US" b="0" i="1" smtClean="0">
                          <a:latin typeface="Cambria Math"/>
                          <a:ea typeface="Cambria Math"/>
                        </a:rPr>
                        <m:t>×</m:t>
                      </m:r>
                      <m:sSup>
                        <m:sSupPr>
                          <m:ctrlPr>
                            <a:rPr lang="en-US" b="0" i="1" smtClean="0">
                              <a:latin typeface="Cambria Math" charset="0"/>
                              <a:ea typeface="Cambria Math"/>
                            </a:rPr>
                          </m:ctrlPr>
                        </m:sSupPr>
                        <m:e>
                          <m:r>
                            <a:rPr lang="en-US" b="0" i="1" smtClean="0">
                              <a:latin typeface="Cambria Math"/>
                              <a:ea typeface="Cambria Math"/>
                            </a:rPr>
                            <m:t>10</m:t>
                          </m:r>
                        </m:e>
                        <m:sup>
                          <m:r>
                            <a:rPr lang="en-US" b="0" i="1" smtClean="0">
                              <a:latin typeface="Cambria Math"/>
                              <a:ea typeface="Cambria Math"/>
                            </a:rPr>
                            <m:t>−8</m:t>
                          </m:r>
                        </m:sup>
                      </m:sSup>
                      <m:sSub>
                        <m:sSubPr>
                          <m:ctrlPr>
                            <a:rPr lang="en-US" b="0" i="1" smtClean="0">
                              <a:latin typeface="Cambria Math" charset="0"/>
                              <a:ea typeface="Cambria Math"/>
                            </a:rPr>
                          </m:ctrlPr>
                        </m:sSubPr>
                        <m:e>
                          <m:r>
                            <m:rPr>
                              <m:sty m:val="p"/>
                            </m:rPr>
                            <a:rPr lang="en-US" b="0" i="0" smtClean="0">
                              <a:latin typeface="Cambria Math"/>
                              <a:ea typeface="Cambria Math"/>
                            </a:rPr>
                            <m:t>Ω</m:t>
                          </m:r>
                        </m:e>
                        <m:sub>
                          <m:r>
                            <a:rPr lang="en-US" b="0" i="1" smtClean="0">
                              <a:latin typeface="Cambria Math"/>
                              <a:ea typeface="Cambria Math"/>
                            </a:rPr>
                            <m:t>𝐵</m:t>
                          </m:r>
                        </m:sub>
                      </m:sSub>
                      <m:sSup>
                        <m:sSupPr>
                          <m:ctrlPr>
                            <a:rPr lang="en-US" b="0" i="1" smtClean="0">
                              <a:latin typeface="Cambria Math" charset="0"/>
                              <a:ea typeface="Cambria Math"/>
                            </a:rPr>
                          </m:ctrlPr>
                        </m:sSupPr>
                        <m:e>
                          <m:r>
                            <a:rPr lang="en-US" b="0" i="1" smtClean="0">
                              <a:latin typeface="Cambria Math"/>
                              <a:ea typeface="Cambria Math"/>
                            </a:rPr>
                            <m:t>h</m:t>
                          </m:r>
                        </m:e>
                        <m:sup>
                          <m:r>
                            <a:rPr lang="en-US" b="0" i="1" smtClean="0">
                              <a:latin typeface="Cambria Math"/>
                              <a:ea typeface="Cambria Math"/>
                            </a:rPr>
                            <m:t>2</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74432"/>
                <a:ext cx="8229600" cy="5551732"/>
              </a:xfrm>
              <a:blipFill rotWithShape="0">
                <a:blip r:embed="rId4"/>
                <a:stretch>
                  <a:fillRect l="-815" t="-1976" r="-296"/>
                </a:stretch>
              </a:blipFill>
            </p:spPr>
            <p:txBody>
              <a:bodyPr/>
              <a:lstStyle/>
              <a:p>
                <a:r>
                  <a:rPr lang="en-GB">
                    <a:noFill/>
                  </a:rPr>
                  <a:t> </a:t>
                </a:r>
              </a:p>
            </p:txBody>
          </p:sp>
        </mc:Fallback>
      </mc:AlternateContent>
      <p:graphicFrame>
        <p:nvGraphicFramePr>
          <p:cNvPr id="2" name="Object 1"/>
          <p:cNvGraphicFramePr>
            <a:graphicFrameLocks noGrp="1" noChangeAspect="1"/>
          </p:cNvGraphicFramePr>
          <p:nvPr>
            <p:extLst>
              <p:ext uri="{D42A27DB-BD31-4B8C-83A1-F6EECF244321}">
                <p14:modId xmlns:p14="http://schemas.microsoft.com/office/powerpoint/2010/main" val="4264380731"/>
              </p:ext>
            </p:extLst>
          </p:nvPr>
        </p:nvGraphicFramePr>
        <p:xfrm>
          <a:off x="2212586" y="1665124"/>
          <a:ext cx="3465024" cy="1801133"/>
        </p:xfrm>
        <a:graphic>
          <a:graphicData uri="http://schemas.openxmlformats.org/presentationml/2006/ole">
            <mc:AlternateContent xmlns:mc="http://schemas.openxmlformats.org/markup-compatibility/2006">
              <mc:Choice xmlns:v="urn:schemas-microsoft-com:vml" Requires="v">
                <p:oleObj spid="_x0000_s83050" name="Equation" r:id="rId5" imgW="1612900" imgH="838200" progId="Equation.DSMT4">
                  <p:embed/>
                </p:oleObj>
              </mc:Choice>
              <mc:Fallback>
                <p:oleObj name="Equation" r:id="rId5" imgW="1612900" imgH="838200" progId="Equation.DSMT4">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2586" y="1665124"/>
                        <a:ext cx="3465024" cy="180113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1113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cstate="print"/>
          <a:srcRect/>
          <a:stretch>
            <a:fillRect/>
          </a:stretch>
        </p:blipFill>
        <p:spPr bwMode="auto">
          <a:xfrm>
            <a:off x="624862" y="950454"/>
            <a:ext cx="7894277" cy="5637026"/>
          </a:xfrm>
          <a:prstGeom prst="rect">
            <a:avLst/>
          </a:prstGeom>
          <a:noFill/>
          <a:ln w="9525">
            <a:noFill/>
            <a:miter lim="800000"/>
            <a:headEnd/>
            <a:tailEnd/>
          </a:ln>
        </p:spPr>
      </p:pic>
      <p:sp>
        <p:nvSpPr>
          <p:cNvPr id="2" name="TextBox 1"/>
          <p:cNvSpPr txBox="1"/>
          <p:nvPr/>
        </p:nvSpPr>
        <p:spPr>
          <a:xfrm>
            <a:off x="1060939" y="375137"/>
            <a:ext cx="7022122" cy="400110"/>
          </a:xfrm>
          <a:prstGeom prst="rect">
            <a:avLst/>
          </a:prstGeom>
          <a:noFill/>
        </p:spPr>
        <p:txBody>
          <a:bodyPr wrap="square" rtlCol="0">
            <a:spAutoFit/>
          </a:bodyPr>
          <a:lstStyle/>
          <a:p>
            <a:pPr algn="ctr"/>
            <a:r>
              <a:rPr lang="en-US" sz="2000" dirty="0" smtClean="0">
                <a:solidFill>
                  <a:schemeClr val="accent2"/>
                </a:solidFill>
              </a:rPr>
              <a:t>Evolution of light element abundances in the early universe</a:t>
            </a:r>
            <a:endParaRPr lang="en-US" sz="2000" dirty="0">
              <a:solidFill>
                <a:schemeClr val="accent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0" descr="http://www.astro.virginia.edu/class/whittle/astr553/Topic01/Old_2012_9/t1_cos_density_evo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50" y="152611"/>
            <a:ext cx="7051064" cy="63652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Grp="1" noChangeAspect="1"/>
          </p:cNvGraphicFramePr>
          <p:nvPr>
            <p:extLst>
              <p:ext uri="{D42A27DB-BD31-4B8C-83A1-F6EECF244321}">
                <p14:modId xmlns:p14="http://schemas.microsoft.com/office/powerpoint/2010/main" val="805849591"/>
              </p:ext>
            </p:extLst>
          </p:nvPr>
        </p:nvGraphicFramePr>
        <p:xfrm>
          <a:off x="6295293" y="5759572"/>
          <a:ext cx="2418401" cy="879419"/>
        </p:xfrm>
        <a:graphic>
          <a:graphicData uri="http://schemas.openxmlformats.org/presentationml/2006/ole">
            <mc:AlternateContent xmlns:mc="http://schemas.openxmlformats.org/markup-compatibility/2006">
              <mc:Choice xmlns:v="urn:schemas-microsoft-com:vml" Requires="v">
                <p:oleObj spid="_x0000_s80426" name="Equation" r:id="rId5" imgW="1257300" imgH="457200" progId="Equation.DSMT4">
                  <p:embed/>
                </p:oleObj>
              </mc:Choice>
              <mc:Fallback>
                <p:oleObj name="Equation" r:id="rId5" imgW="1257300" imgH="457200" progId="Equation.DSMT4">
                  <p:embed/>
                  <p:pic>
                    <p:nvPicPr>
                      <p:cNvPr id="0" name="Object 1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5293" y="5759572"/>
                        <a:ext cx="2418401" cy="879419"/>
                      </a:xfrm>
                      <a:prstGeom prst="rect">
                        <a:avLst/>
                      </a:prstGeom>
                      <a:noFill/>
                      <a:ln>
                        <a:noFill/>
                      </a:ln>
                    </p:spPr>
                  </p:pic>
                </p:oleObj>
              </mc:Fallback>
            </mc:AlternateContent>
          </a:graphicData>
        </a:graphic>
      </p:graphicFrame>
      <p:graphicFrame>
        <p:nvGraphicFramePr>
          <p:cNvPr id="4" name="Object 3"/>
          <p:cNvGraphicFramePr>
            <a:graphicFrameLocks noGrp="1" noChangeAspect="1"/>
          </p:cNvGraphicFramePr>
          <p:nvPr>
            <p:extLst>
              <p:ext uri="{D42A27DB-BD31-4B8C-83A1-F6EECF244321}">
                <p14:modId xmlns:p14="http://schemas.microsoft.com/office/powerpoint/2010/main" val="1581407330"/>
              </p:ext>
            </p:extLst>
          </p:nvPr>
        </p:nvGraphicFramePr>
        <p:xfrm>
          <a:off x="4733561" y="2454579"/>
          <a:ext cx="617737" cy="547363"/>
        </p:xfrm>
        <a:graphic>
          <a:graphicData uri="http://schemas.openxmlformats.org/presentationml/2006/ole">
            <mc:AlternateContent xmlns:mc="http://schemas.openxmlformats.org/markup-compatibility/2006">
              <mc:Choice xmlns:v="urn:schemas-microsoft-com:vml" Requires="v">
                <p:oleObj spid="_x0000_s80427" name="Equation" r:id="rId7" imgW="228501" imgH="203112" progId="Equation.DSMT4">
                  <p:embed/>
                </p:oleObj>
              </mc:Choice>
              <mc:Fallback>
                <p:oleObj name="Equation" r:id="rId7" imgW="228501" imgH="203112" progId="Equation.DSMT4">
                  <p:embed/>
                  <p:pic>
                    <p:nvPicPr>
                      <p:cNvPr id="0" name="Object 1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3561" y="2454579"/>
                        <a:ext cx="617737" cy="547363"/>
                      </a:xfrm>
                      <a:prstGeom prst="rect">
                        <a:avLst/>
                      </a:prstGeom>
                      <a:noFill/>
                      <a:ln>
                        <a:noFill/>
                      </a:ln>
                    </p:spPr>
                  </p:pic>
                </p:oleObj>
              </mc:Fallback>
            </mc:AlternateContent>
          </a:graphicData>
        </a:graphic>
      </p:graphicFrame>
      <p:graphicFrame>
        <p:nvGraphicFramePr>
          <p:cNvPr id="5" name="Object 4"/>
          <p:cNvGraphicFramePr>
            <a:graphicFrameLocks noGrp="1" noChangeAspect="1"/>
          </p:cNvGraphicFramePr>
          <p:nvPr>
            <p:extLst>
              <p:ext uri="{D42A27DB-BD31-4B8C-83A1-F6EECF244321}">
                <p14:modId xmlns:p14="http://schemas.microsoft.com/office/powerpoint/2010/main" val="2806757699"/>
              </p:ext>
            </p:extLst>
          </p:nvPr>
        </p:nvGraphicFramePr>
        <p:xfrm>
          <a:off x="1876429" y="2495062"/>
          <a:ext cx="602250" cy="536088"/>
        </p:xfrm>
        <a:graphic>
          <a:graphicData uri="http://schemas.openxmlformats.org/presentationml/2006/ole">
            <mc:AlternateContent xmlns:mc="http://schemas.openxmlformats.org/markup-compatibility/2006">
              <mc:Choice xmlns:v="urn:schemas-microsoft-com:vml" Requires="v">
                <p:oleObj spid="_x0000_s80428" name="Equation" r:id="rId9" imgW="228501" imgH="203112" progId="Equation.DSMT4">
                  <p:embed/>
                </p:oleObj>
              </mc:Choice>
              <mc:Fallback>
                <p:oleObj name="Equation" r:id="rId9" imgW="228501" imgH="203112" progId="Equation.DSMT4">
                  <p:embed/>
                  <p:pic>
                    <p:nvPicPr>
                      <p:cNvPr id="0" name="Object 24"/>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6429" y="2495062"/>
                        <a:ext cx="602250" cy="536088"/>
                      </a:xfrm>
                      <a:prstGeom prst="rect">
                        <a:avLst/>
                      </a:prstGeom>
                      <a:noFill/>
                      <a:ln>
                        <a:noFill/>
                      </a:ln>
                    </p:spPr>
                  </p:pic>
                </p:oleObj>
              </mc:Fallback>
            </mc:AlternateContent>
          </a:graphicData>
        </a:graphic>
      </p:graphicFrame>
      <p:graphicFrame>
        <p:nvGraphicFramePr>
          <p:cNvPr id="6" name="Object 5"/>
          <p:cNvGraphicFramePr>
            <a:graphicFrameLocks noGrp="1" noChangeAspect="1"/>
          </p:cNvGraphicFramePr>
          <p:nvPr>
            <p:extLst>
              <p:ext uri="{D42A27DB-BD31-4B8C-83A1-F6EECF244321}">
                <p14:modId xmlns:p14="http://schemas.microsoft.com/office/powerpoint/2010/main" val="1205371361"/>
              </p:ext>
            </p:extLst>
          </p:nvPr>
        </p:nvGraphicFramePr>
        <p:xfrm>
          <a:off x="1558683" y="4663954"/>
          <a:ext cx="2837473" cy="493473"/>
        </p:xfrm>
        <a:graphic>
          <a:graphicData uri="http://schemas.openxmlformats.org/presentationml/2006/ole">
            <mc:AlternateContent xmlns:mc="http://schemas.openxmlformats.org/markup-compatibility/2006">
              <mc:Choice xmlns:v="urn:schemas-microsoft-com:vml" Requires="v">
                <p:oleObj spid="_x0000_s80429" name="Equation" r:id="rId11" imgW="1459866" imgH="253890" progId="Equation.DSMT4">
                  <p:embed/>
                </p:oleObj>
              </mc:Choice>
              <mc:Fallback>
                <p:oleObj name="Equation" r:id="rId11" imgW="1459866" imgH="253890" progId="Equation.DSMT4">
                  <p:embed/>
                  <p:pic>
                    <p:nvPicPr>
                      <p:cNvPr id="0" name="Object 22"/>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8683" y="4663954"/>
                        <a:ext cx="2837473" cy="493473"/>
                      </a:xfrm>
                      <a:prstGeom prst="rect">
                        <a:avLst/>
                      </a:prstGeom>
                      <a:noFill/>
                      <a:ln>
                        <a:noFill/>
                      </a:ln>
                    </p:spPr>
                  </p:pic>
                </p:oleObj>
              </mc:Fallback>
            </mc:AlternateContent>
          </a:graphicData>
        </a:graphic>
      </p:graphicFrame>
      <p:sp>
        <p:nvSpPr>
          <p:cNvPr id="7" name="Rectangle 6"/>
          <p:cNvSpPr/>
          <p:nvPr/>
        </p:nvSpPr>
        <p:spPr>
          <a:xfrm>
            <a:off x="6248400" y="5779477"/>
            <a:ext cx="2485293" cy="89095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3569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5499798" y="3928333"/>
                <a:ext cx="3069772" cy="1569660"/>
              </a:xfrm>
              <a:prstGeom prst="rect">
                <a:avLst/>
              </a:prstGeom>
            </p:spPr>
            <p:txBody>
              <a:bodyPr wrap="square">
                <a:spAutoFit/>
              </a:bodyPr>
              <a:lstStyle/>
              <a:p>
                <a:pPr>
                  <a:buFont typeface="Wingdings" pitchFamily="2" charset="2"/>
                  <a:buNone/>
                </a:pPr>
                <a:r>
                  <a:rPr lang="en-US" altLang="ja-JP" sz="2400" dirty="0" smtClean="0">
                    <a:latin typeface="Cambria" panose="02040503050406030204" pitchFamily="18" charset="0"/>
                  </a:rPr>
                  <a:t>The CMB measurements</a:t>
                </a:r>
                <a:r>
                  <a:rPr lang="en-US" altLang="ja-JP" sz="2400" dirty="0">
                    <a:latin typeface="Cambria" panose="02040503050406030204" pitchFamily="18" charset="0"/>
                  </a:rPr>
                  <a:t> </a:t>
                </a:r>
                <a:r>
                  <a:rPr lang="en-US" altLang="ja-JP" sz="2400" dirty="0" smtClean="0">
                    <a:latin typeface="Cambria" panose="02040503050406030204" pitchFamily="18" charset="0"/>
                  </a:rPr>
                  <a:t>provide independent information for </a:t>
                </a:r>
                <a14:m>
                  <m:oMath xmlns:m="http://schemas.openxmlformats.org/officeDocument/2006/math">
                    <m:r>
                      <a:rPr lang="ja-JP" altLang="en-US" sz="2400" i="1" smtClean="0">
                        <a:latin typeface="Cambria Math" panose="02040503050406030204" pitchFamily="18" charset="0"/>
                      </a:rPr>
                      <m:t>𝜂</m:t>
                    </m:r>
                  </m:oMath>
                </a14:m>
                <a:endParaRPr lang="en-US" altLang="ja-JP" sz="2400" dirty="0">
                  <a:latin typeface="Cambria"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5499798" y="3928333"/>
                <a:ext cx="3069772" cy="1569660"/>
              </a:xfrm>
              <a:prstGeom prst="rect">
                <a:avLst/>
              </a:prstGeom>
              <a:blipFill rotWithShape="0">
                <a:blip r:embed="rId4"/>
                <a:stretch>
                  <a:fillRect l="-2976" t="-3101" b="-7752"/>
                </a:stretch>
              </a:blipFill>
            </p:spPr>
            <p:txBody>
              <a:bodyPr/>
              <a:lstStyle/>
              <a:p>
                <a:r>
                  <a:rPr lang="en-GB">
                    <a:noFill/>
                  </a:rPr>
                  <a:t> </a:t>
                </a:r>
              </a:p>
            </p:txBody>
          </p:sp>
        </mc:Fallback>
      </mc:AlternateContent>
      <p:pic>
        <p:nvPicPr>
          <p:cNvPr id="28676" name="Picture 4" descr="bbn"/>
          <p:cNvPicPr>
            <a:picLocks noGrp="1" noChangeAspect="1" noChangeArrowheads="1"/>
          </p:cNvPicPr>
          <p:nvPr>
            <p:ph sz="half" idx="1"/>
          </p:nvPr>
        </p:nvPicPr>
        <p:blipFill>
          <a:blip r:embed="rId5" cstate="print"/>
          <a:srcRect l="30661" t="22954" r="34679" b="35732"/>
          <a:stretch>
            <a:fillRect/>
          </a:stretch>
        </p:blipFill>
        <p:spPr>
          <a:xfrm>
            <a:off x="199292" y="507371"/>
            <a:ext cx="5005753" cy="5684838"/>
          </a:xfrm>
          <a:noFill/>
          <a:ln/>
        </p:spPr>
      </p:pic>
      <p:graphicFrame>
        <p:nvGraphicFramePr>
          <p:cNvPr id="28679" name="Object 7"/>
          <p:cNvGraphicFramePr>
            <a:graphicFrameLocks noGrp="1" noChangeAspect="1"/>
          </p:cNvGraphicFramePr>
          <p:nvPr>
            <p:ph sz="half" idx="2"/>
            <p:extLst>
              <p:ext uri="{D42A27DB-BD31-4B8C-83A1-F6EECF244321}">
                <p14:modId xmlns:p14="http://schemas.microsoft.com/office/powerpoint/2010/main" val="2908214571"/>
              </p:ext>
            </p:extLst>
          </p:nvPr>
        </p:nvGraphicFramePr>
        <p:xfrm>
          <a:off x="5896219" y="3148689"/>
          <a:ext cx="2919536" cy="566900"/>
        </p:xfrm>
        <a:graphic>
          <a:graphicData uri="http://schemas.openxmlformats.org/presentationml/2006/ole">
            <mc:AlternateContent xmlns:mc="http://schemas.openxmlformats.org/markup-compatibility/2006">
              <mc:Choice xmlns:v="urn:schemas-microsoft-com:vml" Requires="v">
                <p:oleObj spid="_x0000_s28954" name="Equation" r:id="rId6" imgW="1307880" imgH="253800" progId="Equation.DSMT4">
                  <p:embed/>
                </p:oleObj>
              </mc:Choice>
              <mc:Fallback>
                <p:oleObj name="Equation" r:id="rId6" imgW="1307880" imgH="2538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6219" y="3148689"/>
                        <a:ext cx="2919536" cy="566900"/>
                      </a:xfrm>
                      <a:prstGeom prst="rect">
                        <a:avLst/>
                      </a:prstGeom>
                      <a:noFill/>
                      <a:extLst/>
                    </p:spPr>
                  </p:pic>
                </p:oleObj>
              </mc:Fallback>
            </mc:AlternateContent>
          </a:graphicData>
        </a:graphic>
      </p:graphicFrame>
      <p:sp>
        <p:nvSpPr>
          <p:cNvPr id="5" name="Rectangle 4"/>
          <p:cNvSpPr/>
          <p:nvPr/>
        </p:nvSpPr>
        <p:spPr>
          <a:xfrm>
            <a:off x="5499797" y="1138256"/>
            <a:ext cx="3069772" cy="1569660"/>
          </a:xfrm>
          <a:prstGeom prst="rect">
            <a:avLst/>
          </a:prstGeom>
        </p:spPr>
        <p:txBody>
          <a:bodyPr wrap="square">
            <a:spAutoFit/>
          </a:bodyPr>
          <a:lstStyle/>
          <a:p>
            <a:pPr>
              <a:buFont typeface="Wingdings" pitchFamily="2" charset="2"/>
              <a:buNone/>
            </a:pPr>
            <a:r>
              <a:rPr lang="en-US" altLang="ja-JP" sz="2400" dirty="0" smtClean="0">
                <a:latin typeface="Cambria" panose="02040503050406030204" pitchFamily="18" charset="0"/>
              </a:rPr>
              <a:t>Observed abundances of Helium-3 and Deuterium constrain baryon/photon ratio:</a:t>
            </a:r>
            <a:endParaRPr lang="en-US" altLang="ja-JP" sz="2400"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199" y="574432"/>
                <a:ext cx="4689232" cy="5551732"/>
              </a:xfrm>
            </p:spPr>
            <p:txBody>
              <a:bodyPr>
                <a:normAutofit/>
              </a:bodyPr>
              <a:lstStyle/>
              <a:p>
                <a:r>
                  <a:rPr lang="en-US" sz="2200" dirty="0" smtClean="0"/>
                  <a:t>Nucleosynthesis constrains e.g. number of neutrino degrees of freedom, </a:t>
                </a:r>
                <a14:m>
                  <m:oMath xmlns:m="http://schemas.openxmlformats.org/officeDocument/2006/math">
                    <m:sSub>
                      <m:sSubPr>
                        <m:ctrlPr>
                          <a:rPr lang="en-US" sz="2200" i="1" smtClean="0">
                            <a:latin typeface="Cambria Math" charset="0"/>
                          </a:rPr>
                        </m:ctrlPr>
                      </m:sSubPr>
                      <m:e>
                        <m:r>
                          <a:rPr lang="en-GB" sz="2200" b="0" i="1" smtClean="0">
                            <a:latin typeface="Cambria Math" panose="02040503050406030204" pitchFamily="18" charset="0"/>
                          </a:rPr>
                          <m:t>𝑁</m:t>
                        </m:r>
                      </m:e>
                      <m:sub>
                        <m:r>
                          <a:rPr lang="en-GB" sz="2200" b="0" i="1" smtClean="0">
                            <a:latin typeface="Cambria Math" panose="02040503050406030204" pitchFamily="18" charset="0"/>
                          </a:rPr>
                          <m:t>𝑒𝑓𝑓</m:t>
                        </m:r>
                      </m:sub>
                    </m:sSub>
                  </m:oMath>
                </a14:m>
                <a:endParaRPr lang="en-US" sz="2200" dirty="0" smtClean="0"/>
              </a:p>
              <a:p>
                <a:pPr lvl="1"/>
                <a:endParaRPr lang="en-US" sz="2200" dirty="0" smtClean="0"/>
              </a:p>
              <a:p>
                <a:pPr lvl="1"/>
                <a:r>
                  <a:rPr lang="en-US" sz="2200" dirty="0" smtClean="0"/>
                  <a:t>If </a:t>
                </a:r>
                <a14:m>
                  <m:oMath xmlns:m="http://schemas.openxmlformats.org/officeDocument/2006/math">
                    <m:sSub>
                      <m:sSubPr>
                        <m:ctrlPr>
                          <a:rPr lang="en-US" sz="2200" b="0" i="1" smtClean="0">
                            <a:latin typeface="Cambria Math" charset="0"/>
                          </a:rPr>
                        </m:ctrlPr>
                      </m:sSubPr>
                      <m:e>
                        <m:r>
                          <a:rPr lang="en-US" sz="2200" b="0" i="1" smtClean="0">
                            <a:latin typeface="Cambria Math"/>
                          </a:rPr>
                          <m:t>𝑔</m:t>
                        </m:r>
                      </m:e>
                      <m:sub>
                        <m:r>
                          <a:rPr lang="en-US" sz="2200" b="0" i="1" smtClean="0">
                            <a:latin typeface="Cambria Math"/>
                          </a:rPr>
                          <m:t>∗</m:t>
                        </m:r>
                      </m:sub>
                    </m:sSub>
                  </m:oMath>
                </a14:m>
                <a:r>
                  <a:rPr lang="en-US" sz="2200" dirty="0" smtClean="0"/>
                  <a:t> were larger, expansion rate </a:t>
                </a:r>
                <a14:m>
                  <m:oMath xmlns:m="http://schemas.openxmlformats.org/officeDocument/2006/math">
                    <m:sSup>
                      <m:sSupPr>
                        <m:ctrlPr>
                          <a:rPr lang="en-US" sz="2200" b="0" i="1" smtClean="0">
                            <a:latin typeface="Cambria Math" charset="0"/>
                          </a:rPr>
                        </m:ctrlPr>
                      </m:sSupPr>
                      <m:e>
                        <m:r>
                          <a:rPr lang="en-US" sz="2200" b="0" i="1" smtClean="0">
                            <a:latin typeface="Cambria Math"/>
                          </a:rPr>
                          <m:t>𝐻</m:t>
                        </m:r>
                      </m:e>
                      <m:sup>
                        <m:r>
                          <a:rPr lang="en-US" sz="2200" b="0" i="1" smtClean="0">
                            <a:latin typeface="Cambria Math"/>
                          </a:rPr>
                          <m:t>2</m:t>
                        </m:r>
                      </m:sup>
                    </m:sSup>
                    <m:r>
                      <a:rPr lang="en-US" sz="2200" b="0" i="1" smtClean="0">
                        <a:latin typeface="Cambria Math"/>
                      </a:rPr>
                      <m:t>∝</m:t>
                    </m:r>
                    <m:sSubSup>
                      <m:sSubSupPr>
                        <m:ctrlPr>
                          <a:rPr lang="en-US" sz="2200" b="0" i="1" smtClean="0">
                            <a:latin typeface="Cambria Math" charset="0"/>
                          </a:rPr>
                        </m:ctrlPr>
                      </m:sSubSupPr>
                      <m:e>
                        <m:r>
                          <a:rPr lang="en-US" sz="2200" b="0" i="1" smtClean="0">
                            <a:latin typeface="Cambria Math"/>
                          </a:rPr>
                          <m:t>𝑔</m:t>
                        </m:r>
                      </m:e>
                      <m:sub>
                        <m:r>
                          <a:rPr lang="en-US" sz="2200" b="0" i="1" smtClean="0">
                            <a:latin typeface="Cambria Math"/>
                          </a:rPr>
                          <m:t>∗</m:t>
                        </m:r>
                      </m:sub>
                      <m:sup>
                        <m:f>
                          <m:fPr>
                            <m:ctrlPr>
                              <a:rPr lang="en-US" sz="2200" b="0" i="1" smtClean="0">
                                <a:latin typeface="Cambria Math" charset="0"/>
                              </a:rPr>
                            </m:ctrlPr>
                          </m:fPr>
                          <m:num>
                            <m:r>
                              <a:rPr lang="en-US" sz="2200" b="0" i="1" smtClean="0">
                                <a:latin typeface="Cambria Math"/>
                              </a:rPr>
                              <m:t>1</m:t>
                            </m:r>
                          </m:num>
                          <m:den>
                            <m:r>
                              <a:rPr lang="en-US" sz="2200" b="0" i="1" smtClean="0">
                                <a:latin typeface="Cambria Math"/>
                              </a:rPr>
                              <m:t>2</m:t>
                            </m:r>
                          </m:den>
                        </m:f>
                      </m:sup>
                    </m:sSubSup>
                    <m:sSup>
                      <m:sSupPr>
                        <m:ctrlPr>
                          <a:rPr lang="en-US" sz="2200" b="0" i="1" smtClean="0">
                            <a:latin typeface="Cambria Math" charset="0"/>
                          </a:rPr>
                        </m:ctrlPr>
                      </m:sSupPr>
                      <m:e>
                        <m:r>
                          <a:rPr lang="en-US" sz="2200" b="0" i="1" smtClean="0">
                            <a:latin typeface="Cambria Math"/>
                          </a:rPr>
                          <m:t>𝑇</m:t>
                        </m:r>
                      </m:e>
                      <m:sup>
                        <m:r>
                          <a:rPr lang="en-US" sz="2200" b="0" i="1" smtClean="0">
                            <a:latin typeface="Cambria Math"/>
                          </a:rPr>
                          <m:t>2</m:t>
                        </m:r>
                      </m:sup>
                    </m:sSup>
                  </m:oMath>
                </a14:m>
                <a:r>
                  <a:rPr lang="en-US" sz="2200" dirty="0" smtClean="0"/>
                  <a:t> would be larger at same temperature</a:t>
                </a:r>
              </a:p>
              <a:p>
                <a:pPr marL="457200" lvl="1" indent="0">
                  <a:buNone/>
                </a:pPr>
                <a:endParaRPr lang="en-US" sz="2200" dirty="0" smtClean="0"/>
              </a:p>
              <a:p>
                <a:pPr lvl="1">
                  <a:buFont typeface="Wingdings" panose="05000000000000000000" pitchFamily="2" charset="2"/>
                  <a:buChar char="Ø"/>
                </a:pPr>
                <a:r>
                  <a:rPr lang="en-US" sz="2200" dirty="0" smtClean="0"/>
                  <a:t>Neutron-proton conversion would freeze out earlier at higher </a:t>
                </a:r>
                <a14:m>
                  <m:oMath xmlns:m="http://schemas.openxmlformats.org/officeDocument/2006/math">
                    <m:r>
                      <a:rPr lang="en-US" sz="2200" b="0" i="1" smtClean="0">
                        <a:latin typeface="Cambria Math"/>
                      </a:rPr>
                      <m:t>𝑇</m:t>
                    </m:r>
                  </m:oMath>
                </a14:m>
                <a:r>
                  <a:rPr lang="en-US" sz="2200" dirty="0" smtClean="0"/>
                  <a:t> thus higher </a:t>
                </a:r>
                <a14:m>
                  <m:oMath xmlns:m="http://schemas.openxmlformats.org/officeDocument/2006/math">
                    <m:r>
                      <a:rPr lang="en-US" sz="2200" b="0" i="1" smtClean="0">
                        <a:latin typeface="Cambria Math"/>
                      </a:rPr>
                      <m:t>𝑛</m:t>
                    </m:r>
                    <m:r>
                      <a:rPr lang="en-US" sz="2200" b="0" i="1" smtClean="0">
                        <a:latin typeface="Cambria Math"/>
                      </a:rPr>
                      <m:t>/</m:t>
                    </m:r>
                    <m:r>
                      <a:rPr lang="en-US" sz="2200" b="0" i="1" smtClean="0">
                        <a:latin typeface="Cambria Math"/>
                      </a:rPr>
                      <m:t>𝑝</m:t>
                    </m:r>
                  </m:oMath>
                </a14:m>
                <a:endParaRPr lang="en-US" sz="2200" dirty="0" smtClean="0"/>
              </a:p>
              <a:p>
                <a:pPr lvl="1">
                  <a:buFont typeface="Wingdings" panose="05000000000000000000" pitchFamily="2" charset="2"/>
                  <a:buChar char="Ø"/>
                </a:pPr>
                <a:r>
                  <a:rPr lang="en-US" sz="2200" dirty="0" smtClean="0"/>
                  <a:t>Larger abundance of Helium-4</a:t>
                </a:r>
              </a:p>
              <a:p>
                <a:pPr lvl="1"/>
                <a:endParaRPr lang="en-US" sz="2200" dirty="0"/>
              </a:p>
              <a:p>
                <a:r>
                  <a:rPr lang="en-US" sz="2200" dirty="0" smtClean="0"/>
                  <a:t>Conservatively, </a:t>
                </a:r>
                <a14:m>
                  <m:oMath xmlns:m="http://schemas.openxmlformats.org/officeDocument/2006/math">
                    <m:sSub>
                      <m:sSubPr>
                        <m:ctrlPr>
                          <a:rPr lang="en-US" sz="2200" b="0" i="1" smtClean="0">
                            <a:latin typeface="Cambria Math" charset="0"/>
                          </a:rPr>
                        </m:ctrlPr>
                      </m:sSubPr>
                      <m:e>
                        <m:r>
                          <a:rPr lang="en-GB" sz="2200" b="0" i="1" smtClean="0">
                            <a:latin typeface="Cambria Math" panose="02040503050406030204" pitchFamily="18" charset="0"/>
                          </a:rPr>
                          <m:t>𝑁</m:t>
                        </m:r>
                      </m:e>
                      <m:sub>
                        <m:r>
                          <a:rPr lang="en-GB" sz="2200" b="0" i="1" smtClean="0">
                            <a:latin typeface="Cambria Math" panose="02040503050406030204" pitchFamily="18" charset="0"/>
                          </a:rPr>
                          <m:t>𝑒𝑓𝑓</m:t>
                        </m:r>
                      </m:sub>
                    </m:sSub>
                    <m:r>
                      <a:rPr lang="en-US" sz="2200" b="0" i="1" smtClean="0">
                        <a:latin typeface="Cambria Math"/>
                      </a:rPr>
                      <m:t>≤4</m:t>
                    </m:r>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199" y="574432"/>
                <a:ext cx="4689232" cy="5551732"/>
              </a:xfrm>
              <a:blipFill rotWithShape="0">
                <a:blip r:embed="rId3"/>
                <a:stretch>
                  <a:fillRect l="-1430" t="-768" b="-1207"/>
                </a:stretch>
              </a:blipFill>
            </p:spPr>
            <p:txBody>
              <a:bodyPr/>
              <a:lstStyle/>
              <a:p>
                <a:r>
                  <a:rPr lang="en-GB">
                    <a:noFill/>
                  </a:rPr>
                  <a:t> </a:t>
                </a:r>
              </a:p>
            </p:txBody>
          </p:sp>
        </mc:Fallback>
      </mc:AlternateContent>
      <p:pic>
        <p:nvPicPr>
          <p:cNvPr id="6" name="Picture 11"/>
          <p:cNvPicPr>
            <a:picLocks noGrp="1" noChangeAspect="1" noChangeArrowheads="1"/>
          </p:cNvPicPr>
          <p:nvPr>
            <p:ph sz="half" idx="2"/>
          </p:nvPr>
        </p:nvPicPr>
        <p:blipFill>
          <a:blip r:embed="rId4" cstate="print"/>
          <a:srcRect/>
          <a:stretch>
            <a:fillRect/>
          </a:stretch>
        </p:blipFill>
        <p:spPr bwMode="auto">
          <a:xfrm>
            <a:off x="4754239" y="1354295"/>
            <a:ext cx="4389761" cy="2985358"/>
          </a:xfrm>
          <a:prstGeom prst="rect">
            <a:avLst/>
          </a:prstGeom>
          <a:noFill/>
          <a:ln w="9525">
            <a:noFill/>
            <a:miter lim="800000"/>
            <a:headEnd/>
            <a:tailEnd/>
          </a:ln>
        </p:spPr>
      </p:pic>
    </p:spTree>
    <p:extLst>
      <p:ext uri="{BB962C8B-B14F-4D97-AF65-F5344CB8AC3E}">
        <p14:creationId xmlns:p14="http://schemas.microsoft.com/office/powerpoint/2010/main" val="350331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8" name="Picture 10"/>
          <p:cNvPicPr>
            <a:picLocks noGrp="1" noChangeAspect="1" noChangeArrowheads="1"/>
          </p:cNvPicPr>
          <p:nvPr>
            <p:ph idx="1"/>
          </p:nvPr>
        </p:nvPicPr>
        <p:blipFill>
          <a:blip r:embed="rId3" cstate="print"/>
          <a:srcRect/>
          <a:stretch>
            <a:fillRect/>
          </a:stretch>
        </p:blipFill>
        <p:spPr>
          <a:xfrm>
            <a:off x="614363" y="735013"/>
            <a:ext cx="5541962" cy="5026025"/>
          </a:xfrm>
          <a:noFill/>
          <a:ln/>
        </p:spPr>
      </p:pic>
      <p:sp>
        <p:nvSpPr>
          <p:cNvPr id="3" name="Text Box 10"/>
          <p:cNvSpPr txBox="1">
            <a:spLocks noChangeArrowheads="1"/>
          </p:cNvSpPr>
          <p:nvPr/>
        </p:nvSpPr>
        <p:spPr bwMode="auto">
          <a:xfrm>
            <a:off x="6459415" y="1946275"/>
            <a:ext cx="2221035" cy="3231654"/>
          </a:xfrm>
          <a:prstGeom prst="rect">
            <a:avLst/>
          </a:prstGeom>
          <a:noFill/>
          <a:ln w="9525">
            <a:noFill/>
            <a:miter lim="800000"/>
            <a:headEnd/>
            <a:tailEnd/>
          </a:ln>
          <a:effectLst/>
        </p:spPr>
        <p:txBody>
          <a:bodyPr wrap="square">
            <a:spAutoFit/>
          </a:bodyPr>
          <a:lstStyle/>
          <a:p>
            <a:pPr>
              <a:spcBef>
                <a:spcPct val="50000"/>
              </a:spcBef>
            </a:pPr>
            <a:r>
              <a:rPr lang="en-US" altLang="ja-JP" sz="2400" dirty="0" smtClean="0">
                <a:latin typeface="Cambria" panose="02040503050406030204" pitchFamily="18" charset="0"/>
              </a:rPr>
              <a:t>Now we have free-streaming </a:t>
            </a:r>
            <a:r>
              <a:rPr lang="en-US" altLang="ja-JP" sz="2400" dirty="0" smtClean="0">
                <a:solidFill>
                  <a:schemeClr val="accent2"/>
                </a:solidFill>
                <a:latin typeface="Cambria" panose="02040503050406030204" pitchFamily="18" charset="0"/>
              </a:rPr>
              <a:t>neutrinos</a:t>
            </a:r>
            <a:r>
              <a:rPr lang="en-US" altLang="ja-JP" sz="2400" dirty="0" smtClean="0">
                <a:latin typeface="Cambria" panose="02040503050406030204" pitchFamily="18" charset="0"/>
              </a:rPr>
              <a:t>, interacting </a:t>
            </a:r>
            <a:r>
              <a:rPr lang="en-US" altLang="ja-JP" sz="2400" dirty="0" smtClean="0">
                <a:solidFill>
                  <a:schemeClr val="accent2"/>
                </a:solidFill>
                <a:latin typeface="Cambria" panose="02040503050406030204" pitchFamily="18" charset="0"/>
              </a:rPr>
              <a:t>electrons</a:t>
            </a:r>
            <a:r>
              <a:rPr lang="en-US" altLang="ja-JP" sz="2400" dirty="0" smtClean="0">
                <a:latin typeface="Cambria" panose="02040503050406030204" pitchFamily="18" charset="0"/>
              </a:rPr>
              <a:t> and </a:t>
            </a:r>
            <a:r>
              <a:rPr lang="en-US" altLang="ja-JP" sz="2400" dirty="0" smtClean="0">
                <a:solidFill>
                  <a:schemeClr val="accent2"/>
                </a:solidFill>
                <a:latin typeface="Cambria" panose="02040503050406030204" pitchFamily="18" charset="0"/>
              </a:rPr>
              <a:t>photons</a:t>
            </a:r>
            <a:r>
              <a:rPr lang="en-US" altLang="ja-JP" sz="2400" dirty="0" smtClean="0">
                <a:latin typeface="Cambria" panose="02040503050406030204" pitchFamily="18" charset="0"/>
              </a:rPr>
              <a:t>, and light </a:t>
            </a:r>
            <a:r>
              <a:rPr lang="en-US" altLang="ja-JP" sz="2400" dirty="0" smtClean="0">
                <a:solidFill>
                  <a:schemeClr val="accent2"/>
                </a:solidFill>
                <a:latin typeface="Cambria" panose="02040503050406030204" pitchFamily="18" charset="0"/>
              </a:rPr>
              <a:t>nuclei</a:t>
            </a:r>
            <a:endParaRPr lang="en-US" altLang="ja-JP" sz="2400" dirty="0">
              <a:solidFill>
                <a:schemeClr val="accent2"/>
              </a:solidFill>
              <a:latin typeface="Cambria" panose="02040503050406030204" pitchFamily="18" charset="0"/>
            </a:endParaRPr>
          </a:p>
          <a:p>
            <a:pPr>
              <a:spcBef>
                <a:spcPct val="50000"/>
              </a:spcBef>
            </a:pPr>
            <a:endParaRPr lang="en-US" altLang="ja-JP"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Cosmic Microwave Background</a:t>
            </a:r>
            <a:endParaRPr lang="en-US" dirty="0"/>
          </a:p>
        </p:txBody>
      </p:sp>
      <p:sp>
        <p:nvSpPr>
          <p:cNvPr id="3" name="Content Placeholder 2"/>
          <p:cNvSpPr>
            <a:spLocks noGrp="1"/>
          </p:cNvSpPr>
          <p:nvPr>
            <p:ph idx="1"/>
          </p:nvPr>
        </p:nvSpPr>
        <p:spPr>
          <a:xfrm>
            <a:off x="438514" y="1398400"/>
            <a:ext cx="8229600" cy="3827584"/>
          </a:xfrm>
        </p:spPr>
        <p:txBody>
          <a:bodyPr>
            <a:normAutofit fontScale="70000" lnSpcReduction="20000"/>
          </a:bodyPr>
          <a:lstStyle/>
          <a:p>
            <a:r>
              <a:rPr lang="en-US" dirty="0" smtClean="0"/>
              <a:t>The process of forming neutral hydrogen as a proton captures an electron is called </a:t>
            </a:r>
            <a:r>
              <a:rPr lang="en-US" dirty="0" smtClean="0">
                <a:solidFill>
                  <a:schemeClr val="accent2"/>
                </a:solidFill>
              </a:rPr>
              <a:t>recombination</a:t>
            </a:r>
          </a:p>
          <a:p>
            <a:endParaRPr lang="en-US" dirty="0" smtClean="0"/>
          </a:p>
          <a:p>
            <a:endParaRPr lang="en-US" dirty="0" smtClean="0"/>
          </a:p>
          <a:p>
            <a:pPr marL="0" indent="0">
              <a:buNone/>
            </a:pPr>
            <a:endParaRPr lang="en-US" dirty="0"/>
          </a:p>
          <a:p>
            <a:r>
              <a:rPr lang="en-US" dirty="0" smtClean="0"/>
              <a:t>As long as the reaction is in thermal equilibrium:</a:t>
            </a:r>
          </a:p>
          <a:p>
            <a:endParaRPr lang="en-US" dirty="0" smtClean="0"/>
          </a:p>
          <a:p>
            <a:endParaRPr lang="en-US" dirty="0" smtClean="0"/>
          </a:p>
          <a:p>
            <a:endParaRPr lang="en-US" dirty="0" smtClean="0"/>
          </a:p>
          <a:p>
            <a:endParaRPr lang="en-US" dirty="0" smtClean="0"/>
          </a:p>
          <a:p>
            <a:r>
              <a:rPr lang="en-US" dirty="0" smtClean="0"/>
              <a:t>Define the ionization fraction:</a:t>
            </a:r>
            <a:endParaRPr lang="en-US" dirty="0"/>
          </a:p>
        </p:txBody>
      </p:sp>
      <p:grpSp>
        <p:nvGrpSpPr>
          <p:cNvPr id="10" name="Group 9"/>
          <p:cNvGrpSpPr/>
          <p:nvPr/>
        </p:nvGrpSpPr>
        <p:grpSpPr>
          <a:xfrm>
            <a:off x="5447157" y="1835010"/>
            <a:ext cx="2016125" cy="1008063"/>
            <a:chOff x="4299436" y="2665285"/>
            <a:chExt cx="2447925" cy="1296988"/>
          </a:xfrm>
        </p:grpSpPr>
        <p:graphicFrame>
          <p:nvGraphicFramePr>
            <p:cNvPr id="4" name="Object 7"/>
            <p:cNvGraphicFramePr>
              <a:graphicFrameLocks noChangeAspect="1"/>
            </p:cNvGraphicFramePr>
            <p:nvPr>
              <p:extLst>
                <p:ext uri="{D42A27DB-BD31-4B8C-83A1-F6EECF244321}">
                  <p14:modId xmlns:p14="http://schemas.microsoft.com/office/powerpoint/2010/main" val="1606850209"/>
                </p:ext>
              </p:extLst>
            </p:nvPr>
          </p:nvGraphicFramePr>
          <p:xfrm>
            <a:off x="4299436" y="2665285"/>
            <a:ext cx="2447925" cy="565150"/>
          </p:xfrm>
          <a:graphic>
            <a:graphicData uri="http://schemas.openxmlformats.org/presentationml/2006/ole">
              <mc:AlternateContent xmlns:mc="http://schemas.openxmlformats.org/markup-compatibility/2006">
                <mc:Choice xmlns:v="urn:schemas-microsoft-com:vml" Requires="v">
                  <p:oleObj spid="_x0000_s84334" name="Equation" r:id="rId4" imgW="990360" imgH="228600" progId="Equation.DSMT4">
                    <p:embed/>
                  </p:oleObj>
                </mc:Choice>
                <mc:Fallback>
                  <p:oleObj name="Equation" r:id="rId4" imgW="9903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9436" y="2665285"/>
                          <a:ext cx="244792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Oval 12"/>
            <p:cNvSpPr>
              <a:spLocks noChangeArrowheads="1"/>
            </p:cNvSpPr>
            <p:nvPr/>
          </p:nvSpPr>
          <p:spPr bwMode="auto">
            <a:xfrm>
              <a:off x="5091599" y="3457448"/>
              <a:ext cx="215900" cy="215900"/>
            </a:xfrm>
            <a:prstGeom prst="ellipse">
              <a:avLst/>
            </a:prstGeom>
            <a:solidFill>
              <a:srgbClr val="92D050"/>
            </a:solidFill>
            <a:ln w="9525">
              <a:solidFill>
                <a:schemeClr val="tx1"/>
              </a:solidFill>
              <a:round/>
              <a:headEnd/>
              <a:tailEnd/>
            </a:ln>
            <a:effectLst/>
          </p:spPr>
          <p:txBody>
            <a:bodyPr wrap="none" anchor="ctr"/>
            <a:lstStyle/>
            <a:p>
              <a:endParaRPr lang="en-GB"/>
            </a:p>
          </p:txBody>
        </p:sp>
        <p:sp>
          <p:nvSpPr>
            <p:cNvPr id="6" name="Oval 13"/>
            <p:cNvSpPr>
              <a:spLocks noChangeArrowheads="1"/>
            </p:cNvSpPr>
            <p:nvPr/>
          </p:nvSpPr>
          <p:spPr bwMode="auto">
            <a:xfrm>
              <a:off x="4299436" y="3457448"/>
              <a:ext cx="142875" cy="144462"/>
            </a:xfrm>
            <a:prstGeom prst="ellipse">
              <a:avLst/>
            </a:prstGeom>
            <a:solidFill>
              <a:srgbClr val="FF6699"/>
            </a:solidFill>
            <a:ln w="9525">
              <a:solidFill>
                <a:schemeClr val="tx1"/>
              </a:solidFill>
              <a:round/>
              <a:headEnd/>
              <a:tailEnd/>
            </a:ln>
            <a:effectLst/>
          </p:spPr>
          <p:txBody>
            <a:bodyPr wrap="none" anchor="ctr"/>
            <a:lstStyle/>
            <a:p>
              <a:endParaRPr lang="en-GB">
                <a:solidFill>
                  <a:schemeClr val="tx2"/>
                </a:solidFill>
              </a:endParaRPr>
            </a:p>
          </p:txBody>
        </p:sp>
        <p:sp>
          <p:nvSpPr>
            <p:cNvPr id="7" name="Oval 14"/>
            <p:cNvSpPr>
              <a:spLocks noChangeArrowheads="1"/>
            </p:cNvSpPr>
            <p:nvPr/>
          </p:nvSpPr>
          <p:spPr bwMode="auto">
            <a:xfrm>
              <a:off x="6171099" y="3457448"/>
              <a:ext cx="215900" cy="215900"/>
            </a:xfrm>
            <a:prstGeom prst="ellipse">
              <a:avLst/>
            </a:prstGeom>
            <a:solidFill>
              <a:srgbClr val="92D050"/>
            </a:solidFill>
            <a:ln w="9525">
              <a:solidFill>
                <a:schemeClr val="tx1"/>
              </a:solidFill>
              <a:round/>
              <a:headEnd/>
              <a:tailEnd/>
            </a:ln>
            <a:effectLst/>
          </p:spPr>
          <p:txBody>
            <a:bodyPr wrap="none" anchor="ctr"/>
            <a:lstStyle/>
            <a:p>
              <a:endParaRPr lang="en-GB"/>
            </a:p>
          </p:txBody>
        </p:sp>
        <p:sp>
          <p:nvSpPr>
            <p:cNvPr id="8" name="Oval 15"/>
            <p:cNvSpPr>
              <a:spLocks noChangeArrowheads="1"/>
            </p:cNvSpPr>
            <p:nvPr/>
          </p:nvSpPr>
          <p:spPr bwMode="auto">
            <a:xfrm>
              <a:off x="5955199" y="3312985"/>
              <a:ext cx="647700" cy="576263"/>
            </a:xfrm>
            <a:prstGeom prst="ellipse">
              <a:avLst/>
            </a:prstGeom>
            <a:noFill/>
            <a:ln w="9525">
              <a:solidFill>
                <a:schemeClr val="tx1"/>
              </a:solidFill>
              <a:round/>
              <a:headEnd/>
              <a:tailEnd/>
            </a:ln>
            <a:effectLst/>
          </p:spPr>
          <p:txBody>
            <a:bodyPr wrap="none" anchor="ctr"/>
            <a:lstStyle/>
            <a:p>
              <a:endParaRPr lang="en-GB"/>
            </a:p>
          </p:txBody>
        </p:sp>
        <p:sp>
          <p:nvSpPr>
            <p:cNvPr id="9" name="Oval 16"/>
            <p:cNvSpPr>
              <a:spLocks noChangeArrowheads="1"/>
            </p:cNvSpPr>
            <p:nvPr/>
          </p:nvSpPr>
          <p:spPr bwMode="auto">
            <a:xfrm>
              <a:off x="6244124" y="3817810"/>
              <a:ext cx="142875" cy="144463"/>
            </a:xfrm>
            <a:prstGeom prst="ellipse">
              <a:avLst/>
            </a:prstGeom>
            <a:solidFill>
              <a:srgbClr val="FF6699"/>
            </a:solidFill>
            <a:ln w="9525">
              <a:solidFill>
                <a:schemeClr val="tx1"/>
              </a:solidFill>
              <a:round/>
              <a:headEnd/>
              <a:tailEnd/>
            </a:ln>
            <a:effectLst/>
          </p:spPr>
          <p:txBody>
            <a:bodyPr wrap="none" anchor="ctr"/>
            <a:lstStyle/>
            <a:p>
              <a:endParaRPr lang="en-GB"/>
            </a:p>
          </p:txBody>
        </p:sp>
      </p:grpSp>
      <p:graphicFrame>
        <p:nvGraphicFramePr>
          <p:cNvPr id="11" name="Object 10"/>
          <p:cNvGraphicFramePr>
            <a:graphicFrameLocks noChangeAspect="1"/>
          </p:cNvGraphicFramePr>
          <p:nvPr>
            <p:extLst>
              <p:ext uri="{D42A27DB-BD31-4B8C-83A1-F6EECF244321}">
                <p14:modId xmlns:p14="http://schemas.microsoft.com/office/powerpoint/2010/main" val="1969004869"/>
              </p:ext>
            </p:extLst>
          </p:nvPr>
        </p:nvGraphicFramePr>
        <p:xfrm>
          <a:off x="1298348" y="3313033"/>
          <a:ext cx="4148809" cy="1134134"/>
        </p:xfrm>
        <a:graphic>
          <a:graphicData uri="http://schemas.openxmlformats.org/presentationml/2006/ole">
            <mc:AlternateContent xmlns:mc="http://schemas.openxmlformats.org/markup-compatibility/2006">
              <mc:Choice xmlns:v="urn:schemas-microsoft-com:vml" Requires="v">
                <p:oleObj spid="_x0000_s84335" name="Equation" r:id="rId6" imgW="1955800" imgH="533400" progId="Equation.DSMT4">
                  <p:embed/>
                </p:oleObj>
              </mc:Choice>
              <mc:Fallback>
                <p:oleObj name="Equation" r:id="rId6" imgW="1955800" imgH="5334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8348" y="3313033"/>
                        <a:ext cx="4148809" cy="1134134"/>
                      </a:xfrm>
                      <a:prstGeom prst="rect">
                        <a:avLst/>
                      </a:prstGeom>
                      <a:noFill/>
                      <a:ln>
                        <a:noFill/>
                      </a:ln>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8184365"/>
              </p:ext>
            </p:extLst>
          </p:nvPr>
        </p:nvGraphicFramePr>
        <p:xfrm>
          <a:off x="1908175" y="5068154"/>
          <a:ext cx="5327650" cy="1384300"/>
        </p:xfrm>
        <a:graphic>
          <a:graphicData uri="http://schemas.openxmlformats.org/presentationml/2006/ole">
            <mc:AlternateContent xmlns:mc="http://schemas.openxmlformats.org/markup-compatibility/2006">
              <mc:Choice xmlns:v="urn:schemas-microsoft-com:vml" Requires="v">
                <p:oleObj spid="_x0000_s84336" name="Equation" r:id="rId8" imgW="2400300" imgH="622300" progId="Equation.DSMT4">
                  <p:embed/>
                </p:oleObj>
              </mc:Choice>
              <mc:Fallback>
                <p:oleObj name="Equation" r:id="rId8" imgW="2400300" imgH="6223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5068154"/>
                        <a:ext cx="53276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7"/>
          <p:cNvGraphicFramePr>
            <a:graphicFrameLocks noChangeAspect="1"/>
          </p:cNvGraphicFramePr>
          <p:nvPr>
            <p:extLst>
              <p:ext uri="{D42A27DB-BD31-4B8C-83A1-F6EECF244321}">
                <p14:modId xmlns:p14="http://schemas.microsoft.com/office/powerpoint/2010/main" val="2894243145"/>
              </p:ext>
            </p:extLst>
          </p:nvPr>
        </p:nvGraphicFramePr>
        <p:xfrm>
          <a:off x="6350556" y="3543667"/>
          <a:ext cx="2201862" cy="998537"/>
        </p:xfrm>
        <a:graphic>
          <a:graphicData uri="http://schemas.openxmlformats.org/presentationml/2006/ole">
            <mc:AlternateContent xmlns:mc="http://schemas.openxmlformats.org/markup-compatibility/2006">
              <mc:Choice xmlns:v="urn:schemas-microsoft-com:vml" Requires="v">
                <p:oleObj spid="_x0000_s84337" name="Equation" r:id="rId10" imgW="952200" imgH="431640" progId="Equation.DSMT4">
                  <p:embed/>
                </p:oleObj>
              </mc:Choice>
              <mc:Fallback>
                <p:oleObj name="Equation" r:id="rId10" imgW="952200" imgH="431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0556" y="3543667"/>
                        <a:ext cx="2201862" cy="998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8"/>
          <p:cNvSpPr>
            <a:spLocks noChangeArrowheads="1"/>
          </p:cNvSpPr>
          <p:nvPr/>
        </p:nvSpPr>
        <p:spPr bwMode="auto">
          <a:xfrm>
            <a:off x="6126718" y="3445242"/>
            <a:ext cx="2552700" cy="1209675"/>
          </a:xfrm>
          <a:prstGeom prst="rect">
            <a:avLst/>
          </a:prstGeom>
          <a:noFill/>
          <a:ln w="25400">
            <a:solidFill>
              <a:schemeClr val="tx2"/>
            </a:solidFill>
            <a:miter lim="800000"/>
            <a:headEnd/>
            <a:tailEnd/>
          </a:ln>
          <a:effectLst/>
        </p:spPr>
        <p:txBody>
          <a:bodyPr wrap="none" anchor="ctr"/>
          <a:lstStyle/>
          <a:p>
            <a:endParaRPr lang="en-GB"/>
          </a:p>
        </p:txBody>
      </p:sp>
    </p:spTree>
    <p:extLst>
      <p:ext uri="{BB962C8B-B14F-4D97-AF65-F5344CB8AC3E}">
        <p14:creationId xmlns:p14="http://schemas.microsoft.com/office/powerpoint/2010/main" val="2492041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199"/>
            <a:ext cx="8229600" cy="2532185"/>
          </a:xfrm>
        </p:spPr>
        <p:txBody>
          <a:bodyPr>
            <a:normAutofit fontScale="70000" lnSpcReduction="20000"/>
          </a:bodyPr>
          <a:lstStyle/>
          <a:p>
            <a:r>
              <a:rPr lang="en-US" dirty="0" smtClean="0"/>
              <a:t>The ionization fraction evolves according to the </a:t>
            </a:r>
            <a:r>
              <a:rPr lang="en-US" dirty="0" err="1" smtClean="0">
                <a:solidFill>
                  <a:srgbClr val="C0504D"/>
                </a:solidFill>
              </a:rPr>
              <a:t>Saha</a:t>
            </a:r>
            <a:r>
              <a:rPr lang="en-US" dirty="0" smtClean="0">
                <a:solidFill>
                  <a:schemeClr val="accent2"/>
                </a:solidFill>
              </a:rPr>
              <a:t> </a:t>
            </a:r>
            <a:r>
              <a:rPr lang="en-US" dirty="0" smtClean="0"/>
              <a:t>equation,</a:t>
            </a:r>
          </a:p>
          <a:p>
            <a:endParaRPr lang="en-US" dirty="0"/>
          </a:p>
          <a:p>
            <a:endParaRPr lang="en-US" dirty="0" smtClean="0"/>
          </a:p>
          <a:p>
            <a:endParaRPr lang="en-US" dirty="0" smtClean="0"/>
          </a:p>
          <a:p>
            <a:endParaRPr lang="en-US" dirty="0" smtClean="0"/>
          </a:p>
          <a:p>
            <a:r>
              <a:rPr lang="en-US" dirty="0" smtClean="0"/>
              <a:t>Using the baryon to photon ratio, this can be rewritten as</a:t>
            </a:r>
          </a:p>
          <a:p>
            <a:endParaRPr lang="en-US" dirty="0"/>
          </a:p>
        </p:txBody>
      </p:sp>
      <p:sp>
        <p:nvSpPr>
          <p:cNvPr id="4" name="Line 11"/>
          <p:cNvSpPr>
            <a:spLocks noChangeShapeType="1"/>
          </p:cNvSpPr>
          <p:nvPr/>
        </p:nvSpPr>
        <p:spPr bwMode="auto">
          <a:xfrm flipV="1">
            <a:off x="1371600" y="3859213"/>
            <a:ext cx="12700" cy="2178050"/>
          </a:xfrm>
          <a:prstGeom prst="line">
            <a:avLst/>
          </a:prstGeom>
          <a:noFill/>
          <a:ln w="9525">
            <a:solidFill>
              <a:schemeClr val="tx1"/>
            </a:solidFill>
            <a:round/>
            <a:headEnd/>
            <a:tailEnd type="triangle" w="med" len="med"/>
          </a:ln>
          <a:effectLst/>
        </p:spPr>
        <p:txBody>
          <a:bodyPr/>
          <a:lstStyle/>
          <a:p>
            <a:endParaRPr lang="en-GB"/>
          </a:p>
        </p:txBody>
      </p:sp>
      <p:sp>
        <p:nvSpPr>
          <p:cNvPr id="5" name="Line 12"/>
          <p:cNvSpPr>
            <a:spLocks noChangeShapeType="1"/>
          </p:cNvSpPr>
          <p:nvPr/>
        </p:nvSpPr>
        <p:spPr bwMode="auto">
          <a:xfrm>
            <a:off x="1196975" y="5970588"/>
            <a:ext cx="4894263" cy="12700"/>
          </a:xfrm>
          <a:prstGeom prst="line">
            <a:avLst/>
          </a:prstGeom>
          <a:noFill/>
          <a:ln w="9525">
            <a:solidFill>
              <a:schemeClr val="tx1"/>
            </a:solidFill>
            <a:round/>
            <a:headEnd/>
            <a:tailEnd type="triangle" w="med" len="med"/>
          </a:ln>
          <a:effectLst/>
        </p:spPr>
        <p:txBody>
          <a:bodyPr/>
          <a:lstStyle/>
          <a:p>
            <a:endParaRPr lang="en-GB"/>
          </a:p>
        </p:txBody>
      </p:sp>
      <p:graphicFrame>
        <p:nvGraphicFramePr>
          <p:cNvPr id="6" name="Object 14"/>
          <p:cNvGraphicFramePr>
            <a:graphicFrameLocks noChangeAspect="1"/>
          </p:cNvGraphicFramePr>
          <p:nvPr/>
        </p:nvGraphicFramePr>
        <p:xfrm>
          <a:off x="923925" y="4089400"/>
          <a:ext cx="282575" cy="312738"/>
        </p:xfrm>
        <a:graphic>
          <a:graphicData uri="http://schemas.openxmlformats.org/presentationml/2006/ole">
            <mc:AlternateContent xmlns:mc="http://schemas.openxmlformats.org/markup-compatibility/2006">
              <mc:Choice xmlns:v="urn:schemas-microsoft-com:vml" Requires="v">
                <p:oleObj spid="_x0000_s85353" name="Equation" r:id="rId4" imgW="126720" imgH="139680" progId="Equation.DSMT4">
                  <p:embed/>
                </p:oleObj>
              </mc:Choice>
              <mc:Fallback>
                <p:oleObj name="Equation" r:id="rId4" imgW="126720" imgH="1396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925" y="4089400"/>
                        <a:ext cx="28257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5"/>
          <p:cNvGraphicFramePr>
            <a:graphicFrameLocks noChangeAspect="1"/>
          </p:cNvGraphicFramePr>
          <p:nvPr/>
        </p:nvGraphicFramePr>
        <p:xfrm>
          <a:off x="6188075" y="5688013"/>
          <a:ext cx="677863" cy="369887"/>
        </p:xfrm>
        <a:graphic>
          <a:graphicData uri="http://schemas.openxmlformats.org/presentationml/2006/ole">
            <mc:AlternateContent xmlns:mc="http://schemas.openxmlformats.org/markup-compatibility/2006">
              <mc:Choice xmlns:v="urn:schemas-microsoft-com:vml" Requires="v">
                <p:oleObj spid="_x0000_s85354" name="Equation" r:id="rId6" imgW="304560" imgH="164880" progId="Equation.DSMT4">
                  <p:embed/>
                </p:oleObj>
              </mc:Choice>
              <mc:Fallback>
                <p:oleObj name="Equation" r:id="rId6" imgW="304560" imgH="1648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8075" y="5688013"/>
                        <a:ext cx="677863"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reeform 16"/>
          <p:cNvSpPr>
            <a:spLocks/>
          </p:cNvSpPr>
          <p:nvPr/>
        </p:nvSpPr>
        <p:spPr bwMode="auto">
          <a:xfrm>
            <a:off x="1398588" y="4116388"/>
            <a:ext cx="2984500" cy="1846262"/>
          </a:xfrm>
          <a:custGeom>
            <a:avLst/>
            <a:gdLst/>
            <a:ahLst/>
            <a:cxnLst>
              <a:cxn ang="0">
                <a:pos x="0" y="24"/>
              </a:cxn>
              <a:cxn ang="0">
                <a:pos x="1076" y="24"/>
              </a:cxn>
              <a:cxn ang="0">
                <a:pos x="1338" y="58"/>
              </a:cxn>
              <a:cxn ang="0">
                <a:pos x="1491" y="372"/>
              </a:cxn>
              <a:cxn ang="0">
                <a:pos x="1669" y="1032"/>
              </a:cxn>
              <a:cxn ang="0">
                <a:pos x="1880" y="1159"/>
              </a:cxn>
            </a:cxnLst>
            <a:rect l="0" t="0" r="r" b="b"/>
            <a:pathLst>
              <a:path w="1880" h="1163">
                <a:moveTo>
                  <a:pt x="0" y="24"/>
                </a:moveTo>
                <a:cubicBezTo>
                  <a:pt x="426" y="21"/>
                  <a:pt x="853" y="18"/>
                  <a:pt x="1076" y="24"/>
                </a:cubicBezTo>
                <a:cubicBezTo>
                  <a:pt x="1299" y="30"/>
                  <a:pt x="1269" y="0"/>
                  <a:pt x="1338" y="58"/>
                </a:cubicBezTo>
                <a:cubicBezTo>
                  <a:pt x="1407" y="116"/>
                  <a:pt x="1436" y="210"/>
                  <a:pt x="1491" y="372"/>
                </a:cubicBezTo>
                <a:cubicBezTo>
                  <a:pt x="1546" y="534"/>
                  <a:pt x="1604" y="901"/>
                  <a:pt x="1669" y="1032"/>
                </a:cubicBezTo>
                <a:cubicBezTo>
                  <a:pt x="1734" y="1163"/>
                  <a:pt x="1807" y="1161"/>
                  <a:pt x="1880" y="1159"/>
                </a:cubicBezTo>
              </a:path>
            </a:pathLst>
          </a:custGeom>
          <a:noFill/>
          <a:ln w="9525">
            <a:solidFill>
              <a:schemeClr val="tx1"/>
            </a:solidFill>
            <a:round/>
            <a:headEnd/>
            <a:tailEnd/>
          </a:ln>
          <a:effectLst/>
        </p:spPr>
        <p:txBody>
          <a:bodyPr/>
          <a:lstStyle/>
          <a:p>
            <a:endParaRPr lang="en-GB"/>
          </a:p>
        </p:txBody>
      </p:sp>
      <p:sp>
        <p:nvSpPr>
          <p:cNvPr id="9" name="Text Box 17"/>
          <p:cNvSpPr txBox="1">
            <a:spLocks noChangeArrowheads="1"/>
          </p:cNvSpPr>
          <p:nvPr/>
        </p:nvSpPr>
        <p:spPr bwMode="auto">
          <a:xfrm>
            <a:off x="4719638" y="5553075"/>
            <a:ext cx="1090612" cy="366713"/>
          </a:xfrm>
          <a:prstGeom prst="rect">
            <a:avLst/>
          </a:prstGeom>
          <a:noFill/>
          <a:ln w="9525">
            <a:noFill/>
            <a:miter lim="800000"/>
            <a:headEnd/>
            <a:tailEnd/>
          </a:ln>
          <a:effectLst/>
        </p:spPr>
        <p:txBody>
          <a:bodyPr>
            <a:spAutoFit/>
          </a:bodyPr>
          <a:lstStyle/>
          <a:p>
            <a:pPr>
              <a:spcBef>
                <a:spcPct val="50000"/>
              </a:spcBef>
            </a:pPr>
            <a:r>
              <a:rPr lang="en-US" altLang="ja-JP"/>
              <a:t>1000</a:t>
            </a:r>
          </a:p>
        </p:txBody>
      </p:sp>
      <p:sp>
        <p:nvSpPr>
          <p:cNvPr id="10" name="Text Box 18"/>
          <p:cNvSpPr txBox="1">
            <a:spLocks noChangeArrowheads="1"/>
          </p:cNvSpPr>
          <p:nvPr/>
        </p:nvSpPr>
        <p:spPr bwMode="auto">
          <a:xfrm>
            <a:off x="2555875" y="5540375"/>
            <a:ext cx="1090613" cy="366713"/>
          </a:xfrm>
          <a:prstGeom prst="rect">
            <a:avLst/>
          </a:prstGeom>
          <a:noFill/>
          <a:ln w="9525">
            <a:noFill/>
            <a:miter lim="800000"/>
            <a:headEnd/>
            <a:tailEnd/>
          </a:ln>
          <a:effectLst/>
        </p:spPr>
        <p:txBody>
          <a:bodyPr>
            <a:spAutoFit/>
          </a:bodyPr>
          <a:lstStyle/>
          <a:p>
            <a:pPr>
              <a:spcBef>
                <a:spcPct val="50000"/>
              </a:spcBef>
            </a:pPr>
            <a:r>
              <a:rPr lang="en-US" altLang="ja-JP" dirty="0"/>
              <a:t>1500</a:t>
            </a:r>
          </a:p>
        </p:txBody>
      </p:sp>
      <p:sp>
        <p:nvSpPr>
          <p:cNvPr id="11" name="Line 19"/>
          <p:cNvSpPr>
            <a:spLocks noChangeShapeType="1"/>
          </p:cNvSpPr>
          <p:nvPr/>
        </p:nvSpPr>
        <p:spPr bwMode="auto">
          <a:xfrm>
            <a:off x="3455988" y="4962525"/>
            <a:ext cx="928687" cy="12700"/>
          </a:xfrm>
          <a:prstGeom prst="line">
            <a:avLst/>
          </a:prstGeom>
          <a:noFill/>
          <a:ln w="9525">
            <a:solidFill>
              <a:schemeClr val="tx1"/>
            </a:solidFill>
            <a:round/>
            <a:headEnd type="triangle" w="med" len="med"/>
            <a:tailEnd type="triangle" w="med" len="med"/>
          </a:ln>
          <a:effectLst/>
        </p:spPr>
        <p:txBody>
          <a:bodyPr/>
          <a:lstStyle/>
          <a:p>
            <a:endParaRPr lang="en-GB"/>
          </a:p>
        </p:txBody>
      </p:sp>
      <p:sp>
        <p:nvSpPr>
          <p:cNvPr id="12" name="Text Box 20"/>
          <p:cNvSpPr txBox="1">
            <a:spLocks noChangeArrowheads="1"/>
          </p:cNvSpPr>
          <p:nvPr/>
        </p:nvSpPr>
        <p:spPr bwMode="auto">
          <a:xfrm>
            <a:off x="3911600" y="4491038"/>
            <a:ext cx="1169988" cy="366712"/>
          </a:xfrm>
          <a:prstGeom prst="rect">
            <a:avLst/>
          </a:prstGeom>
          <a:noFill/>
          <a:ln w="9525">
            <a:noFill/>
            <a:miter lim="800000"/>
            <a:headEnd/>
            <a:tailEnd/>
          </a:ln>
          <a:effectLst/>
        </p:spPr>
        <p:txBody>
          <a:bodyPr>
            <a:spAutoFit/>
          </a:bodyPr>
          <a:lstStyle/>
          <a:p>
            <a:pPr>
              <a:spcBef>
                <a:spcPct val="50000"/>
              </a:spcBef>
            </a:pPr>
            <a:r>
              <a:rPr lang="en-US" altLang="ja-JP"/>
              <a:t>80-100</a:t>
            </a:r>
          </a:p>
        </p:txBody>
      </p:sp>
      <p:sp>
        <p:nvSpPr>
          <p:cNvPr id="13" name="Line 21"/>
          <p:cNvSpPr>
            <a:spLocks noChangeShapeType="1"/>
          </p:cNvSpPr>
          <p:nvPr/>
        </p:nvSpPr>
        <p:spPr bwMode="auto">
          <a:xfrm>
            <a:off x="3455988" y="4049713"/>
            <a:ext cx="0" cy="1881187"/>
          </a:xfrm>
          <a:prstGeom prst="line">
            <a:avLst/>
          </a:prstGeom>
          <a:noFill/>
          <a:ln w="19050" cap="rnd">
            <a:solidFill>
              <a:schemeClr val="tx1"/>
            </a:solidFill>
            <a:prstDash val="sysDot"/>
            <a:round/>
            <a:headEnd/>
            <a:tailEnd/>
          </a:ln>
          <a:effectLst/>
        </p:spPr>
        <p:txBody>
          <a:bodyPr/>
          <a:lstStyle/>
          <a:p>
            <a:endParaRPr lang="en-GB"/>
          </a:p>
        </p:txBody>
      </p:sp>
      <p:sp>
        <p:nvSpPr>
          <p:cNvPr id="14" name="Line 22"/>
          <p:cNvSpPr>
            <a:spLocks noChangeShapeType="1"/>
          </p:cNvSpPr>
          <p:nvPr/>
        </p:nvSpPr>
        <p:spPr bwMode="auto">
          <a:xfrm>
            <a:off x="4398963" y="4090988"/>
            <a:ext cx="0" cy="1881187"/>
          </a:xfrm>
          <a:prstGeom prst="line">
            <a:avLst/>
          </a:prstGeom>
          <a:noFill/>
          <a:ln w="25400" cap="rnd">
            <a:solidFill>
              <a:schemeClr val="tx1"/>
            </a:solidFill>
            <a:prstDash val="sysDot"/>
            <a:round/>
            <a:headEnd/>
            <a:tailEnd/>
          </a:ln>
          <a:effectLst/>
        </p:spPr>
        <p:txBody>
          <a:bodyPr/>
          <a:lstStyle/>
          <a:p>
            <a:endParaRPr lang="en-GB"/>
          </a:p>
        </p:txBody>
      </p:sp>
      <p:sp>
        <p:nvSpPr>
          <p:cNvPr id="15" name="Line 23"/>
          <p:cNvSpPr>
            <a:spLocks noChangeShapeType="1"/>
          </p:cNvSpPr>
          <p:nvPr/>
        </p:nvSpPr>
        <p:spPr bwMode="auto">
          <a:xfrm>
            <a:off x="2917825" y="5849938"/>
            <a:ext cx="0" cy="93662"/>
          </a:xfrm>
          <a:prstGeom prst="line">
            <a:avLst/>
          </a:prstGeom>
          <a:noFill/>
          <a:ln w="9525">
            <a:solidFill>
              <a:schemeClr val="tx1"/>
            </a:solidFill>
            <a:round/>
            <a:headEnd/>
            <a:tailEnd/>
          </a:ln>
          <a:effectLst/>
        </p:spPr>
        <p:txBody>
          <a:bodyPr/>
          <a:lstStyle/>
          <a:p>
            <a:endParaRPr lang="en-GB"/>
          </a:p>
        </p:txBody>
      </p:sp>
      <p:sp>
        <p:nvSpPr>
          <p:cNvPr id="16" name="Line 24"/>
          <p:cNvSpPr>
            <a:spLocks noChangeShapeType="1"/>
          </p:cNvSpPr>
          <p:nvPr/>
        </p:nvSpPr>
        <p:spPr bwMode="auto">
          <a:xfrm>
            <a:off x="5095875" y="5822950"/>
            <a:ext cx="0" cy="133350"/>
          </a:xfrm>
          <a:prstGeom prst="line">
            <a:avLst/>
          </a:prstGeom>
          <a:noFill/>
          <a:ln w="9525">
            <a:solidFill>
              <a:schemeClr val="tx1"/>
            </a:solidFill>
            <a:round/>
            <a:headEnd/>
            <a:tailEnd/>
          </a:ln>
          <a:effectLst/>
        </p:spPr>
        <p:txBody>
          <a:bodyPr/>
          <a:lstStyle/>
          <a:p>
            <a:endParaRPr lang="en-GB"/>
          </a:p>
        </p:txBody>
      </p:sp>
      <p:sp>
        <p:nvSpPr>
          <p:cNvPr id="19" name="TextBox 18"/>
          <p:cNvSpPr txBox="1"/>
          <p:nvPr/>
        </p:nvSpPr>
        <p:spPr>
          <a:xfrm>
            <a:off x="5513389" y="4209230"/>
            <a:ext cx="3224841" cy="1107996"/>
          </a:xfrm>
          <a:prstGeom prst="rect">
            <a:avLst/>
          </a:prstGeom>
          <a:noFill/>
        </p:spPr>
        <p:txBody>
          <a:bodyPr wrap="square" rtlCol="0">
            <a:spAutoFit/>
          </a:bodyPr>
          <a:lstStyle/>
          <a:p>
            <a:r>
              <a:rPr lang="en-GB" sz="2200" i="1" dirty="0" smtClean="0">
                <a:solidFill>
                  <a:srgbClr val="C0504D"/>
                </a:solidFill>
                <a:latin typeface="Cambria" panose="02040503050406030204" pitchFamily="18" charset="0"/>
              </a:rPr>
              <a:t>Recombination occurs at 0.1 eV not 13.6 eV due to low baryon/photon ratio</a:t>
            </a:r>
            <a:endParaRPr lang="en-GB" sz="2200" i="1" dirty="0">
              <a:solidFill>
                <a:srgbClr val="C0504D"/>
              </a:solidFill>
              <a:latin typeface="Cambria" panose="02040503050406030204" pitchFamily="18" charset="0"/>
            </a:endParaRPr>
          </a:p>
        </p:txBody>
      </p:sp>
      <p:graphicFrame>
        <p:nvGraphicFramePr>
          <p:cNvPr id="20" name="Object 19"/>
          <p:cNvGraphicFramePr>
            <a:graphicFrameLocks noGrp="1" noChangeAspect="1"/>
          </p:cNvGraphicFramePr>
          <p:nvPr>
            <p:extLst>
              <p:ext uri="{D42A27DB-BD31-4B8C-83A1-F6EECF244321}">
                <p14:modId xmlns:p14="http://schemas.microsoft.com/office/powerpoint/2010/main" val="968074709"/>
              </p:ext>
            </p:extLst>
          </p:nvPr>
        </p:nvGraphicFramePr>
        <p:xfrm>
          <a:off x="1717614" y="776898"/>
          <a:ext cx="5708773" cy="1158237"/>
        </p:xfrm>
        <a:graphic>
          <a:graphicData uri="http://schemas.openxmlformats.org/presentationml/2006/ole">
            <mc:AlternateContent xmlns:mc="http://schemas.openxmlformats.org/markup-compatibility/2006">
              <mc:Choice xmlns:v="urn:schemas-microsoft-com:vml" Requires="v">
                <p:oleObj spid="_x0000_s85355" name="Equation" r:id="rId8" imgW="2628720" imgH="533160" progId="Equation.DSMT4">
                  <p:embed/>
                </p:oleObj>
              </mc:Choice>
              <mc:Fallback>
                <p:oleObj name="Equation" r:id="rId8" imgW="2628720" imgH="533160" progId="Equation.DSMT4">
                  <p:embed/>
                  <p:pic>
                    <p:nvPicPr>
                      <p:cNvPr id="0" name="Object 7"/>
                      <p:cNvPicPr>
                        <a:picLocks noGrp="1" noChangeAspect="1" noChangeArrowheads="1"/>
                      </p:cNvPicPr>
                      <p:nvPr/>
                    </p:nvPicPr>
                    <p:blipFill>
                      <a:blip r:embed="rId9"/>
                      <a:srcRect/>
                      <a:stretch>
                        <a:fillRect/>
                      </a:stretch>
                    </p:blipFill>
                    <p:spPr bwMode="auto">
                      <a:xfrm>
                        <a:off x="1717614" y="776898"/>
                        <a:ext cx="5708773" cy="1158237"/>
                      </a:xfrm>
                      <a:prstGeom prst="rect">
                        <a:avLst/>
                      </a:prstGeom>
                      <a:noFill/>
                      <a:ln>
                        <a:noFill/>
                      </a:ln>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4164838832"/>
              </p:ext>
            </p:extLst>
          </p:nvPr>
        </p:nvGraphicFramePr>
        <p:xfrm>
          <a:off x="1779588" y="2559050"/>
          <a:ext cx="5849937" cy="1058863"/>
        </p:xfrm>
        <a:graphic>
          <a:graphicData uri="http://schemas.openxmlformats.org/presentationml/2006/ole">
            <mc:AlternateContent xmlns:mc="http://schemas.openxmlformats.org/markup-compatibility/2006">
              <mc:Choice xmlns:v="urn:schemas-microsoft-com:vml" Requires="v">
                <p:oleObj spid="_x0000_s85356" name="Equation" r:id="rId10" imgW="3022560" imgH="545760" progId="Equation.DSMT4">
                  <p:embed/>
                </p:oleObj>
              </mc:Choice>
              <mc:Fallback>
                <p:oleObj name="Equation" r:id="rId10" imgW="3022560" imgH="545760" progId="Equation.DSMT4">
                  <p:embed/>
                  <p:pic>
                    <p:nvPicPr>
                      <p:cNvPr id="0" name="Object 10"/>
                      <p:cNvPicPr>
                        <a:picLocks noChangeAspect="1" noChangeArrowheads="1"/>
                      </p:cNvPicPr>
                      <p:nvPr/>
                    </p:nvPicPr>
                    <p:blipFill>
                      <a:blip r:embed="rId11"/>
                      <a:srcRect/>
                      <a:stretch>
                        <a:fillRect/>
                      </a:stretch>
                    </p:blipFill>
                    <p:spPr bwMode="auto">
                      <a:xfrm>
                        <a:off x="1779588" y="2559050"/>
                        <a:ext cx="5849937"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36056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562708"/>
                <a:ext cx="8484433" cy="6085430"/>
              </a:xfrm>
            </p:spPr>
            <p:txBody>
              <a:bodyPr>
                <a:normAutofit fontScale="77500" lnSpcReduction="20000"/>
              </a:bodyPr>
              <a:lstStyle/>
              <a:p>
                <a:r>
                  <a:rPr lang="en-US" u="sng" dirty="0" smtClean="0">
                    <a:solidFill>
                      <a:schemeClr val="accent2"/>
                    </a:solidFill>
                  </a:rPr>
                  <a:t>Decoupling</a:t>
                </a:r>
                <a:endParaRPr lang="en-US" dirty="0" smtClean="0">
                  <a:solidFill>
                    <a:schemeClr val="accent2"/>
                  </a:solidFill>
                </a:endParaRPr>
              </a:p>
              <a:p>
                <a:pPr lvl="1"/>
                <a:r>
                  <a:rPr lang="en-US" dirty="0" smtClean="0"/>
                  <a:t>As the ionization fraction </a:t>
                </a:r>
                <a:r>
                  <a:rPr lang="en-US" dirty="0" smtClean="0">
                    <a:sym typeface="Wingdings" panose="05000000000000000000" pitchFamily="2" charset="2"/>
                  </a:rPr>
                  <a:t> 0, Thomson scattering becomes ineffective</a:t>
                </a: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smtClean="0">
                  <a:sym typeface="Wingdings" panose="05000000000000000000" pitchFamily="2" charset="2"/>
                </a:endParaRPr>
              </a:p>
              <a:p>
                <a:pPr marL="0" indent="0">
                  <a:buNone/>
                </a:pPr>
                <a:endParaRPr lang="en-US" dirty="0" smtClean="0">
                  <a:sym typeface="Wingdings" panose="05000000000000000000" pitchFamily="2" charset="2"/>
                </a:endParaRPr>
              </a:p>
              <a:p>
                <a:r>
                  <a:rPr lang="en-US" sz="2800" dirty="0" smtClean="0"/>
                  <a:t>The scattering rate is</a:t>
                </a: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charset="0"/>
                            </a:rPr>
                          </m:ctrlPr>
                        </m:sSubPr>
                        <m:e>
                          <m:r>
                            <a:rPr lang="en-US" sz="2800" i="1">
                              <a:latin typeface="Cambria Math"/>
                            </a:rPr>
                            <m:t>𝑛</m:t>
                          </m:r>
                        </m:e>
                        <m:sub>
                          <m:r>
                            <a:rPr lang="en-US" sz="2800" i="1">
                              <a:latin typeface="Cambria Math"/>
                            </a:rPr>
                            <m:t>𝑒</m:t>
                          </m:r>
                        </m:sub>
                      </m:sSub>
                      <m:sSub>
                        <m:sSubPr>
                          <m:ctrlPr>
                            <a:rPr lang="en-US" sz="2800" i="1">
                              <a:latin typeface="Cambria Math" charset="0"/>
                            </a:rPr>
                          </m:ctrlPr>
                        </m:sSubPr>
                        <m:e>
                          <m:r>
                            <a:rPr lang="en-US" sz="2800" i="1">
                              <a:latin typeface="Cambria Math"/>
                            </a:rPr>
                            <m:t>𝜎</m:t>
                          </m:r>
                        </m:e>
                        <m:sub>
                          <m:r>
                            <a:rPr lang="en-US" sz="2800" i="1">
                              <a:latin typeface="Cambria Math"/>
                            </a:rPr>
                            <m:t>𝑇</m:t>
                          </m:r>
                        </m:sub>
                      </m:sSub>
                      <m:r>
                        <a:rPr lang="en-US" sz="2800" i="1">
                          <a:latin typeface="Cambria Math"/>
                        </a:rPr>
                        <m:t>=</m:t>
                      </m:r>
                      <m:sSub>
                        <m:sSubPr>
                          <m:ctrlPr>
                            <a:rPr lang="en-US" sz="2800" i="1">
                              <a:latin typeface="Cambria Math" charset="0"/>
                            </a:rPr>
                          </m:ctrlPr>
                        </m:sSubPr>
                        <m:e>
                          <m:r>
                            <a:rPr lang="en-US" sz="2800" i="1">
                              <a:latin typeface="Cambria Math"/>
                            </a:rPr>
                            <m:t>𝑥</m:t>
                          </m:r>
                        </m:e>
                        <m:sub>
                          <m:r>
                            <a:rPr lang="en-US" sz="2800" i="1">
                              <a:latin typeface="Cambria Math"/>
                            </a:rPr>
                            <m:t>𝑒</m:t>
                          </m:r>
                        </m:sub>
                      </m:sSub>
                      <m:sSub>
                        <m:sSubPr>
                          <m:ctrlPr>
                            <a:rPr lang="en-US" sz="2800" i="1">
                              <a:latin typeface="Cambria Math" charset="0"/>
                            </a:rPr>
                          </m:ctrlPr>
                        </m:sSubPr>
                        <m:e>
                          <m:r>
                            <a:rPr lang="en-US" sz="2800" i="1">
                              <a:latin typeface="Cambria Math"/>
                            </a:rPr>
                            <m:t>𝑛</m:t>
                          </m:r>
                        </m:e>
                        <m:sub>
                          <m:r>
                            <a:rPr lang="en-US" sz="2800" i="1">
                              <a:latin typeface="Cambria Math"/>
                            </a:rPr>
                            <m:t>𝐵</m:t>
                          </m:r>
                        </m:sub>
                      </m:sSub>
                      <m:sSub>
                        <m:sSubPr>
                          <m:ctrlPr>
                            <a:rPr lang="en-US" sz="2800" i="1">
                              <a:latin typeface="Cambria Math" charset="0"/>
                            </a:rPr>
                          </m:ctrlPr>
                        </m:sSubPr>
                        <m:e>
                          <m:r>
                            <a:rPr lang="en-US" sz="2800" i="1">
                              <a:latin typeface="Cambria Math"/>
                            </a:rPr>
                            <m:t>𝜎</m:t>
                          </m:r>
                        </m:e>
                        <m:sub>
                          <m:r>
                            <a:rPr lang="en-US" sz="2800" i="1">
                              <a:latin typeface="Cambria Math"/>
                            </a:rPr>
                            <m:t>𝑇</m:t>
                          </m:r>
                        </m:sub>
                      </m:sSub>
                      <m:r>
                        <a:rPr lang="en-US" sz="2800" i="1">
                          <a:latin typeface="Cambria Math"/>
                        </a:rPr>
                        <m:t>∝</m:t>
                      </m:r>
                      <m:sSub>
                        <m:sSubPr>
                          <m:ctrlPr>
                            <a:rPr lang="en-US" sz="2800" i="1">
                              <a:latin typeface="Cambria Math" charset="0"/>
                            </a:rPr>
                          </m:ctrlPr>
                        </m:sSubPr>
                        <m:e>
                          <m:r>
                            <a:rPr lang="en-US" sz="2800" i="1">
                              <a:latin typeface="Cambria Math"/>
                            </a:rPr>
                            <m:t>𝑥</m:t>
                          </m:r>
                        </m:e>
                        <m:sub>
                          <m:r>
                            <a:rPr lang="en-US" sz="2800" i="1">
                              <a:latin typeface="Cambria Math"/>
                            </a:rPr>
                            <m:t>𝑒</m:t>
                          </m:r>
                        </m:sub>
                      </m:sSub>
                      <m:sSub>
                        <m:sSubPr>
                          <m:ctrlPr>
                            <a:rPr lang="en-US" sz="2800" i="1">
                              <a:latin typeface="Cambria Math" charset="0"/>
                            </a:rPr>
                          </m:ctrlPr>
                        </m:sSubPr>
                        <m:e>
                          <m:r>
                            <m:rPr>
                              <m:sty m:val="p"/>
                            </m:rPr>
                            <a:rPr lang="en-US" sz="2800">
                              <a:latin typeface="Cambria Math"/>
                            </a:rPr>
                            <m:t>Ω</m:t>
                          </m:r>
                        </m:e>
                        <m:sub>
                          <m:r>
                            <a:rPr lang="en-US" sz="2800" i="1">
                              <a:latin typeface="Cambria Math"/>
                            </a:rPr>
                            <m:t>𝐵</m:t>
                          </m:r>
                        </m:sub>
                      </m:sSub>
                      <m:sSup>
                        <m:sSupPr>
                          <m:ctrlPr>
                            <a:rPr lang="en-US" sz="2800" i="1">
                              <a:latin typeface="Cambria Math" charset="0"/>
                            </a:rPr>
                          </m:ctrlPr>
                        </m:sSupPr>
                        <m:e>
                          <m:r>
                            <a:rPr lang="en-US" sz="2800" i="1">
                              <a:latin typeface="Cambria Math"/>
                            </a:rPr>
                            <m:t>h</m:t>
                          </m:r>
                        </m:e>
                        <m:sup>
                          <m:r>
                            <a:rPr lang="en-US" sz="2800" i="1">
                              <a:latin typeface="Cambria Math"/>
                            </a:rPr>
                            <m:t>2</m:t>
                          </m:r>
                        </m:sup>
                      </m:sSup>
                      <m:sSup>
                        <m:sSupPr>
                          <m:ctrlPr>
                            <a:rPr lang="en-US" sz="2800" i="1">
                              <a:latin typeface="Cambria Math" charset="0"/>
                            </a:rPr>
                          </m:ctrlPr>
                        </m:sSupPr>
                        <m:e>
                          <m:r>
                            <a:rPr lang="en-US" sz="2800" i="1">
                              <a:latin typeface="Cambria Math"/>
                            </a:rPr>
                            <m:t>𝑎</m:t>
                          </m:r>
                        </m:e>
                        <m:sup>
                          <m:r>
                            <a:rPr lang="en-US" sz="2800" i="1">
                              <a:latin typeface="Cambria Math"/>
                            </a:rPr>
                            <m:t>−3</m:t>
                          </m:r>
                        </m:sup>
                      </m:sSup>
                    </m:oMath>
                  </m:oMathPara>
                </a14:m>
                <a:endParaRPr lang="en-US" sz="2800" dirty="0"/>
              </a:p>
              <a:p>
                <a:endParaRPr lang="en-US" sz="2800" dirty="0"/>
              </a:p>
              <a:p>
                <a:r>
                  <a:rPr lang="en-US" sz="2800" dirty="0" smtClean="0"/>
                  <a:t>Photons decouple when </a:t>
                </a:r>
                <a14:m>
                  <m:oMath xmlns:m="http://schemas.openxmlformats.org/officeDocument/2006/math">
                    <m:sSub>
                      <m:sSubPr>
                        <m:ctrlPr>
                          <a:rPr lang="en-US" sz="2800" b="0" i="1" smtClean="0">
                            <a:latin typeface="Cambria Math" charset="0"/>
                          </a:rPr>
                        </m:ctrlPr>
                      </m:sSubPr>
                      <m:e>
                        <m:r>
                          <a:rPr lang="en-US" sz="2800" b="0" i="1" smtClean="0">
                            <a:latin typeface="Cambria Math"/>
                          </a:rPr>
                          <m:t>𝑥</m:t>
                        </m:r>
                      </m:e>
                      <m:sub>
                        <m:r>
                          <a:rPr lang="en-US" sz="2800" b="0" i="1" smtClean="0">
                            <a:latin typeface="Cambria Math"/>
                          </a:rPr>
                          <m:t>𝑒</m:t>
                        </m:r>
                      </m:sub>
                    </m:sSub>
                    <m:r>
                      <a:rPr lang="en-US" sz="2800" b="0" i="1" smtClean="0">
                        <a:latin typeface="Cambria Math"/>
                      </a:rPr>
                      <m:t>~</m:t>
                    </m:r>
                    <m:sSup>
                      <m:sSupPr>
                        <m:ctrlPr>
                          <a:rPr lang="en-US" sz="2800" b="0" i="1" smtClean="0">
                            <a:latin typeface="Cambria Math" charset="0"/>
                          </a:rPr>
                        </m:ctrlPr>
                      </m:sSupPr>
                      <m:e>
                        <m:r>
                          <a:rPr lang="en-US" sz="2800" b="0" i="1" smtClean="0">
                            <a:latin typeface="Cambria Math"/>
                          </a:rPr>
                          <m:t>10</m:t>
                        </m:r>
                      </m:e>
                      <m:sup>
                        <m:r>
                          <a:rPr lang="en-US" sz="2800" b="0" i="1" smtClean="0">
                            <a:latin typeface="Cambria Math"/>
                          </a:rPr>
                          <m:t>−2</m:t>
                        </m:r>
                      </m:sup>
                    </m:sSup>
                  </m:oMath>
                </a14:m>
                <a:endParaRPr lang="en-US" sz="2800" dirty="0" smtClean="0"/>
              </a:p>
              <a:p>
                <a:pPr lvl="1"/>
                <a:r>
                  <a:rPr lang="en-US" dirty="0" smtClean="0"/>
                  <a:t>Decoupling occurs during the process of recombination</a:t>
                </a:r>
              </a:p>
              <a:p>
                <a:endParaRPr lang="en-US" sz="2800" dirty="0"/>
              </a:p>
              <a:p>
                <a:r>
                  <a:rPr lang="en-US" sz="2800" dirty="0" smtClean="0"/>
                  <a:t>This “last scattering surface” occurred at</a:t>
                </a:r>
                <a14:m>
                  <m:oMath xmlns:m="http://schemas.openxmlformats.org/officeDocument/2006/math">
                    <m:r>
                      <a:rPr lang="en-GB" sz="2800" b="0" i="1" smtClean="0">
                        <a:latin typeface="Cambria Math" panose="02040503050406030204" pitchFamily="18" charset="0"/>
                      </a:rPr>
                      <m:t>  </m:t>
                    </m:r>
                  </m:oMath>
                </a14:m>
                <a:endParaRPr lang="en-GB" sz="2800" b="0" i="1" dirty="0" smtClean="0">
                  <a:latin typeface="Cambria Math" panose="02040503050406030204" pitchFamily="18" charset="0"/>
                </a:endParaRPr>
              </a:p>
              <a:p>
                <a:endParaRPr lang="en-GB" b="0" i="1" dirty="0" smtClean="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=1100,  </m:t>
                      </m:r>
                      <m:r>
                        <a:rPr lang="en-GB" b="0" i="1" smtClean="0">
                          <a:latin typeface="Cambria Math" panose="02040503050406030204" pitchFamily="18" charset="0"/>
                        </a:rPr>
                        <m:t>𝑇</m:t>
                      </m:r>
                      <m:r>
                        <a:rPr lang="en-GB" b="0" i="1" smtClean="0">
                          <a:latin typeface="Cambria Math" panose="02040503050406030204" pitchFamily="18" charset="0"/>
                        </a:rPr>
                        <m:t>=3000 </m:t>
                      </m:r>
                      <m:r>
                        <a:rPr lang="en-GB" b="0" i="1" smtClean="0">
                          <a:latin typeface="Cambria Math" panose="02040503050406030204" pitchFamily="18" charset="0"/>
                        </a:rPr>
                        <m:t>𝐾</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562708"/>
                <a:ext cx="8484433" cy="6085430"/>
              </a:xfrm>
              <a:blipFill rotWithShape="0">
                <a:blip r:embed="rId4"/>
                <a:stretch>
                  <a:fillRect l="-1006" t="-2002"/>
                </a:stretch>
              </a:blipFill>
            </p:spPr>
            <p:txBody>
              <a:bodyPr/>
              <a:lstStyle/>
              <a:p>
                <a:r>
                  <a:rPr lang="en-GB">
                    <a:noFill/>
                  </a:rPr>
                  <a:t> </a:t>
                </a:r>
              </a:p>
            </p:txBody>
          </p:sp>
        </mc:Fallback>
      </mc:AlternateContent>
      <p:grpSp>
        <p:nvGrpSpPr>
          <p:cNvPr id="12" name="Group 11"/>
          <p:cNvGrpSpPr/>
          <p:nvPr/>
        </p:nvGrpSpPr>
        <p:grpSpPr>
          <a:xfrm>
            <a:off x="2911475" y="1392109"/>
            <a:ext cx="3321050" cy="1476375"/>
            <a:chOff x="1684338" y="2201002"/>
            <a:chExt cx="3321050" cy="1476375"/>
          </a:xfrm>
        </p:grpSpPr>
        <p:graphicFrame>
          <p:nvGraphicFramePr>
            <p:cNvPr id="4" name="Object 12"/>
            <p:cNvGraphicFramePr>
              <a:graphicFrameLocks noChangeAspect="1"/>
            </p:cNvGraphicFramePr>
            <p:nvPr>
              <p:extLst>
                <p:ext uri="{D42A27DB-BD31-4B8C-83A1-F6EECF244321}">
                  <p14:modId xmlns:p14="http://schemas.microsoft.com/office/powerpoint/2010/main" val="22582696"/>
                </p:ext>
              </p:extLst>
            </p:nvPr>
          </p:nvGraphicFramePr>
          <p:xfrm>
            <a:off x="1684338" y="2831240"/>
            <a:ext cx="320675" cy="415925"/>
          </p:xfrm>
          <a:graphic>
            <a:graphicData uri="http://schemas.openxmlformats.org/presentationml/2006/ole">
              <mc:AlternateContent xmlns:mc="http://schemas.openxmlformats.org/markup-compatibility/2006">
                <mc:Choice xmlns:v="urn:schemas-microsoft-com:vml" Requires="v">
                  <p:oleObj spid="_x0000_s86271" name="Equation" r:id="rId5" imgW="126720" imgH="164880" progId="Equation.DSMT4">
                    <p:embed/>
                  </p:oleObj>
                </mc:Choice>
                <mc:Fallback>
                  <p:oleObj name="Equation" r:id="rId5" imgW="126720" imgH="164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4338" y="2831240"/>
                          <a:ext cx="32067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Line 8"/>
            <p:cNvSpPr>
              <a:spLocks noChangeShapeType="1"/>
            </p:cNvSpPr>
            <p:nvPr/>
          </p:nvSpPr>
          <p:spPr bwMode="auto">
            <a:xfrm>
              <a:off x="2057400" y="3086827"/>
              <a:ext cx="1506538" cy="12700"/>
            </a:xfrm>
            <a:prstGeom prst="line">
              <a:avLst/>
            </a:prstGeom>
            <a:noFill/>
            <a:ln w="19050" cap="rnd">
              <a:solidFill>
                <a:schemeClr val="tx1"/>
              </a:solidFill>
              <a:prstDash val="sysDot"/>
              <a:round/>
              <a:headEnd/>
              <a:tailEnd type="arrow" w="med" len="med"/>
            </a:ln>
            <a:effectLst/>
          </p:spPr>
          <p:txBody>
            <a:bodyPr/>
            <a:lstStyle/>
            <a:p>
              <a:endParaRPr lang="en-GB"/>
            </a:p>
          </p:txBody>
        </p:sp>
        <p:sp>
          <p:nvSpPr>
            <p:cNvPr id="6" name="Oval 9"/>
            <p:cNvSpPr>
              <a:spLocks noChangeArrowheads="1"/>
            </p:cNvSpPr>
            <p:nvPr/>
          </p:nvSpPr>
          <p:spPr bwMode="auto">
            <a:xfrm>
              <a:off x="3603625" y="3018565"/>
              <a:ext cx="174625" cy="174625"/>
            </a:xfrm>
            <a:prstGeom prst="ellipse">
              <a:avLst/>
            </a:prstGeom>
            <a:solidFill>
              <a:schemeClr val="accent1"/>
            </a:solidFill>
            <a:ln w="9525">
              <a:solidFill>
                <a:schemeClr val="tx1"/>
              </a:solidFill>
              <a:round/>
              <a:headEnd/>
              <a:tailEnd/>
            </a:ln>
            <a:effectLst/>
          </p:spPr>
          <p:txBody>
            <a:bodyPr wrap="none" anchor="ctr"/>
            <a:lstStyle/>
            <a:p>
              <a:endParaRPr lang="en-GB"/>
            </a:p>
          </p:txBody>
        </p:sp>
        <p:sp>
          <p:nvSpPr>
            <p:cNvPr id="7" name="Line 10"/>
            <p:cNvSpPr>
              <a:spLocks noChangeShapeType="1"/>
            </p:cNvSpPr>
            <p:nvPr/>
          </p:nvSpPr>
          <p:spPr bwMode="auto">
            <a:xfrm>
              <a:off x="3832225" y="3166202"/>
              <a:ext cx="322263" cy="133350"/>
            </a:xfrm>
            <a:prstGeom prst="line">
              <a:avLst/>
            </a:prstGeom>
            <a:noFill/>
            <a:ln w="9525">
              <a:solidFill>
                <a:schemeClr val="tx1"/>
              </a:solidFill>
              <a:round/>
              <a:headEnd/>
              <a:tailEnd type="triangle" w="med" len="med"/>
            </a:ln>
            <a:effectLst/>
          </p:spPr>
          <p:txBody>
            <a:bodyPr/>
            <a:lstStyle/>
            <a:p>
              <a:endParaRPr lang="en-GB"/>
            </a:p>
          </p:txBody>
        </p:sp>
        <p:sp>
          <p:nvSpPr>
            <p:cNvPr id="8" name="Line 11"/>
            <p:cNvSpPr>
              <a:spLocks noChangeShapeType="1"/>
            </p:cNvSpPr>
            <p:nvPr/>
          </p:nvSpPr>
          <p:spPr bwMode="auto">
            <a:xfrm flipV="1">
              <a:off x="3751263" y="2413727"/>
              <a:ext cx="874712" cy="577850"/>
            </a:xfrm>
            <a:prstGeom prst="line">
              <a:avLst/>
            </a:prstGeom>
            <a:noFill/>
            <a:ln w="19050" cap="rnd">
              <a:solidFill>
                <a:schemeClr val="tx1"/>
              </a:solidFill>
              <a:prstDash val="sysDot"/>
              <a:round/>
              <a:headEnd/>
              <a:tailEnd type="arrow" w="med" len="med"/>
            </a:ln>
            <a:effectLst/>
          </p:spPr>
          <p:txBody>
            <a:bodyPr/>
            <a:lstStyle/>
            <a:p>
              <a:endParaRPr lang="en-GB"/>
            </a:p>
          </p:txBody>
        </p:sp>
        <p:graphicFrame>
          <p:nvGraphicFramePr>
            <p:cNvPr id="9" name="Object 15"/>
            <p:cNvGraphicFramePr>
              <a:graphicFrameLocks noChangeAspect="1"/>
            </p:cNvGraphicFramePr>
            <p:nvPr>
              <p:extLst>
                <p:ext uri="{D42A27DB-BD31-4B8C-83A1-F6EECF244321}">
                  <p14:modId xmlns:p14="http://schemas.microsoft.com/office/powerpoint/2010/main" val="3378620154"/>
                </p:ext>
              </p:extLst>
            </p:nvPr>
          </p:nvGraphicFramePr>
          <p:xfrm>
            <a:off x="4684713" y="2201002"/>
            <a:ext cx="320675" cy="415925"/>
          </p:xfrm>
          <a:graphic>
            <a:graphicData uri="http://schemas.openxmlformats.org/presentationml/2006/ole">
              <mc:AlternateContent xmlns:mc="http://schemas.openxmlformats.org/markup-compatibility/2006">
                <mc:Choice xmlns:v="urn:schemas-microsoft-com:vml" Requires="v">
                  <p:oleObj spid="_x0000_s86272" name="Equation" r:id="rId7" imgW="126720" imgH="164880" progId="Equation.DSMT4">
                    <p:embed/>
                  </p:oleObj>
                </mc:Choice>
                <mc:Fallback>
                  <p:oleObj name="Equation" r:id="rId7" imgW="126720" imgH="164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4713" y="2201002"/>
                          <a:ext cx="32067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6"/>
            <p:cNvGraphicFramePr>
              <a:graphicFrameLocks noChangeAspect="1"/>
            </p:cNvGraphicFramePr>
            <p:nvPr>
              <p:extLst>
                <p:ext uri="{D42A27DB-BD31-4B8C-83A1-F6EECF244321}">
                  <p14:modId xmlns:p14="http://schemas.microsoft.com/office/powerpoint/2010/main" val="3195096681"/>
                </p:ext>
              </p:extLst>
            </p:nvPr>
          </p:nvGraphicFramePr>
          <p:xfrm>
            <a:off x="4418012" y="3166202"/>
            <a:ext cx="415925" cy="511175"/>
          </p:xfrm>
          <a:graphic>
            <a:graphicData uri="http://schemas.openxmlformats.org/presentationml/2006/ole">
              <mc:AlternateContent xmlns:mc="http://schemas.openxmlformats.org/markup-compatibility/2006">
                <mc:Choice xmlns:v="urn:schemas-microsoft-com:vml" Requires="v">
                  <p:oleObj spid="_x0000_s86273" name="Equation" r:id="rId8" imgW="164880" imgH="203040" progId="Equation.DSMT4">
                    <p:embed/>
                  </p:oleObj>
                </mc:Choice>
                <mc:Fallback>
                  <p:oleObj name="Equation" r:id="rId8" imgW="16488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8012" y="3166202"/>
                          <a:ext cx="41592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321184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Picture 4"/>
          <p:cNvPicPr>
            <a:picLocks noGrp="1" noChangeAspect="1" noChangeArrowheads="1"/>
          </p:cNvPicPr>
          <p:nvPr>
            <p:ph idx="1"/>
          </p:nvPr>
        </p:nvPicPr>
        <p:blipFill>
          <a:blip r:embed="rId3" cstate="print"/>
          <a:srcRect/>
          <a:stretch>
            <a:fillRect/>
          </a:stretch>
        </p:blipFill>
        <p:spPr>
          <a:xfrm>
            <a:off x="904875" y="1055688"/>
            <a:ext cx="5395913" cy="4833937"/>
          </a:xfrm>
          <a:noFill/>
          <a:ln/>
        </p:spPr>
      </p:pic>
      <p:sp>
        <p:nvSpPr>
          <p:cNvPr id="4" name="Text Box 10"/>
          <p:cNvSpPr txBox="1">
            <a:spLocks noChangeArrowheads="1"/>
          </p:cNvSpPr>
          <p:nvPr/>
        </p:nvSpPr>
        <p:spPr bwMode="auto">
          <a:xfrm>
            <a:off x="6459415" y="1946275"/>
            <a:ext cx="2221035" cy="2677656"/>
          </a:xfrm>
          <a:prstGeom prst="rect">
            <a:avLst/>
          </a:prstGeom>
          <a:noFill/>
          <a:ln w="9525">
            <a:noFill/>
            <a:miter lim="800000"/>
            <a:headEnd/>
            <a:tailEnd/>
          </a:ln>
          <a:effectLst/>
        </p:spPr>
        <p:txBody>
          <a:bodyPr wrap="square">
            <a:spAutoFit/>
          </a:bodyPr>
          <a:lstStyle/>
          <a:p>
            <a:pPr>
              <a:spcBef>
                <a:spcPct val="50000"/>
              </a:spcBef>
            </a:pPr>
            <a:r>
              <a:rPr lang="en-US" altLang="ja-JP" sz="2400" dirty="0" smtClean="0">
                <a:latin typeface="Cambria" panose="02040503050406030204" pitchFamily="18" charset="0"/>
              </a:rPr>
              <a:t>Now we have free-streaming </a:t>
            </a:r>
            <a:r>
              <a:rPr lang="en-US" altLang="ja-JP" sz="2400" dirty="0" smtClean="0">
                <a:solidFill>
                  <a:schemeClr val="accent2"/>
                </a:solidFill>
                <a:latin typeface="Cambria" panose="02040503050406030204" pitchFamily="18" charset="0"/>
              </a:rPr>
              <a:t>neutrinos</a:t>
            </a:r>
            <a:r>
              <a:rPr lang="en-US" altLang="ja-JP" sz="2400" dirty="0">
                <a:latin typeface="Cambria" panose="02040503050406030204" pitchFamily="18" charset="0"/>
              </a:rPr>
              <a:t> </a:t>
            </a:r>
            <a:r>
              <a:rPr lang="en-US" altLang="ja-JP" sz="2400" dirty="0" smtClean="0">
                <a:latin typeface="Cambria" panose="02040503050406030204" pitchFamily="18" charset="0"/>
              </a:rPr>
              <a:t>and </a:t>
            </a:r>
            <a:r>
              <a:rPr lang="en-US" altLang="ja-JP" sz="2400" dirty="0" smtClean="0">
                <a:solidFill>
                  <a:schemeClr val="accent2"/>
                </a:solidFill>
                <a:latin typeface="Cambria" panose="02040503050406030204" pitchFamily="18" charset="0"/>
              </a:rPr>
              <a:t>photons</a:t>
            </a:r>
            <a:r>
              <a:rPr lang="en-US" altLang="ja-JP" sz="2400" dirty="0" smtClean="0">
                <a:latin typeface="Cambria" panose="02040503050406030204" pitchFamily="18" charset="0"/>
              </a:rPr>
              <a:t>, and atomic </a:t>
            </a:r>
            <a:r>
              <a:rPr lang="en-US" altLang="ja-JP" sz="2400" dirty="0" smtClean="0">
                <a:solidFill>
                  <a:schemeClr val="accent2"/>
                </a:solidFill>
                <a:latin typeface="Cambria" panose="02040503050406030204" pitchFamily="18" charset="0"/>
              </a:rPr>
              <a:t>hydrogen</a:t>
            </a:r>
            <a:r>
              <a:rPr lang="en-US" altLang="ja-JP" sz="2400" dirty="0" smtClean="0">
                <a:latin typeface="Cambria" panose="02040503050406030204" pitchFamily="18" charset="0"/>
              </a:rPr>
              <a:t> and </a:t>
            </a:r>
            <a:r>
              <a:rPr lang="en-US" altLang="ja-JP" sz="2400" dirty="0" smtClean="0">
                <a:solidFill>
                  <a:schemeClr val="accent2"/>
                </a:solidFill>
                <a:latin typeface="Cambria" panose="02040503050406030204" pitchFamily="18" charset="0"/>
              </a:rPr>
              <a:t>helium</a:t>
            </a:r>
            <a:endParaRPr lang="en-US" altLang="ja-JP" sz="2400" dirty="0">
              <a:solidFill>
                <a:schemeClr val="accent2"/>
              </a:solidFill>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3" cstate="print"/>
          <a:srcRect/>
          <a:stretch>
            <a:fillRect/>
          </a:stretch>
        </p:blipFill>
        <p:spPr bwMode="auto">
          <a:xfrm>
            <a:off x="514350" y="71438"/>
            <a:ext cx="8115300" cy="6715125"/>
          </a:xfrm>
          <a:prstGeom prst="rect">
            <a:avLst/>
          </a:prstGeom>
          <a:noFill/>
        </p:spPr>
      </p:pic>
      <p:sp>
        <p:nvSpPr>
          <p:cNvPr id="95235" name="Text Box 3"/>
          <p:cNvSpPr txBox="1">
            <a:spLocks noChangeArrowheads="1"/>
          </p:cNvSpPr>
          <p:nvPr/>
        </p:nvSpPr>
        <p:spPr bwMode="auto">
          <a:xfrm>
            <a:off x="4419600" y="1676400"/>
            <a:ext cx="3182938" cy="1577975"/>
          </a:xfrm>
          <a:prstGeom prst="rect">
            <a:avLst/>
          </a:prstGeom>
          <a:noFill/>
          <a:ln w="9525">
            <a:noFill/>
            <a:miter lim="800000"/>
            <a:headEnd/>
            <a:tailEnd/>
          </a:ln>
          <a:effectLst/>
        </p:spPr>
        <p:txBody>
          <a:bodyPr wrap="none">
            <a:spAutoFit/>
          </a:bodyPr>
          <a:lstStyle/>
          <a:p>
            <a:pPr algn="ctr" eaLnBrk="0" hangingPunct="0"/>
            <a:r>
              <a:rPr kumimoji="0" lang="en-US" sz="2800">
                <a:solidFill>
                  <a:schemeClr val="accent1"/>
                </a:solidFill>
                <a:latin typeface="Comic Sans MS" pitchFamily="66" charset="0"/>
              </a:rPr>
              <a:t>evidence Universe</a:t>
            </a:r>
          </a:p>
          <a:p>
            <a:pPr algn="ctr" eaLnBrk="0" hangingPunct="0"/>
            <a:r>
              <a:rPr kumimoji="0" lang="en-US" sz="2800">
                <a:solidFill>
                  <a:schemeClr val="accent1"/>
                </a:solidFill>
                <a:latin typeface="Comic Sans MS" pitchFamily="66" charset="0"/>
              </a:rPr>
              <a:t>was once hotter</a:t>
            </a:r>
          </a:p>
          <a:p>
            <a:pPr algn="ctr" eaLnBrk="0" hangingPunct="0"/>
            <a:r>
              <a:rPr kumimoji="0" lang="en-US" sz="2800">
                <a:solidFill>
                  <a:schemeClr val="accent1"/>
                </a:solidFill>
                <a:latin typeface="Comic Sans MS" pitchFamily="66" charset="0"/>
              </a:rPr>
              <a:t>than .1 eV</a:t>
            </a:r>
            <a:endParaRPr kumimoji="0" lang="en-US" sz="2800">
              <a:latin typeface="Comic Sans MS" pitchFamily="66"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sz="half" idx="1"/>
              </p:nvPr>
            </p:nvSpPr>
            <p:spPr>
              <a:xfrm>
                <a:off x="472698" y="375834"/>
                <a:ext cx="8543886" cy="6317274"/>
              </a:xfrm>
            </p:spPr>
            <p:txBody>
              <a:bodyPr>
                <a:normAutofit/>
              </a:bodyPr>
              <a:lstStyle/>
              <a:p>
                <a:r>
                  <a:rPr lang="en-US" sz="2800" u="sng" dirty="0" smtClean="0">
                    <a:solidFill>
                      <a:schemeClr val="accent2"/>
                    </a:solidFill>
                  </a:rPr>
                  <a:t>Photon is not in </a:t>
                </a:r>
                <a:r>
                  <a:rPr lang="en-US" sz="2800" u="sng" dirty="0" err="1" smtClean="0">
                    <a:solidFill>
                      <a:schemeClr val="accent2"/>
                    </a:solidFill>
                  </a:rPr>
                  <a:t>therml</a:t>
                </a:r>
                <a:r>
                  <a:rPr lang="en-US" sz="2800" u="sng" dirty="0" smtClean="0">
                    <a:solidFill>
                      <a:schemeClr val="accent2"/>
                    </a:solidFill>
                  </a:rPr>
                  <a:t> equilibrium today</a:t>
                </a:r>
                <a:endParaRPr lang="en-US" altLang="ja-JP" sz="2800" dirty="0" smtClean="0"/>
              </a:p>
              <a:p>
                <a:endParaRPr lang="en-US" altLang="ja-JP" sz="2400" dirty="0" smtClean="0"/>
              </a:p>
              <a:p>
                <a:pPr>
                  <a:buNone/>
                </a:pPr>
                <a:r>
                  <a:rPr lang="en-US" altLang="ja-JP" sz="2200" dirty="0" smtClean="0"/>
                  <a:t>     After </a:t>
                </a:r>
                <a14:m>
                  <m:oMath xmlns:m="http://schemas.openxmlformats.org/officeDocument/2006/math">
                    <m:r>
                      <a:rPr lang="en-GB" altLang="ja-JP" sz="2200" b="0" i="1" smtClean="0">
                        <a:latin typeface="Cambria Math" panose="02040503050406030204" pitchFamily="18" charset="0"/>
                      </a:rPr>
                      <m:t>𝑧</m:t>
                    </m:r>
                    <m:r>
                      <a:rPr lang="en-GB" altLang="ja-JP" sz="2200" b="0" i="1" smtClean="0">
                        <a:latin typeface="Cambria Math" panose="02040503050406030204" pitchFamily="18" charset="0"/>
                      </a:rPr>
                      <m:t>=</m:t>
                    </m:r>
                    <m:sSup>
                      <m:sSupPr>
                        <m:ctrlPr>
                          <a:rPr lang="en-GB" altLang="ja-JP" sz="2200" b="0" i="1" smtClean="0">
                            <a:latin typeface="Cambria Math" charset="0"/>
                          </a:rPr>
                        </m:ctrlPr>
                      </m:sSupPr>
                      <m:e>
                        <m:r>
                          <a:rPr lang="en-GB" altLang="ja-JP" sz="2200" b="0" i="1" smtClean="0">
                            <a:latin typeface="Cambria Math" panose="02040503050406030204" pitchFamily="18" charset="0"/>
                          </a:rPr>
                          <m:t>10</m:t>
                        </m:r>
                      </m:e>
                      <m:sup>
                        <m:r>
                          <a:rPr lang="en-GB" altLang="ja-JP" sz="2200" b="0" i="1" smtClean="0">
                            <a:latin typeface="Cambria Math" panose="02040503050406030204" pitchFamily="18" charset="0"/>
                          </a:rPr>
                          <m:t>7</m:t>
                        </m:r>
                      </m:sup>
                    </m:sSup>
                  </m:oMath>
                </a14:m>
                <a:r>
                  <a:rPr lang="en-US" altLang="ja-JP" sz="2200" dirty="0" smtClean="0"/>
                  <a:t>,  interactions that change the number of  </a:t>
                </a:r>
              </a:p>
              <a:p>
                <a:pPr>
                  <a:buNone/>
                </a:pPr>
                <a:r>
                  <a:rPr lang="en-US" altLang="ja-JP" sz="2200" dirty="0" smtClean="0"/>
                  <a:t>     photon decouples </a:t>
                </a:r>
              </a:p>
              <a:p>
                <a:pPr>
                  <a:buNone/>
                </a:pPr>
                <a:endParaRPr lang="en-US" altLang="ja-JP" sz="2200" dirty="0" smtClean="0"/>
              </a:p>
              <a:p>
                <a:pPr>
                  <a:buNone/>
                </a:pPr>
                <a:r>
                  <a:rPr lang="en-US" altLang="ja-JP" sz="2200" dirty="0" smtClean="0"/>
                  <a:t>     double Compton scattering</a:t>
                </a:r>
              </a:p>
              <a:p>
                <a:pPr>
                  <a:buNone/>
                </a:pPr>
                <a:r>
                  <a:rPr lang="en-US" altLang="ja-JP" sz="2200" dirty="0" smtClean="0"/>
                  <a:t>     </a:t>
                </a:r>
                <a:r>
                  <a:rPr lang="en-US" altLang="ja-JP" sz="2200" dirty="0" err="1" smtClean="0"/>
                  <a:t>bremsstrahlung</a:t>
                </a:r>
                <a:r>
                  <a:rPr lang="en-US" altLang="ja-JP" sz="2200" dirty="0" smtClean="0"/>
                  <a:t>  </a:t>
                </a:r>
              </a:p>
              <a:p>
                <a:pPr>
                  <a:buNone/>
                </a:pPr>
                <a:endParaRPr lang="en-US" altLang="ja-JP" sz="2200" dirty="0" smtClean="0"/>
              </a:p>
              <a:p>
                <a:pPr>
                  <a:buNone/>
                </a:pPr>
                <a:r>
                  <a:rPr lang="en-US" altLang="ja-JP" sz="2200" dirty="0" smtClean="0"/>
                  <a:t>    Compton scattering remains and maintain statistical equilibrium</a:t>
                </a:r>
              </a:p>
              <a:p>
                <a:pPr>
                  <a:buNone/>
                </a:pPr>
                <a:r>
                  <a:rPr lang="en-US" altLang="ja-JP" sz="2200" dirty="0" smtClean="0"/>
                  <a:t>  </a:t>
                </a:r>
              </a:p>
              <a:p>
                <a:pPr>
                  <a:buNone/>
                </a:pPr>
                <a:endParaRPr lang="en-US" altLang="ja-JP" sz="2200" dirty="0" smtClean="0"/>
              </a:p>
              <a:p>
                <a:pPr>
                  <a:buNone/>
                </a:pPr>
                <a:r>
                  <a:rPr lang="en-US" altLang="ja-JP" sz="2200" dirty="0" smtClean="0"/>
                  <a:t>    Out of equilibrium process such as </a:t>
                </a:r>
              </a:p>
              <a:p>
                <a:pPr>
                  <a:buNone/>
                </a:pPr>
                <a:r>
                  <a:rPr lang="en-US" altLang="ja-JP" sz="2200" dirty="0" smtClean="0"/>
                  <a:t>     decays of particles creates chemical potential distortion and strongly constrained   </a:t>
                </a:r>
                <a14:m>
                  <m:oMath xmlns:m="http://schemas.openxmlformats.org/officeDocument/2006/math">
                    <m:r>
                      <a:rPr lang="ja-JP" altLang="en-US" sz="2200" i="1" smtClean="0">
                        <a:latin typeface="Cambria Math" panose="02040503050406030204" pitchFamily="18" charset="0"/>
                      </a:rPr>
                      <m:t>𝜇</m:t>
                    </m:r>
                    <m:r>
                      <a:rPr lang="en-GB" altLang="ja-JP" sz="2200" b="0" i="1" smtClean="0">
                        <a:latin typeface="Cambria Math" panose="02040503050406030204" pitchFamily="18" charset="0"/>
                      </a:rPr>
                      <m:t>&lt;</m:t>
                    </m:r>
                    <m:sSup>
                      <m:sSupPr>
                        <m:ctrlPr>
                          <a:rPr lang="en-GB" altLang="ja-JP" sz="2200" b="0" i="1" smtClean="0">
                            <a:latin typeface="Cambria Math" charset="0"/>
                          </a:rPr>
                        </m:ctrlPr>
                      </m:sSupPr>
                      <m:e>
                        <m:r>
                          <a:rPr lang="en-GB" altLang="ja-JP" sz="2200" b="0" i="1" smtClean="0">
                            <a:latin typeface="Cambria Math" panose="02040503050406030204" pitchFamily="18" charset="0"/>
                          </a:rPr>
                          <m:t>10</m:t>
                        </m:r>
                      </m:e>
                      <m:sup>
                        <m:r>
                          <a:rPr lang="en-GB" altLang="ja-JP" sz="2200" b="0" i="1" smtClean="0">
                            <a:latin typeface="Cambria Math" panose="02040503050406030204" pitchFamily="18" charset="0"/>
                          </a:rPr>
                          <m:t>−3</m:t>
                        </m:r>
                      </m:sup>
                    </m:sSup>
                  </m:oMath>
                </a14:m>
                <a:endParaRPr lang="en-US" altLang="ja-JP" sz="2200" dirty="0" smtClean="0"/>
              </a:p>
              <a:p>
                <a:pPr>
                  <a:buNone/>
                </a:pPr>
                <a:r>
                  <a:rPr lang="en-US" altLang="ja-JP" sz="2200" dirty="0" smtClean="0"/>
                  <a:t>     </a:t>
                </a:r>
              </a:p>
              <a:p>
                <a:pPr>
                  <a:buNone/>
                </a:pPr>
                <a:endParaRPr lang="en-US" altLang="ja-JP" sz="3200" dirty="0" smtClean="0"/>
              </a:p>
              <a:p>
                <a:endParaRPr lang="en-US" altLang="ja-JP" sz="3200" dirty="0" smtClean="0"/>
              </a:p>
              <a:p>
                <a:pPr>
                  <a:buNone/>
                </a:pPr>
                <a:endParaRPr lang="en-US" altLang="ja-JP" sz="2400" dirty="0" smtClean="0"/>
              </a:p>
              <a:p>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sz="half" idx="1"/>
              </p:nvPr>
            </p:nvSpPr>
            <p:spPr>
              <a:xfrm>
                <a:off x="472698" y="375834"/>
                <a:ext cx="8543886" cy="6317274"/>
              </a:xfrm>
              <a:blipFill rotWithShape="0">
                <a:blip r:embed="rId3"/>
                <a:stretch>
                  <a:fillRect l="-1285" t="-1062"/>
                </a:stretch>
              </a:blipFill>
            </p:spPr>
            <p:txBody>
              <a:bodyPr/>
              <a:lstStyle/>
              <a:p>
                <a:r>
                  <a:rPr lang="en-GB">
                    <a:noFill/>
                  </a:rPr>
                  <a:t> </a:t>
                </a:r>
              </a:p>
            </p:txBody>
          </p:sp>
        </mc:Fallback>
      </mc:AlternateContent>
      <p:graphicFrame>
        <p:nvGraphicFramePr>
          <p:cNvPr id="6" name="Object 5"/>
          <p:cNvGraphicFramePr>
            <a:graphicFrameLocks noChangeAspect="1"/>
          </p:cNvGraphicFramePr>
          <p:nvPr/>
        </p:nvGraphicFramePr>
        <p:xfrm>
          <a:off x="4932334" y="2359484"/>
          <a:ext cx="2181387" cy="467440"/>
        </p:xfrm>
        <a:graphic>
          <a:graphicData uri="http://schemas.openxmlformats.org/presentationml/2006/ole">
            <mc:AlternateContent xmlns:mc="http://schemas.openxmlformats.org/markup-compatibility/2006">
              <mc:Choice xmlns:v="urn:schemas-microsoft-com:vml" Requires="v">
                <p:oleObj spid="_x0000_s79426" name="Equation" r:id="rId4" imgW="1066680" imgH="228600" progId="Equation.DSMT4">
                  <p:embed/>
                </p:oleObj>
              </mc:Choice>
              <mc:Fallback>
                <p:oleObj name="Equation" r:id="rId4" imgW="1066680" imgH="2286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34" y="2359484"/>
                        <a:ext cx="2181387" cy="467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2" name="Object 4"/>
          <p:cNvGraphicFramePr>
            <a:graphicFrameLocks noChangeAspect="1"/>
          </p:cNvGraphicFramePr>
          <p:nvPr/>
        </p:nvGraphicFramePr>
        <p:xfrm>
          <a:off x="4922246" y="2777425"/>
          <a:ext cx="2571750" cy="466725"/>
        </p:xfrm>
        <a:graphic>
          <a:graphicData uri="http://schemas.openxmlformats.org/presentationml/2006/ole">
            <mc:AlternateContent xmlns:mc="http://schemas.openxmlformats.org/markup-compatibility/2006">
              <mc:Choice xmlns:v="urn:schemas-microsoft-com:vml" Requires="v">
                <p:oleObj spid="_x0000_s79427" name="Equation" r:id="rId6" imgW="1257120" imgH="228600" progId="Equation.DSMT4">
                  <p:embed/>
                </p:oleObj>
              </mc:Choice>
              <mc:Fallback>
                <p:oleObj name="Equation" r:id="rId6" imgW="1257120" imgH="2286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2246" y="2777425"/>
                        <a:ext cx="257175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3" name="Object 5"/>
          <p:cNvGraphicFramePr>
            <a:graphicFrameLocks noChangeAspect="1"/>
          </p:cNvGraphicFramePr>
          <p:nvPr>
            <p:extLst>
              <p:ext uri="{D42A27DB-BD31-4B8C-83A1-F6EECF244321}">
                <p14:modId xmlns:p14="http://schemas.microsoft.com/office/powerpoint/2010/main" val="1564700041"/>
              </p:ext>
            </p:extLst>
          </p:nvPr>
        </p:nvGraphicFramePr>
        <p:xfrm>
          <a:off x="5635231" y="4159968"/>
          <a:ext cx="2672166" cy="1127644"/>
        </p:xfrm>
        <a:graphic>
          <a:graphicData uri="http://schemas.openxmlformats.org/presentationml/2006/ole">
            <mc:AlternateContent xmlns:mc="http://schemas.openxmlformats.org/markup-compatibility/2006">
              <mc:Choice xmlns:v="urn:schemas-microsoft-com:vml" Requires="v">
                <p:oleObj spid="_x0000_s79428" name="Equation" r:id="rId8" imgW="1536480" imgH="647640" progId="Equation.DSMT4">
                  <p:embed/>
                </p:oleObj>
              </mc:Choice>
              <mc:Fallback>
                <p:oleObj name="Equation" r:id="rId8" imgW="1536480" imgH="64764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5231" y="4159968"/>
                        <a:ext cx="2672166" cy="112764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3251" name="Rectangle 3"/>
              <p:cNvSpPr>
                <a:spLocks noGrp="1" noChangeArrowheads="1"/>
              </p:cNvSpPr>
              <p:nvPr>
                <p:ph type="body" sz="half" idx="1"/>
              </p:nvPr>
            </p:nvSpPr>
            <p:spPr>
              <a:xfrm>
                <a:off x="468313" y="404813"/>
                <a:ext cx="8675687" cy="5856502"/>
              </a:xfrm>
            </p:spPr>
            <p:txBody>
              <a:bodyPr>
                <a:normAutofit/>
              </a:bodyPr>
              <a:lstStyle/>
              <a:p>
                <a:r>
                  <a:rPr lang="en-US" altLang="ja-JP" sz="2200" dirty="0" smtClean="0"/>
                  <a:t>After </a:t>
                </a:r>
                <a14:m>
                  <m:oMath xmlns:m="http://schemas.openxmlformats.org/officeDocument/2006/math">
                    <m:sSup>
                      <m:sSupPr>
                        <m:ctrlPr>
                          <a:rPr lang="en-US" altLang="ja-JP" sz="2200" i="1" smtClean="0">
                            <a:latin typeface="Cambria Math" charset="0"/>
                          </a:rPr>
                        </m:ctrlPr>
                      </m:sSupPr>
                      <m:e>
                        <m:r>
                          <a:rPr lang="en-GB" altLang="ja-JP" sz="2200" b="0" i="1" smtClean="0">
                            <a:latin typeface="Cambria Math" panose="02040503050406030204" pitchFamily="18" charset="0"/>
                          </a:rPr>
                          <m:t>𝑧</m:t>
                        </m:r>
                        <m:r>
                          <a:rPr lang="en-GB" altLang="ja-JP" sz="2200" b="0" i="1" smtClean="0">
                            <a:latin typeface="Cambria Math" panose="02040503050406030204" pitchFamily="18" charset="0"/>
                            <a:ea typeface="Cambria Math" panose="02040503050406030204" pitchFamily="18" charset="0"/>
                          </a:rPr>
                          <m:t>~</m:t>
                        </m:r>
                        <m:r>
                          <a:rPr lang="en-GB" altLang="ja-JP" sz="2200" b="0" i="1" smtClean="0">
                            <a:latin typeface="Cambria Math" panose="02040503050406030204" pitchFamily="18" charset="0"/>
                          </a:rPr>
                          <m:t>10</m:t>
                        </m:r>
                      </m:e>
                      <m:sup>
                        <m:r>
                          <a:rPr lang="en-GB" altLang="ja-JP" sz="2200" b="0" i="1" smtClean="0">
                            <a:latin typeface="Cambria Math" panose="02040503050406030204" pitchFamily="18" charset="0"/>
                          </a:rPr>
                          <m:t>5</m:t>
                        </m:r>
                      </m:sup>
                    </m:sSup>
                  </m:oMath>
                </a14:m>
                <a:r>
                  <a:rPr lang="en-US" altLang="ja-JP" sz="2200" dirty="0" smtClean="0"/>
                  <a:t> photon </a:t>
                </a:r>
                <a:r>
                  <a:rPr lang="en-US" altLang="ja-JP" sz="2200" dirty="0"/>
                  <a:t>is not </a:t>
                </a:r>
                <a:r>
                  <a:rPr lang="en-US" altLang="ja-JP" sz="2200" dirty="0" smtClean="0"/>
                  <a:t>even in statistical equilibrium </a:t>
                </a:r>
                <a:endParaRPr lang="en-US" altLang="ja-JP" sz="2200" dirty="0"/>
              </a:p>
              <a:p>
                <a:pPr>
                  <a:buFont typeface="Wingdings" pitchFamily="2" charset="2"/>
                  <a:buNone/>
                </a:pPr>
                <a:r>
                  <a:rPr lang="en-US" altLang="ja-JP" sz="2200" dirty="0"/>
                  <a:t>     Any change of the spectrum cannot be restored</a:t>
                </a:r>
              </a:p>
              <a:p>
                <a:pPr>
                  <a:buFont typeface="Wingdings" pitchFamily="2" charset="2"/>
                  <a:buNone/>
                </a:pPr>
                <a:endParaRPr lang="en-US" altLang="ja-JP" sz="2200" dirty="0"/>
              </a:p>
              <a:p>
                <a:pPr>
                  <a:buFont typeface="Wingdings" pitchFamily="2" charset="2"/>
                  <a:buNone/>
                </a:pPr>
                <a:r>
                  <a:rPr lang="en-US" altLang="ja-JP" sz="2200" dirty="0"/>
                  <a:t>     ex. </a:t>
                </a:r>
                <a:r>
                  <a:rPr lang="en-US" altLang="ja-JP" sz="2200" dirty="0" err="1"/>
                  <a:t>Suneyaev-Zeldovich</a:t>
                </a:r>
                <a:r>
                  <a:rPr lang="en-US" altLang="ja-JP" sz="2200" dirty="0"/>
                  <a:t> effect </a:t>
                </a:r>
              </a:p>
            </p:txBody>
          </p:sp>
        </mc:Choice>
        <mc:Fallback xmlns="">
          <p:sp>
            <p:nvSpPr>
              <p:cNvPr id="53251" name="Rectangle 3"/>
              <p:cNvSpPr>
                <a:spLocks noGrp="1" noRot="1" noChangeAspect="1" noMove="1" noResize="1" noEditPoints="1" noAdjustHandles="1" noChangeArrowheads="1" noChangeShapeType="1" noTextEdit="1"/>
              </p:cNvSpPr>
              <p:nvPr>
                <p:ph type="body" sz="half" idx="1"/>
              </p:nvPr>
            </p:nvSpPr>
            <p:spPr>
              <a:xfrm>
                <a:off x="468313" y="404813"/>
                <a:ext cx="8675687" cy="5856502"/>
              </a:xfrm>
              <a:blipFill rotWithShape="0">
                <a:blip r:embed="rId3"/>
                <a:stretch>
                  <a:fillRect l="-843" t="-624"/>
                </a:stretch>
              </a:blipFill>
            </p:spPr>
            <p:txBody>
              <a:bodyPr/>
              <a:lstStyle/>
              <a:p>
                <a:r>
                  <a:rPr lang="en-GB">
                    <a:noFill/>
                  </a:rPr>
                  <a:t> </a:t>
                </a:r>
              </a:p>
            </p:txBody>
          </p:sp>
        </mc:Fallback>
      </mc:AlternateContent>
      <p:graphicFrame>
        <p:nvGraphicFramePr>
          <p:cNvPr id="53254" name="Object 6"/>
          <p:cNvGraphicFramePr>
            <a:graphicFrameLocks noGrp="1" noChangeAspect="1"/>
          </p:cNvGraphicFramePr>
          <p:nvPr>
            <p:ph sz="quarter" idx="2"/>
          </p:nvPr>
        </p:nvGraphicFramePr>
        <p:xfrm>
          <a:off x="2989263" y="5159375"/>
          <a:ext cx="385762" cy="501650"/>
        </p:xfrm>
        <a:graphic>
          <a:graphicData uri="http://schemas.openxmlformats.org/presentationml/2006/ole">
            <mc:AlternateContent xmlns:mc="http://schemas.openxmlformats.org/markup-compatibility/2006">
              <mc:Choice xmlns:v="urn:schemas-microsoft-com:vml" Requires="v">
                <p:oleObj spid="_x0000_s53672" name="Equation" r:id="rId4" imgW="126720" imgH="164880" progId="Equation.DSMT4">
                  <p:embed/>
                </p:oleObj>
              </mc:Choice>
              <mc:Fallback>
                <p:oleObj name="Equation" r:id="rId4" imgW="126720" imgH="16488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263" y="5159375"/>
                        <a:ext cx="38576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9"/>
          <p:cNvGraphicFramePr>
            <a:graphicFrameLocks noGrp="1" noChangeAspect="1"/>
          </p:cNvGraphicFramePr>
          <p:nvPr>
            <p:ph sz="quarter" idx="3"/>
          </p:nvPr>
        </p:nvGraphicFramePr>
        <p:xfrm>
          <a:off x="2197100" y="3933825"/>
          <a:ext cx="468313" cy="576263"/>
        </p:xfrm>
        <a:graphic>
          <a:graphicData uri="http://schemas.openxmlformats.org/presentationml/2006/ole">
            <mc:AlternateContent xmlns:mc="http://schemas.openxmlformats.org/markup-compatibility/2006">
              <mc:Choice xmlns:v="urn:schemas-microsoft-com:vml" Requires="v">
                <p:oleObj spid="_x0000_s53673" name="Equation" r:id="rId6" imgW="164880" imgH="203040" progId="Equation.DSMT4">
                  <p:embed/>
                </p:oleObj>
              </mc:Choice>
              <mc:Fallback>
                <p:oleObj name="Equation" r:id="rId6" imgW="164880" imgH="203040"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100" y="3933825"/>
                        <a:ext cx="46831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Oval 4"/>
          <p:cNvSpPr>
            <a:spLocks noChangeArrowheads="1"/>
          </p:cNvSpPr>
          <p:nvPr/>
        </p:nvSpPr>
        <p:spPr bwMode="auto">
          <a:xfrm>
            <a:off x="1260475" y="3357563"/>
            <a:ext cx="2160588" cy="1655762"/>
          </a:xfrm>
          <a:prstGeom prst="ellipse">
            <a:avLst/>
          </a:prstGeom>
          <a:solidFill>
            <a:srgbClr val="F95D4D"/>
          </a:solidFill>
          <a:ln w="9525">
            <a:solidFill>
              <a:schemeClr val="tx1"/>
            </a:solidFill>
            <a:round/>
            <a:headEnd/>
            <a:tailEnd/>
          </a:ln>
          <a:effectLst/>
        </p:spPr>
        <p:txBody>
          <a:bodyPr wrap="none" anchor="ctr"/>
          <a:lstStyle/>
          <a:p>
            <a:endParaRPr lang="en-GB"/>
          </a:p>
        </p:txBody>
      </p:sp>
      <p:sp>
        <p:nvSpPr>
          <p:cNvPr id="53253" name="Line 5"/>
          <p:cNvSpPr>
            <a:spLocks noChangeShapeType="1"/>
          </p:cNvSpPr>
          <p:nvPr/>
        </p:nvSpPr>
        <p:spPr bwMode="auto">
          <a:xfrm>
            <a:off x="2844800" y="2854325"/>
            <a:ext cx="0" cy="2735263"/>
          </a:xfrm>
          <a:prstGeom prst="line">
            <a:avLst/>
          </a:prstGeom>
          <a:noFill/>
          <a:ln w="9525">
            <a:solidFill>
              <a:schemeClr val="tx1"/>
            </a:solidFill>
            <a:round/>
            <a:headEnd/>
            <a:tailEnd type="triangle" w="med" len="med"/>
          </a:ln>
          <a:effectLst/>
        </p:spPr>
        <p:txBody>
          <a:bodyPr/>
          <a:lstStyle/>
          <a:p>
            <a:endParaRPr lang="en-GB"/>
          </a:p>
        </p:txBody>
      </p:sp>
      <p:sp>
        <p:nvSpPr>
          <p:cNvPr id="53260" name="Line 12"/>
          <p:cNvSpPr>
            <a:spLocks noChangeShapeType="1"/>
          </p:cNvSpPr>
          <p:nvPr/>
        </p:nvSpPr>
        <p:spPr bwMode="auto">
          <a:xfrm>
            <a:off x="5076825" y="5157788"/>
            <a:ext cx="3455988" cy="0"/>
          </a:xfrm>
          <a:prstGeom prst="line">
            <a:avLst/>
          </a:prstGeom>
          <a:noFill/>
          <a:ln w="9525">
            <a:solidFill>
              <a:schemeClr val="tx1"/>
            </a:solidFill>
            <a:round/>
            <a:headEnd/>
            <a:tailEnd type="triangle" w="med" len="med"/>
          </a:ln>
          <a:effectLst/>
        </p:spPr>
        <p:txBody>
          <a:bodyPr/>
          <a:lstStyle/>
          <a:p>
            <a:endParaRPr lang="en-GB"/>
          </a:p>
        </p:txBody>
      </p:sp>
      <p:sp>
        <p:nvSpPr>
          <p:cNvPr id="53261" name="Line 13"/>
          <p:cNvSpPr>
            <a:spLocks noChangeShapeType="1"/>
          </p:cNvSpPr>
          <p:nvPr/>
        </p:nvSpPr>
        <p:spPr bwMode="auto">
          <a:xfrm flipV="1">
            <a:off x="5221288" y="2781300"/>
            <a:ext cx="0" cy="2520950"/>
          </a:xfrm>
          <a:prstGeom prst="line">
            <a:avLst/>
          </a:prstGeom>
          <a:noFill/>
          <a:ln w="9525">
            <a:solidFill>
              <a:schemeClr val="tx1"/>
            </a:solidFill>
            <a:round/>
            <a:headEnd/>
            <a:tailEnd type="triangle" w="med" len="med"/>
          </a:ln>
          <a:effectLst/>
        </p:spPr>
        <p:txBody>
          <a:bodyPr/>
          <a:lstStyle/>
          <a:p>
            <a:endParaRPr lang="en-GB"/>
          </a:p>
        </p:txBody>
      </p:sp>
      <p:sp>
        <p:nvSpPr>
          <p:cNvPr id="53262" name="Text Box 14"/>
          <p:cNvSpPr txBox="1">
            <a:spLocks noChangeArrowheads="1"/>
          </p:cNvSpPr>
          <p:nvPr/>
        </p:nvSpPr>
        <p:spPr bwMode="auto">
          <a:xfrm>
            <a:off x="684213" y="2781300"/>
            <a:ext cx="1728787" cy="641350"/>
          </a:xfrm>
          <a:prstGeom prst="rect">
            <a:avLst/>
          </a:prstGeom>
          <a:noFill/>
          <a:ln w="9525">
            <a:noFill/>
            <a:miter lim="800000"/>
            <a:headEnd/>
            <a:tailEnd/>
          </a:ln>
          <a:effectLst/>
        </p:spPr>
        <p:txBody>
          <a:bodyPr>
            <a:spAutoFit/>
          </a:bodyPr>
          <a:lstStyle/>
          <a:p>
            <a:pPr>
              <a:spcBef>
                <a:spcPct val="50000"/>
              </a:spcBef>
            </a:pPr>
            <a:r>
              <a:rPr lang="en-US" altLang="ja-JP"/>
              <a:t>Cluster of galaxy</a:t>
            </a:r>
          </a:p>
        </p:txBody>
      </p:sp>
      <p:sp>
        <p:nvSpPr>
          <p:cNvPr id="53264" name="Freeform 16"/>
          <p:cNvSpPr>
            <a:spLocks/>
          </p:cNvSpPr>
          <p:nvPr/>
        </p:nvSpPr>
        <p:spPr bwMode="auto">
          <a:xfrm>
            <a:off x="5581650" y="2806700"/>
            <a:ext cx="2447925" cy="2135188"/>
          </a:xfrm>
          <a:custGeom>
            <a:avLst/>
            <a:gdLst/>
            <a:ahLst/>
            <a:cxnLst>
              <a:cxn ang="0">
                <a:pos x="0" y="1254"/>
              </a:cxn>
              <a:cxn ang="0">
                <a:pos x="317" y="483"/>
              </a:cxn>
              <a:cxn ang="0">
                <a:pos x="680" y="30"/>
              </a:cxn>
              <a:cxn ang="0">
                <a:pos x="1179" y="665"/>
              </a:cxn>
              <a:cxn ang="0">
                <a:pos x="1542" y="1345"/>
              </a:cxn>
            </a:cxnLst>
            <a:rect l="0" t="0" r="r" b="b"/>
            <a:pathLst>
              <a:path w="1542" h="1345">
                <a:moveTo>
                  <a:pt x="0" y="1254"/>
                </a:moveTo>
                <a:cubicBezTo>
                  <a:pt x="102" y="970"/>
                  <a:pt x="204" y="687"/>
                  <a:pt x="317" y="483"/>
                </a:cubicBezTo>
                <a:cubicBezTo>
                  <a:pt x="430" y="279"/>
                  <a:pt x="536" y="0"/>
                  <a:pt x="680" y="30"/>
                </a:cubicBezTo>
                <a:cubicBezTo>
                  <a:pt x="824" y="60"/>
                  <a:pt x="1035" y="446"/>
                  <a:pt x="1179" y="665"/>
                </a:cubicBezTo>
                <a:cubicBezTo>
                  <a:pt x="1323" y="884"/>
                  <a:pt x="1432" y="1114"/>
                  <a:pt x="1542" y="1345"/>
                </a:cubicBezTo>
              </a:path>
            </a:pathLst>
          </a:custGeom>
          <a:noFill/>
          <a:ln w="9525">
            <a:solidFill>
              <a:schemeClr val="tx1"/>
            </a:solidFill>
            <a:round/>
            <a:headEnd/>
            <a:tailEnd/>
          </a:ln>
          <a:effectLst/>
        </p:spPr>
        <p:txBody>
          <a:bodyPr/>
          <a:lstStyle/>
          <a:p>
            <a:endParaRPr lang="en-GB"/>
          </a:p>
        </p:txBody>
      </p:sp>
      <p:sp>
        <p:nvSpPr>
          <p:cNvPr id="53265" name="Freeform 17"/>
          <p:cNvSpPr>
            <a:spLocks/>
          </p:cNvSpPr>
          <p:nvPr/>
        </p:nvSpPr>
        <p:spPr bwMode="auto">
          <a:xfrm>
            <a:off x="5940425" y="2781300"/>
            <a:ext cx="2447925" cy="2135188"/>
          </a:xfrm>
          <a:custGeom>
            <a:avLst/>
            <a:gdLst/>
            <a:ahLst/>
            <a:cxnLst>
              <a:cxn ang="0">
                <a:pos x="0" y="1254"/>
              </a:cxn>
              <a:cxn ang="0">
                <a:pos x="317" y="483"/>
              </a:cxn>
              <a:cxn ang="0">
                <a:pos x="680" y="30"/>
              </a:cxn>
              <a:cxn ang="0">
                <a:pos x="1179" y="665"/>
              </a:cxn>
              <a:cxn ang="0">
                <a:pos x="1542" y="1345"/>
              </a:cxn>
            </a:cxnLst>
            <a:rect l="0" t="0" r="r" b="b"/>
            <a:pathLst>
              <a:path w="1542" h="1345">
                <a:moveTo>
                  <a:pt x="0" y="1254"/>
                </a:moveTo>
                <a:cubicBezTo>
                  <a:pt x="102" y="970"/>
                  <a:pt x="204" y="687"/>
                  <a:pt x="317" y="483"/>
                </a:cubicBezTo>
                <a:cubicBezTo>
                  <a:pt x="430" y="279"/>
                  <a:pt x="536" y="0"/>
                  <a:pt x="680" y="30"/>
                </a:cubicBezTo>
                <a:cubicBezTo>
                  <a:pt x="824" y="60"/>
                  <a:pt x="1035" y="446"/>
                  <a:pt x="1179" y="665"/>
                </a:cubicBezTo>
                <a:cubicBezTo>
                  <a:pt x="1323" y="884"/>
                  <a:pt x="1432" y="1114"/>
                  <a:pt x="1542" y="1345"/>
                </a:cubicBezTo>
              </a:path>
            </a:pathLst>
          </a:custGeom>
          <a:noFill/>
          <a:ln w="9525">
            <a:solidFill>
              <a:srgbClr val="FF0000"/>
            </a:solidFill>
            <a:round/>
            <a:headEnd/>
            <a:tailEnd/>
          </a:ln>
          <a:effectLst/>
        </p:spPr>
        <p:txBody>
          <a:bodyPr/>
          <a:lstStyle/>
          <a:p>
            <a:endParaRPr lang="en-GB"/>
          </a:p>
        </p:txBody>
      </p:sp>
      <p:sp>
        <p:nvSpPr>
          <p:cNvPr id="53266" name="Line 18"/>
          <p:cNvSpPr>
            <a:spLocks noChangeShapeType="1"/>
          </p:cNvSpPr>
          <p:nvPr/>
        </p:nvSpPr>
        <p:spPr bwMode="auto">
          <a:xfrm>
            <a:off x="6157913" y="3502025"/>
            <a:ext cx="0" cy="503238"/>
          </a:xfrm>
          <a:prstGeom prst="line">
            <a:avLst/>
          </a:prstGeom>
          <a:noFill/>
          <a:ln w="9525">
            <a:solidFill>
              <a:schemeClr val="tx1"/>
            </a:solidFill>
            <a:round/>
            <a:headEnd/>
            <a:tailEnd type="triangle" w="med" len="med"/>
          </a:ln>
          <a:effectLst/>
        </p:spPr>
        <p:txBody>
          <a:bodyPr/>
          <a:lstStyle/>
          <a:p>
            <a:endParaRPr lang="en-GB"/>
          </a:p>
        </p:txBody>
      </p:sp>
      <p:sp>
        <p:nvSpPr>
          <p:cNvPr id="53267" name="Line 19"/>
          <p:cNvSpPr>
            <a:spLocks noChangeShapeType="1"/>
          </p:cNvSpPr>
          <p:nvPr/>
        </p:nvSpPr>
        <p:spPr bwMode="auto">
          <a:xfrm flipV="1">
            <a:off x="7740650" y="3862388"/>
            <a:ext cx="0" cy="358775"/>
          </a:xfrm>
          <a:prstGeom prst="line">
            <a:avLst/>
          </a:prstGeom>
          <a:noFill/>
          <a:ln w="9525">
            <a:solidFill>
              <a:schemeClr val="tx1"/>
            </a:solidFill>
            <a:round/>
            <a:headEnd/>
            <a:tailEnd type="triangle" w="med" len="med"/>
          </a:ln>
          <a:effectLst/>
        </p:spPr>
        <p:txBody>
          <a:bodyPr/>
          <a:lstStyle/>
          <a:p>
            <a:endParaRPr lang="en-GB"/>
          </a:p>
        </p:txBody>
      </p:sp>
      <p:sp>
        <p:nvSpPr>
          <p:cNvPr id="53268" name="Text Box 20"/>
          <p:cNvSpPr txBox="1">
            <a:spLocks noChangeArrowheads="1"/>
          </p:cNvSpPr>
          <p:nvPr/>
        </p:nvSpPr>
        <p:spPr bwMode="auto">
          <a:xfrm>
            <a:off x="7235825" y="5229225"/>
            <a:ext cx="1584325" cy="366713"/>
          </a:xfrm>
          <a:prstGeom prst="rect">
            <a:avLst/>
          </a:prstGeom>
          <a:noFill/>
          <a:ln w="9525">
            <a:noFill/>
            <a:miter lim="800000"/>
            <a:headEnd/>
            <a:tailEnd/>
          </a:ln>
          <a:effectLst/>
        </p:spPr>
        <p:txBody>
          <a:bodyPr>
            <a:spAutoFit/>
          </a:bodyPr>
          <a:lstStyle/>
          <a:p>
            <a:pPr>
              <a:spcBef>
                <a:spcPct val="50000"/>
              </a:spcBef>
            </a:pPr>
            <a:r>
              <a:rPr lang="en-US" altLang="ja-JP"/>
              <a:t>frequency</a:t>
            </a:r>
          </a:p>
        </p:txBody>
      </p:sp>
      <p:sp>
        <p:nvSpPr>
          <p:cNvPr id="53269" name="Text Box 21"/>
          <p:cNvSpPr txBox="1">
            <a:spLocks noChangeArrowheads="1"/>
          </p:cNvSpPr>
          <p:nvPr/>
        </p:nvSpPr>
        <p:spPr bwMode="auto">
          <a:xfrm>
            <a:off x="4500563" y="2420938"/>
            <a:ext cx="1439862" cy="366712"/>
          </a:xfrm>
          <a:prstGeom prst="rect">
            <a:avLst/>
          </a:prstGeom>
          <a:noFill/>
          <a:ln w="9525">
            <a:noFill/>
            <a:miter lim="800000"/>
            <a:headEnd/>
            <a:tailEnd/>
          </a:ln>
          <a:effectLst/>
        </p:spPr>
        <p:txBody>
          <a:bodyPr>
            <a:spAutoFit/>
          </a:bodyPr>
          <a:lstStyle/>
          <a:p>
            <a:pPr>
              <a:spcBef>
                <a:spcPct val="50000"/>
              </a:spcBef>
            </a:pPr>
            <a:r>
              <a:rPr lang="en-US" altLang="ja-JP"/>
              <a:t>spectrum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Thermal History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41985"/>
              </a:xfrm>
            </p:spPr>
            <p:txBody>
              <a:bodyPr>
                <a:normAutofit fontScale="70000" lnSpcReduction="20000"/>
              </a:bodyPr>
              <a:lstStyle/>
              <a:p>
                <a:r>
                  <a:rPr lang="en-US" dirty="0" smtClean="0"/>
                  <a:t>For photons, </a:t>
                </a:r>
                <a14:m>
                  <m:oMath xmlns:m="http://schemas.openxmlformats.org/officeDocument/2006/math">
                    <m:r>
                      <a:rPr lang="en-US" i="1" smtClean="0">
                        <a:latin typeface="Cambria Math"/>
                        <a:ea typeface="Cambria Math"/>
                      </a:rPr>
                      <m:t>𝜌</m:t>
                    </m:r>
                    <m:r>
                      <a:rPr lang="en-US" i="1" smtClean="0">
                        <a:latin typeface="Cambria Math"/>
                        <a:ea typeface="Cambria Math"/>
                      </a:rPr>
                      <m:t>∝</m:t>
                    </m:r>
                    <m:sSup>
                      <m:sSupPr>
                        <m:ctrlPr>
                          <a:rPr lang="en-US" i="1" smtClean="0">
                            <a:latin typeface="Cambria Math" charset="0"/>
                            <a:ea typeface="Cambria Math"/>
                          </a:rPr>
                        </m:ctrlPr>
                      </m:sSupPr>
                      <m:e>
                        <m:r>
                          <a:rPr lang="en-US" b="0" i="1" smtClean="0">
                            <a:latin typeface="Cambria Math"/>
                            <a:ea typeface="Cambria Math"/>
                          </a:rPr>
                          <m:t>𝑎</m:t>
                        </m:r>
                      </m:e>
                      <m:sup>
                        <m:r>
                          <a:rPr lang="en-US" b="0" i="1" smtClean="0">
                            <a:latin typeface="Cambria Math"/>
                            <a:ea typeface="Cambria Math"/>
                          </a:rPr>
                          <m:t>−4</m:t>
                        </m:r>
                      </m:sup>
                    </m:sSup>
                  </m:oMath>
                </a14:m>
                <a:r>
                  <a:rPr lang="en-US" dirty="0" smtClean="0"/>
                  <a:t> (from continuity equation) and </a:t>
                </a:r>
                <a14:m>
                  <m:oMath xmlns:m="http://schemas.openxmlformats.org/officeDocument/2006/math">
                    <m:r>
                      <a:rPr lang="en-US" i="1" smtClean="0">
                        <a:latin typeface="Cambria Math"/>
                        <a:ea typeface="Cambria Math"/>
                      </a:rPr>
                      <m:t>𝜌</m:t>
                    </m:r>
                    <m:r>
                      <a:rPr lang="en-US" i="1" smtClean="0">
                        <a:latin typeface="Cambria Math"/>
                        <a:ea typeface="Cambria Math"/>
                      </a:rPr>
                      <m:t>∝</m:t>
                    </m:r>
                    <m:sSup>
                      <m:sSupPr>
                        <m:ctrlPr>
                          <a:rPr lang="en-US" i="1" smtClean="0">
                            <a:latin typeface="Cambria Math" charset="0"/>
                            <a:ea typeface="Cambria Math"/>
                          </a:rPr>
                        </m:ctrlPr>
                      </m:sSupPr>
                      <m:e>
                        <m:r>
                          <a:rPr lang="en-US" b="0" i="1" smtClean="0">
                            <a:latin typeface="Cambria Math"/>
                            <a:ea typeface="Cambria Math"/>
                          </a:rPr>
                          <m:t>𝑇</m:t>
                        </m:r>
                      </m:e>
                      <m:sup>
                        <m:r>
                          <a:rPr lang="en-US" b="0" i="1" smtClean="0">
                            <a:latin typeface="Cambria Math"/>
                            <a:ea typeface="Cambria Math"/>
                          </a:rPr>
                          <m:t>4</m:t>
                        </m:r>
                      </m:sup>
                    </m:sSup>
                  </m:oMath>
                </a14:m>
                <a:r>
                  <a:rPr lang="en-US" dirty="0" smtClean="0"/>
                  <a:t> (from Stefan-Boltzmann law), thus </a:t>
                </a:r>
                <a14:m>
                  <m:oMath xmlns:m="http://schemas.openxmlformats.org/officeDocument/2006/math">
                    <m:r>
                      <a:rPr lang="en-US" b="0" i="1" smtClean="0">
                        <a:latin typeface="Cambria Math"/>
                      </a:rPr>
                      <m:t>𝑇</m:t>
                    </m:r>
                    <m:r>
                      <a:rPr lang="en-US" b="0" i="1" smtClean="0">
                        <a:latin typeface="Cambria Math"/>
                        <a:ea typeface="Cambria Math"/>
                      </a:rPr>
                      <m:t>∝</m:t>
                    </m:r>
                    <m:sSup>
                      <m:sSupPr>
                        <m:ctrlPr>
                          <a:rPr lang="en-US" b="0" i="1" smtClean="0">
                            <a:latin typeface="Cambria Math" charset="0"/>
                            <a:ea typeface="Cambria Math"/>
                          </a:rPr>
                        </m:ctrlPr>
                      </m:sSupPr>
                      <m:e>
                        <m:r>
                          <a:rPr lang="en-US" b="0" i="1" smtClean="0">
                            <a:latin typeface="Cambria Math"/>
                            <a:ea typeface="Cambria Math"/>
                          </a:rPr>
                          <m:t>𝑎</m:t>
                        </m:r>
                      </m:e>
                      <m:sup>
                        <m:r>
                          <a:rPr lang="en-US" b="0" i="1" smtClean="0">
                            <a:latin typeface="Cambria Math"/>
                            <a:ea typeface="Cambria Math"/>
                          </a:rPr>
                          <m:t>−1</m:t>
                        </m:r>
                      </m:sup>
                    </m:sSup>
                  </m:oMath>
                </a14:m>
                <a:endParaRPr lang="en-US" dirty="0" smtClean="0"/>
              </a:p>
              <a:p>
                <a:endParaRPr lang="en-US" dirty="0" smtClean="0"/>
              </a:p>
              <a:p>
                <a:r>
                  <a:rPr lang="en-US" dirty="0" smtClean="0"/>
                  <a:t>Energy of photons: </a:t>
                </a:r>
                <a14:m>
                  <m:oMath xmlns:m="http://schemas.openxmlformats.org/officeDocument/2006/math">
                    <m:r>
                      <a:rPr lang="en-US" b="0" i="1" smtClean="0">
                        <a:latin typeface="Cambria Math"/>
                      </a:rPr>
                      <m:t>𝐸</m:t>
                    </m:r>
                    <m:r>
                      <a:rPr lang="en-US" b="0" i="1" smtClean="0">
                        <a:latin typeface="Cambria Math"/>
                      </a:rPr>
                      <m:t>=</m:t>
                    </m:r>
                    <m:f>
                      <m:fPr>
                        <m:type m:val="lin"/>
                        <m:ctrlPr>
                          <a:rPr lang="en-US" b="0" i="1" smtClean="0">
                            <a:latin typeface="Cambria Math" charset="0"/>
                          </a:rPr>
                        </m:ctrlPr>
                      </m:fPr>
                      <m:num>
                        <m:r>
                          <a:rPr lang="en-US" i="1">
                            <a:latin typeface="Cambria Math"/>
                            <a:ea typeface="Cambria Math" panose="02040503050406030204" pitchFamily="18" charset="0"/>
                          </a:rPr>
                          <m:t>ℏ</m:t>
                        </m:r>
                        <m:r>
                          <a:rPr lang="en-US" b="0" i="1" smtClean="0">
                            <a:latin typeface="Cambria Math"/>
                          </a:rPr>
                          <m:t>𝑐</m:t>
                        </m:r>
                      </m:num>
                      <m:den>
                        <m:r>
                          <a:rPr lang="en-US" b="0" i="1" smtClean="0">
                            <a:latin typeface="Cambria Math"/>
                            <a:ea typeface="Cambria Math"/>
                          </a:rPr>
                          <m:t>𝜆</m:t>
                        </m:r>
                      </m:den>
                    </m:f>
                  </m:oMath>
                </a14:m>
                <a:r>
                  <a:rPr lang="en-US" dirty="0" smtClean="0"/>
                  <a:t> and </a:t>
                </a:r>
                <a14:m>
                  <m:oMath xmlns:m="http://schemas.openxmlformats.org/officeDocument/2006/math">
                    <m:r>
                      <a:rPr lang="en-US" b="0" i="1" smtClean="0">
                        <a:latin typeface="Cambria Math"/>
                      </a:rPr>
                      <m:t>𝜆</m:t>
                    </m:r>
                    <m:r>
                      <a:rPr lang="en-US" b="0" i="1" smtClean="0">
                        <a:latin typeface="Cambria Math"/>
                      </a:rPr>
                      <m:t>∝</m:t>
                    </m:r>
                    <m:r>
                      <a:rPr lang="en-US" b="0" i="1" smtClean="0">
                        <a:latin typeface="Cambria Math"/>
                      </a:rPr>
                      <m:t>𝑎</m:t>
                    </m:r>
                  </m:oMath>
                </a14:m>
                <a:r>
                  <a:rPr lang="en-US" dirty="0" smtClean="0"/>
                  <a:t>, so </a:t>
                </a:r>
                <a14:m>
                  <m:oMath xmlns:m="http://schemas.openxmlformats.org/officeDocument/2006/math">
                    <m:r>
                      <a:rPr lang="en-US" b="0" i="1" smtClean="0">
                        <a:latin typeface="Cambria Math"/>
                      </a:rPr>
                      <m:t>𝐸</m:t>
                    </m:r>
                    <m:r>
                      <a:rPr lang="en-US" b="0" i="1" smtClean="0">
                        <a:latin typeface="Cambria Math"/>
                      </a:rPr>
                      <m:t>∝</m:t>
                    </m:r>
                    <m:sSup>
                      <m:sSupPr>
                        <m:ctrlPr>
                          <a:rPr lang="en-US" b="0" i="1" smtClean="0">
                            <a:latin typeface="Cambria Math" charset="0"/>
                          </a:rPr>
                        </m:ctrlPr>
                      </m:sSupPr>
                      <m:e>
                        <m:r>
                          <a:rPr lang="en-US" b="0" i="1" smtClean="0">
                            <a:latin typeface="Cambria Math"/>
                          </a:rPr>
                          <m:t>𝑎</m:t>
                        </m:r>
                      </m:e>
                      <m:sup>
                        <m:r>
                          <a:rPr lang="en-US" b="0" i="1" smtClean="0">
                            <a:latin typeface="Cambria Math"/>
                          </a:rPr>
                          <m:t>−1</m:t>
                        </m:r>
                      </m:sup>
                    </m:sSup>
                  </m:oMath>
                </a14:m>
                <a:endParaRPr lang="en-US" dirty="0" smtClean="0"/>
              </a:p>
              <a:p>
                <a:endParaRPr lang="en-US" dirty="0"/>
              </a:p>
              <a:p>
                <a:r>
                  <a:rPr lang="en-US" dirty="0" smtClean="0"/>
                  <a:t>Planck black-body spectrum: </a:t>
                </a:r>
                <a14:m>
                  <m:oMath xmlns:m="http://schemas.openxmlformats.org/officeDocument/2006/math">
                    <m:r>
                      <a:rPr lang="en-US" b="0" i="1" smtClean="0">
                        <a:latin typeface="Cambria Math"/>
                      </a:rPr>
                      <m:t>𝑑𝑛</m:t>
                    </m:r>
                    <m:r>
                      <a:rPr lang="en-US" b="0" i="1" smtClean="0">
                        <a:latin typeface="Cambria Math"/>
                      </a:rPr>
                      <m:t>∝</m:t>
                    </m:r>
                    <m:f>
                      <m:fPr>
                        <m:ctrlPr>
                          <a:rPr lang="en-US" b="0" i="1" smtClean="0">
                            <a:latin typeface="Cambria Math" charset="0"/>
                          </a:rPr>
                        </m:ctrlPr>
                      </m:fPr>
                      <m:num>
                        <m:sSup>
                          <m:sSupPr>
                            <m:ctrlPr>
                              <a:rPr lang="en-US" b="0" i="1" smtClean="0">
                                <a:latin typeface="Cambria Math" charset="0"/>
                              </a:rPr>
                            </m:ctrlPr>
                          </m:sSupPr>
                          <m:e>
                            <m:r>
                              <a:rPr lang="en-US" b="0" i="1" smtClean="0">
                                <a:latin typeface="Cambria Math"/>
                              </a:rPr>
                              <m:t>𝐸</m:t>
                            </m:r>
                          </m:e>
                          <m:sup>
                            <m:r>
                              <a:rPr lang="en-US" b="0" i="1" smtClean="0">
                                <a:latin typeface="Cambria Math"/>
                              </a:rPr>
                              <m:t>2</m:t>
                            </m:r>
                          </m:sup>
                        </m:sSup>
                        <m:r>
                          <a:rPr lang="en-US" b="0" i="1" smtClean="0">
                            <a:latin typeface="Cambria Math"/>
                          </a:rPr>
                          <m:t>𝑑𝐸</m:t>
                        </m:r>
                      </m:num>
                      <m:den>
                        <m:func>
                          <m:funcPr>
                            <m:ctrlPr>
                              <a:rPr lang="en-US" b="0" i="1" smtClean="0">
                                <a:latin typeface="Cambria Math" charset="0"/>
                              </a:rPr>
                            </m:ctrlPr>
                          </m:funcPr>
                          <m:fName>
                            <m:r>
                              <m:rPr>
                                <m:sty m:val="p"/>
                              </m:rPr>
                              <a:rPr lang="en-US" b="0" i="0" smtClean="0">
                                <a:latin typeface="Cambria Math"/>
                              </a:rPr>
                              <m:t>exp</m:t>
                            </m:r>
                          </m:fName>
                          <m:e>
                            <m:d>
                              <m:dPr>
                                <m:ctrlPr>
                                  <a:rPr lang="en-US" b="0" i="1" smtClean="0">
                                    <a:latin typeface="Cambria Math" charset="0"/>
                                  </a:rPr>
                                </m:ctrlPr>
                              </m:dPr>
                              <m:e>
                                <m:f>
                                  <m:fPr>
                                    <m:type m:val="lin"/>
                                    <m:ctrlPr>
                                      <a:rPr lang="en-US" b="0" i="1" smtClean="0">
                                        <a:latin typeface="Cambria Math" charset="0"/>
                                      </a:rPr>
                                    </m:ctrlPr>
                                  </m:fPr>
                                  <m:num>
                                    <m:r>
                                      <a:rPr lang="en-US" b="0" i="1" smtClean="0">
                                        <a:latin typeface="Cambria Math"/>
                                      </a:rPr>
                                      <m:t>𝐸</m:t>
                                    </m:r>
                                  </m:num>
                                  <m:den>
                                    <m:r>
                                      <a:rPr lang="en-US" b="0" i="1" smtClean="0">
                                        <a:latin typeface="Cambria Math"/>
                                      </a:rPr>
                                      <m:t>𝑇</m:t>
                                    </m:r>
                                  </m:den>
                                </m:f>
                              </m:e>
                            </m:d>
                          </m:e>
                        </m:func>
                        <m:r>
                          <a:rPr lang="en-US" b="0" i="1" smtClean="0">
                            <a:latin typeface="Cambria Math"/>
                          </a:rPr>
                          <m:t>−1</m:t>
                        </m:r>
                      </m:den>
                    </m:f>
                  </m:oMath>
                </a14:m>
                <a:endParaRPr lang="en-US" dirty="0" smtClean="0"/>
              </a:p>
              <a:p>
                <a:pPr marL="0" indent="0">
                  <a:buNone/>
                </a:pPr>
                <a:endParaRPr lang="en-US" dirty="0"/>
              </a:p>
              <a:p>
                <a:r>
                  <a:rPr lang="en-US" dirty="0" smtClean="0"/>
                  <a:t>Since </a:t>
                </a:r>
                <a14:m>
                  <m:oMath xmlns:m="http://schemas.openxmlformats.org/officeDocument/2006/math">
                    <m:r>
                      <a:rPr lang="en-US" i="1">
                        <a:latin typeface="Cambria Math"/>
                      </a:rPr>
                      <m:t>𝐸</m:t>
                    </m:r>
                    <m:r>
                      <a:rPr lang="en-US" i="1">
                        <a:latin typeface="Cambria Math"/>
                      </a:rPr>
                      <m:t>∝</m:t>
                    </m:r>
                    <m:sSup>
                      <m:sSupPr>
                        <m:ctrlPr>
                          <a:rPr lang="en-US" i="1">
                            <a:latin typeface="Cambria Math" charset="0"/>
                          </a:rPr>
                        </m:ctrlPr>
                      </m:sSupPr>
                      <m:e>
                        <m:r>
                          <a:rPr lang="en-US" i="1">
                            <a:latin typeface="Cambria Math"/>
                          </a:rPr>
                          <m:t>𝑎</m:t>
                        </m:r>
                      </m:e>
                      <m:sup>
                        <m:r>
                          <a:rPr lang="en-US" i="1">
                            <a:latin typeface="Cambria Math"/>
                          </a:rPr>
                          <m:t>−1</m:t>
                        </m:r>
                      </m:sup>
                    </m:sSup>
                  </m:oMath>
                </a14:m>
                <a:r>
                  <a:rPr lang="en-US" dirty="0" smtClean="0"/>
                  <a:t> and </a:t>
                </a:r>
                <a14:m>
                  <m:oMath xmlns:m="http://schemas.openxmlformats.org/officeDocument/2006/math">
                    <m:r>
                      <a:rPr lang="en-US" i="1">
                        <a:latin typeface="Cambria Math"/>
                      </a:rPr>
                      <m:t>𝑇</m:t>
                    </m:r>
                    <m:r>
                      <a:rPr lang="en-US" i="1">
                        <a:latin typeface="Cambria Math"/>
                        <a:ea typeface="Cambria Math"/>
                      </a:rPr>
                      <m:t>∝</m:t>
                    </m:r>
                    <m:sSup>
                      <m:sSupPr>
                        <m:ctrlPr>
                          <a:rPr lang="en-US" i="1">
                            <a:latin typeface="Cambria Math" charset="0"/>
                            <a:ea typeface="Cambria Math"/>
                          </a:rPr>
                        </m:ctrlPr>
                      </m:sSupPr>
                      <m:e>
                        <m:r>
                          <a:rPr lang="en-US" i="1">
                            <a:latin typeface="Cambria Math"/>
                            <a:ea typeface="Cambria Math"/>
                          </a:rPr>
                          <m:t>𝑎</m:t>
                        </m:r>
                      </m:e>
                      <m:sup>
                        <m:r>
                          <a:rPr lang="en-US" i="1">
                            <a:latin typeface="Cambria Math"/>
                            <a:ea typeface="Cambria Math"/>
                          </a:rPr>
                          <m:t>−1</m:t>
                        </m:r>
                      </m:sup>
                    </m:sSup>
                  </m:oMath>
                </a14:m>
                <a:r>
                  <a:rPr lang="en-US" dirty="0" smtClean="0"/>
                  <a:t>, </a:t>
                </a:r>
                <a14:m>
                  <m:oMath xmlns:m="http://schemas.openxmlformats.org/officeDocument/2006/math">
                    <m:f>
                      <m:fPr>
                        <m:type m:val="lin"/>
                        <m:ctrlPr>
                          <a:rPr lang="en-US" i="1">
                            <a:latin typeface="Cambria Math" charset="0"/>
                          </a:rPr>
                        </m:ctrlPr>
                      </m:fPr>
                      <m:num>
                        <m:r>
                          <a:rPr lang="en-US" i="1">
                            <a:latin typeface="Cambria Math"/>
                          </a:rPr>
                          <m:t>𝐸</m:t>
                        </m:r>
                      </m:num>
                      <m:den>
                        <m:r>
                          <a:rPr lang="en-US" i="1">
                            <a:latin typeface="Cambria Math"/>
                          </a:rPr>
                          <m:t>𝑇</m:t>
                        </m:r>
                      </m:den>
                    </m:f>
                    <m:r>
                      <a:rPr lang="en-US" b="0" i="1" smtClean="0">
                        <a:latin typeface="Cambria Math"/>
                      </a:rPr>
                      <m:t>=</m:t>
                    </m:r>
                    <m:f>
                      <m:fPr>
                        <m:type m:val="lin"/>
                        <m:ctrlPr>
                          <a:rPr lang="en-US" b="0" i="1" smtClean="0">
                            <a:latin typeface="Cambria Math" charset="0"/>
                          </a:rPr>
                        </m:ctrlPr>
                      </m:fPr>
                      <m:num>
                        <m:sSup>
                          <m:sSupPr>
                            <m:ctrlPr>
                              <a:rPr lang="en-US" b="0" i="1" smtClean="0">
                                <a:latin typeface="Cambria Math" charset="0"/>
                              </a:rPr>
                            </m:ctrlPr>
                          </m:sSupPr>
                          <m:e>
                            <m:r>
                              <a:rPr lang="en-US" b="0" i="1" smtClean="0">
                                <a:latin typeface="Cambria Math"/>
                              </a:rPr>
                              <m:t>𝐸</m:t>
                            </m:r>
                          </m:e>
                          <m:sup>
                            <m:r>
                              <a:rPr lang="en-US" b="0" i="1" smtClean="0">
                                <a:latin typeface="Cambria Math"/>
                              </a:rPr>
                              <m:t>′</m:t>
                            </m:r>
                          </m:sup>
                        </m:sSup>
                      </m:num>
                      <m:den>
                        <m:sSup>
                          <m:sSupPr>
                            <m:ctrlPr>
                              <a:rPr lang="en-US" b="0" i="1" smtClean="0">
                                <a:latin typeface="Cambria Math" charset="0"/>
                              </a:rPr>
                            </m:ctrlPr>
                          </m:sSupPr>
                          <m:e>
                            <m:r>
                              <a:rPr lang="en-US" b="0" i="1" smtClean="0">
                                <a:latin typeface="Cambria Math"/>
                              </a:rPr>
                              <m:t>𝑇</m:t>
                            </m:r>
                          </m:e>
                          <m:sup>
                            <m:r>
                              <a:rPr lang="en-US" b="0" i="1" smtClean="0">
                                <a:latin typeface="Cambria Math"/>
                              </a:rPr>
                              <m:t>′</m:t>
                            </m:r>
                          </m:sup>
                        </m:sSup>
                      </m:den>
                    </m:f>
                  </m:oMath>
                </a14:m>
                <a:r>
                  <a:rPr lang="en-US" dirty="0" smtClean="0"/>
                  <a:t>; also, </a:t>
                </a:r>
                <a14:m>
                  <m:oMath xmlns:m="http://schemas.openxmlformats.org/officeDocument/2006/math">
                    <m:sSup>
                      <m:sSupPr>
                        <m:ctrlPr>
                          <a:rPr lang="en-US" i="1">
                            <a:latin typeface="Cambria Math" charset="0"/>
                          </a:rPr>
                        </m:ctrlPr>
                      </m:sSupPr>
                      <m:e>
                        <m:r>
                          <a:rPr lang="en-US" i="1">
                            <a:latin typeface="Cambria Math"/>
                          </a:rPr>
                          <m:t>𝐸</m:t>
                        </m:r>
                      </m:e>
                      <m:sup>
                        <m:r>
                          <a:rPr lang="en-US" i="1">
                            <a:latin typeface="Cambria Math"/>
                          </a:rPr>
                          <m:t>2</m:t>
                        </m:r>
                      </m:sup>
                    </m:sSup>
                    <m:r>
                      <a:rPr lang="en-US" i="1">
                        <a:latin typeface="Cambria Math"/>
                      </a:rPr>
                      <m:t>𝑑𝐸</m:t>
                    </m:r>
                    <m:r>
                      <a:rPr lang="en-US" b="0" i="1" smtClean="0">
                        <a:latin typeface="Cambria Math"/>
                      </a:rPr>
                      <m:t>∝</m:t>
                    </m:r>
                    <m:sSup>
                      <m:sSupPr>
                        <m:ctrlPr>
                          <a:rPr lang="en-US" b="0" i="1" smtClean="0">
                            <a:latin typeface="Cambria Math" charset="0"/>
                          </a:rPr>
                        </m:ctrlPr>
                      </m:sSupPr>
                      <m:e>
                        <m:r>
                          <a:rPr lang="en-US" b="0" i="1" smtClean="0">
                            <a:latin typeface="Cambria Math"/>
                          </a:rPr>
                          <m:t>𝑎</m:t>
                        </m:r>
                      </m:e>
                      <m:sup>
                        <m:r>
                          <a:rPr lang="en-US" b="0" i="1" smtClean="0">
                            <a:latin typeface="Cambria Math"/>
                          </a:rPr>
                          <m:t>−3</m:t>
                        </m:r>
                      </m:sup>
                    </m:sSup>
                  </m:oMath>
                </a14:m>
                <a:r>
                  <a:rPr lang="en-US" dirty="0" smtClean="0"/>
                  <a:t> and </a:t>
                </a:r>
                <a14:m>
                  <m:oMath xmlns:m="http://schemas.openxmlformats.org/officeDocument/2006/math">
                    <m:r>
                      <a:rPr lang="en-US" b="0" i="1" smtClean="0">
                        <a:latin typeface="Cambria Math"/>
                      </a:rPr>
                      <m:t>𝑑𝑛</m:t>
                    </m:r>
                    <m:r>
                      <a:rPr lang="en-US" b="0" i="1" smtClean="0">
                        <a:latin typeface="Cambria Math"/>
                      </a:rPr>
                      <m:t>∝</m:t>
                    </m:r>
                    <m:sSup>
                      <m:sSupPr>
                        <m:ctrlPr>
                          <a:rPr lang="en-US" b="0" i="1" smtClean="0">
                            <a:latin typeface="Cambria Math" charset="0"/>
                          </a:rPr>
                        </m:ctrlPr>
                      </m:sSupPr>
                      <m:e>
                        <m:r>
                          <a:rPr lang="en-US" b="0" i="1" smtClean="0">
                            <a:latin typeface="Cambria Math"/>
                          </a:rPr>
                          <m:t>𝑎</m:t>
                        </m:r>
                      </m:e>
                      <m:sup>
                        <m:r>
                          <a:rPr lang="en-US" b="0" i="1" smtClean="0">
                            <a:latin typeface="Cambria Math"/>
                          </a:rPr>
                          <m:t>−3</m:t>
                        </m:r>
                      </m:sup>
                    </m:sSup>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r>
                        <a:rPr lang="en-US" i="1">
                          <a:latin typeface="Cambria Math"/>
                        </a:rPr>
                        <m:t>𝑑</m:t>
                      </m:r>
                      <m:sSup>
                        <m:sSupPr>
                          <m:ctrlPr>
                            <a:rPr lang="en-US" b="0" i="1" smtClean="0">
                              <a:latin typeface="Cambria Math" charset="0"/>
                            </a:rPr>
                          </m:ctrlPr>
                        </m:sSupPr>
                        <m:e>
                          <m:r>
                            <a:rPr lang="en-US" i="1">
                              <a:latin typeface="Cambria Math"/>
                            </a:rPr>
                            <m:t>𝑛</m:t>
                          </m:r>
                        </m:e>
                        <m:sup>
                          <m:r>
                            <a:rPr lang="en-US" b="0" i="1" smtClean="0">
                              <a:latin typeface="Cambria Math"/>
                            </a:rPr>
                            <m:t>′</m:t>
                          </m:r>
                        </m:sup>
                      </m:sSup>
                      <m:r>
                        <a:rPr lang="en-US" i="1">
                          <a:latin typeface="Cambria Math"/>
                        </a:rPr>
                        <m:t>∝</m:t>
                      </m:r>
                      <m:f>
                        <m:fPr>
                          <m:ctrlPr>
                            <a:rPr lang="en-US" i="1">
                              <a:latin typeface="Cambria Math" charset="0"/>
                            </a:rPr>
                          </m:ctrlPr>
                        </m:fPr>
                        <m:num>
                          <m:sSup>
                            <m:sSupPr>
                              <m:ctrlPr>
                                <a:rPr lang="en-US" i="1">
                                  <a:latin typeface="Cambria Math" charset="0"/>
                                </a:rPr>
                              </m:ctrlPr>
                            </m:sSupPr>
                            <m:e>
                              <m:sSup>
                                <m:sSupPr>
                                  <m:ctrlPr>
                                    <a:rPr lang="en-US" b="0" i="1" smtClean="0">
                                      <a:latin typeface="Cambria Math" charset="0"/>
                                    </a:rPr>
                                  </m:ctrlPr>
                                </m:sSupPr>
                                <m:e>
                                  <m:r>
                                    <a:rPr lang="en-US" i="1">
                                      <a:latin typeface="Cambria Math"/>
                                    </a:rPr>
                                    <m:t>𝐸</m:t>
                                  </m:r>
                                </m:e>
                                <m:sup>
                                  <m:r>
                                    <a:rPr lang="en-US" b="0" i="1" smtClean="0">
                                      <a:latin typeface="Cambria Math"/>
                                    </a:rPr>
                                    <m:t>′</m:t>
                                  </m:r>
                                </m:sup>
                              </m:sSup>
                            </m:e>
                            <m:sup>
                              <m:r>
                                <a:rPr lang="en-US" i="1">
                                  <a:latin typeface="Cambria Math"/>
                                </a:rPr>
                                <m:t>2</m:t>
                              </m:r>
                            </m:sup>
                          </m:sSup>
                          <m:r>
                            <a:rPr lang="en-US" i="1">
                              <a:latin typeface="Cambria Math"/>
                            </a:rPr>
                            <m:t>𝑑</m:t>
                          </m:r>
                          <m:sSup>
                            <m:sSupPr>
                              <m:ctrlPr>
                                <a:rPr lang="en-US" b="0" i="1" smtClean="0">
                                  <a:latin typeface="Cambria Math" charset="0"/>
                                </a:rPr>
                              </m:ctrlPr>
                            </m:sSupPr>
                            <m:e>
                              <m:r>
                                <a:rPr lang="en-US" i="1">
                                  <a:latin typeface="Cambria Math"/>
                                </a:rPr>
                                <m:t>𝐸</m:t>
                              </m:r>
                            </m:e>
                            <m:sup>
                              <m:r>
                                <a:rPr lang="en-US" b="0" i="1" smtClean="0">
                                  <a:latin typeface="Cambria Math"/>
                                </a:rPr>
                                <m:t>′</m:t>
                              </m:r>
                            </m:sup>
                          </m:sSup>
                        </m:num>
                        <m:den>
                          <m:func>
                            <m:funcPr>
                              <m:ctrlPr>
                                <a:rPr lang="en-US" i="1">
                                  <a:latin typeface="Cambria Math" charset="0"/>
                                </a:rPr>
                              </m:ctrlPr>
                            </m:funcPr>
                            <m:fName>
                              <m:r>
                                <m:rPr>
                                  <m:sty m:val="p"/>
                                </m:rPr>
                                <a:rPr lang="en-US">
                                  <a:latin typeface="Cambria Math"/>
                                </a:rPr>
                                <m:t>exp</m:t>
                              </m:r>
                            </m:fName>
                            <m:e>
                              <m:d>
                                <m:dPr>
                                  <m:ctrlPr>
                                    <a:rPr lang="en-US" i="1">
                                      <a:latin typeface="Cambria Math" charset="0"/>
                                    </a:rPr>
                                  </m:ctrlPr>
                                </m:dPr>
                                <m:e>
                                  <m:f>
                                    <m:fPr>
                                      <m:type m:val="lin"/>
                                      <m:ctrlPr>
                                        <a:rPr lang="en-US" i="1">
                                          <a:latin typeface="Cambria Math" charset="0"/>
                                        </a:rPr>
                                      </m:ctrlPr>
                                    </m:fPr>
                                    <m:num>
                                      <m:sSup>
                                        <m:sSupPr>
                                          <m:ctrlPr>
                                            <a:rPr lang="en-US" b="0" i="1" smtClean="0">
                                              <a:latin typeface="Cambria Math" charset="0"/>
                                            </a:rPr>
                                          </m:ctrlPr>
                                        </m:sSupPr>
                                        <m:e>
                                          <m:r>
                                            <a:rPr lang="en-US" i="1">
                                              <a:latin typeface="Cambria Math"/>
                                            </a:rPr>
                                            <m:t>𝐸</m:t>
                                          </m:r>
                                        </m:e>
                                        <m:sup>
                                          <m:r>
                                            <a:rPr lang="en-US" b="0" i="1" smtClean="0">
                                              <a:latin typeface="Cambria Math"/>
                                            </a:rPr>
                                            <m:t>′</m:t>
                                          </m:r>
                                        </m:sup>
                                      </m:sSup>
                                    </m:num>
                                    <m:den>
                                      <m:sSup>
                                        <m:sSupPr>
                                          <m:ctrlPr>
                                            <a:rPr lang="en-US" b="0" i="1" smtClean="0">
                                              <a:latin typeface="Cambria Math" charset="0"/>
                                            </a:rPr>
                                          </m:ctrlPr>
                                        </m:sSupPr>
                                        <m:e>
                                          <m:r>
                                            <a:rPr lang="en-US" i="1">
                                              <a:latin typeface="Cambria Math"/>
                                            </a:rPr>
                                            <m:t>𝑇</m:t>
                                          </m:r>
                                        </m:e>
                                        <m:sup>
                                          <m:r>
                                            <a:rPr lang="en-US" b="0" i="1" smtClean="0">
                                              <a:latin typeface="Cambria Math"/>
                                            </a:rPr>
                                            <m:t>′</m:t>
                                          </m:r>
                                        </m:sup>
                                      </m:sSup>
                                    </m:den>
                                  </m:f>
                                </m:e>
                              </m:d>
                            </m:e>
                          </m:func>
                          <m:r>
                            <a:rPr lang="en-US" i="1">
                              <a:latin typeface="Cambria Math"/>
                            </a:rPr>
                            <m:t>−1</m:t>
                          </m:r>
                        </m:den>
                      </m:f>
                    </m:oMath>
                  </m:oMathPara>
                </a14:m>
                <a:endParaRPr lang="en-US" dirty="0" smtClean="0"/>
              </a:p>
              <a:p>
                <a:pPr marL="0" indent="0">
                  <a:buNone/>
                </a:pPr>
                <a:endParaRPr lang="en-US" i="1" dirty="0" smtClean="0"/>
              </a:p>
              <a:p>
                <a:pPr marL="0" indent="0">
                  <a:buNone/>
                </a:pPr>
                <a:r>
                  <a:rPr lang="en-US" i="1" dirty="0" smtClean="0"/>
                  <a:t>Photons retain black-body spectrum as Universe expands</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41985"/>
              </a:xfrm>
              <a:blipFill rotWithShape="0">
                <a:blip r:embed="rId3"/>
                <a:stretch>
                  <a:fillRect l="-963" t="-2317" r="-222"/>
                </a:stretch>
              </a:blipFill>
            </p:spPr>
            <p:txBody>
              <a:bodyPr/>
              <a:lstStyle/>
              <a:p>
                <a:r>
                  <a:rPr lang="en-GB">
                    <a:noFill/>
                  </a:rPr>
                  <a:t> </a:t>
                </a:r>
              </a:p>
            </p:txBody>
          </p:sp>
        </mc:Fallback>
      </mc:AlternateContent>
    </p:spTree>
    <p:extLst>
      <p:ext uri="{BB962C8B-B14F-4D97-AF65-F5344CB8AC3E}">
        <p14:creationId xmlns:p14="http://schemas.microsoft.com/office/powerpoint/2010/main" val="62674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sz="half" idx="1"/>
          </p:nvPr>
        </p:nvSpPr>
        <p:spPr>
          <a:xfrm>
            <a:off x="468313" y="404813"/>
            <a:ext cx="3631497" cy="6130898"/>
          </a:xfrm>
        </p:spPr>
        <p:txBody>
          <a:bodyPr/>
          <a:lstStyle/>
          <a:p>
            <a:r>
              <a:rPr lang="en-US" sz="2800" u="sng" dirty="0" smtClean="0">
                <a:solidFill>
                  <a:schemeClr val="accent2"/>
                </a:solidFill>
              </a:rPr>
              <a:t>Reionization</a:t>
            </a:r>
            <a:r>
              <a:rPr lang="en-US" sz="2400" u="sng" dirty="0" smtClean="0">
                <a:solidFill>
                  <a:schemeClr val="accent2"/>
                </a:solidFill>
              </a:rPr>
              <a:t> </a:t>
            </a:r>
            <a:endParaRPr lang="en-US" altLang="ja-JP" sz="2400" dirty="0"/>
          </a:p>
          <a:p>
            <a:endParaRPr lang="en-US" altLang="ja-JP" sz="2200" dirty="0" smtClean="0"/>
          </a:p>
          <a:p>
            <a:pPr marL="0" indent="0">
              <a:buNone/>
            </a:pPr>
            <a:r>
              <a:rPr lang="en-US" altLang="ja-JP" sz="2200" dirty="0" smtClean="0"/>
              <a:t>First astronomical objects start to </a:t>
            </a:r>
            <a:r>
              <a:rPr lang="en-US" altLang="ja-JP" sz="2200" dirty="0" err="1" smtClean="0"/>
              <a:t>reionise</a:t>
            </a:r>
            <a:r>
              <a:rPr lang="en-US" altLang="ja-JP" sz="2200" dirty="0" smtClean="0"/>
              <a:t> neutral hydrogen</a:t>
            </a:r>
          </a:p>
          <a:p>
            <a:pPr marL="0" indent="0">
              <a:buNone/>
            </a:pPr>
            <a:r>
              <a:rPr lang="en-US" altLang="ja-JP" sz="2200" dirty="0" smtClean="0"/>
              <a:t>at 6 &lt; z &lt; 20. </a:t>
            </a:r>
          </a:p>
          <a:p>
            <a:pPr marL="0" indent="0">
              <a:buNone/>
            </a:pPr>
            <a:endParaRPr lang="en-US" altLang="ja-JP" sz="2200" dirty="0"/>
          </a:p>
          <a:p>
            <a:pPr marL="0" indent="0">
              <a:buNone/>
            </a:pPr>
            <a:r>
              <a:rPr lang="en-US" altLang="ja-JP" sz="2200" dirty="0" smtClean="0"/>
              <a:t>The universe will remain transparent as the density of ionized hydrogen is low </a:t>
            </a:r>
          </a:p>
          <a:p>
            <a:pPr marL="0" indent="0">
              <a:buNone/>
            </a:pPr>
            <a:endParaRPr lang="en-US" altLang="ja-JP" sz="2600" dirty="0" smtClean="0"/>
          </a:p>
        </p:txBody>
      </p:sp>
      <p:pic>
        <p:nvPicPr>
          <p:cNvPr id="87046" name="Picture 6" descr="https://upload.wikimedia.org/wikipedia/commons/2/29/Reion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405" y="501181"/>
            <a:ext cx="4656268" cy="583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25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sz="half" idx="1"/>
          </p:nvPr>
        </p:nvSpPr>
        <p:spPr/>
        <p:txBody>
          <a:bodyPr/>
          <a:lstStyle/>
          <a:p>
            <a:endParaRPr lang="en-GB" dirty="0"/>
          </a:p>
        </p:txBody>
      </p:sp>
      <p:sp>
        <p:nvSpPr>
          <p:cNvPr id="4" name="Content Placeholder 3"/>
          <p:cNvSpPr>
            <a:spLocks noGrp="1"/>
          </p:cNvSpPr>
          <p:nvPr>
            <p:ph sz="quarter" idx="2"/>
          </p:nvPr>
        </p:nvSpPr>
        <p:spPr/>
        <p:txBody>
          <a:bodyPr/>
          <a:lstStyle/>
          <a:p>
            <a:endParaRPr lang="en-GB"/>
          </a:p>
        </p:txBody>
      </p:sp>
      <p:sp>
        <p:nvSpPr>
          <p:cNvPr id="5" name="Content Placeholder 4"/>
          <p:cNvSpPr>
            <a:spLocks noGrp="1"/>
          </p:cNvSpPr>
          <p:nvPr>
            <p:ph sz="quarter" idx="3"/>
          </p:nvPr>
        </p:nvSpPr>
        <p:spPr/>
        <p:txBody>
          <a:bodyPr/>
          <a:lstStyle/>
          <a:p>
            <a:endParaRPr lang="en-GB"/>
          </a:p>
        </p:txBody>
      </p:sp>
      <p:pic>
        <p:nvPicPr>
          <p:cNvPr id="6" name="Picture 12" descr="http://www.particleadventure.org/images/history-universe-08.jpg"/>
          <p:cNvPicPr>
            <a:picLocks noChangeAspect="1" noChangeArrowheads="1"/>
          </p:cNvPicPr>
          <p:nvPr/>
        </p:nvPicPr>
        <p:blipFill>
          <a:blip r:embed="rId3" cstate="print"/>
          <a:srcRect/>
          <a:stretch>
            <a:fillRect/>
          </a:stretch>
        </p:blipFill>
        <p:spPr bwMode="auto">
          <a:xfrm>
            <a:off x="401345" y="0"/>
            <a:ext cx="8341311" cy="6939641"/>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p:txBody>
          <a:bodyPr/>
          <a:lstStyle/>
          <a:p>
            <a:r>
              <a:rPr lang="en-GB" dirty="0" smtClean="0"/>
              <a:t>Natural unit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600200"/>
                <a:ext cx="8488326" cy="4857307"/>
              </a:xfrm>
            </p:spPr>
            <p:txBody>
              <a:bodyPr>
                <a:normAutofit fontScale="77500" lnSpcReduction="20000"/>
              </a:bodyPr>
              <a:lstStyle/>
              <a:p>
                <a14:m>
                  <m:oMath xmlns:m="http://schemas.openxmlformats.org/officeDocument/2006/math">
                    <m:r>
                      <a:rPr lang="en-GB" i="1" smtClean="0">
                        <a:latin typeface="Cambria Math" panose="02040503050406030204" pitchFamily="18" charset="0"/>
                        <a:ea typeface="Cambria Math" panose="02040503050406030204" pitchFamily="18" charset="0"/>
                      </a:rPr>
                      <m:t>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𝑘</m:t>
                        </m:r>
                      </m:e>
                      <m:sub>
                        <m:r>
                          <a:rPr lang="en-GB" b="0" i="1" smtClean="0">
                            <a:latin typeface="Cambria Math" panose="02040503050406030204" pitchFamily="18" charset="0"/>
                            <a:ea typeface="Cambria Math" panose="02040503050406030204" pitchFamily="18" charset="0"/>
                          </a:rPr>
                          <m:t>𝐵</m:t>
                        </m:r>
                      </m:sub>
                    </m:sSub>
                    <m:r>
                      <a:rPr lang="en-GB" b="0" i="1" smtClean="0">
                        <a:latin typeface="Cambria Math" panose="02040503050406030204" pitchFamily="18" charset="0"/>
                        <a:ea typeface="Cambria Math" panose="02040503050406030204" pitchFamily="18" charset="0"/>
                      </a:rPr>
                      <m:t>=1</m:t>
                    </m:r>
                  </m:oMath>
                </a14:m>
                <a:r>
                  <a:rPr lang="en-GB" dirty="0" smtClean="0"/>
                  <a:t> </a:t>
                </a:r>
              </a:p>
              <a:p>
                <a:endParaRPr lang="en-GB"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GB" b="0" i="1" smtClean="0">
                              <a:latin typeface="Cambria Math" charset="0"/>
                            </a:rPr>
                          </m:ctrlPr>
                        </m:dPr>
                        <m:e>
                          <m:r>
                            <a:rPr lang="en-GB" b="0" i="1" smtClean="0">
                              <a:latin typeface="Cambria Math" panose="02040503050406030204" pitchFamily="18" charset="0"/>
                            </a:rPr>
                            <m:t>𝐸𝑛𝑒𝑟𝑔𝑦</m:t>
                          </m:r>
                        </m:e>
                      </m:d>
                      <m:r>
                        <a:rPr lang="en-GB" i="1">
                          <a:latin typeface="Cambria Math" panose="02040503050406030204" pitchFamily="18" charset="0"/>
                        </a:rPr>
                        <m:t>=</m:t>
                      </m:r>
                      <m:d>
                        <m:dPr>
                          <m:begChr m:val="["/>
                          <m:endChr m:val="]"/>
                          <m:ctrlPr>
                            <a:rPr lang="en-GB" i="1">
                              <a:latin typeface="Cambria Math" charset="0"/>
                            </a:rPr>
                          </m:ctrlPr>
                        </m:dPr>
                        <m:e>
                          <m:r>
                            <a:rPr lang="en-GB" i="1">
                              <a:latin typeface="Cambria Math" panose="02040503050406030204" pitchFamily="18" charset="0"/>
                            </a:rPr>
                            <m:t>𝑀𝑎𝑠𝑠</m:t>
                          </m:r>
                        </m:e>
                      </m:d>
                      <m:r>
                        <a:rPr lang="en-GB" i="1">
                          <a:latin typeface="Cambria Math" panose="02040503050406030204" pitchFamily="18" charset="0"/>
                        </a:rPr>
                        <m:t>=</m:t>
                      </m:r>
                      <m:d>
                        <m:dPr>
                          <m:begChr m:val="["/>
                          <m:endChr m:val="]"/>
                          <m:ctrlPr>
                            <a:rPr lang="en-GB" i="1">
                              <a:latin typeface="Cambria Math" charset="0"/>
                            </a:rPr>
                          </m:ctrlPr>
                        </m:dPr>
                        <m:e>
                          <m:r>
                            <a:rPr lang="en-GB" i="1">
                              <a:latin typeface="Cambria Math" panose="02040503050406030204" pitchFamily="18" charset="0"/>
                            </a:rPr>
                            <m:t>𝑇𝑒𝑚𝑝𝑒𝑟𝑎𝑡𝑢𝑟𝑒</m:t>
                          </m:r>
                        </m:e>
                      </m:d>
                      <m:r>
                        <a:rPr lang="en-GB" i="1">
                          <a:latin typeface="Cambria Math" panose="02040503050406030204" pitchFamily="18" charset="0"/>
                        </a:rPr>
                        <m:t>=</m:t>
                      </m:r>
                      <m:sSup>
                        <m:sSupPr>
                          <m:ctrlPr>
                            <a:rPr lang="en-GB" i="1" smtClean="0">
                              <a:latin typeface="Cambria Math" charset="0"/>
                            </a:rPr>
                          </m:ctrlPr>
                        </m:sSupPr>
                        <m:e>
                          <m:r>
                            <a:rPr lang="en-GB" b="0" i="1" smtClean="0">
                              <a:latin typeface="Cambria Math" panose="02040503050406030204" pitchFamily="18" charset="0"/>
                            </a:rPr>
                            <m:t>[</m:t>
                          </m:r>
                          <m:r>
                            <a:rPr lang="en-GB" b="0" i="1" smtClean="0">
                              <a:latin typeface="Cambria Math" panose="02040503050406030204" pitchFamily="18" charset="0"/>
                            </a:rPr>
                            <m:t>𝐿𝑒𝑛𝑔𝑡h</m:t>
                          </m:r>
                          <m:r>
                            <a:rPr lang="en-GB" b="0" i="1" smtClean="0">
                              <a:latin typeface="Cambria Math" panose="02040503050406030204" pitchFamily="18" charset="0"/>
                            </a:rPr>
                            <m:t>]</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charset="0"/>
                            </a:rPr>
                          </m:ctrlPr>
                        </m:sSupPr>
                        <m:e>
                          <m:r>
                            <a:rPr lang="en-GB" b="0" i="1" smtClean="0">
                              <a:latin typeface="Cambria Math" panose="02040503050406030204" pitchFamily="18" charset="0"/>
                            </a:rPr>
                            <m:t>[</m:t>
                          </m:r>
                          <m:r>
                            <a:rPr lang="en-GB" b="0" i="1" smtClean="0">
                              <a:latin typeface="Cambria Math" panose="02040503050406030204" pitchFamily="18" charset="0"/>
                            </a:rPr>
                            <m:t>𝑇𝑖𝑚𝑒</m:t>
                          </m:r>
                          <m:r>
                            <a:rPr lang="en-GB" b="0" i="1" smtClean="0">
                              <a:latin typeface="Cambria Math" panose="02040503050406030204" pitchFamily="18" charset="0"/>
                            </a:rPr>
                            <m:t>]</m:t>
                          </m:r>
                        </m:e>
                        <m:sup>
                          <m:r>
                            <a:rPr lang="en-GB" b="0" i="1" smtClean="0">
                              <a:latin typeface="Cambria Math" panose="02040503050406030204" pitchFamily="18" charset="0"/>
                            </a:rPr>
                            <m:t>−1</m:t>
                          </m:r>
                        </m:sup>
                      </m:sSup>
                    </m:oMath>
                  </m:oMathPara>
                </a14:m>
                <a:endParaRPr lang="en-GB" b="0" dirty="0" smtClean="0"/>
              </a:p>
              <a:p>
                <a:pPr marL="0" indent="0">
                  <a:buNone/>
                </a:pPr>
                <a:endParaRPr lang="en-GB" dirty="0" smtClean="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1 </m:t>
                      </m:r>
                      <m:r>
                        <a:rPr lang="en-GB" b="0" i="1" smtClean="0">
                          <a:latin typeface="Cambria Math" panose="02040503050406030204" pitchFamily="18" charset="0"/>
                        </a:rPr>
                        <m:t>𝐺𝑒𝑉</m:t>
                      </m:r>
                      <m:r>
                        <a:rPr lang="en-GB" b="0" i="1" smtClean="0">
                          <a:latin typeface="Cambria Math" panose="02040503050406030204" pitchFamily="18" charset="0"/>
                        </a:rPr>
                        <m:t>=</m:t>
                      </m:r>
                      <m:sSup>
                        <m:sSupPr>
                          <m:ctrlPr>
                            <a:rPr lang="en-GB" b="0" i="1" smtClean="0">
                              <a:latin typeface="Cambria Math" charset="0"/>
                            </a:rPr>
                          </m:ctrlPr>
                        </m:sSupPr>
                        <m:e>
                          <m:r>
                            <a:rPr lang="en-GB" b="0" i="1" smtClean="0">
                              <a:latin typeface="Cambria Math" panose="02040503050406030204" pitchFamily="18" charset="0"/>
                            </a:rPr>
                            <m:t>10</m:t>
                          </m:r>
                        </m:e>
                        <m:sup>
                          <m:r>
                            <a:rPr lang="en-GB" b="0" i="1" smtClean="0">
                              <a:latin typeface="Cambria Math" panose="02040503050406030204" pitchFamily="18" charset="0"/>
                            </a:rPr>
                            <m:t>3</m:t>
                          </m:r>
                        </m:sup>
                      </m:sSup>
                      <m:r>
                        <a:rPr lang="en-GB" b="0" i="1" smtClean="0">
                          <a:latin typeface="Cambria Math" panose="02040503050406030204" pitchFamily="18" charset="0"/>
                        </a:rPr>
                        <m:t>𝑀𝑒𝑉</m:t>
                      </m:r>
                      <m:r>
                        <a:rPr lang="en-GB" b="0" i="1" smtClean="0">
                          <a:latin typeface="Cambria Math" panose="02040503050406030204" pitchFamily="18" charset="0"/>
                        </a:rPr>
                        <m:t>=</m:t>
                      </m:r>
                      <m:sSup>
                        <m:sSupPr>
                          <m:ctrlPr>
                            <a:rPr lang="en-GB" b="0" i="1" smtClean="0">
                              <a:latin typeface="Cambria Math" charset="0"/>
                            </a:rPr>
                          </m:ctrlPr>
                        </m:sSupPr>
                        <m:e>
                          <m:r>
                            <a:rPr lang="en-GB" b="0" i="1" smtClean="0">
                              <a:latin typeface="Cambria Math" panose="02040503050406030204" pitchFamily="18" charset="0"/>
                            </a:rPr>
                            <m:t>10</m:t>
                          </m:r>
                        </m:e>
                        <m:sup>
                          <m:r>
                            <a:rPr lang="en-GB" b="0" i="1" smtClean="0">
                              <a:latin typeface="Cambria Math" panose="02040503050406030204" pitchFamily="18" charset="0"/>
                            </a:rPr>
                            <m:t>9</m:t>
                          </m:r>
                        </m:sup>
                      </m:sSup>
                      <m:r>
                        <a:rPr lang="en-GB" b="0" i="1" smtClean="0">
                          <a:latin typeface="Cambria Math" panose="02040503050406030204" pitchFamily="18" charset="0"/>
                        </a:rPr>
                        <m:t>𝑒𝑉</m:t>
                      </m:r>
                    </m:oMath>
                  </m:oMathPara>
                </a14:m>
                <a:endParaRPr lang="en-GB" dirty="0" smtClean="0"/>
              </a:p>
              <a:p>
                <a:pPr marL="0" indent="0">
                  <a:buNone/>
                </a:pPr>
                <a:endParaRPr lang="en-GB" dirty="0" smtClean="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𝐸𝑛𝑒𝑟𝑔𝑦</m:t>
                      </m:r>
                      <m:r>
                        <a:rPr lang="en-GB" b="0" i="1" smtClean="0">
                          <a:latin typeface="Cambria Math" panose="02040503050406030204" pitchFamily="18" charset="0"/>
                        </a:rPr>
                        <m:t>: 1 </m:t>
                      </m:r>
                      <m:r>
                        <a:rPr lang="en-GB" b="0" i="1" smtClean="0">
                          <a:latin typeface="Cambria Math" panose="02040503050406030204" pitchFamily="18" charset="0"/>
                        </a:rPr>
                        <m:t>𝐺𝑒𝑉</m:t>
                      </m:r>
                      <m:r>
                        <a:rPr lang="en-GB" b="0" i="1" smtClean="0">
                          <a:latin typeface="Cambria Math" panose="02040503050406030204" pitchFamily="18" charset="0"/>
                        </a:rPr>
                        <m:t>=1.6022×</m:t>
                      </m:r>
                      <m:sSup>
                        <m:sSupPr>
                          <m:ctrlPr>
                            <a:rPr lang="en-GB" b="0" i="1" smtClean="0">
                              <a:latin typeface="Cambria Math"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−3</m:t>
                          </m:r>
                        </m:sup>
                      </m:sSup>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𝑒𝑟𝑔</m:t>
                      </m:r>
                    </m:oMath>
                  </m:oMathPara>
                </a14:m>
                <a:endParaRPr lang="en-GB" b="0" i="1" dirty="0" smtClean="0">
                  <a:latin typeface="Cambria Math" panose="02040503050406030204" pitchFamily="18" charset="0"/>
                  <a:ea typeface="Cambria Math" panose="02040503050406030204" pitchFamily="18" charset="0"/>
                </a:endParaRPr>
              </a:p>
              <a:p>
                <a:pPr marL="0" indent="0">
                  <a:buNone/>
                </a:pPr>
                <a:r>
                  <a:rPr lang="en-GB" b="0" i="1" dirty="0" smtClean="0">
                    <a:latin typeface="Cambria Math" panose="02040503050406030204" pitchFamily="18" charset="0"/>
                    <a:ea typeface="Cambria Math" panose="02040503050406030204" pitchFamily="18" charset="0"/>
                  </a:rPr>
                  <a:t>                   </a:t>
                </a:r>
                <a14:m>
                  <m:oMath xmlns:m="http://schemas.openxmlformats.org/officeDocument/2006/math">
                    <m:r>
                      <a:rPr lang="en-GB" b="0" i="1" smtClean="0">
                        <a:latin typeface="Cambria Math" panose="02040503050406030204" pitchFamily="18" charset="0"/>
                        <a:ea typeface="Cambria Math" panose="02040503050406030204" pitchFamily="18" charset="0"/>
                      </a:rPr>
                      <m:t>    </m:t>
                    </m:r>
                    <m:r>
                      <m:rPr>
                        <m:sty m:val="p"/>
                      </m:rPr>
                      <a:rPr lang="en-GB" i="1">
                        <a:latin typeface="Cambria Math" panose="02040503050406030204" pitchFamily="18" charset="0"/>
                        <a:ea typeface="Cambria Math" panose="02040503050406030204" pitchFamily="18" charset="0"/>
                      </a:rPr>
                      <m:t>M</m:t>
                    </m:r>
                    <m:r>
                      <a:rPr lang="en-GB" b="0" i="1" smtClean="0">
                        <a:latin typeface="Cambria Math" panose="02040503050406030204" pitchFamily="18" charset="0"/>
                        <a:ea typeface="Cambria Math" panose="02040503050406030204" pitchFamily="18" charset="0"/>
                      </a:rPr>
                      <m:t>𝑎𝑠𝑠</m:t>
                    </m:r>
                    <m:r>
                      <a:rPr lang="en-GB" b="0" i="1" smtClean="0">
                        <a:latin typeface="Cambria Math" panose="02040503050406030204" pitchFamily="18" charset="0"/>
                        <a:ea typeface="Cambria Math" panose="02040503050406030204" pitchFamily="18" charset="0"/>
                      </a:rPr>
                      <m:t>:  1</m:t>
                    </m:r>
                    <m:r>
                      <a:rPr lang="en-GB" b="0" i="1" smtClean="0">
                        <a:latin typeface="Cambria Math" panose="02040503050406030204" pitchFamily="18" charset="0"/>
                        <a:ea typeface="Cambria Math" panose="02040503050406030204" pitchFamily="18" charset="0"/>
                      </a:rPr>
                      <m:t>𝐺𝑒𝑉</m:t>
                    </m:r>
                    <m:r>
                      <a:rPr lang="en-GB" b="0" i="1" smtClean="0">
                        <a:latin typeface="Cambria Math" panose="02040503050406030204" pitchFamily="18" charset="0"/>
                        <a:ea typeface="Cambria Math" panose="02040503050406030204" pitchFamily="18" charset="0"/>
                      </a:rPr>
                      <m:t>=1.7827×</m:t>
                    </m:r>
                    <m:sSup>
                      <m:sSupPr>
                        <m:ctrlPr>
                          <a:rPr lang="en-GB" b="0" i="1" smtClean="0">
                            <a:latin typeface="Cambria Math"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−24</m:t>
                        </m:r>
                      </m:sup>
                    </m:sSup>
                    <m:r>
                      <a:rPr lang="en-GB" b="0" i="1" smtClean="0">
                        <a:latin typeface="Cambria Math" panose="02040503050406030204" pitchFamily="18" charset="0"/>
                        <a:ea typeface="Cambria Math" panose="02040503050406030204" pitchFamily="18" charset="0"/>
                      </a:rPr>
                      <m:t>𝑔</m:t>
                    </m:r>
                  </m:oMath>
                </a14:m>
                <a:endParaRPr lang="en-GB"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𝑇𝑒𝑚𝑝𝑒𝑟𝑎𝑡𝑢𝑟𝑒</m:t>
                      </m:r>
                      <m:r>
                        <a:rPr lang="en-GB" b="0" i="1" smtClean="0">
                          <a:latin typeface="Cambria Math" panose="02040503050406030204" pitchFamily="18" charset="0"/>
                          <a:ea typeface="Cambria Math" panose="02040503050406030204" pitchFamily="18" charset="0"/>
                        </a:rPr>
                        <m:t>: 1</m:t>
                      </m:r>
                      <m:r>
                        <a:rPr lang="en-GB" b="0" i="1" smtClean="0">
                          <a:latin typeface="Cambria Math" panose="02040503050406030204" pitchFamily="18" charset="0"/>
                          <a:ea typeface="Cambria Math" panose="02040503050406030204" pitchFamily="18" charset="0"/>
                        </a:rPr>
                        <m:t>𝐺𝑒𝑉</m:t>
                      </m:r>
                      <m:r>
                        <a:rPr lang="en-GB" b="0" i="1" smtClean="0">
                          <a:latin typeface="Cambria Math" panose="02040503050406030204" pitchFamily="18" charset="0"/>
                          <a:ea typeface="Cambria Math" panose="02040503050406030204" pitchFamily="18" charset="0"/>
                        </a:rPr>
                        <m:t>=1.1605×</m:t>
                      </m:r>
                      <m:sSup>
                        <m:sSupPr>
                          <m:ctrlPr>
                            <a:rPr lang="en-GB" b="0" i="1" smtClean="0">
                              <a:latin typeface="Cambria Math"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13</m:t>
                          </m:r>
                        </m:sup>
                      </m:sSup>
                      <m:r>
                        <a:rPr lang="en-GB" b="0" i="1" smtClean="0">
                          <a:latin typeface="Cambria Math" panose="02040503050406030204" pitchFamily="18" charset="0"/>
                          <a:ea typeface="Cambria Math" panose="02040503050406030204" pitchFamily="18" charset="0"/>
                        </a:rPr>
                        <m:t>𝐾</m:t>
                      </m:r>
                      <m:r>
                        <a:rPr lang="en-GB" b="0" i="1" smtClean="0">
                          <a:latin typeface="Cambria Math" panose="02040503050406030204" pitchFamily="18" charset="0"/>
                          <a:ea typeface="Cambria Math" panose="02040503050406030204" pitchFamily="18" charset="0"/>
                        </a:rPr>
                        <m:t> </m:t>
                      </m:r>
                    </m:oMath>
                  </m:oMathPara>
                </a14:m>
                <a:endParaRPr lang="en-GB"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𝐿𝑒𝑛𝑔𝑡h</m:t>
                      </m:r>
                      <m:r>
                        <a:rPr lang="en-GB" b="0" i="1" smtClean="0">
                          <a:latin typeface="Cambria Math" panose="02040503050406030204" pitchFamily="18" charset="0"/>
                          <a:ea typeface="Cambria Math" panose="02040503050406030204" pitchFamily="18" charset="0"/>
                        </a:rPr>
                        <m:t>: 1</m:t>
                      </m:r>
                      <m:sSup>
                        <m:sSupPr>
                          <m:ctrlPr>
                            <a:rPr lang="en-GB" b="0" i="1" smtClean="0">
                              <a:latin typeface="Cambria Math"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𝐺𝑒𝑉</m:t>
                          </m:r>
                        </m:e>
                        <m:sup>
                          <m:r>
                            <a:rPr lang="en-GB"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=1.9733×</m:t>
                      </m:r>
                      <m:sSup>
                        <m:sSupPr>
                          <m:ctrlPr>
                            <a:rPr lang="en-GB" b="0" i="1" smtClean="0">
                              <a:latin typeface="Cambria Math"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−14</m:t>
                          </m:r>
                        </m:sup>
                      </m:sSup>
                      <m:r>
                        <a:rPr lang="en-GB" b="0" i="1" smtClean="0">
                          <a:latin typeface="Cambria Math" panose="02040503050406030204" pitchFamily="18" charset="0"/>
                          <a:ea typeface="Cambria Math" panose="02040503050406030204" pitchFamily="18" charset="0"/>
                        </a:rPr>
                        <m:t>𝑐𝑚</m:t>
                      </m:r>
                    </m:oMath>
                  </m:oMathPara>
                </a14:m>
                <a:endParaRPr lang="en-GB"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𝑇𝑖𝑚𝑒</m:t>
                      </m:r>
                      <m:r>
                        <a:rPr lang="en-GB" b="0" i="1" smtClean="0">
                          <a:latin typeface="Cambria Math" panose="02040503050406030204" pitchFamily="18" charset="0"/>
                          <a:ea typeface="Cambria Math" panose="02040503050406030204" pitchFamily="18" charset="0"/>
                        </a:rPr>
                        <m:t>:  1</m:t>
                      </m:r>
                      <m:sSup>
                        <m:sSupPr>
                          <m:ctrlPr>
                            <a:rPr lang="en-GB" b="0" i="1" smtClean="0">
                              <a:latin typeface="Cambria Math"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𝐺𝑒𝑉</m:t>
                          </m:r>
                        </m:e>
                        <m:sup>
                          <m:r>
                            <a:rPr lang="en-GB"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=6.5822×</m:t>
                      </m:r>
                      <m:sSup>
                        <m:sSupPr>
                          <m:ctrlPr>
                            <a:rPr lang="en-GB" b="0" i="1" smtClean="0">
                              <a:latin typeface="Cambria Math"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−25</m:t>
                          </m:r>
                        </m:sup>
                      </m:sSup>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𝑠𝑒𝑐</m:t>
                      </m:r>
                    </m:oMath>
                  </m:oMathPara>
                </a14:m>
                <a:endParaRPr lang="en-GB" b="0" dirty="0" smtClean="0">
                  <a:ea typeface="Cambria Math" panose="02040503050406030204" pitchFamily="18" charset="0"/>
                </a:endParaRPr>
              </a:p>
              <a:p>
                <a:pPr marL="0" indent="0">
                  <a:buNone/>
                </a:pPr>
                <a:endParaRPr lang="en-GB" b="0" dirty="0" smtClean="0">
                  <a:ea typeface="Cambria Math" panose="02040503050406030204" pitchFamily="18" charset="0"/>
                </a:endParaRPr>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600200"/>
                <a:ext cx="8488326" cy="4857307"/>
              </a:xfr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8986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3" cstate="print"/>
          <a:srcRect/>
          <a:stretch>
            <a:fillRect/>
          </a:stretch>
        </p:blipFill>
        <p:spPr bwMode="auto">
          <a:xfrm>
            <a:off x="428017" y="1"/>
            <a:ext cx="8287966" cy="6858000"/>
          </a:xfrm>
          <a:prstGeom prst="rect">
            <a:avLst/>
          </a:prstGeom>
          <a:noFill/>
        </p:spPr>
      </p:pic>
      <p:sp>
        <p:nvSpPr>
          <p:cNvPr id="87043" name="Text Box 3"/>
          <p:cNvSpPr txBox="1">
            <a:spLocks noChangeArrowheads="1"/>
          </p:cNvSpPr>
          <p:nvPr/>
        </p:nvSpPr>
        <p:spPr bwMode="auto">
          <a:xfrm>
            <a:off x="4419600" y="1676400"/>
            <a:ext cx="3182938" cy="1577975"/>
          </a:xfrm>
          <a:prstGeom prst="rect">
            <a:avLst/>
          </a:prstGeom>
          <a:noFill/>
          <a:ln w="9525">
            <a:noFill/>
            <a:miter lim="800000"/>
            <a:headEnd/>
            <a:tailEnd/>
          </a:ln>
          <a:effectLst/>
        </p:spPr>
        <p:txBody>
          <a:bodyPr wrap="none">
            <a:spAutoFit/>
          </a:bodyPr>
          <a:lstStyle/>
          <a:p>
            <a:pPr algn="ctr" eaLnBrk="0" hangingPunct="0"/>
            <a:r>
              <a:rPr kumimoji="0" lang="en-US" sz="2800">
                <a:solidFill>
                  <a:schemeClr val="accent1"/>
                </a:solidFill>
                <a:latin typeface="Comic Sans MS" pitchFamily="66" charset="0"/>
              </a:rPr>
              <a:t>evidence Universe</a:t>
            </a:r>
          </a:p>
          <a:p>
            <a:pPr algn="ctr" eaLnBrk="0" hangingPunct="0"/>
            <a:r>
              <a:rPr kumimoji="0" lang="en-US" sz="2800">
                <a:solidFill>
                  <a:schemeClr val="accent1"/>
                </a:solidFill>
                <a:latin typeface="Comic Sans MS" pitchFamily="66" charset="0"/>
              </a:rPr>
              <a:t>was once hotter</a:t>
            </a:r>
          </a:p>
          <a:p>
            <a:pPr algn="ctr" eaLnBrk="0" hangingPunct="0"/>
            <a:r>
              <a:rPr kumimoji="0" lang="en-US" sz="2800">
                <a:solidFill>
                  <a:schemeClr val="accent1"/>
                </a:solidFill>
                <a:latin typeface="Comic Sans MS" pitchFamily="66" charset="0"/>
              </a:rPr>
              <a:t>than .1 eV</a:t>
            </a:r>
            <a:endParaRPr kumimoji="0" lang="en-US" sz="2800">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171" y="587499"/>
                <a:ext cx="8544394" cy="6450383"/>
              </a:xfrm>
            </p:spPr>
            <p:txBody>
              <a:bodyPr>
                <a:normAutofit fontScale="55000" lnSpcReduction="20000"/>
              </a:bodyPr>
              <a:lstStyle/>
              <a:p>
                <a:r>
                  <a:rPr lang="en-US" sz="4000" dirty="0" smtClean="0"/>
                  <a:t>Note that the Planck black-body spectrum remains even after photons drop out of thermal equilibrium</a:t>
                </a:r>
              </a:p>
              <a:p>
                <a:endParaRPr lang="en-US" sz="4000" dirty="0"/>
              </a:p>
              <a:p>
                <a:r>
                  <a:rPr lang="en-US" sz="4000" dirty="0" smtClean="0"/>
                  <a:t>At high temperatures, elementary particles are relativistic, thus </a:t>
                </a:r>
              </a:p>
              <a:p>
                <a:endParaRPr lang="en-US" sz="4000" dirty="0" smtClean="0"/>
              </a:p>
              <a:p>
                <a:pPr marL="0" indent="0">
                  <a:buNone/>
                </a:pPr>
                <a14:m>
                  <m:oMathPara xmlns:m="http://schemas.openxmlformats.org/officeDocument/2006/math">
                    <m:oMathParaPr>
                      <m:jc m:val="centerGroup"/>
                    </m:oMathParaPr>
                    <m:oMath xmlns:m="http://schemas.openxmlformats.org/officeDocument/2006/math">
                      <m:r>
                        <a:rPr lang="en-US" sz="4000" i="1" smtClean="0">
                          <a:latin typeface="Cambria Math"/>
                          <a:ea typeface="Cambria Math"/>
                        </a:rPr>
                        <m:t>𝜌</m:t>
                      </m:r>
                      <m:r>
                        <a:rPr lang="en-US" sz="4000" b="0" i="1" smtClean="0">
                          <a:latin typeface="Cambria Math"/>
                          <a:ea typeface="Cambria Math"/>
                        </a:rPr>
                        <m:t>=</m:t>
                      </m:r>
                      <m:f>
                        <m:fPr>
                          <m:ctrlPr>
                            <a:rPr lang="en-US" sz="4000" b="0" i="1" smtClean="0">
                              <a:latin typeface="Cambria Math" charset="0"/>
                              <a:ea typeface="Cambria Math"/>
                            </a:rPr>
                          </m:ctrlPr>
                        </m:fPr>
                        <m:num>
                          <m:sSup>
                            <m:sSupPr>
                              <m:ctrlPr>
                                <a:rPr lang="en-US" sz="4000" b="0" i="1" smtClean="0">
                                  <a:latin typeface="Cambria Math" charset="0"/>
                                  <a:ea typeface="Cambria Math"/>
                                </a:rPr>
                              </m:ctrlPr>
                            </m:sSupPr>
                            <m:e>
                              <m:r>
                                <a:rPr lang="en-US" sz="4000" b="0" i="1" smtClean="0">
                                  <a:latin typeface="Cambria Math"/>
                                  <a:ea typeface="Cambria Math"/>
                                </a:rPr>
                                <m:t>𝜋</m:t>
                              </m:r>
                            </m:e>
                            <m:sup>
                              <m:r>
                                <a:rPr lang="en-US" sz="4000" b="0" i="1" smtClean="0">
                                  <a:latin typeface="Cambria Math"/>
                                  <a:ea typeface="Cambria Math"/>
                                </a:rPr>
                                <m:t>2</m:t>
                              </m:r>
                            </m:sup>
                          </m:sSup>
                        </m:num>
                        <m:den>
                          <m:r>
                            <a:rPr lang="en-US" sz="4000" b="0" i="1" smtClean="0">
                              <a:latin typeface="Cambria Math"/>
                              <a:ea typeface="Cambria Math"/>
                            </a:rPr>
                            <m:t>30</m:t>
                          </m:r>
                        </m:den>
                      </m:f>
                      <m:sSub>
                        <m:sSubPr>
                          <m:ctrlPr>
                            <a:rPr lang="en-US" sz="4000" b="0" i="1" smtClean="0">
                              <a:latin typeface="Cambria Math" charset="0"/>
                              <a:ea typeface="Cambria Math"/>
                            </a:rPr>
                          </m:ctrlPr>
                        </m:sSubPr>
                        <m:e>
                          <m:r>
                            <a:rPr lang="en-US" sz="4000" b="0" i="1" smtClean="0">
                              <a:latin typeface="Cambria Math"/>
                              <a:ea typeface="Cambria Math"/>
                            </a:rPr>
                            <m:t>𝑔</m:t>
                          </m:r>
                        </m:e>
                        <m:sub>
                          <m:r>
                            <a:rPr lang="en-US" sz="4000" b="0" i="1" smtClean="0">
                              <a:latin typeface="Cambria Math"/>
                              <a:ea typeface="Cambria Math"/>
                            </a:rPr>
                            <m:t>𝑡𝑜𝑡</m:t>
                          </m:r>
                        </m:sub>
                      </m:sSub>
                      <m:sSup>
                        <m:sSupPr>
                          <m:ctrlPr>
                            <a:rPr lang="en-US" sz="4000" b="0" i="1" smtClean="0">
                              <a:latin typeface="Cambria Math" charset="0"/>
                              <a:ea typeface="Cambria Math"/>
                            </a:rPr>
                          </m:ctrlPr>
                        </m:sSupPr>
                        <m:e>
                          <m:r>
                            <a:rPr lang="en-US" sz="4000" b="0" i="1" smtClean="0">
                              <a:latin typeface="Cambria Math"/>
                              <a:ea typeface="Cambria Math"/>
                            </a:rPr>
                            <m:t>𝑇</m:t>
                          </m:r>
                        </m:e>
                        <m:sup>
                          <m:r>
                            <a:rPr lang="en-US" sz="4000" b="0" i="1" smtClean="0">
                              <a:latin typeface="Cambria Math"/>
                              <a:ea typeface="Cambria Math"/>
                            </a:rPr>
                            <m:t>4</m:t>
                          </m:r>
                        </m:sup>
                      </m:sSup>
                    </m:oMath>
                  </m:oMathPara>
                </a14:m>
                <a:endParaRPr lang="en-US" sz="4000" dirty="0" smtClean="0"/>
              </a:p>
              <a:p>
                <a:pPr marL="0" indent="0">
                  <a:buNone/>
                </a:pPr>
                <a:r>
                  <a:rPr lang="en-US" sz="1800" dirty="0" smtClean="0"/>
                  <a:t>     </a:t>
                </a:r>
              </a:p>
              <a:p>
                <a:pPr marL="0" indent="0">
                  <a:buNone/>
                </a:pPr>
                <a:r>
                  <a:rPr lang="en-US" sz="4000" dirty="0"/>
                  <a:t> </a:t>
                </a:r>
                <a:r>
                  <a:rPr lang="en-US" sz="4000" dirty="0" smtClean="0"/>
                  <a:t>    where </a:t>
                </a:r>
                <a14:m>
                  <m:oMath xmlns:m="http://schemas.openxmlformats.org/officeDocument/2006/math">
                    <m:sSub>
                      <m:sSubPr>
                        <m:ctrlPr>
                          <a:rPr lang="en-US" sz="4000" b="0" i="1" smtClean="0">
                            <a:latin typeface="Cambria Math" charset="0"/>
                          </a:rPr>
                        </m:ctrlPr>
                      </m:sSubPr>
                      <m:e>
                        <m:r>
                          <a:rPr lang="en-US" sz="4000" b="0" i="1" smtClean="0">
                            <a:latin typeface="Cambria Math"/>
                          </a:rPr>
                          <m:t>𝑔</m:t>
                        </m:r>
                      </m:e>
                      <m:sub>
                        <m:r>
                          <a:rPr lang="en-US" sz="4000" b="0" i="1" smtClean="0">
                            <a:latin typeface="Cambria Math"/>
                          </a:rPr>
                          <m:t>𝑡𝑜𝑡</m:t>
                        </m:r>
                      </m:sub>
                    </m:sSub>
                  </m:oMath>
                </a14:m>
                <a:r>
                  <a:rPr lang="en-US" sz="4000" dirty="0" smtClean="0"/>
                  <a:t> is the sum of effective degrees of freedom.</a:t>
                </a:r>
              </a:p>
              <a:p>
                <a:pPr marL="0" indent="0">
                  <a:buNone/>
                </a:pPr>
                <a:endParaRPr lang="en-US" sz="4000" dirty="0"/>
              </a:p>
              <a:p>
                <a:r>
                  <a:rPr lang="en-US" sz="4000" dirty="0" smtClean="0"/>
                  <a:t>In radiation-dominated era, also have</a:t>
                </a:r>
              </a:p>
              <a:p>
                <a:endParaRPr lang="en-US" sz="4000" dirty="0" smtClean="0"/>
              </a:p>
              <a:p>
                <a:pPr marL="0" indent="0">
                  <a:buNone/>
                </a:pPr>
                <a14:m>
                  <m:oMathPara xmlns:m="http://schemas.openxmlformats.org/officeDocument/2006/math">
                    <m:oMathParaPr>
                      <m:jc m:val="centerGroup"/>
                    </m:oMathParaPr>
                    <m:oMath xmlns:m="http://schemas.openxmlformats.org/officeDocument/2006/math">
                      <m:r>
                        <a:rPr lang="en-US" sz="4000" b="0" i="1" smtClean="0">
                          <a:latin typeface="Cambria Math"/>
                        </a:rPr>
                        <m:t>𝜌</m:t>
                      </m:r>
                      <m:r>
                        <a:rPr lang="en-US" sz="4000" b="0" i="1" smtClean="0">
                          <a:latin typeface="Cambria Math"/>
                        </a:rPr>
                        <m:t>=</m:t>
                      </m:r>
                      <m:f>
                        <m:fPr>
                          <m:ctrlPr>
                            <a:rPr lang="en-US" sz="4000" b="0" i="1" smtClean="0">
                              <a:latin typeface="Cambria Math" charset="0"/>
                            </a:rPr>
                          </m:ctrlPr>
                        </m:fPr>
                        <m:num>
                          <m:r>
                            <a:rPr lang="en-US" sz="4000" b="0" i="1" smtClean="0">
                              <a:latin typeface="Cambria Math"/>
                            </a:rPr>
                            <m:t>3</m:t>
                          </m:r>
                          <m:sSup>
                            <m:sSupPr>
                              <m:ctrlPr>
                                <a:rPr lang="en-US" sz="4000" b="0" i="1" smtClean="0">
                                  <a:latin typeface="Cambria Math" charset="0"/>
                                </a:rPr>
                              </m:ctrlPr>
                            </m:sSupPr>
                            <m:e>
                              <m:r>
                                <a:rPr lang="en-US" sz="4000" b="0" i="1" smtClean="0">
                                  <a:latin typeface="Cambria Math"/>
                                </a:rPr>
                                <m:t>𝐻</m:t>
                              </m:r>
                            </m:e>
                            <m:sup>
                              <m:r>
                                <a:rPr lang="en-US" sz="4000" b="0" i="1" smtClean="0">
                                  <a:latin typeface="Cambria Math"/>
                                </a:rPr>
                                <m:t>2</m:t>
                              </m:r>
                            </m:sup>
                          </m:sSup>
                        </m:num>
                        <m:den>
                          <m:r>
                            <a:rPr lang="en-US" sz="4000" b="0" i="1" smtClean="0">
                              <a:latin typeface="Cambria Math"/>
                            </a:rPr>
                            <m:t>8</m:t>
                          </m:r>
                          <m:r>
                            <a:rPr lang="en-US" sz="4000" b="0" i="1" smtClean="0">
                              <a:latin typeface="Cambria Math"/>
                            </a:rPr>
                            <m:t>𝜋</m:t>
                          </m:r>
                          <m:r>
                            <a:rPr lang="en-US" sz="4000" b="0" i="1" smtClean="0">
                              <a:latin typeface="Cambria Math"/>
                            </a:rPr>
                            <m:t>𝐺</m:t>
                          </m:r>
                        </m:den>
                      </m:f>
                      <m:r>
                        <a:rPr lang="en-US" sz="4000" b="0" i="1" smtClean="0">
                          <a:latin typeface="Cambria Math"/>
                        </a:rPr>
                        <m:t>=</m:t>
                      </m:r>
                      <m:f>
                        <m:fPr>
                          <m:ctrlPr>
                            <a:rPr lang="en-US" sz="4000" b="0" i="1" smtClean="0">
                              <a:latin typeface="Cambria Math" charset="0"/>
                            </a:rPr>
                          </m:ctrlPr>
                        </m:fPr>
                        <m:num>
                          <m:r>
                            <a:rPr lang="en-US" sz="4000" b="0" i="1" smtClean="0">
                              <a:latin typeface="Cambria Math"/>
                            </a:rPr>
                            <m:t>3</m:t>
                          </m:r>
                        </m:num>
                        <m:den>
                          <m:r>
                            <a:rPr lang="en-US" sz="4000" b="0" i="1" smtClean="0">
                              <a:latin typeface="Cambria Math"/>
                            </a:rPr>
                            <m:t>32</m:t>
                          </m:r>
                          <m:r>
                            <a:rPr lang="en-US" sz="4000" b="0" i="1" smtClean="0">
                              <a:latin typeface="Cambria Math"/>
                            </a:rPr>
                            <m:t>𝜋</m:t>
                          </m:r>
                          <m:r>
                            <a:rPr lang="en-US" sz="4000" b="0" i="1" smtClean="0">
                              <a:latin typeface="Cambria Math"/>
                            </a:rPr>
                            <m:t>𝐺</m:t>
                          </m:r>
                          <m:sSup>
                            <m:sSupPr>
                              <m:ctrlPr>
                                <a:rPr lang="en-US" sz="4000" b="0" i="1" smtClean="0">
                                  <a:latin typeface="Cambria Math" charset="0"/>
                                </a:rPr>
                              </m:ctrlPr>
                            </m:sSupPr>
                            <m:e>
                              <m:r>
                                <a:rPr lang="en-US" sz="4000" b="0" i="1" smtClean="0">
                                  <a:latin typeface="Cambria Math"/>
                                </a:rPr>
                                <m:t>𝑡</m:t>
                              </m:r>
                            </m:e>
                            <m:sup>
                              <m:r>
                                <a:rPr lang="en-US" sz="4000" b="0" i="1" smtClean="0">
                                  <a:latin typeface="Cambria Math"/>
                                </a:rPr>
                                <m:t>2</m:t>
                              </m:r>
                            </m:sup>
                          </m:sSup>
                        </m:den>
                      </m:f>
                      <m:r>
                        <a:rPr lang="en-US" sz="4000" b="0" i="1" smtClean="0">
                          <a:latin typeface="Cambria Math"/>
                        </a:rPr>
                        <m:t> </m:t>
                      </m:r>
                      <m:r>
                        <a:rPr lang="en-US" sz="4000" b="0" i="0" smtClean="0">
                          <a:latin typeface="Cambria Math"/>
                        </a:rPr>
                        <m:t>(</m:t>
                      </m:r>
                      <m:r>
                        <a:rPr lang="en-US" sz="4000" b="0" i="1" smtClean="0">
                          <a:latin typeface="Cambria Math"/>
                        </a:rPr>
                        <m:t>𝑎</m:t>
                      </m:r>
                      <m:r>
                        <a:rPr lang="en-US" sz="4000" b="0" i="1" smtClean="0">
                          <a:latin typeface="Cambria Math"/>
                        </a:rPr>
                        <m:t>∝</m:t>
                      </m:r>
                      <m:sSup>
                        <m:sSupPr>
                          <m:ctrlPr>
                            <a:rPr lang="en-US" sz="4000" b="0" i="1" smtClean="0">
                              <a:latin typeface="Cambria Math" charset="0"/>
                            </a:rPr>
                          </m:ctrlPr>
                        </m:sSupPr>
                        <m:e>
                          <m:r>
                            <a:rPr lang="en-US" sz="4000" b="0" i="1" smtClean="0">
                              <a:latin typeface="Cambria Math"/>
                            </a:rPr>
                            <m:t>𝑡</m:t>
                          </m:r>
                        </m:e>
                        <m:sup>
                          <m:f>
                            <m:fPr>
                              <m:ctrlPr>
                                <a:rPr lang="en-US" sz="4000" b="0" i="1" smtClean="0">
                                  <a:latin typeface="Cambria Math" charset="0"/>
                                </a:rPr>
                              </m:ctrlPr>
                            </m:fPr>
                            <m:num>
                              <m:r>
                                <a:rPr lang="en-US" sz="4000" b="0" i="1" smtClean="0">
                                  <a:latin typeface="Cambria Math"/>
                                </a:rPr>
                                <m:t>1</m:t>
                              </m:r>
                            </m:num>
                            <m:den>
                              <m:r>
                                <a:rPr lang="en-US" sz="4000" b="0" i="1" smtClean="0">
                                  <a:latin typeface="Cambria Math"/>
                                </a:rPr>
                                <m:t>2</m:t>
                              </m:r>
                            </m:den>
                          </m:f>
                        </m:sup>
                      </m:sSup>
                      <m:r>
                        <a:rPr lang="en-US" sz="4000" b="0" i="1" smtClean="0">
                          <a:latin typeface="Cambria Math"/>
                        </a:rPr>
                        <m:t>→</m:t>
                      </m:r>
                      <m:r>
                        <a:rPr lang="en-US" sz="4000" b="0" i="1" smtClean="0">
                          <a:latin typeface="Cambria Math"/>
                        </a:rPr>
                        <m:t>𝐻</m:t>
                      </m:r>
                      <m:r>
                        <a:rPr lang="en-US" sz="4000" b="0" i="1" smtClean="0">
                          <a:latin typeface="Cambria Math"/>
                        </a:rPr>
                        <m:t>=</m:t>
                      </m:r>
                      <m:f>
                        <m:fPr>
                          <m:type m:val="lin"/>
                          <m:ctrlPr>
                            <a:rPr lang="en-US" sz="4000" b="0" i="1" smtClean="0">
                              <a:latin typeface="Cambria Math" charset="0"/>
                            </a:rPr>
                          </m:ctrlPr>
                        </m:fPr>
                        <m:num>
                          <m:acc>
                            <m:accPr>
                              <m:chr m:val="̇"/>
                              <m:ctrlPr>
                                <a:rPr lang="en-US" sz="4000" b="0" i="1" smtClean="0">
                                  <a:latin typeface="Cambria Math" charset="0"/>
                                </a:rPr>
                              </m:ctrlPr>
                            </m:accPr>
                            <m:e>
                              <m:r>
                                <a:rPr lang="en-US" sz="4000" b="0" i="1" smtClean="0">
                                  <a:latin typeface="Cambria Math"/>
                                </a:rPr>
                                <m:t>𝑎</m:t>
                              </m:r>
                            </m:e>
                          </m:acc>
                        </m:num>
                        <m:den>
                          <m:r>
                            <a:rPr lang="en-US" sz="4000" b="0" i="1" smtClean="0">
                              <a:latin typeface="Cambria Math"/>
                            </a:rPr>
                            <m:t>𝑎</m:t>
                          </m:r>
                        </m:den>
                      </m:f>
                      <m:r>
                        <a:rPr lang="en-US" sz="4000" b="0" i="1" smtClean="0">
                          <a:latin typeface="Cambria Math"/>
                        </a:rPr>
                        <m:t>=</m:t>
                      </m:r>
                      <m:f>
                        <m:fPr>
                          <m:type m:val="lin"/>
                          <m:ctrlPr>
                            <a:rPr lang="en-US" sz="4000" b="0" i="1" smtClean="0">
                              <a:latin typeface="Cambria Math" charset="0"/>
                            </a:rPr>
                          </m:ctrlPr>
                        </m:fPr>
                        <m:num>
                          <m:r>
                            <a:rPr lang="en-US" sz="4000" b="0" i="1" smtClean="0">
                              <a:latin typeface="Cambria Math"/>
                            </a:rPr>
                            <m:t>1</m:t>
                          </m:r>
                        </m:num>
                        <m:den>
                          <m:r>
                            <a:rPr lang="en-US" sz="4000" b="0" i="1" smtClean="0">
                              <a:latin typeface="Cambria Math"/>
                            </a:rPr>
                            <m:t>2</m:t>
                          </m:r>
                          <m:r>
                            <a:rPr lang="en-US" sz="4000" b="0" i="1" smtClean="0">
                              <a:latin typeface="Cambria Math"/>
                            </a:rPr>
                            <m:t>𝑡</m:t>
                          </m:r>
                        </m:den>
                      </m:f>
                      <m:r>
                        <a:rPr lang="en-US" sz="4000" b="0" i="0" smtClean="0">
                          <a:latin typeface="Cambria Math"/>
                        </a:rPr>
                        <m:t>)</m:t>
                      </m:r>
                    </m:oMath>
                  </m:oMathPara>
                </a14:m>
                <a:endParaRPr lang="en-US" sz="4000" dirty="0" smtClean="0"/>
              </a:p>
              <a:p>
                <a:pPr marL="0" indent="0">
                  <a:buNone/>
                </a:pPr>
                <a:endParaRPr lang="en-US" sz="4000" dirty="0"/>
              </a:p>
              <a:p>
                <a:r>
                  <a:rPr lang="en-US" sz="4000" dirty="0" smtClean="0"/>
                  <a:t>Thus temperature can be used as a cosmic clock:</a:t>
                </a:r>
              </a:p>
              <a:p>
                <a:endParaRPr lang="en-US" dirty="0" smtClean="0"/>
              </a:p>
              <a:p>
                <a:pPr marL="0" indent="0">
                  <a:buNone/>
                </a:pPr>
                <a14:m>
                  <m:oMathPara xmlns:m="http://schemas.openxmlformats.org/officeDocument/2006/math">
                    <m:oMathParaPr>
                      <m:jc m:val="centerGroup"/>
                    </m:oMathParaPr>
                    <m:oMath xmlns:m="http://schemas.openxmlformats.org/officeDocument/2006/math">
                      <m:f>
                        <m:fPr>
                          <m:ctrlPr>
                            <a:rPr lang="en-US" sz="4000" i="1" smtClean="0">
                              <a:latin typeface="Cambria Math" charset="0"/>
                            </a:rPr>
                          </m:ctrlPr>
                        </m:fPr>
                        <m:num>
                          <m:r>
                            <a:rPr lang="en-US" sz="4000" b="0" i="1" smtClean="0">
                              <a:latin typeface="Cambria Math"/>
                            </a:rPr>
                            <m:t>𝑡</m:t>
                          </m:r>
                        </m:num>
                        <m:den>
                          <m:r>
                            <a:rPr lang="en-US" sz="4000" b="0" i="1" smtClean="0">
                              <a:latin typeface="Cambria Math"/>
                            </a:rPr>
                            <m:t>1 </m:t>
                          </m:r>
                          <m:r>
                            <a:rPr lang="en-US" sz="4000" b="0" i="1" smtClean="0">
                              <a:latin typeface="Cambria Math"/>
                            </a:rPr>
                            <m:t>𝑠𝑒𝑐</m:t>
                          </m:r>
                        </m:den>
                      </m:f>
                      <m:r>
                        <a:rPr lang="en-US" sz="4000" i="1" smtClean="0">
                          <a:latin typeface="Cambria Math"/>
                          <a:ea typeface="Cambria Math"/>
                        </a:rPr>
                        <m:t>≈</m:t>
                      </m:r>
                      <m:sSubSup>
                        <m:sSubSupPr>
                          <m:ctrlPr>
                            <a:rPr lang="en-US" sz="4000" b="0" i="1" smtClean="0">
                              <a:latin typeface="Cambria Math" charset="0"/>
                              <a:ea typeface="Cambria Math"/>
                            </a:rPr>
                          </m:ctrlPr>
                        </m:sSubSupPr>
                        <m:e>
                          <m:r>
                            <a:rPr lang="en-US" sz="4000" b="0" i="1" smtClean="0">
                              <a:latin typeface="Cambria Math"/>
                              <a:ea typeface="Cambria Math"/>
                            </a:rPr>
                            <m:t>𝑔</m:t>
                          </m:r>
                        </m:e>
                        <m:sub>
                          <m:r>
                            <a:rPr lang="en-US" sz="4000" b="0" i="1" smtClean="0">
                              <a:latin typeface="Cambria Math"/>
                              <a:ea typeface="Cambria Math"/>
                            </a:rPr>
                            <m:t>𝑡𝑜𝑡</m:t>
                          </m:r>
                        </m:sub>
                        <m:sup>
                          <m:r>
                            <a:rPr lang="en-US" sz="4000" b="0" i="1" smtClean="0">
                              <a:latin typeface="Cambria Math"/>
                              <a:ea typeface="Cambria Math"/>
                            </a:rPr>
                            <m:t>−</m:t>
                          </m:r>
                          <m:f>
                            <m:fPr>
                              <m:ctrlPr>
                                <a:rPr lang="en-US" sz="4000" b="0" i="1" smtClean="0">
                                  <a:latin typeface="Cambria Math" charset="0"/>
                                  <a:ea typeface="Cambria Math"/>
                                </a:rPr>
                              </m:ctrlPr>
                            </m:fPr>
                            <m:num>
                              <m:r>
                                <a:rPr lang="en-US" sz="4000" b="0" i="1" smtClean="0">
                                  <a:latin typeface="Cambria Math"/>
                                  <a:ea typeface="Cambria Math"/>
                                </a:rPr>
                                <m:t>1</m:t>
                              </m:r>
                            </m:num>
                            <m:den>
                              <m:r>
                                <a:rPr lang="en-US" sz="4000" b="0" i="1" smtClean="0">
                                  <a:latin typeface="Cambria Math"/>
                                  <a:ea typeface="Cambria Math"/>
                                </a:rPr>
                                <m:t>2</m:t>
                              </m:r>
                            </m:den>
                          </m:f>
                        </m:sup>
                      </m:sSubSup>
                      <m:sSup>
                        <m:sSupPr>
                          <m:ctrlPr>
                            <a:rPr lang="en-US" sz="4000" b="0" i="1" smtClean="0">
                              <a:latin typeface="Cambria Math" charset="0"/>
                              <a:ea typeface="Cambria Math"/>
                            </a:rPr>
                          </m:ctrlPr>
                        </m:sSupPr>
                        <m:e>
                          <m:d>
                            <m:dPr>
                              <m:ctrlPr>
                                <a:rPr lang="en-US" sz="4000" i="1" smtClean="0">
                                  <a:latin typeface="Cambria Math" charset="0"/>
                                  <a:ea typeface="Cambria Math"/>
                                </a:rPr>
                              </m:ctrlPr>
                            </m:dPr>
                            <m:e>
                              <m:f>
                                <m:fPr>
                                  <m:ctrlPr>
                                    <a:rPr lang="en-US" sz="4000" i="1" smtClean="0">
                                      <a:latin typeface="Cambria Math" charset="0"/>
                                      <a:ea typeface="Cambria Math"/>
                                    </a:rPr>
                                  </m:ctrlPr>
                                </m:fPr>
                                <m:num>
                                  <m:r>
                                    <a:rPr lang="en-US" sz="4000" b="0" i="1" smtClean="0">
                                      <a:latin typeface="Cambria Math"/>
                                      <a:ea typeface="Cambria Math"/>
                                    </a:rPr>
                                    <m:t>1 </m:t>
                                  </m:r>
                                  <m:r>
                                    <a:rPr lang="en-US" sz="4000" b="0" i="1" smtClean="0">
                                      <a:latin typeface="Cambria Math"/>
                                      <a:ea typeface="Cambria Math"/>
                                    </a:rPr>
                                    <m:t>𝑀𝑒𝑉</m:t>
                                  </m:r>
                                </m:num>
                                <m:den>
                                  <m:r>
                                    <a:rPr lang="en-US" sz="4000" b="0" i="1" smtClean="0">
                                      <a:latin typeface="Cambria Math"/>
                                      <a:ea typeface="Cambria Math"/>
                                    </a:rPr>
                                    <m:t>𝑇</m:t>
                                  </m:r>
                                </m:den>
                              </m:f>
                            </m:e>
                          </m:d>
                        </m:e>
                        <m:sup>
                          <m:r>
                            <a:rPr lang="en-US" sz="4000" b="0" i="1" smtClean="0">
                              <a:latin typeface="Cambria Math"/>
                              <a:ea typeface="Cambria Math"/>
                            </a:rPr>
                            <m:t>2</m:t>
                          </m:r>
                        </m:sup>
                      </m:sSup>
                    </m:oMath>
                  </m:oMathPara>
                </a14:m>
                <a:endParaRPr lang="en-US" sz="4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171" y="587499"/>
                <a:ext cx="8544394" cy="6450383"/>
              </a:xfrm>
              <a:blipFill rotWithShape="0">
                <a:blip r:embed="rId3"/>
                <a:stretch>
                  <a:fillRect l="-785" t="-1605"/>
                </a:stretch>
              </a:blipFill>
            </p:spPr>
            <p:txBody>
              <a:bodyPr/>
              <a:lstStyle/>
              <a:p>
                <a:r>
                  <a:rPr lang="en-GB">
                    <a:noFill/>
                  </a:rPr>
                  <a:t> </a:t>
                </a:r>
              </a:p>
            </p:txBody>
          </p:sp>
        </mc:Fallback>
      </mc:AlternateContent>
    </p:spTree>
    <p:extLst>
      <p:ext uri="{BB962C8B-B14F-4D97-AF65-F5344CB8AC3E}">
        <p14:creationId xmlns:p14="http://schemas.microsoft.com/office/powerpoint/2010/main" val="2632489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39" name="Picture 15" descr="force_summary"/>
          <p:cNvPicPr>
            <a:picLocks noGrp="1" noChangeAspect="1" noChangeArrowheads="1"/>
          </p:cNvPicPr>
          <p:nvPr>
            <p:ph sz="quarter" idx="1"/>
          </p:nvPr>
        </p:nvPicPr>
        <p:blipFill>
          <a:blip r:embed="rId3" cstate="print"/>
          <a:stretch>
            <a:fillRect/>
          </a:stretch>
        </p:blipFill>
        <p:spPr>
          <a:xfrm>
            <a:off x="457200" y="1660900"/>
            <a:ext cx="4038600" cy="2067763"/>
          </a:xfrm>
          <a:noFill/>
          <a:ln/>
        </p:spPr>
      </p:pic>
      <p:pic>
        <p:nvPicPr>
          <p:cNvPr id="52232" name="Picture 8" descr="bosons"/>
          <p:cNvPicPr>
            <a:picLocks noGrp="1" noChangeAspect="1" noChangeArrowheads="1"/>
          </p:cNvPicPr>
          <p:nvPr>
            <p:ph sz="quarter" idx="2"/>
          </p:nvPr>
        </p:nvPicPr>
        <p:blipFill>
          <a:blip r:embed="rId4" cstate="print"/>
          <a:srcRect/>
          <a:stretch>
            <a:fillRect/>
          </a:stretch>
        </p:blipFill>
        <p:spPr>
          <a:xfrm>
            <a:off x="215900" y="3552825"/>
            <a:ext cx="4829175" cy="2624138"/>
          </a:xfrm>
          <a:noFill/>
          <a:ln/>
        </p:spPr>
      </p:pic>
      <p:pic>
        <p:nvPicPr>
          <p:cNvPr id="52237" name="Picture 13" descr="fermions"/>
          <p:cNvPicPr>
            <a:picLocks noGrp="1" noChangeAspect="1" noChangeArrowheads="1"/>
          </p:cNvPicPr>
          <p:nvPr>
            <p:ph sz="quarter" idx="3"/>
          </p:nvPr>
        </p:nvPicPr>
        <p:blipFill>
          <a:blip r:embed="rId5" cstate="print"/>
          <a:srcRect/>
          <a:stretch>
            <a:fillRect/>
          </a:stretch>
        </p:blipFill>
        <p:spPr>
          <a:xfrm>
            <a:off x="193675" y="250825"/>
            <a:ext cx="4845050" cy="3313113"/>
          </a:xfrm>
          <a:noFill/>
          <a:ln/>
        </p:spPr>
      </p:pic>
      <p:pic>
        <p:nvPicPr>
          <p:cNvPr id="52243" name="Picture 19" descr="scale"/>
          <p:cNvPicPr>
            <a:picLocks noGrp="1" noChangeAspect="1" noChangeArrowheads="1"/>
          </p:cNvPicPr>
          <p:nvPr>
            <p:ph sz="quarter" idx="4"/>
          </p:nvPr>
        </p:nvPicPr>
        <p:blipFill>
          <a:blip r:embed="rId6" cstate="print"/>
          <a:srcRect/>
          <a:stretch>
            <a:fillRect/>
          </a:stretch>
        </p:blipFill>
        <p:spPr>
          <a:xfrm>
            <a:off x="5353049" y="268288"/>
            <a:ext cx="3474427" cy="4724868"/>
          </a:xfrm>
          <a:noFill/>
          <a:ln/>
        </p:spPr>
      </p:pic>
      <p:sp>
        <p:nvSpPr>
          <p:cNvPr id="52242" name="Rectangle 18"/>
          <p:cNvSpPr>
            <a:spLocks noChangeArrowheads="1"/>
          </p:cNvSpPr>
          <p:nvPr/>
        </p:nvSpPr>
        <p:spPr bwMode="auto">
          <a:xfrm>
            <a:off x="606425" y="6156325"/>
            <a:ext cx="7202488" cy="396875"/>
          </a:xfrm>
          <a:prstGeom prst="rect">
            <a:avLst/>
          </a:prstGeom>
          <a:noFill/>
          <a:ln w="9525">
            <a:noFill/>
            <a:miter lim="800000"/>
            <a:headEnd/>
            <a:tailEnd/>
          </a:ln>
          <a:effectLst/>
        </p:spPr>
        <p:txBody>
          <a:bodyPr>
            <a:spAutoFit/>
          </a:bodyPr>
          <a:lstStyle/>
          <a:p>
            <a:r>
              <a:rPr lang="en-US" altLang="ja-JP" sz="2000"/>
              <a:t>http://particleadventure.org/particleadventure/index.html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ja-JP" dirty="0"/>
              <a:t>Thermal history of the Universe</a:t>
            </a:r>
          </a:p>
        </p:txBody>
      </p:sp>
      <p:sp>
        <p:nvSpPr>
          <p:cNvPr id="79876" name="Line 4"/>
          <p:cNvSpPr>
            <a:spLocks noChangeShapeType="1"/>
          </p:cNvSpPr>
          <p:nvPr/>
        </p:nvSpPr>
        <p:spPr bwMode="auto">
          <a:xfrm>
            <a:off x="449263" y="1535113"/>
            <a:ext cx="8137525" cy="0"/>
          </a:xfrm>
          <a:prstGeom prst="line">
            <a:avLst/>
          </a:prstGeom>
          <a:noFill/>
          <a:ln w="76200">
            <a:solidFill>
              <a:schemeClr val="tx1"/>
            </a:solidFill>
            <a:round/>
            <a:headEnd/>
            <a:tailEnd type="triangle" w="med" len="med"/>
          </a:ln>
          <a:effectLst/>
        </p:spPr>
        <p:txBody>
          <a:bodyPr/>
          <a:lstStyle/>
          <a:p>
            <a:endParaRPr lang="en-GB"/>
          </a:p>
        </p:txBody>
      </p:sp>
      <p:sp>
        <p:nvSpPr>
          <p:cNvPr id="79877" name="Text Box 5"/>
          <p:cNvSpPr txBox="1">
            <a:spLocks noChangeArrowheads="1"/>
          </p:cNvSpPr>
          <p:nvPr/>
        </p:nvSpPr>
        <p:spPr bwMode="auto">
          <a:xfrm>
            <a:off x="185738" y="1998663"/>
            <a:ext cx="2479675" cy="830997"/>
          </a:xfrm>
          <a:prstGeom prst="rect">
            <a:avLst/>
          </a:prstGeom>
          <a:noFill/>
          <a:ln w="9525">
            <a:noFill/>
            <a:miter lim="800000"/>
            <a:headEnd/>
            <a:tailEnd/>
          </a:ln>
          <a:effectLst/>
        </p:spPr>
        <p:txBody>
          <a:bodyPr>
            <a:spAutoFit/>
          </a:bodyPr>
          <a:lstStyle/>
          <a:p>
            <a:pPr>
              <a:spcBef>
                <a:spcPct val="50000"/>
              </a:spcBef>
            </a:pPr>
            <a:r>
              <a:rPr lang="en-US" altLang="ja-JP" sz="2400" dirty="0">
                <a:latin typeface="Cambria" panose="02040503050406030204" pitchFamily="18" charset="0"/>
              </a:rPr>
              <a:t>Electro weak phase transition</a:t>
            </a:r>
          </a:p>
        </p:txBody>
      </p:sp>
      <p:sp>
        <p:nvSpPr>
          <p:cNvPr id="79878" name="Text Box 6"/>
          <p:cNvSpPr txBox="1">
            <a:spLocks noChangeArrowheads="1"/>
          </p:cNvSpPr>
          <p:nvPr/>
        </p:nvSpPr>
        <p:spPr bwMode="auto">
          <a:xfrm>
            <a:off x="1285875" y="3048000"/>
            <a:ext cx="2432050" cy="830997"/>
          </a:xfrm>
          <a:prstGeom prst="rect">
            <a:avLst/>
          </a:prstGeom>
          <a:noFill/>
          <a:ln w="9525">
            <a:noFill/>
            <a:miter lim="800000"/>
            <a:headEnd/>
            <a:tailEnd/>
          </a:ln>
          <a:effectLst/>
        </p:spPr>
        <p:txBody>
          <a:bodyPr>
            <a:spAutoFit/>
          </a:bodyPr>
          <a:lstStyle/>
          <a:p>
            <a:pPr>
              <a:spcBef>
                <a:spcPct val="50000"/>
              </a:spcBef>
            </a:pPr>
            <a:r>
              <a:rPr lang="en-US" altLang="ja-JP" sz="2400" dirty="0">
                <a:latin typeface="Cambria" panose="02040503050406030204" pitchFamily="18" charset="0"/>
              </a:rPr>
              <a:t>Quark hadron phase transition</a:t>
            </a:r>
          </a:p>
        </p:txBody>
      </p:sp>
      <p:sp>
        <p:nvSpPr>
          <p:cNvPr id="79879" name="Text Box 7"/>
          <p:cNvSpPr txBox="1">
            <a:spLocks noChangeArrowheads="1"/>
          </p:cNvSpPr>
          <p:nvPr/>
        </p:nvSpPr>
        <p:spPr bwMode="auto">
          <a:xfrm>
            <a:off x="3190876" y="1965325"/>
            <a:ext cx="2900362" cy="457200"/>
          </a:xfrm>
          <a:prstGeom prst="rect">
            <a:avLst/>
          </a:prstGeom>
          <a:noFill/>
          <a:ln w="9525">
            <a:noFill/>
            <a:miter lim="800000"/>
            <a:headEnd/>
            <a:tailEnd/>
          </a:ln>
          <a:effectLst/>
        </p:spPr>
        <p:txBody>
          <a:bodyPr wrap="none">
            <a:spAutoFit/>
          </a:bodyPr>
          <a:lstStyle/>
          <a:p>
            <a:r>
              <a:rPr lang="en-US" altLang="ja-JP" sz="2400" dirty="0">
                <a:latin typeface="Cambria" panose="02040503050406030204" pitchFamily="18" charset="0"/>
              </a:rPr>
              <a:t>Neutrino decoupling</a:t>
            </a:r>
          </a:p>
        </p:txBody>
      </p:sp>
      <p:sp>
        <p:nvSpPr>
          <p:cNvPr id="79880" name="Text Box 8"/>
          <p:cNvSpPr txBox="1">
            <a:spLocks noChangeArrowheads="1"/>
          </p:cNvSpPr>
          <p:nvPr/>
        </p:nvSpPr>
        <p:spPr bwMode="auto">
          <a:xfrm>
            <a:off x="3598863" y="2659797"/>
            <a:ext cx="2517775" cy="457200"/>
          </a:xfrm>
          <a:prstGeom prst="rect">
            <a:avLst/>
          </a:prstGeom>
          <a:noFill/>
          <a:ln w="9525">
            <a:noFill/>
            <a:miter lim="800000"/>
            <a:headEnd/>
            <a:tailEnd/>
          </a:ln>
          <a:effectLst/>
        </p:spPr>
        <p:txBody>
          <a:bodyPr wrap="none">
            <a:spAutoFit/>
          </a:bodyPr>
          <a:lstStyle/>
          <a:p>
            <a:r>
              <a:rPr lang="en-US" altLang="ja-JP" sz="2400" dirty="0">
                <a:latin typeface="Cambria" panose="02040503050406030204" pitchFamily="18" charset="0"/>
              </a:rPr>
              <a:t>e+ e- annihilation</a:t>
            </a:r>
          </a:p>
        </p:txBody>
      </p:sp>
      <p:sp>
        <p:nvSpPr>
          <p:cNvPr id="79881" name="Text Box 9"/>
          <p:cNvSpPr txBox="1">
            <a:spLocks noChangeArrowheads="1"/>
          </p:cNvSpPr>
          <p:nvPr/>
        </p:nvSpPr>
        <p:spPr bwMode="auto">
          <a:xfrm>
            <a:off x="4152900" y="3363913"/>
            <a:ext cx="2355850" cy="457200"/>
          </a:xfrm>
          <a:prstGeom prst="rect">
            <a:avLst/>
          </a:prstGeom>
          <a:noFill/>
          <a:ln w="9525">
            <a:noFill/>
            <a:miter lim="800000"/>
            <a:headEnd/>
            <a:tailEnd/>
          </a:ln>
          <a:effectLst/>
        </p:spPr>
        <p:txBody>
          <a:bodyPr wrap="none">
            <a:spAutoFit/>
          </a:bodyPr>
          <a:lstStyle/>
          <a:p>
            <a:r>
              <a:rPr lang="en-US" altLang="ja-JP" sz="2400" dirty="0">
                <a:latin typeface="Cambria" panose="02040503050406030204" pitchFamily="18" charset="0"/>
              </a:rPr>
              <a:t>nucleosynthesis</a:t>
            </a:r>
          </a:p>
        </p:txBody>
      </p:sp>
      <p:sp>
        <p:nvSpPr>
          <p:cNvPr id="79882" name="Text Box 10"/>
          <p:cNvSpPr txBox="1">
            <a:spLocks noChangeArrowheads="1"/>
          </p:cNvSpPr>
          <p:nvPr/>
        </p:nvSpPr>
        <p:spPr bwMode="auto">
          <a:xfrm>
            <a:off x="6091238" y="1828800"/>
            <a:ext cx="2220912" cy="457200"/>
          </a:xfrm>
          <a:prstGeom prst="rect">
            <a:avLst/>
          </a:prstGeom>
          <a:noFill/>
          <a:ln w="9525">
            <a:noFill/>
            <a:miter lim="800000"/>
            <a:headEnd/>
            <a:tailEnd/>
          </a:ln>
          <a:effectLst/>
        </p:spPr>
        <p:txBody>
          <a:bodyPr wrap="none">
            <a:spAutoFit/>
          </a:bodyPr>
          <a:lstStyle/>
          <a:p>
            <a:r>
              <a:rPr lang="en-US" altLang="ja-JP" sz="2400" dirty="0">
                <a:latin typeface="Cambria" panose="02040503050406030204" pitchFamily="18" charset="0"/>
              </a:rPr>
              <a:t>Recombination</a:t>
            </a:r>
          </a:p>
        </p:txBody>
      </p:sp>
      <p:sp>
        <p:nvSpPr>
          <p:cNvPr id="79883" name="Text Box 11"/>
          <p:cNvSpPr txBox="1">
            <a:spLocks noChangeArrowheads="1"/>
          </p:cNvSpPr>
          <p:nvPr/>
        </p:nvSpPr>
        <p:spPr bwMode="auto">
          <a:xfrm>
            <a:off x="6199188" y="2479675"/>
            <a:ext cx="2728912" cy="457200"/>
          </a:xfrm>
          <a:prstGeom prst="rect">
            <a:avLst/>
          </a:prstGeom>
          <a:noFill/>
          <a:ln w="9525">
            <a:noFill/>
            <a:miter lim="800000"/>
            <a:headEnd/>
            <a:tailEnd/>
          </a:ln>
          <a:effectLst/>
        </p:spPr>
        <p:txBody>
          <a:bodyPr>
            <a:spAutoFit/>
          </a:bodyPr>
          <a:lstStyle/>
          <a:p>
            <a:pPr>
              <a:spcBef>
                <a:spcPct val="50000"/>
              </a:spcBef>
            </a:pPr>
            <a:r>
              <a:rPr lang="en-US" altLang="ja-JP" sz="2400" dirty="0">
                <a:latin typeface="Cambria" panose="02040503050406030204" pitchFamily="18" charset="0"/>
              </a:rPr>
              <a:t>Photon decoupling</a:t>
            </a:r>
          </a:p>
        </p:txBody>
      </p:sp>
      <p:sp>
        <p:nvSpPr>
          <p:cNvPr id="79884" name="Text Box 12"/>
          <p:cNvSpPr txBox="1">
            <a:spLocks noChangeArrowheads="1"/>
          </p:cNvSpPr>
          <p:nvPr/>
        </p:nvSpPr>
        <p:spPr bwMode="auto">
          <a:xfrm>
            <a:off x="574675" y="1084263"/>
            <a:ext cx="835025" cy="457200"/>
          </a:xfrm>
          <a:prstGeom prst="rect">
            <a:avLst/>
          </a:prstGeom>
          <a:noFill/>
          <a:ln w="9525">
            <a:noFill/>
            <a:miter lim="800000"/>
            <a:headEnd/>
            <a:tailEnd/>
          </a:ln>
          <a:effectLst/>
        </p:spPr>
        <p:txBody>
          <a:bodyPr>
            <a:spAutoFit/>
          </a:bodyPr>
          <a:lstStyle/>
          <a:p>
            <a:pPr>
              <a:spcBef>
                <a:spcPct val="50000"/>
              </a:spcBef>
            </a:pPr>
            <a:r>
              <a:rPr lang="en-US" altLang="ja-JP" sz="2400"/>
              <a:t>TeV</a:t>
            </a:r>
          </a:p>
        </p:txBody>
      </p:sp>
      <p:sp>
        <p:nvSpPr>
          <p:cNvPr id="79885" name="Text Box 13"/>
          <p:cNvSpPr txBox="1">
            <a:spLocks noChangeArrowheads="1"/>
          </p:cNvSpPr>
          <p:nvPr/>
        </p:nvSpPr>
        <p:spPr bwMode="auto">
          <a:xfrm>
            <a:off x="1890713" y="1098550"/>
            <a:ext cx="866775" cy="457200"/>
          </a:xfrm>
          <a:prstGeom prst="rect">
            <a:avLst/>
          </a:prstGeom>
          <a:noFill/>
          <a:ln w="9525">
            <a:noFill/>
            <a:miter lim="800000"/>
            <a:headEnd/>
            <a:tailEnd/>
          </a:ln>
          <a:effectLst/>
        </p:spPr>
        <p:txBody>
          <a:bodyPr>
            <a:spAutoFit/>
          </a:bodyPr>
          <a:lstStyle/>
          <a:p>
            <a:pPr>
              <a:spcBef>
                <a:spcPct val="50000"/>
              </a:spcBef>
            </a:pPr>
            <a:r>
              <a:rPr lang="en-US" altLang="ja-JP" sz="2400"/>
              <a:t>GeV</a:t>
            </a:r>
          </a:p>
        </p:txBody>
      </p:sp>
      <p:sp>
        <p:nvSpPr>
          <p:cNvPr id="79886" name="Text Box 14"/>
          <p:cNvSpPr txBox="1">
            <a:spLocks noChangeArrowheads="1"/>
          </p:cNvSpPr>
          <p:nvPr/>
        </p:nvSpPr>
        <p:spPr bwMode="auto">
          <a:xfrm>
            <a:off x="3735387" y="1069976"/>
            <a:ext cx="1997075" cy="461665"/>
          </a:xfrm>
          <a:prstGeom prst="rect">
            <a:avLst/>
          </a:prstGeom>
          <a:noFill/>
          <a:ln w="9525">
            <a:noFill/>
            <a:miter lim="800000"/>
            <a:headEnd/>
            <a:tailEnd/>
          </a:ln>
          <a:effectLst/>
        </p:spPr>
        <p:txBody>
          <a:bodyPr wrap="square">
            <a:spAutoFit/>
          </a:bodyPr>
          <a:lstStyle/>
          <a:p>
            <a:pPr>
              <a:spcBef>
                <a:spcPct val="50000"/>
              </a:spcBef>
            </a:pPr>
            <a:r>
              <a:rPr lang="en-US" altLang="ja-JP" sz="2400" dirty="0" smtClean="0"/>
              <a:t>MeV (1 sec)</a:t>
            </a:r>
            <a:endParaRPr lang="en-US" altLang="ja-JP" sz="2400" dirty="0"/>
          </a:p>
        </p:txBody>
      </p:sp>
      <p:sp>
        <p:nvSpPr>
          <p:cNvPr id="79888" name="Text Box 16"/>
          <p:cNvSpPr txBox="1">
            <a:spLocks noChangeArrowheads="1"/>
          </p:cNvSpPr>
          <p:nvPr/>
        </p:nvSpPr>
        <p:spPr bwMode="auto">
          <a:xfrm>
            <a:off x="5732463" y="1098550"/>
            <a:ext cx="2090737" cy="457200"/>
          </a:xfrm>
          <a:prstGeom prst="rect">
            <a:avLst/>
          </a:prstGeom>
          <a:noFill/>
          <a:ln w="9525">
            <a:noFill/>
            <a:miter lim="800000"/>
            <a:headEnd/>
            <a:tailEnd/>
          </a:ln>
          <a:effectLst/>
        </p:spPr>
        <p:txBody>
          <a:bodyPr>
            <a:spAutoFit/>
          </a:bodyPr>
          <a:lstStyle/>
          <a:p>
            <a:pPr>
              <a:spcBef>
                <a:spcPct val="50000"/>
              </a:spcBef>
            </a:pPr>
            <a:r>
              <a:rPr lang="ja-JP" altLang="en-US" sz="2400" dirty="0"/>
              <a:t>　</a:t>
            </a:r>
            <a:r>
              <a:rPr lang="en-US" altLang="ja-JP" sz="2400" dirty="0"/>
              <a:t>eV </a:t>
            </a:r>
            <a:r>
              <a:rPr lang="en-US" altLang="ja-JP" sz="2400" dirty="0" smtClean="0"/>
              <a:t>(3000K</a:t>
            </a:r>
            <a:r>
              <a:rPr lang="en-US" altLang="ja-JP" sz="2400" dirty="0"/>
              <a:t>)</a:t>
            </a:r>
          </a:p>
        </p:txBody>
      </p:sp>
      <p:sp>
        <p:nvSpPr>
          <p:cNvPr id="79889" name="Text Box 17"/>
          <p:cNvSpPr txBox="1">
            <a:spLocks noChangeArrowheads="1"/>
          </p:cNvSpPr>
          <p:nvPr/>
        </p:nvSpPr>
        <p:spPr bwMode="auto">
          <a:xfrm>
            <a:off x="7773988" y="1084263"/>
            <a:ext cx="1409700" cy="461665"/>
          </a:xfrm>
          <a:prstGeom prst="rect">
            <a:avLst/>
          </a:prstGeom>
          <a:noFill/>
          <a:ln w="9525">
            <a:noFill/>
            <a:miter lim="800000"/>
            <a:headEnd/>
            <a:tailEnd/>
          </a:ln>
          <a:effectLst/>
        </p:spPr>
        <p:txBody>
          <a:bodyPr>
            <a:spAutoFit/>
          </a:bodyPr>
          <a:lstStyle/>
          <a:p>
            <a:pPr>
              <a:spcBef>
                <a:spcPct val="50000"/>
              </a:spcBef>
            </a:pPr>
            <a:r>
              <a:rPr lang="en-US" altLang="ja-JP" sz="2400" dirty="0" err="1" smtClean="0"/>
              <a:t>meV</a:t>
            </a:r>
            <a:r>
              <a:rPr lang="en-US" altLang="ja-JP" sz="2400" dirty="0" smtClean="0"/>
              <a:t>(3K</a:t>
            </a:r>
            <a:r>
              <a:rPr lang="en-US" altLang="ja-JP" sz="2400" dirty="0"/>
              <a:t>)</a:t>
            </a:r>
          </a:p>
        </p:txBody>
      </p:sp>
      <p:sp>
        <p:nvSpPr>
          <p:cNvPr id="79890" name="Text Box 18"/>
          <p:cNvSpPr txBox="1">
            <a:spLocks noChangeArrowheads="1"/>
          </p:cNvSpPr>
          <p:nvPr/>
        </p:nvSpPr>
        <p:spPr bwMode="auto">
          <a:xfrm>
            <a:off x="525463" y="4354513"/>
            <a:ext cx="1239837" cy="457200"/>
          </a:xfrm>
          <a:prstGeom prst="rect">
            <a:avLst/>
          </a:prstGeom>
          <a:noFill/>
          <a:ln w="9525">
            <a:noFill/>
            <a:miter lim="800000"/>
            <a:headEnd/>
            <a:tailEnd/>
          </a:ln>
          <a:effectLst/>
        </p:spPr>
        <p:txBody>
          <a:bodyPr>
            <a:spAutoFit/>
          </a:bodyPr>
          <a:lstStyle/>
          <a:p>
            <a:pPr>
              <a:spcBef>
                <a:spcPct val="50000"/>
              </a:spcBef>
            </a:pPr>
            <a:r>
              <a:rPr lang="en-US" altLang="ja-JP" sz="2400" dirty="0">
                <a:latin typeface="Cambria" panose="02040503050406030204" pitchFamily="18" charset="0"/>
              </a:rPr>
              <a:t>quark</a:t>
            </a:r>
          </a:p>
        </p:txBody>
      </p:sp>
      <p:sp>
        <p:nvSpPr>
          <p:cNvPr id="79891" name="Text Box 19"/>
          <p:cNvSpPr txBox="1">
            <a:spLocks noChangeArrowheads="1"/>
          </p:cNvSpPr>
          <p:nvPr/>
        </p:nvSpPr>
        <p:spPr bwMode="auto">
          <a:xfrm>
            <a:off x="2092325" y="4354513"/>
            <a:ext cx="836613" cy="457200"/>
          </a:xfrm>
          <a:prstGeom prst="rect">
            <a:avLst/>
          </a:prstGeom>
          <a:noFill/>
          <a:ln w="9525">
            <a:noFill/>
            <a:miter lim="800000"/>
            <a:headEnd/>
            <a:tailEnd/>
          </a:ln>
          <a:effectLst/>
        </p:spPr>
        <p:txBody>
          <a:bodyPr>
            <a:spAutoFit/>
          </a:bodyPr>
          <a:lstStyle/>
          <a:p>
            <a:pPr>
              <a:spcBef>
                <a:spcPct val="50000"/>
              </a:spcBef>
            </a:pPr>
            <a:r>
              <a:rPr lang="en-US" altLang="ja-JP" sz="2400" dirty="0" err="1">
                <a:latin typeface="Cambria" panose="02040503050406030204" pitchFamily="18" charset="0"/>
              </a:rPr>
              <a:t>n,p</a:t>
            </a:r>
            <a:endParaRPr lang="en-US" altLang="ja-JP" sz="2400" dirty="0">
              <a:latin typeface="Cambria" panose="02040503050406030204" pitchFamily="18" charset="0"/>
            </a:endParaRPr>
          </a:p>
        </p:txBody>
      </p:sp>
      <p:sp>
        <p:nvSpPr>
          <p:cNvPr id="79892" name="Text Box 20"/>
          <p:cNvSpPr txBox="1">
            <a:spLocks noChangeArrowheads="1"/>
          </p:cNvSpPr>
          <p:nvPr/>
        </p:nvSpPr>
        <p:spPr bwMode="auto">
          <a:xfrm>
            <a:off x="4386263" y="4402138"/>
            <a:ext cx="868362" cy="457200"/>
          </a:xfrm>
          <a:prstGeom prst="rect">
            <a:avLst/>
          </a:prstGeom>
          <a:noFill/>
          <a:ln w="9525">
            <a:noFill/>
            <a:miter lim="800000"/>
            <a:headEnd/>
            <a:tailEnd/>
          </a:ln>
          <a:effectLst/>
        </p:spPr>
        <p:txBody>
          <a:bodyPr>
            <a:spAutoFit/>
          </a:bodyPr>
          <a:lstStyle/>
          <a:p>
            <a:pPr>
              <a:spcBef>
                <a:spcPct val="50000"/>
              </a:spcBef>
            </a:pPr>
            <a:r>
              <a:rPr lang="en-US" altLang="ja-JP" sz="2400" dirty="0" err="1">
                <a:latin typeface="Cambria" panose="02040503050406030204" pitchFamily="18" charset="0"/>
              </a:rPr>
              <a:t>He,p</a:t>
            </a:r>
            <a:r>
              <a:rPr lang="en-US" altLang="ja-JP" dirty="0">
                <a:latin typeface="Cambria" panose="02040503050406030204" pitchFamily="18" charset="0"/>
              </a:rPr>
              <a:t> </a:t>
            </a:r>
            <a:r>
              <a:rPr lang="en-US" altLang="ja-JP" dirty="0"/>
              <a:t> </a:t>
            </a:r>
          </a:p>
        </p:txBody>
      </p:sp>
      <p:sp>
        <p:nvSpPr>
          <p:cNvPr id="79893" name="Text Box 21"/>
          <p:cNvSpPr txBox="1">
            <a:spLocks noChangeArrowheads="1"/>
          </p:cNvSpPr>
          <p:nvPr/>
        </p:nvSpPr>
        <p:spPr bwMode="auto">
          <a:xfrm>
            <a:off x="2124075" y="4044950"/>
            <a:ext cx="403225"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79894" name="Text Box 22"/>
          <p:cNvSpPr txBox="1">
            <a:spLocks noChangeArrowheads="1"/>
          </p:cNvSpPr>
          <p:nvPr/>
        </p:nvSpPr>
        <p:spPr bwMode="auto">
          <a:xfrm>
            <a:off x="2016125" y="4954588"/>
            <a:ext cx="1760538" cy="830997"/>
          </a:xfrm>
          <a:prstGeom prst="rect">
            <a:avLst/>
          </a:prstGeom>
          <a:noFill/>
          <a:ln w="9525">
            <a:noFill/>
            <a:miter lim="800000"/>
            <a:headEnd/>
            <a:tailEnd/>
          </a:ln>
          <a:effectLst/>
        </p:spPr>
        <p:txBody>
          <a:bodyPr>
            <a:spAutoFit/>
          </a:bodyPr>
          <a:lstStyle/>
          <a:p>
            <a:r>
              <a:rPr lang="en-US" altLang="ja-JP" sz="2400" dirty="0" err="1">
                <a:latin typeface="Cambria" panose="02040503050406030204" pitchFamily="18" charset="0"/>
              </a:rPr>
              <a:t>e+,e</a:t>
            </a:r>
            <a:r>
              <a:rPr lang="en-US" altLang="ja-JP" sz="2400" dirty="0">
                <a:latin typeface="Cambria" panose="02040503050406030204" pitchFamily="18" charset="0"/>
              </a:rPr>
              <a:t>-</a:t>
            </a:r>
            <a:r>
              <a:rPr lang="ja-JP" altLang="en-US" sz="2400" dirty="0">
                <a:latin typeface="Cambria" panose="02040503050406030204" pitchFamily="18" charset="0"/>
              </a:rPr>
              <a:t>　</a:t>
            </a:r>
            <a:r>
              <a:rPr lang="en-US" altLang="ja-JP" sz="2400" dirty="0">
                <a:latin typeface="Cambria" panose="02040503050406030204" pitchFamily="18" charset="0"/>
              </a:rPr>
              <a:t>neutrino</a:t>
            </a:r>
          </a:p>
        </p:txBody>
      </p:sp>
      <p:sp>
        <p:nvSpPr>
          <p:cNvPr id="79895" name="AutoShape 23"/>
          <p:cNvSpPr>
            <a:spLocks noChangeArrowheads="1"/>
          </p:cNvSpPr>
          <p:nvPr/>
        </p:nvSpPr>
        <p:spPr bwMode="auto">
          <a:xfrm>
            <a:off x="201613" y="1920875"/>
            <a:ext cx="2308225" cy="976313"/>
          </a:xfrm>
          <a:prstGeom prst="foldedCorner">
            <a:avLst>
              <a:gd name="adj" fmla="val 12500"/>
            </a:avLst>
          </a:prstGeom>
          <a:noFill/>
          <a:ln w="9525">
            <a:solidFill>
              <a:schemeClr val="tx1"/>
            </a:solidFill>
            <a:round/>
            <a:headEnd/>
            <a:tailEnd/>
          </a:ln>
          <a:effectLst/>
        </p:spPr>
        <p:txBody>
          <a:bodyPr wrap="none" anchor="ctr"/>
          <a:lstStyle/>
          <a:p>
            <a:endParaRPr lang="en-GB"/>
          </a:p>
        </p:txBody>
      </p:sp>
      <p:sp>
        <p:nvSpPr>
          <p:cNvPr id="79896" name="AutoShape 24"/>
          <p:cNvSpPr>
            <a:spLocks noChangeArrowheads="1"/>
          </p:cNvSpPr>
          <p:nvPr/>
        </p:nvSpPr>
        <p:spPr bwMode="auto">
          <a:xfrm>
            <a:off x="1300163" y="2989263"/>
            <a:ext cx="2216150" cy="976312"/>
          </a:xfrm>
          <a:prstGeom prst="foldedCorner">
            <a:avLst>
              <a:gd name="adj" fmla="val 12500"/>
            </a:avLst>
          </a:prstGeom>
          <a:noFill/>
          <a:ln w="9525">
            <a:solidFill>
              <a:schemeClr val="tx1"/>
            </a:solidFill>
            <a:round/>
            <a:headEnd/>
            <a:tailEnd/>
          </a:ln>
          <a:effectLst/>
        </p:spPr>
        <p:txBody>
          <a:bodyPr wrap="none" anchor="ctr"/>
          <a:lstStyle/>
          <a:p>
            <a:endParaRPr lang="en-GB"/>
          </a:p>
        </p:txBody>
      </p:sp>
      <p:sp>
        <p:nvSpPr>
          <p:cNvPr id="79897" name="AutoShape 25"/>
          <p:cNvSpPr>
            <a:spLocks noChangeArrowheads="1"/>
          </p:cNvSpPr>
          <p:nvPr/>
        </p:nvSpPr>
        <p:spPr bwMode="auto">
          <a:xfrm>
            <a:off x="3173413" y="1857375"/>
            <a:ext cx="2897187" cy="650875"/>
          </a:xfrm>
          <a:prstGeom prst="foldedCorner">
            <a:avLst>
              <a:gd name="adj" fmla="val 12500"/>
            </a:avLst>
          </a:prstGeom>
          <a:noFill/>
          <a:ln w="9525">
            <a:solidFill>
              <a:schemeClr val="tx2"/>
            </a:solidFill>
            <a:round/>
            <a:headEnd/>
            <a:tailEnd/>
          </a:ln>
          <a:effectLst/>
        </p:spPr>
        <p:txBody>
          <a:bodyPr wrap="none" anchor="ctr"/>
          <a:lstStyle/>
          <a:p>
            <a:endParaRPr lang="en-GB"/>
          </a:p>
        </p:txBody>
      </p:sp>
      <p:sp>
        <p:nvSpPr>
          <p:cNvPr id="79898" name="AutoShape 26"/>
          <p:cNvSpPr>
            <a:spLocks noChangeArrowheads="1"/>
          </p:cNvSpPr>
          <p:nvPr/>
        </p:nvSpPr>
        <p:spPr bwMode="auto">
          <a:xfrm>
            <a:off x="3590925" y="2600325"/>
            <a:ext cx="2525713" cy="604838"/>
          </a:xfrm>
          <a:prstGeom prst="foldedCorner">
            <a:avLst>
              <a:gd name="adj" fmla="val 12500"/>
            </a:avLst>
          </a:prstGeom>
          <a:noFill/>
          <a:ln w="9525">
            <a:solidFill>
              <a:schemeClr val="tx2"/>
            </a:solidFill>
            <a:round/>
            <a:headEnd/>
            <a:tailEnd/>
          </a:ln>
          <a:effectLst/>
        </p:spPr>
        <p:txBody>
          <a:bodyPr wrap="none" anchor="ctr"/>
          <a:lstStyle/>
          <a:p>
            <a:endParaRPr lang="en-GB"/>
          </a:p>
        </p:txBody>
      </p:sp>
      <p:sp>
        <p:nvSpPr>
          <p:cNvPr id="79899" name="AutoShape 27"/>
          <p:cNvSpPr>
            <a:spLocks noChangeArrowheads="1"/>
          </p:cNvSpPr>
          <p:nvPr/>
        </p:nvSpPr>
        <p:spPr bwMode="auto">
          <a:xfrm>
            <a:off x="4086225" y="3311525"/>
            <a:ext cx="2525713" cy="604838"/>
          </a:xfrm>
          <a:prstGeom prst="foldedCorner">
            <a:avLst>
              <a:gd name="adj" fmla="val 12500"/>
            </a:avLst>
          </a:prstGeom>
          <a:noFill/>
          <a:ln w="9525">
            <a:solidFill>
              <a:schemeClr val="tx2"/>
            </a:solidFill>
            <a:round/>
            <a:headEnd/>
            <a:tailEnd/>
          </a:ln>
          <a:effectLst/>
        </p:spPr>
        <p:txBody>
          <a:bodyPr wrap="none" anchor="ctr"/>
          <a:lstStyle/>
          <a:p>
            <a:endParaRPr lang="en-GB"/>
          </a:p>
        </p:txBody>
      </p:sp>
      <p:sp>
        <p:nvSpPr>
          <p:cNvPr id="79900" name="AutoShape 28"/>
          <p:cNvSpPr>
            <a:spLocks noChangeArrowheads="1"/>
          </p:cNvSpPr>
          <p:nvPr/>
        </p:nvSpPr>
        <p:spPr bwMode="auto">
          <a:xfrm>
            <a:off x="6167438" y="1795463"/>
            <a:ext cx="2293937" cy="511175"/>
          </a:xfrm>
          <a:prstGeom prst="foldedCorner">
            <a:avLst>
              <a:gd name="adj" fmla="val 12500"/>
            </a:avLst>
          </a:prstGeom>
          <a:noFill/>
          <a:ln w="9525">
            <a:solidFill>
              <a:schemeClr val="accent1"/>
            </a:solidFill>
            <a:round/>
            <a:headEnd/>
            <a:tailEnd/>
          </a:ln>
          <a:effectLst/>
        </p:spPr>
        <p:txBody>
          <a:bodyPr wrap="none" anchor="ctr"/>
          <a:lstStyle/>
          <a:p>
            <a:endParaRPr lang="en-GB"/>
          </a:p>
        </p:txBody>
      </p:sp>
      <p:sp>
        <p:nvSpPr>
          <p:cNvPr id="79901" name="AutoShape 29"/>
          <p:cNvSpPr>
            <a:spLocks noChangeArrowheads="1"/>
          </p:cNvSpPr>
          <p:nvPr/>
        </p:nvSpPr>
        <p:spPr bwMode="auto">
          <a:xfrm>
            <a:off x="6243638" y="2474913"/>
            <a:ext cx="2619375" cy="542925"/>
          </a:xfrm>
          <a:prstGeom prst="foldedCorner">
            <a:avLst>
              <a:gd name="adj" fmla="val 12500"/>
            </a:avLst>
          </a:prstGeom>
          <a:noFill/>
          <a:ln w="9525">
            <a:solidFill>
              <a:schemeClr val="accent1"/>
            </a:solidFill>
            <a:round/>
            <a:headEnd/>
            <a:tailEnd/>
          </a:ln>
          <a:effectLst/>
        </p:spPr>
        <p:txBody>
          <a:bodyPr wrap="none" anchor="ctr"/>
          <a:lstStyle/>
          <a:p>
            <a:endParaRPr lang="en-GB"/>
          </a:p>
        </p:txBody>
      </p:sp>
      <p:sp>
        <p:nvSpPr>
          <p:cNvPr id="79902" name="Text Box 30"/>
          <p:cNvSpPr txBox="1">
            <a:spLocks noChangeArrowheads="1"/>
          </p:cNvSpPr>
          <p:nvPr/>
        </p:nvSpPr>
        <p:spPr bwMode="auto">
          <a:xfrm>
            <a:off x="6618288" y="4386263"/>
            <a:ext cx="1301750" cy="457200"/>
          </a:xfrm>
          <a:prstGeom prst="rect">
            <a:avLst/>
          </a:prstGeom>
          <a:noFill/>
          <a:ln w="9525">
            <a:noFill/>
            <a:miter lim="800000"/>
            <a:headEnd/>
            <a:tailEnd/>
          </a:ln>
          <a:effectLst/>
        </p:spPr>
        <p:txBody>
          <a:bodyPr>
            <a:spAutoFit/>
          </a:bodyPr>
          <a:lstStyle/>
          <a:p>
            <a:pPr>
              <a:spcBef>
                <a:spcPct val="50000"/>
              </a:spcBef>
            </a:pPr>
            <a:r>
              <a:rPr lang="en-US" altLang="ja-JP" sz="2400" dirty="0" err="1">
                <a:latin typeface="Cambria" panose="02040503050406030204" pitchFamily="18" charset="0"/>
              </a:rPr>
              <a:t>He,H</a:t>
            </a:r>
            <a:endParaRPr lang="en-US" altLang="ja-JP" sz="2400" dirty="0">
              <a:latin typeface="Cambria" panose="02040503050406030204" pitchFamily="18" charset="0"/>
            </a:endParaRPr>
          </a:p>
        </p:txBody>
      </p:sp>
      <p:sp>
        <p:nvSpPr>
          <p:cNvPr id="79903" name="Text Box 31"/>
          <p:cNvSpPr txBox="1">
            <a:spLocks noChangeArrowheads="1"/>
          </p:cNvSpPr>
          <p:nvPr/>
        </p:nvSpPr>
        <p:spPr bwMode="auto">
          <a:xfrm>
            <a:off x="511175" y="5003800"/>
            <a:ext cx="1239838" cy="457200"/>
          </a:xfrm>
          <a:prstGeom prst="rect">
            <a:avLst/>
          </a:prstGeom>
          <a:noFill/>
          <a:ln w="9525">
            <a:noFill/>
            <a:miter lim="800000"/>
            <a:headEnd/>
            <a:tailEnd/>
          </a:ln>
          <a:effectLst/>
        </p:spPr>
        <p:txBody>
          <a:bodyPr>
            <a:spAutoFit/>
          </a:bodyPr>
          <a:lstStyle/>
          <a:p>
            <a:pPr>
              <a:spcBef>
                <a:spcPct val="50000"/>
              </a:spcBef>
            </a:pPr>
            <a:r>
              <a:rPr lang="en-US" altLang="ja-JP" sz="2400" dirty="0">
                <a:latin typeface="Cambria" panose="02040503050406030204" pitchFamily="18" charset="0"/>
              </a:rPr>
              <a:t>lepton</a:t>
            </a:r>
          </a:p>
        </p:txBody>
      </p:sp>
      <p:sp>
        <p:nvSpPr>
          <p:cNvPr id="79905" name="Line 33"/>
          <p:cNvSpPr>
            <a:spLocks noChangeShapeType="1"/>
          </p:cNvSpPr>
          <p:nvPr/>
        </p:nvSpPr>
        <p:spPr bwMode="auto">
          <a:xfrm>
            <a:off x="4186238" y="5626100"/>
            <a:ext cx="4292600" cy="0"/>
          </a:xfrm>
          <a:prstGeom prst="line">
            <a:avLst/>
          </a:prstGeom>
          <a:noFill/>
          <a:ln w="28575">
            <a:solidFill>
              <a:schemeClr val="tx1"/>
            </a:solidFill>
            <a:prstDash val="sysDot"/>
            <a:round/>
            <a:headEnd/>
            <a:tailEnd type="triangle" w="med" len="med"/>
          </a:ln>
          <a:effectLst/>
        </p:spPr>
        <p:txBody>
          <a:bodyPr/>
          <a:lstStyle/>
          <a:p>
            <a:endParaRPr lang="en-GB"/>
          </a:p>
        </p:txBody>
      </p:sp>
      <p:sp>
        <p:nvSpPr>
          <p:cNvPr id="79906" name="Text Box 34"/>
          <p:cNvSpPr txBox="1">
            <a:spLocks noChangeArrowheads="1"/>
          </p:cNvSpPr>
          <p:nvPr/>
        </p:nvSpPr>
        <p:spPr bwMode="auto">
          <a:xfrm>
            <a:off x="2030413" y="5788025"/>
            <a:ext cx="1760537" cy="457200"/>
          </a:xfrm>
          <a:prstGeom prst="rect">
            <a:avLst/>
          </a:prstGeom>
          <a:noFill/>
          <a:ln w="9525">
            <a:noFill/>
            <a:miter lim="800000"/>
            <a:headEnd/>
            <a:tailEnd/>
          </a:ln>
          <a:effectLst/>
        </p:spPr>
        <p:txBody>
          <a:bodyPr>
            <a:spAutoFit/>
          </a:bodyPr>
          <a:lstStyle/>
          <a:p>
            <a:r>
              <a:rPr lang="en-US" altLang="ja-JP" sz="2400" dirty="0">
                <a:latin typeface="Cambria" panose="02040503050406030204" pitchFamily="18" charset="0"/>
              </a:rPr>
              <a:t>photon</a:t>
            </a:r>
          </a:p>
        </p:txBody>
      </p:sp>
      <p:sp>
        <p:nvSpPr>
          <p:cNvPr id="79907" name="Line 35"/>
          <p:cNvSpPr>
            <a:spLocks noChangeShapeType="1"/>
          </p:cNvSpPr>
          <p:nvPr/>
        </p:nvSpPr>
        <p:spPr bwMode="auto">
          <a:xfrm>
            <a:off x="7269163" y="5997575"/>
            <a:ext cx="1223962" cy="0"/>
          </a:xfrm>
          <a:prstGeom prst="line">
            <a:avLst/>
          </a:prstGeom>
          <a:noFill/>
          <a:ln w="28575">
            <a:solidFill>
              <a:schemeClr val="tx1"/>
            </a:solidFill>
            <a:prstDash val="sysDot"/>
            <a:round/>
            <a:headEnd/>
            <a:tailEnd type="triangle" w="med" len="med"/>
          </a:ln>
          <a:effectLst/>
        </p:spPr>
        <p:txBody>
          <a:bodyPr/>
          <a:lstStyle/>
          <a:p>
            <a:endParaRPr lang="en-GB"/>
          </a:p>
        </p:txBody>
      </p:sp>
      <p:sp>
        <p:nvSpPr>
          <p:cNvPr id="79910" name="Text Box 38"/>
          <p:cNvSpPr txBox="1">
            <a:spLocks noChangeArrowheads="1"/>
          </p:cNvSpPr>
          <p:nvPr/>
        </p:nvSpPr>
        <p:spPr bwMode="auto">
          <a:xfrm>
            <a:off x="4400550" y="4984750"/>
            <a:ext cx="1760538" cy="457200"/>
          </a:xfrm>
          <a:prstGeom prst="rect">
            <a:avLst/>
          </a:prstGeom>
          <a:noFill/>
          <a:ln w="9525">
            <a:noFill/>
            <a:miter lim="800000"/>
            <a:headEnd/>
            <a:tailEnd/>
          </a:ln>
          <a:effectLst/>
        </p:spPr>
        <p:txBody>
          <a:bodyPr>
            <a:spAutoFit/>
          </a:bodyPr>
          <a:lstStyle/>
          <a:p>
            <a:r>
              <a:rPr lang="en-US" altLang="ja-JP" sz="2400" dirty="0">
                <a:latin typeface="Cambria" panose="02040503050406030204" pitchFamily="18" charset="0"/>
              </a:rPr>
              <a: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457200" y="310970"/>
            <a:ext cx="7630230" cy="6180744"/>
          </a:xfrm>
          <a:prstGeom prst="rect">
            <a:avLst/>
          </a:prstGeom>
        </p:spPr>
      </p:pic>
      <p:sp>
        <p:nvSpPr>
          <p:cNvPr id="5" name="Text Box 6"/>
          <p:cNvSpPr txBox="1">
            <a:spLocks noChangeArrowheads="1"/>
          </p:cNvSpPr>
          <p:nvPr/>
        </p:nvSpPr>
        <p:spPr bwMode="auto">
          <a:xfrm>
            <a:off x="3849192" y="1084428"/>
            <a:ext cx="2589083" cy="769441"/>
          </a:xfrm>
          <a:prstGeom prst="rect">
            <a:avLst/>
          </a:prstGeom>
          <a:noFill/>
          <a:ln w="9525">
            <a:noFill/>
            <a:miter lim="800000"/>
            <a:headEnd/>
            <a:tailEnd/>
          </a:ln>
          <a:effectLst/>
        </p:spPr>
        <p:txBody>
          <a:bodyPr wrap="square">
            <a:spAutoFit/>
          </a:bodyPr>
          <a:lstStyle/>
          <a:p>
            <a:pPr>
              <a:spcBef>
                <a:spcPct val="50000"/>
              </a:spcBef>
            </a:pPr>
            <a:r>
              <a:rPr lang="en-US" altLang="ja-JP" sz="2200" dirty="0">
                <a:latin typeface="Cambria" panose="02040503050406030204" pitchFamily="18" charset="0"/>
              </a:rPr>
              <a:t>Quark hadron phase transition</a:t>
            </a:r>
          </a:p>
        </p:txBody>
      </p:sp>
      <p:sp>
        <p:nvSpPr>
          <p:cNvPr id="8" name="Text Box 22"/>
          <p:cNvSpPr txBox="1">
            <a:spLocks noChangeArrowheads="1"/>
          </p:cNvSpPr>
          <p:nvPr/>
        </p:nvSpPr>
        <p:spPr bwMode="auto">
          <a:xfrm>
            <a:off x="4677738" y="3831709"/>
            <a:ext cx="1760538" cy="769441"/>
          </a:xfrm>
          <a:prstGeom prst="rect">
            <a:avLst/>
          </a:prstGeom>
          <a:noFill/>
          <a:ln w="9525">
            <a:noFill/>
            <a:miter lim="800000"/>
            <a:headEnd/>
            <a:tailEnd/>
          </a:ln>
          <a:effectLst/>
        </p:spPr>
        <p:txBody>
          <a:bodyPr>
            <a:spAutoFit/>
          </a:bodyPr>
          <a:lstStyle/>
          <a:p>
            <a:r>
              <a:rPr lang="en-US" altLang="ja-JP" sz="2200" dirty="0" err="1">
                <a:latin typeface="Cambria" panose="02040503050406030204" pitchFamily="18" charset="0"/>
              </a:rPr>
              <a:t>e+,e</a:t>
            </a:r>
            <a:r>
              <a:rPr lang="en-US" altLang="ja-JP" sz="2200" dirty="0">
                <a:latin typeface="Cambria" panose="02040503050406030204" pitchFamily="18" charset="0"/>
              </a:rPr>
              <a:t>-</a:t>
            </a:r>
            <a:r>
              <a:rPr lang="ja-JP" altLang="en-US" sz="2200" dirty="0">
                <a:latin typeface="Cambria" panose="02040503050406030204" pitchFamily="18" charset="0"/>
              </a:rPr>
              <a:t>　</a:t>
            </a:r>
            <a:r>
              <a:rPr lang="en-US" altLang="ja-JP" sz="2200" dirty="0">
                <a:latin typeface="Cambria" panose="02040503050406030204" pitchFamily="18" charset="0"/>
              </a:rPr>
              <a:t>neutrino</a:t>
            </a:r>
          </a:p>
        </p:txBody>
      </p:sp>
      <p:sp>
        <p:nvSpPr>
          <p:cNvPr id="9" name="Text Box 34"/>
          <p:cNvSpPr txBox="1">
            <a:spLocks noChangeArrowheads="1"/>
          </p:cNvSpPr>
          <p:nvPr/>
        </p:nvSpPr>
        <p:spPr bwMode="auto">
          <a:xfrm>
            <a:off x="4677738" y="4554594"/>
            <a:ext cx="1760537" cy="430887"/>
          </a:xfrm>
          <a:prstGeom prst="rect">
            <a:avLst/>
          </a:prstGeom>
          <a:noFill/>
          <a:ln w="9525">
            <a:noFill/>
            <a:miter lim="800000"/>
            <a:headEnd/>
            <a:tailEnd/>
          </a:ln>
          <a:effectLst/>
        </p:spPr>
        <p:txBody>
          <a:bodyPr>
            <a:spAutoFit/>
          </a:bodyPr>
          <a:lstStyle/>
          <a:p>
            <a:r>
              <a:rPr lang="en-US" altLang="ja-JP" sz="2200" dirty="0">
                <a:latin typeface="Cambria" panose="02040503050406030204" pitchFamily="18" charset="0"/>
              </a:rPr>
              <a:t>photon</a:t>
            </a:r>
          </a:p>
        </p:txBody>
      </p:sp>
      <p:sp>
        <p:nvSpPr>
          <p:cNvPr id="10" name="Text Box 22"/>
          <p:cNvSpPr txBox="1">
            <a:spLocks noChangeArrowheads="1"/>
          </p:cNvSpPr>
          <p:nvPr/>
        </p:nvSpPr>
        <p:spPr bwMode="auto">
          <a:xfrm>
            <a:off x="6355973" y="4706005"/>
            <a:ext cx="1760538" cy="430887"/>
          </a:xfrm>
          <a:prstGeom prst="rect">
            <a:avLst/>
          </a:prstGeom>
          <a:noFill/>
          <a:ln w="9525">
            <a:noFill/>
            <a:miter lim="800000"/>
            <a:headEnd/>
            <a:tailEnd/>
          </a:ln>
          <a:effectLst/>
        </p:spPr>
        <p:txBody>
          <a:bodyPr>
            <a:spAutoFit/>
          </a:bodyPr>
          <a:lstStyle/>
          <a:p>
            <a:r>
              <a:rPr lang="en-US" altLang="ja-JP" sz="2200" dirty="0" smtClean="0">
                <a:latin typeface="Cambria" panose="02040503050406030204" pitchFamily="18" charset="0"/>
              </a:rPr>
              <a:t>neutrino</a:t>
            </a:r>
            <a:endParaRPr lang="en-US" altLang="ja-JP" sz="2200" dirty="0">
              <a:latin typeface="Cambria" panose="02040503050406030204" pitchFamily="18" charset="0"/>
            </a:endParaRPr>
          </a:p>
        </p:txBody>
      </p:sp>
      <p:sp>
        <p:nvSpPr>
          <p:cNvPr id="11" name="Text Box 34"/>
          <p:cNvSpPr txBox="1">
            <a:spLocks noChangeArrowheads="1"/>
          </p:cNvSpPr>
          <p:nvPr/>
        </p:nvSpPr>
        <p:spPr bwMode="auto">
          <a:xfrm>
            <a:off x="6438275" y="5013147"/>
            <a:ext cx="1760537" cy="430887"/>
          </a:xfrm>
          <a:prstGeom prst="rect">
            <a:avLst/>
          </a:prstGeom>
          <a:noFill/>
          <a:ln w="9525">
            <a:noFill/>
            <a:miter lim="800000"/>
            <a:headEnd/>
            <a:tailEnd/>
          </a:ln>
          <a:effectLst/>
        </p:spPr>
        <p:txBody>
          <a:bodyPr>
            <a:spAutoFit/>
          </a:bodyPr>
          <a:lstStyle/>
          <a:p>
            <a:r>
              <a:rPr lang="en-US" altLang="ja-JP" sz="2200" dirty="0">
                <a:latin typeface="Cambria" panose="02040503050406030204" pitchFamily="18" charset="0"/>
              </a:rPr>
              <a:t>photon</a:t>
            </a:r>
          </a:p>
        </p:txBody>
      </p:sp>
      <p:sp>
        <p:nvSpPr>
          <p:cNvPr id="12" name="Rectangle 11"/>
          <p:cNvSpPr/>
          <p:nvPr/>
        </p:nvSpPr>
        <p:spPr>
          <a:xfrm>
            <a:off x="1475129" y="2011144"/>
            <a:ext cx="2107519" cy="1107996"/>
          </a:xfrm>
          <a:prstGeom prst="rect">
            <a:avLst/>
          </a:prstGeom>
        </p:spPr>
        <p:txBody>
          <a:bodyPr wrap="square">
            <a:spAutoFit/>
          </a:bodyPr>
          <a:lstStyle/>
          <a:p>
            <a:pPr>
              <a:spcBef>
                <a:spcPct val="50000"/>
              </a:spcBef>
            </a:pPr>
            <a:r>
              <a:rPr lang="en-US" altLang="ja-JP" sz="2200" dirty="0" smtClean="0">
                <a:latin typeface="Cambria" panose="02040503050406030204" pitchFamily="18" charset="0"/>
              </a:rPr>
              <a:t>Higgs, </a:t>
            </a:r>
            <a:br>
              <a:rPr lang="en-US" altLang="ja-JP" sz="2200" dirty="0" smtClean="0">
                <a:latin typeface="Cambria" panose="02040503050406030204" pitchFamily="18" charset="0"/>
              </a:rPr>
            </a:br>
            <a:r>
              <a:rPr lang="en-US" altLang="ja-JP" sz="2200" dirty="0" smtClean="0">
                <a:latin typeface="Cambria" panose="02040503050406030204" pitchFamily="18" charset="0"/>
              </a:rPr>
              <a:t>Gauge bosons </a:t>
            </a:r>
            <a:br>
              <a:rPr lang="en-US" altLang="ja-JP" sz="2200" dirty="0" smtClean="0">
                <a:latin typeface="Cambria" panose="02040503050406030204" pitchFamily="18" charset="0"/>
              </a:rPr>
            </a:br>
            <a:r>
              <a:rPr lang="en-US" altLang="ja-JP" sz="2200" dirty="0" smtClean="0">
                <a:latin typeface="Cambria" panose="02040503050406030204" pitchFamily="18" charset="0"/>
              </a:rPr>
              <a:t>quarks, leptons</a:t>
            </a:r>
            <a:endParaRPr lang="en-US" altLang="ja-JP" sz="2200" dirty="0">
              <a:latin typeface="Cambria" panose="02040503050406030204" pitchFamily="18" charset="0"/>
            </a:endParaRPr>
          </a:p>
        </p:txBody>
      </p:sp>
    </p:spTree>
    <p:extLst>
      <p:ext uri="{BB962C8B-B14F-4D97-AF65-F5344CB8AC3E}">
        <p14:creationId xmlns:p14="http://schemas.microsoft.com/office/powerpoint/2010/main" val="3569175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body" sz="half" idx="1"/>
          </p:nvPr>
        </p:nvSpPr>
        <p:spPr>
          <a:xfrm>
            <a:off x="427038" y="422275"/>
            <a:ext cx="8320087" cy="5689600"/>
          </a:xfrm>
          <a:noFill/>
          <a:ln/>
        </p:spPr>
        <p:txBody>
          <a:bodyPr>
            <a:normAutofit/>
          </a:bodyPr>
          <a:lstStyle/>
          <a:p>
            <a:r>
              <a:rPr lang="en-US" altLang="ja-JP" sz="2600" u="sng" dirty="0">
                <a:solidFill>
                  <a:schemeClr val="accent2"/>
                </a:solidFill>
              </a:rPr>
              <a:t>Electroweak </a:t>
            </a:r>
            <a:r>
              <a:rPr lang="en-US" altLang="ja-JP" sz="2600" u="sng" dirty="0" smtClean="0">
                <a:solidFill>
                  <a:schemeClr val="accent2"/>
                </a:solidFill>
              </a:rPr>
              <a:t>phase transition</a:t>
            </a:r>
          </a:p>
          <a:p>
            <a:pPr lvl="1"/>
            <a:r>
              <a:rPr lang="en-US" altLang="ja-JP" sz="2200" dirty="0" smtClean="0"/>
              <a:t>quarks and leptons (e.g. electron, neutrino)</a:t>
            </a:r>
            <a:endParaRPr lang="en-US" altLang="ja-JP" sz="2000" dirty="0"/>
          </a:p>
          <a:p>
            <a:endParaRPr lang="en-US" altLang="ja-JP" sz="2600" dirty="0"/>
          </a:p>
          <a:p>
            <a:r>
              <a:rPr lang="en-US" altLang="ja-JP" sz="2600" u="sng" dirty="0">
                <a:solidFill>
                  <a:schemeClr val="accent2"/>
                </a:solidFill>
              </a:rPr>
              <a:t> QCD </a:t>
            </a:r>
            <a:r>
              <a:rPr lang="en-US" altLang="ja-JP" sz="2600" u="sng" dirty="0" smtClean="0">
                <a:solidFill>
                  <a:schemeClr val="accent2"/>
                </a:solidFill>
              </a:rPr>
              <a:t>(quantum chromo-dynamics) phase transition</a:t>
            </a:r>
          </a:p>
          <a:p>
            <a:pPr lvl="1"/>
            <a:r>
              <a:rPr lang="en-US" altLang="ja-JP" sz="2200" dirty="0" smtClean="0"/>
              <a:t>quark-gluon plasma		confinement </a:t>
            </a:r>
            <a:r>
              <a:rPr lang="en-US" altLang="ja-JP" sz="2200" dirty="0"/>
              <a:t>of quark</a:t>
            </a:r>
          </a:p>
          <a:p>
            <a:pPr>
              <a:buFont typeface="Wingdings" pitchFamily="2" charset="2"/>
              <a:buNone/>
            </a:pPr>
            <a:endParaRPr lang="en-US" altLang="ja-JP" sz="2600" dirty="0"/>
          </a:p>
          <a:p>
            <a:pPr>
              <a:buFont typeface="Wingdings" pitchFamily="2" charset="2"/>
              <a:buNone/>
            </a:pPr>
            <a:endParaRPr lang="en-US" altLang="ja-JP" sz="2600" dirty="0"/>
          </a:p>
          <a:p>
            <a:pPr>
              <a:buFont typeface="Wingdings" pitchFamily="2" charset="2"/>
              <a:buNone/>
            </a:pPr>
            <a:endParaRPr lang="en-US" altLang="ja-JP" sz="2600" dirty="0"/>
          </a:p>
          <a:p>
            <a:pPr>
              <a:buFont typeface="Wingdings" pitchFamily="2" charset="2"/>
              <a:buNone/>
            </a:pPr>
            <a:r>
              <a:rPr lang="en-US" altLang="ja-JP" sz="2600" dirty="0"/>
              <a:t> </a:t>
            </a:r>
          </a:p>
          <a:p>
            <a:pPr>
              <a:buFont typeface="Wingdings" pitchFamily="2" charset="2"/>
              <a:buNone/>
            </a:pPr>
            <a:r>
              <a:rPr lang="en-US" altLang="ja-JP" sz="2600" dirty="0"/>
              <a:t>  </a:t>
            </a:r>
            <a:endParaRPr lang="en-US" altLang="ja-JP" sz="2600" dirty="0" smtClean="0"/>
          </a:p>
          <a:p>
            <a:pPr marL="0" indent="0">
              <a:buFont typeface="Wingdings" pitchFamily="2" charset="2"/>
              <a:buNone/>
            </a:pPr>
            <a:r>
              <a:rPr lang="en-US" altLang="ja-JP" sz="2600" i="1" dirty="0" smtClean="0"/>
              <a:t>We </a:t>
            </a:r>
            <a:r>
              <a:rPr lang="en-US" altLang="ja-JP" sz="2600" i="1" dirty="0"/>
              <a:t>assume there is an asymmetry between </a:t>
            </a:r>
            <a:r>
              <a:rPr lang="en-US" altLang="ja-JP" sz="2600" i="1" dirty="0" smtClean="0"/>
              <a:t>matter and anti-matter (</a:t>
            </a:r>
            <a:r>
              <a:rPr lang="en-US" altLang="ja-JP" sz="2600" i="1" dirty="0" err="1" smtClean="0"/>
              <a:t>baryogenesis</a:t>
            </a:r>
            <a:r>
              <a:rPr lang="en-US" altLang="ja-JP" sz="2600" i="1" dirty="0" smtClean="0"/>
              <a:t>) </a:t>
            </a:r>
            <a:endParaRPr lang="en-US" altLang="ja-JP" sz="2600" i="1" dirty="0"/>
          </a:p>
        </p:txBody>
      </p:sp>
      <p:pic>
        <p:nvPicPr>
          <p:cNvPr id="51207" name="Picture 7" descr="uud"/>
          <p:cNvPicPr>
            <a:picLocks noGrp="1" noChangeAspect="1" noChangeArrowheads="1"/>
          </p:cNvPicPr>
          <p:nvPr>
            <p:ph sz="quarter" idx="2"/>
          </p:nvPr>
        </p:nvPicPr>
        <p:blipFill>
          <a:blip r:embed="rId3" cstate="print"/>
          <a:srcRect/>
          <a:stretch>
            <a:fillRect/>
          </a:stretch>
        </p:blipFill>
        <p:spPr>
          <a:xfrm>
            <a:off x="2348339" y="3044825"/>
            <a:ext cx="954088" cy="954088"/>
          </a:xfrm>
          <a:noFill/>
          <a:ln/>
        </p:spPr>
      </p:pic>
      <p:pic>
        <p:nvPicPr>
          <p:cNvPr id="51214" name="Picture 14" descr="udd"/>
          <p:cNvPicPr>
            <a:picLocks noGrp="1" noChangeAspect="1" noChangeArrowheads="1"/>
          </p:cNvPicPr>
          <p:nvPr>
            <p:ph sz="quarter" idx="3"/>
          </p:nvPr>
        </p:nvPicPr>
        <p:blipFill>
          <a:blip r:embed="rId4" cstate="print"/>
          <a:srcRect/>
          <a:stretch>
            <a:fillRect/>
          </a:stretch>
        </p:blipFill>
        <p:spPr>
          <a:xfrm>
            <a:off x="4270802" y="3024188"/>
            <a:ext cx="954087" cy="954087"/>
          </a:xfrm>
          <a:noFill/>
          <a:ln/>
        </p:spPr>
      </p:pic>
      <p:sp>
        <p:nvSpPr>
          <p:cNvPr id="51206" name="AutoShape 6"/>
          <p:cNvSpPr>
            <a:spLocks noChangeArrowheads="1"/>
          </p:cNvSpPr>
          <p:nvPr/>
        </p:nvSpPr>
        <p:spPr bwMode="auto">
          <a:xfrm>
            <a:off x="4205074" y="2319643"/>
            <a:ext cx="542772" cy="301747"/>
          </a:xfrm>
          <a:prstGeom prst="rightArrow">
            <a:avLst>
              <a:gd name="adj1" fmla="val 50000"/>
              <a:gd name="adj2" fmla="val 41728"/>
            </a:avLst>
          </a:prstGeom>
          <a:solidFill>
            <a:schemeClr val="accent1"/>
          </a:solidFill>
          <a:ln w="9525">
            <a:solidFill>
              <a:schemeClr val="tx1"/>
            </a:solidFill>
            <a:miter lim="800000"/>
            <a:headEnd/>
            <a:tailEnd/>
          </a:ln>
          <a:effectLst/>
        </p:spPr>
        <p:txBody>
          <a:bodyPr wrap="none" anchor="ctr"/>
          <a:lstStyle/>
          <a:p>
            <a:endParaRPr lang="en-GB"/>
          </a:p>
        </p:txBody>
      </p:sp>
      <p:sp>
        <p:nvSpPr>
          <p:cNvPr id="51215" name="Text Box 15"/>
          <p:cNvSpPr txBox="1">
            <a:spLocks noChangeArrowheads="1"/>
          </p:cNvSpPr>
          <p:nvPr/>
        </p:nvSpPr>
        <p:spPr bwMode="auto">
          <a:xfrm>
            <a:off x="2338814" y="4062413"/>
            <a:ext cx="1049338" cy="457200"/>
          </a:xfrm>
          <a:prstGeom prst="rect">
            <a:avLst/>
          </a:prstGeom>
          <a:noFill/>
          <a:ln w="9525">
            <a:noFill/>
            <a:miter lim="800000"/>
            <a:headEnd/>
            <a:tailEnd/>
          </a:ln>
          <a:effectLst/>
        </p:spPr>
        <p:txBody>
          <a:bodyPr wrap="none">
            <a:spAutoFit/>
          </a:bodyPr>
          <a:lstStyle/>
          <a:p>
            <a:r>
              <a:rPr lang="en-US" altLang="ja-JP" sz="2400">
                <a:solidFill>
                  <a:schemeClr val="accent2"/>
                </a:solidFill>
              </a:rPr>
              <a:t>proton</a:t>
            </a:r>
          </a:p>
        </p:txBody>
      </p:sp>
      <p:sp>
        <p:nvSpPr>
          <p:cNvPr id="51216" name="Text Box 16"/>
          <p:cNvSpPr txBox="1">
            <a:spLocks noChangeArrowheads="1"/>
          </p:cNvSpPr>
          <p:nvPr/>
        </p:nvSpPr>
        <p:spPr bwMode="auto">
          <a:xfrm>
            <a:off x="4213652" y="4033838"/>
            <a:ext cx="1219200" cy="457200"/>
          </a:xfrm>
          <a:prstGeom prst="rect">
            <a:avLst/>
          </a:prstGeom>
          <a:noFill/>
          <a:ln w="9525">
            <a:noFill/>
            <a:miter lim="800000"/>
            <a:headEnd/>
            <a:tailEnd/>
          </a:ln>
          <a:effectLst/>
        </p:spPr>
        <p:txBody>
          <a:bodyPr wrap="none">
            <a:spAutoFit/>
          </a:bodyPr>
          <a:lstStyle/>
          <a:p>
            <a:r>
              <a:rPr lang="en-US" altLang="ja-JP" sz="2400">
                <a:solidFill>
                  <a:schemeClr val="accent2"/>
                </a:solidFill>
              </a:rPr>
              <a:t>neutron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17705</TotalTime>
  <Words>2700</Words>
  <Application>Microsoft Macintosh PowerPoint</Application>
  <PresentationFormat>On-screen Show (4:3)</PresentationFormat>
  <Paragraphs>332</Paragraphs>
  <Slides>32</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Calibri</vt:lpstr>
      <vt:lpstr>Cambria</vt:lpstr>
      <vt:lpstr>Cambria Math</vt:lpstr>
      <vt:lpstr>Comic Sans MS</vt:lpstr>
      <vt:lpstr>ＭＳ Ｐゴシック</vt:lpstr>
      <vt:lpstr>Wingdings</vt:lpstr>
      <vt:lpstr>Office Theme</vt:lpstr>
      <vt:lpstr>Equation</vt:lpstr>
      <vt:lpstr>The Early Universe</vt:lpstr>
      <vt:lpstr>PowerPoint Presentation</vt:lpstr>
      <vt:lpstr>Thermal History</vt:lpstr>
      <vt:lpstr>PowerPoint Presentation</vt:lpstr>
      <vt:lpstr>PowerPoint Presentation</vt:lpstr>
      <vt:lpstr>PowerPoint Presentation</vt:lpstr>
      <vt:lpstr>Thermal history of the Universe</vt:lpstr>
      <vt:lpstr>PowerPoint Presentation</vt:lpstr>
      <vt:lpstr>PowerPoint Presentation</vt:lpstr>
      <vt:lpstr>PowerPoint Presentation</vt:lpstr>
      <vt:lpstr>PowerPoint Presentation</vt:lpstr>
      <vt:lpstr>PowerPoint Presentation</vt:lpstr>
      <vt:lpstr>PowerPoint Presentation</vt:lpstr>
      <vt:lpstr>Nucleosynthesis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Cosmic Microwave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Natural unit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Big-Bang cosmology</dc:title>
  <dc:creator>kazuya</dc:creator>
  <cp:lastModifiedBy>Microsoft Office User</cp:lastModifiedBy>
  <cp:revision>256</cp:revision>
  <dcterms:created xsi:type="dcterms:W3CDTF">2004-10-09T11:40:13Z</dcterms:created>
  <dcterms:modified xsi:type="dcterms:W3CDTF">2018-12-11T14:53:46Z</dcterms:modified>
</cp:coreProperties>
</file>