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1"/>
  </p:notesMasterIdLst>
  <p:handoutMasterIdLst>
    <p:handoutMasterId r:id="rId12"/>
  </p:handoutMasterIdLst>
  <p:sldIdLst>
    <p:sldId id="256" r:id="rId2"/>
    <p:sldId id="258" r:id="rId3"/>
    <p:sldId id="260" r:id="rId4"/>
    <p:sldId id="259" r:id="rId5"/>
    <p:sldId id="262" r:id="rId6"/>
    <p:sldId id="263" r:id="rId7"/>
    <p:sldId id="264" r:id="rId8"/>
    <p:sldId id="265" r:id="rId9"/>
    <p:sldId id="266" r:id="rId10"/>
  </p:sldIdLst>
  <p:sldSz cx="9144000" cy="6858000" type="screen4x3"/>
  <p:notesSz cx="7099300" cy="102235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D9D"/>
    <a:srgbClr val="F2A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83900" autoAdjust="0"/>
  </p:normalViewPr>
  <p:slideViewPr>
    <p:cSldViewPr snapToGrid="0">
      <p:cViewPr varScale="1">
        <p:scale>
          <a:sx n="54" d="100"/>
          <a:sy n="54" d="100"/>
        </p:scale>
        <p:origin x="982" y="24"/>
      </p:cViewPr>
      <p:guideLst>
        <p:guide orient="horz" pos="2160"/>
        <p:guide pos="2880"/>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66" d="100"/>
        <a:sy n="66" d="100"/>
      </p:scale>
      <p:origin x="0" y="5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175"/>
          </a:xfrm>
          <a:prstGeom prst="rect">
            <a:avLst/>
          </a:prstGeom>
        </p:spPr>
        <p:txBody>
          <a:bodyPr vert="horz" lIns="98984" tIns="49492" rIns="98984" bIns="49492" rtlCol="0"/>
          <a:lstStyle>
            <a:lvl1pPr algn="r">
              <a:defRPr sz="1300"/>
            </a:lvl1pPr>
          </a:lstStyle>
          <a:p>
            <a:fld id="{34AF7DA9-02EE-4EFE-AEDE-9C29F76AB27A}" type="datetimeFigureOut">
              <a:rPr lang="en-GB" smtClean="0"/>
              <a:pPr/>
              <a:t>28/11/2016</a:t>
            </a:fld>
            <a:endParaRPr lang="en-GB"/>
          </a:p>
        </p:txBody>
      </p:sp>
      <p:sp>
        <p:nvSpPr>
          <p:cNvPr id="4" name="Footer Placeholder 3"/>
          <p:cNvSpPr>
            <a:spLocks noGrp="1"/>
          </p:cNvSpPr>
          <p:nvPr>
            <p:ph type="ftr" sz="quarter" idx="2"/>
          </p:nvPr>
        </p:nvSpPr>
        <p:spPr>
          <a:xfrm>
            <a:off x="0" y="9710551"/>
            <a:ext cx="3076363" cy="511175"/>
          </a:xfrm>
          <a:prstGeom prst="rect">
            <a:avLst/>
          </a:prstGeom>
        </p:spPr>
        <p:txBody>
          <a:bodyPr vert="horz" lIns="98984" tIns="49492" rIns="98984" bIns="49492"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10551"/>
            <a:ext cx="3076363" cy="511175"/>
          </a:xfrm>
          <a:prstGeom prst="rect">
            <a:avLst/>
          </a:prstGeom>
        </p:spPr>
        <p:txBody>
          <a:bodyPr vert="horz" lIns="98984" tIns="49492" rIns="98984" bIns="49492" rtlCol="0" anchor="b"/>
          <a:lstStyle>
            <a:lvl1pPr algn="r">
              <a:defRPr sz="1300"/>
            </a:lvl1pPr>
          </a:lstStyle>
          <a:p>
            <a:fld id="{2F5852F0-21FF-4755-81A5-425D87BA0D82}" type="slidenum">
              <a:rPr lang="en-GB" smtClean="0"/>
              <a:pPr/>
              <a:t>‹#›</a:t>
            </a:fld>
            <a:endParaRPr lang="en-GB"/>
          </a:p>
        </p:txBody>
      </p:sp>
    </p:spTree>
    <p:extLst>
      <p:ext uri="{BB962C8B-B14F-4D97-AF65-F5344CB8AC3E}">
        <p14:creationId xmlns:p14="http://schemas.microsoft.com/office/powerpoint/2010/main" val="253074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76363" cy="5111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lvl1pPr>
              <a:defRPr sz="1300"/>
            </a:lvl1pPr>
          </a:lstStyle>
          <a:p>
            <a:endParaRPr lang="en-US"/>
          </a:p>
        </p:txBody>
      </p:sp>
      <p:sp>
        <p:nvSpPr>
          <p:cNvPr id="74755" name="Rectangle 3"/>
          <p:cNvSpPr>
            <a:spLocks noGrp="1" noChangeArrowheads="1"/>
          </p:cNvSpPr>
          <p:nvPr>
            <p:ph type="dt" idx="1"/>
          </p:nvPr>
        </p:nvSpPr>
        <p:spPr bwMode="auto">
          <a:xfrm>
            <a:off x="4021294" y="0"/>
            <a:ext cx="3076363" cy="5111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lvl1pPr algn="r">
              <a:defRPr sz="1300"/>
            </a:lvl1pPr>
          </a:lstStyle>
          <a:p>
            <a:endParaRPr lang="en-US"/>
          </a:p>
        </p:txBody>
      </p:sp>
      <p:sp>
        <p:nvSpPr>
          <p:cNvPr id="74756" name="Rectangle 4"/>
          <p:cNvSpPr>
            <a:spLocks noGrp="1" noRot="1" noChangeAspect="1" noChangeArrowheads="1" noTextEdit="1"/>
          </p:cNvSpPr>
          <p:nvPr>
            <p:ph type="sldImg" idx="2"/>
          </p:nvPr>
        </p:nvSpPr>
        <p:spPr bwMode="auto">
          <a:xfrm>
            <a:off x="993775" y="766763"/>
            <a:ext cx="5111750" cy="3833812"/>
          </a:xfrm>
          <a:prstGeom prst="rect">
            <a:avLst/>
          </a:prstGeom>
          <a:noFill/>
          <a:ln w="9525">
            <a:solidFill>
              <a:srgbClr val="000000"/>
            </a:solidFill>
            <a:miter lim="800000"/>
            <a:headEnd/>
            <a:tailEnd/>
          </a:ln>
          <a:effectLst/>
        </p:spPr>
      </p:sp>
      <p:sp>
        <p:nvSpPr>
          <p:cNvPr id="74757" name="Rectangle 5"/>
          <p:cNvSpPr>
            <a:spLocks noGrp="1" noChangeArrowheads="1"/>
          </p:cNvSpPr>
          <p:nvPr>
            <p:ph type="body" sz="quarter" idx="3"/>
          </p:nvPr>
        </p:nvSpPr>
        <p:spPr bwMode="auto">
          <a:xfrm>
            <a:off x="709930" y="4856163"/>
            <a:ext cx="5679440" cy="46005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4758" name="Rectangle 6"/>
          <p:cNvSpPr>
            <a:spLocks noGrp="1" noChangeArrowheads="1"/>
          </p:cNvSpPr>
          <p:nvPr>
            <p:ph type="ftr" sz="quarter" idx="4"/>
          </p:nvPr>
        </p:nvSpPr>
        <p:spPr bwMode="auto">
          <a:xfrm>
            <a:off x="0" y="9710551"/>
            <a:ext cx="3076363" cy="511175"/>
          </a:xfrm>
          <a:prstGeom prst="rect">
            <a:avLst/>
          </a:prstGeom>
          <a:noFill/>
          <a:ln w="9525">
            <a:noFill/>
            <a:miter lim="800000"/>
            <a:headEnd/>
            <a:tailEnd/>
          </a:ln>
          <a:effectLst/>
        </p:spPr>
        <p:txBody>
          <a:bodyPr vert="horz" wrap="square" lIns="98984" tIns="49492" rIns="98984" bIns="49492" numCol="1" anchor="b" anchorCtr="0" compatLnSpc="1">
            <a:prstTxWarp prst="textNoShape">
              <a:avLst/>
            </a:prstTxWarp>
          </a:bodyPr>
          <a:lstStyle>
            <a:lvl1pPr>
              <a:defRPr sz="1300"/>
            </a:lvl1pPr>
          </a:lstStyle>
          <a:p>
            <a:endParaRPr lang="en-US"/>
          </a:p>
        </p:txBody>
      </p:sp>
      <p:sp>
        <p:nvSpPr>
          <p:cNvPr id="74759" name="Rectangle 7"/>
          <p:cNvSpPr>
            <a:spLocks noGrp="1" noChangeArrowheads="1"/>
          </p:cNvSpPr>
          <p:nvPr>
            <p:ph type="sldNum" sz="quarter" idx="5"/>
          </p:nvPr>
        </p:nvSpPr>
        <p:spPr bwMode="auto">
          <a:xfrm>
            <a:off x="4021294" y="9710551"/>
            <a:ext cx="3076363" cy="511175"/>
          </a:xfrm>
          <a:prstGeom prst="rect">
            <a:avLst/>
          </a:prstGeom>
          <a:noFill/>
          <a:ln w="9525">
            <a:noFill/>
            <a:miter lim="800000"/>
            <a:headEnd/>
            <a:tailEnd/>
          </a:ln>
          <a:effectLst/>
        </p:spPr>
        <p:txBody>
          <a:bodyPr vert="horz" wrap="square" lIns="98984" tIns="49492" rIns="98984" bIns="49492" numCol="1" anchor="b" anchorCtr="0" compatLnSpc="1">
            <a:prstTxWarp prst="textNoShape">
              <a:avLst/>
            </a:prstTxWarp>
          </a:bodyPr>
          <a:lstStyle>
            <a:lvl1pPr algn="r">
              <a:defRPr sz="1300"/>
            </a:lvl1pPr>
          </a:lstStyle>
          <a:p>
            <a:fld id="{57EFA213-135C-4B8C-A8C5-1D0EAEB2D492}" type="slidenum">
              <a:rPr lang="en-US"/>
              <a:pPr/>
              <a:t>‹#›</a:t>
            </a:fld>
            <a:endParaRPr lang="en-US"/>
          </a:p>
        </p:txBody>
      </p:sp>
    </p:spTree>
    <p:extLst>
      <p:ext uri="{BB962C8B-B14F-4D97-AF65-F5344CB8AC3E}">
        <p14:creationId xmlns:p14="http://schemas.microsoft.com/office/powerpoint/2010/main" val="28509852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a:t>
            </a:fld>
            <a:endParaRPr lang="en-US"/>
          </a:p>
        </p:txBody>
      </p:sp>
    </p:spTree>
    <p:extLst>
      <p:ext uri="{BB962C8B-B14F-4D97-AF65-F5344CB8AC3E}">
        <p14:creationId xmlns:p14="http://schemas.microsoft.com/office/powerpoint/2010/main" val="424311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We call this the Lambda CDM model. It explains observations consistently in a simple framework – but we do not understand its components</a:t>
            </a:r>
          </a:p>
          <a:p>
            <a:pPr lvl="0"/>
            <a:r>
              <a:rPr lang="en-US" sz="1200" kern="1200" dirty="0" smtClean="0">
                <a:solidFill>
                  <a:schemeClr val="tx1"/>
                </a:solidFill>
                <a:effectLst/>
                <a:latin typeface="+mn-lt"/>
                <a:ea typeface="+mn-ea"/>
                <a:cs typeface="+mn-cs"/>
              </a:rPr>
              <a:t>The big bang model has some problems which I will get into in detail. It can’t explain the observed flatness of the universe or the smoothness of the CMB, so we need something like </a:t>
            </a:r>
            <a:r>
              <a:rPr lang="en-US" sz="1200" i="1" kern="1200" dirty="0" smtClean="0">
                <a:solidFill>
                  <a:schemeClr val="tx1"/>
                </a:solidFill>
                <a:effectLst/>
                <a:latin typeface="+mn-lt"/>
                <a:ea typeface="+mn-ea"/>
                <a:cs typeface="+mn-cs"/>
              </a:rPr>
              <a:t>inflation</a:t>
            </a:r>
            <a:r>
              <a:rPr lang="en-US" sz="1200" kern="1200" dirty="0" smtClean="0">
                <a:solidFill>
                  <a:schemeClr val="tx1"/>
                </a:solidFill>
                <a:effectLst/>
                <a:latin typeface="+mn-lt"/>
                <a:ea typeface="+mn-ea"/>
                <a:cs typeface="+mn-cs"/>
              </a:rPr>
              <a:t> or some other theory of the early universe. Inflation is almost considered part of the standard model though of course there is no direct evidence or accepted consistent theory.</a:t>
            </a:r>
          </a:p>
          <a:p>
            <a:pPr lvl="0"/>
            <a:r>
              <a:rPr lang="en-US" sz="1200" kern="1200" dirty="0" smtClean="0">
                <a:solidFill>
                  <a:schemeClr val="tx1"/>
                </a:solidFill>
                <a:effectLst/>
                <a:latin typeface="+mn-lt"/>
                <a:ea typeface="+mn-ea"/>
                <a:cs typeface="+mn-cs"/>
              </a:rPr>
              <a:t>[CLICK] Observations point to dark matter being either completely cold or very nearly cold; it can’t (or all of it can’t) be hot, but it could be warm. There are some clues, but we haven’t directly or indirectly detected </a:t>
            </a:r>
            <a:r>
              <a:rPr lang="en-US" sz="1200" i="1" kern="1200" dirty="0" smtClean="0">
                <a:solidFill>
                  <a:schemeClr val="tx1"/>
                </a:solidFill>
                <a:effectLst/>
                <a:latin typeface="+mn-lt"/>
                <a:ea typeface="+mn-ea"/>
                <a:cs typeface="+mn-cs"/>
              </a:rPr>
              <a:t>dark matter</a:t>
            </a:r>
            <a:r>
              <a:rPr lang="en-US" sz="1200" kern="1200" dirty="0" smtClean="0">
                <a:solidFill>
                  <a:schemeClr val="tx1"/>
                </a:solidFill>
                <a:effectLst/>
                <a:latin typeface="+mn-lt"/>
                <a:ea typeface="+mn-ea"/>
                <a:cs typeface="+mn-cs"/>
              </a:rPr>
              <a:t>, and while there are many candidates from particle physics, dark matter is outside of their standard model</a:t>
            </a:r>
          </a:p>
          <a:p>
            <a:pPr lvl="0"/>
            <a:r>
              <a:rPr lang="en-US" sz="1200" kern="1200" dirty="0" smtClean="0">
                <a:solidFill>
                  <a:schemeClr val="tx1"/>
                </a:solidFill>
                <a:effectLst/>
                <a:latin typeface="+mn-lt"/>
                <a:ea typeface="+mn-ea"/>
                <a:cs typeface="+mn-cs"/>
              </a:rPr>
              <a:t>[CLICK] So far all observations of the accelerated expansion are consistent with the dark energy being a cosmological constant, but then our best prediction for its value is 120 orders of magnitude off.  We don’t know what is the </a:t>
            </a:r>
            <a:r>
              <a:rPr lang="en-US" sz="1200" i="1" kern="1200" dirty="0" smtClean="0">
                <a:solidFill>
                  <a:schemeClr val="tx1"/>
                </a:solidFill>
                <a:effectLst/>
                <a:latin typeface="+mn-lt"/>
                <a:ea typeface="+mn-ea"/>
                <a:cs typeface="+mn-cs"/>
              </a:rPr>
              <a:t>dark energy</a:t>
            </a:r>
            <a:r>
              <a:rPr lang="en-US" sz="1200" kern="1200" dirty="0" smtClean="0">
                <a:solidFill>
                  <a:schemeClr val="tx1"/>
                </a:solidFill>
                <a:effectLst/>
                <a:latin typeface="+mn-lt"/>
                <a:ea typeface="+mn-ea"/>
                <a:cs typeface="+mn-cs"/>
              </a:rPr>
              <a:t> causing the accelerated expansion </a:t>
            </a:r>
          </a:p>
          <a:p>
            <a:endParaRPr lang="en-US" dirty="0"/>
          </a:p>
        </p:txBody>
      </p:sp>
      <p:sp>
        <p:nvSpPr>
          <p:cNvPr id="4" name="Slide Number Placeholder 3"/>
          <p:cNvSpPr>
            <a:spLocks noGrp="1"/>
          </p:cNvSpPr>
          <p:nvPr>
            <p:ph type="sldNum" sz="quarter" idx="10"/>
          </p:nvPr>
        </p:nvSpPr>
        <p:spPr/>
        <p:txBody>
          <a:bodyPr/>
          <a:lstStyle/>
          <a:p>
            <a:fld id="{C95101C8-5A93-4F9B-BB40-7BCBEC997F1B}" type="slidenum">
              <a:rPr lang="en-GB" smtClean="0"/>
              <a:pPr/>
              <a:t>2</a:t>
            </a:fld>
            <a:endParaRPr lang="en-GB"/>
          </a:p>
        </p:txBody>
      </p:sp>
    </p:spTree>
    <p:extLst>
      <p:ext uri="{BB962C8B-B14F-4D97-AF65-F5344CB8AC3E}">
        <p14:creationId xmlns:p14="http://schemas.microsoft.com/office/powerpoint/2010/main" val="45536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4</a:t>
            </a:fld>
            <a:endParaRPr lang="en-US"/>
          </a:p>
        </p:txBody>
      </p:sp>
    </p:spTree>
    <p:extLst>
      <p:ext uri="{BB962C8B-B14F-4D97-AF65-F5344CB8AC3E}">
        <p14:creationId xmlns:p14="http://schemas.microsoft.com/office/powerpoint/2010/main" val="200866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best candidate for dark matter is a weakly interacting massive particle, which is predicted by many extensions of the standard model of particle physics. For example SUSY predicts it as the lightest supersymmetric partner. But it has yet to be found at the LHC, and they have also excluded some regions of SUSY parameter space. [CLICK] Another puzzle is the WIMP miracle: correct abundance via thermal production requires cross-section &lt;sigma*v&gt; ~= 3x10^-26 cm^3/s which is roughly what is expected for a new particle in the 100 GeV mass range that interacts via electroweak force. Again we have the co-moving number density of particles, which drops as the universe expands until the particles “freeze-out” stabilizing their abundance; the freeze-out time depends on the cross-section for interactions. The WIMP miracle is one of the reasons this type of dark matter candidate is favored.</a:t>
            </a:r>
          </a:p>
          <a:p>
            <a:endParaRPr lang="en-US" dirty="0"/>
          </a:p>
        </p:txBody>
      </p:sp>
      <p:sp>
        <p:nvSpPr>
          <p:cNvPr id="4" name="Slide Number Placeholder 3"/>
          <p:cNvSpPr>
            <a:spLocks noGrp="1"/>
          </p:cNvSpPr>
          <p:nvPr>
            <p:ph type="sldNum" sz="quarter" idx="10"/>
          </p:nvPr>
        </p:nvSpPr>
        <p:spPr/>
        <p:txBody>
          <a:bodyPr/>
          <a:lstStyle/>
          <a:p>
            <a:fld id="{C95101C8-5A93-4F9B-BB40-7BCBEC997F1B}" type="slidenum">
              <a:rPr lang="en-GB" smtClean="0"/>
              <a:pPr/>
              <a:t>5</a:t>
            </a:fld>
            <a:endParaRPr lang="en-GB"/>
          </a:p>
        </p:txBody>
      </p:sp>
    </p:spTree>
    <p:extLst>
      <p:ext uri="{BB962C8B-B14F-4D97-AF65-F5344CB8AC3E}">
        <p14:creationId xmlns:p14="http://schemas.microsoft.com/office/powerpoint/2010/main" val="414501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Direct detection</a:t>
            </a:r>
            <a:r>
              <a:rPr lang="en-US" sz="1200" kern="1200" dirty="0" smtClean="0">
                <a:solidFill>
                  <a:schemeClr val="tx1"/>
                </a:solidFill>
                <a:effectLst/>
                <a:latin typeface="+mn-lt"/>
                <a:ea typeface="+mn-ea"/>
                <a:cs typeface="+mn-cs"/>
              </a:rPr>
              <a:t>: Many experiments trying to observed dark matter directly by getting it to interact with a target atom and observing the recoil of the target atom. They need low backgrounds to rule out mundane interactions so are often deep underground in special chambers. Though dark matter is supposed to only interact via gravity, it is at least weakly interacting, and given the weak cross-section there is a non-zero probability of a WIMP interacting with normal matter. </a:t>
            </a:r>
          </a:p>
          <a:p>
            <a:endParaRPr lang="en-US" dirty="0"/>
          </a:p>
        </p:txBody>
      </p:sp>
      <p:sp>
        <p:nvSpPr>
          <p:cNvPr id="4" name="Slide Number Placeholder 3"/>
          <p:cNvSpPr>
            <a:spLocks noGrp="1"/>
          </p:cNvSpPr>
          <p:nvPr>
            <p:ph type="sldNum" sz="quarter" idx="10"/>
          </p:nvPr>
        </p:nvSpPr>
        <p:spPr/>
        <p:txBody>
          <a:bodyPr/>
          <a:lstStyle/>
          <a:p>
            <a:fld id="{C95101C8-5A93-4F9B-BB40-7BCBEC997F1B}" type="slidenum">
              <a:rPr lang="en-GB" smtClean="0"/>
              <a:pPr/>
              <a:t>6</a:t>
            </a:fld>
            <a:endParaRPr lang="en-GB"/>
          </a:p>
        </p:txBody>
      </p:sp>
    </p:spTree>
    <p:extLst>
      <p:ext uri="{BB962C8B-B14F-4D97-AF65-F5344CB8AC3E}">
        <p14:creationId xmlns:p14="http://schemas.microsoft.com/office/powerpoint/2010/main" val="175853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there are conflicting direct detection results. Different detectors are sensitive to different regions in the cross-section mass parameter space, but where they overlap, some have excluded regions where others have reported detections. Most believe this is a question of backgrounds; the detections are reported to be some sigma above their expected background, but if they get that wrong then the detection could go away. However, they are different experimental setups, so some theorists have tried to explain both with models such as atomic dark matter.</a:t>
            </a:r>
          </a:p>
          <a:p>
            <a:endParaRPr lang="en-US" dirty="0"/>
          </a:p>
        </p:txBody>
      </p:sp>
      <p:sp>
        <p:nvSpPr>
          <p:cNvPr id="4" name="Slide Number Placeholder 3"/>
          <p:cNvSpPr>
            <a:spLocks noGrp="1"/>
          </p:cNvSpPr>
          <p:nvPr>
            <p:ph type="sldNum" sz="quarter" idx="10"/>
          </p:nvPr>
        </p:nvSpPr>
        <p:spPr/>
        <p:txBody>
          <a:bodyPr/>
          <a:lstStyle/>
          <a:p>
            <a:fld id="{C95101C8-5A93-4F9B-BB40-7BCBEC997F1B}" type="slidenum">
              <a:rPr lang="en-GB" smtClean="0"/>
              <a:pPr/>
              <a:t>7</a:t>
            </a:fld>
            <a:endParaRPr lang="en-GB"/>
          </a:p>
        </p:txBody>
      </p:sp>
    </p:spTree>
    <p:extLst>
      <p:ext uri="{BB962C8B-B14F-4D97-AF65-F5344CB8AC3E}">
        <p14:creationId xmlns:p14="http://schemas.microsoft.com/office/powerpoint/2010/main" val="145255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Indirect detection</a:t>
            </a:r>
            <a:r>
              <a:rPr lang="en-US" sz="1200" kern="1200" dirty="0" smtClean="0">
                <a:solidFill>
                  <a:schemeClr val="tx1"/>
                </a:solidFill>
                <a:effectLst/>
                <a:latin typeface="+mn-lt"/>
                <a:ea typeface="+mn-ea"/>
                <a:cs typeface="+mn-cs"/>
              </a:rPr>
              <a:t>: An excess of positrons has been observed now by several different experiments. The standard model predicts a positron fraction that continues to fall with energy, so the upturn at high energies could be due to dark matter annihilations. The best measurements are from the AMS which is on the ISS. But it could be that local pulsars in our galaxy are creating this excess by shooting out high energy relativistic particles… there is no evidence of a direction dependent signal, but maybe there is a positron background?</a:t>
            </a:r>
          </a:p>
          <a:p>
            <a:endParaRPr lang="en-US" dirty="0"/>
          </a:p>
        </p:txBody>
      </p:sp>
      <p:sp>
        <p:nvSpPr>
          <p:cNvPr id="4" name="Slide Number Placeholder 3"/>
          <p:cNvSpPr>
            <a:spLocks noGrp="1"/>
          </p:cNvSpPr>
          <p:nvPr>
            <p:ph type="sldNum" sz="quarter" idx="10"/>
          </p:nvPr>
        </p:nvSpPr>
        <p:spPr/>
        <p:txBody>
          <a:bodyPr/>
          <a:lstStyle/>
          <a:p>
            <a:fld id="{C95101C8-5A93-4F9B-BB40-7BCBEC997F1B}" type="slidenum">
              <a:rPr lang="en-GB" smtClean="0"/>
              <a:pPr/>
              <a:t>8</a:t>
            </a:fld>
            <a:endParaRPr lang="en-GB"/>
          </a:p>
        </p:txBody>
      </p:sp>
    </p:spTree>
    <p:extLst>
      <p:ext uri="{BB962C8B-B14F-4D97-AF65-F5344CB8AC3E}">
        <p14:creationId xmlns:p14="http://schemas.microsoft.com/office/powerpoint/2010/main" val="377849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We call this the Lambda CDM model. It explains observations consistently in a simple framework – but we do not understand its components</a:t>
            </a:r>
          </a:p>
          <a:p>
            <a:pPr lvl="0"/>
            <a:r>
              <a:rPr lang="en-US" sz="1200" kern="1200" dirty="0" smtClean="0">
                <a:solidFill>
                  <a:schemeClr val="tx1"/>
                </a:solidFill>
                <a:effectLst/>
                <a:latin typeface="+mn-lt"/>
                <a:ea typeface="+mn-ea"/>
                <a:cs typeface="+mn-cs"/>
              </a:rPr>
              <a:t>The big bang model has some problems which I will get into in detail. It can’t explain the observed flatness of the universe or the smoothness of the CMB, so we need something like </a:t>
            </a:r>
            <a:r>
              <a:rPr lang="en-US" sz="1200" i="1" kern="1200" dirty="0" smtClean="0">
                <a:solidFill>
                  <a:schemeClr val="tx1"/>
                </a:solidFill>
                <a:effectLst/>
                <a:latin typeface="+mn-lt"/>
                <a:ea typeface="+mn-ea"/>
                <a:cs typeface="+mn-cs"/>
              </a:rPr>
              <a:t>inflation</a:t>
            </a:r>
            <a:r>
              <a:rPr lang="en-US" sz="1200" kern="1200" dirty="0" smtClean="0">
                <a:solidFill>
                  <a:schemeClr val="tx1"/>
                </a:solidFill>
                <a:effectLst/>
                <a:latin typeface="+mn-lt"/>
                <a:ea typeface="+mn-ea"/>
                <a:cs typeface="+mn-cs"/>
              </a:rPr>
              <a:t> or some other theory of the early universe. Inflation is almost considered part of the standard model though of course there is no direct evidence or accepted consistent theory.</a:t>
            </a:r>
          </a:p>
          <a:p>
            <a:pPr lvl="0"/>
            <a:r>
              <a:rPr lang="en-US" sz="1200" kern="1200" dirty="0" smtClean="0">
                <a:solidFill>
                  <a:schemeClr val="tx1"/>
                </a:solidFill>
                <a:effectLst/>
                <a:latin typeface="+mn-lt"/>
                <a:ea typeface="+mn-ea"/>
                <a:cs typeface="+mn-cs"/>
              </a:rPr>
              <a:t>[CLICK] Observations point to dark matter being either completely cold or very nearly cold; it can’t (or all of it can’t) be hot, but it could be warm. There are some clues, but we haven’t directly or indirectly detected </a:t>
            </a:r>
            <a:r>
              <a:rPr lang="en-US" sz="1200" i="1" kern="1200" dirty="0" smtClean="0">
                <a:solidFill>
                  <a:schemeClr val="tx1"/>
                </a:solidFill>
                <a:effectLst/>
                <a:latin typeface="+mn-lt"/>
                <a:ea typeface="+mn-ea"/>
                <a:cs typeface="+mn-cs"/>
              </a:rPr>
              <a:t>dark matter</a:t>
            </a:r>
            <a:r>
              <a:rPr lang="en-US" sz="1200" kern="1200" dirty="0" smtClean="0">
                <a:solidFill>
                  <a:schemeClr val="tx1"/>
                </a:solidFill>
                <a:effectLst/>
                <a:latin typeface="+mn-lt"/>
                <a:ea typeface="+mn-ea"/>
                <a:cs typeface="+mn-cs"/>
              </a:rPr>
              <a:t>, and while there are many candidates from particle physics, dark matter is outside of their standard model</a:t>
            </a:r>
          </a:p>
          <a:p>
            <a:pPr lvl="0"/>
            <a:r>
              <a:rPr lang="en-US" sz="1200" kern="1200" dirty="0" smtClean="0">
                <a:solidFill>
                  <a:schemeClr val="tx1"/>
                </a:solidFill>
                <a:effectLst/>
                <a:latin typeface="+mn-lt"/>
                <a:ea typeface="+mn-ea"/>
                <a:cs typeface="+mn-cs"/>
              </a:rPr>
              <a:t>[CLICK] So far all observations of the accelerated expansion are consistent with the dark energy being a cosmological constant, but then our best prediction for its value is 120 orders of magnitude off.  We don’t know what is the </a:t>
            </a:r>
            <a:r>
              <a:rPr lang="en-US" sz="1200" i="1" kern="1200" dirty="0" smtClean="0">
                <a:solidFill>
                  <a:schemeClr val="tx1"/>
                </a:solidFill>
                <a:effectLst/>
                <a:latin typeface="+mn-lt"/>
                <a:ea typeface="+mn-ea"/>
                <a:cs typeface="+mn-cs"/>
              </a:rPr>
              <a:t>dark energy</a:t>
            </a:r>
            <a:r>
              <a:rPr lang="en-US" sz="1200" kern="1200" dirty="0" smtClean="0">
                <a:solidFill>
                  <a:schemeClr val="tx1"/>
                </a:solidFill>
                <a:effectLst/>
                <a:latin typeface="+mn-lt"/>
                <a:ea typeface="+mn-ea"/>
                <a:cs typeface="+mn-cs"/>
              </a:rPr>
              <a:t> causing the accelerated expansion </a:t>
            </a:r>
          </a:p>
          <a:p>
            <a:endParaRPr lang="en-US" dirty="0"/>
          </a:p>
        </p:txBody>
      </p:sp>
      <p:sp>
        <p:nvSpPr>
          <p:cNvPr id="4" name="Slide Number Placeholder 3"/>
          <p:cNvSpPr>
            <a:spLocks noGrp="1"/>
          </p:cNvSpPr>
          <p:nvPr>
            <p:ph type="sldNum" sz="quarter" idx="10"/>
          </p:nvPr>
        </p:nvSpPr>
        <p:spPr/>
        <p:txBody>
          <a:bodyPr/>
          <a:lstStyle/>
          <a:p>
            <a:fld id="{C95101C8-5A93-4F9B-BB40-7BCBEC997F1B}" type="slidenum">
              <a:rPr lang="en-GB" smtClean="0"/>
              <a:pPr/>
              <a:t>9</a:t>
            </a:fld>
            <a:endParaRPr lang="en-GB"/>
          </a:p>
        </p:txBody>
      </p:sp>
    </p:spTree>
    <p:extLst>
      <p:ext uri="{BB962C8B-B14F-4D97-AF65-F5344CB8AC3E}">
        <p14:creationId xmlns:p14="http://schemas.microsoft.com/office/powerpoint/2010/main" val="1087879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60119D29-8B74-4E4E-B9D4-5A3C5EA6FE2F}" type="slidenum">
              <a:rPr lang="en-US" altLang="ja-JP" smtClean="0"/>
              <a:pPr/>
              <a:t>‹#›</a:t>
            </a:fld>
            <a:endParaRPr lang="en-US" altLang="ja-JP"/>
          </a:p>
        </p:txBody>
      </p:sp>
    </p:spTree>
    <p:extLst>
      <p:ext uri="{BB962C8B-B14F-4D97-AF65-F5344CB8AC3E}">
        <p14:creationId xmlns:p14="http://schemas.microsoft.com/office/powerpoint/2010/main" val="19994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F6AA7A08-A8C9-427B-B9B9-E9CABC3FAA0A}" type="slidenum">
              <a:rPr lang="en-US" altLang="ja-JP" smtClean="0"/>
              <a:pPr/>
              <a:t>‹#›</a:t>
            </a:fld>
            <a:endParaRPr lang="en-US" altLang="ja-JP"/>
          </a:p>
        </p:txBody>
      </p:sp>
    </p:spTree>
    <p:extLst>
      <p:ext uri="{BB962C8B-B14F-4D97-AF65-F5344CB8AC3E}">
        <p14:creationId xmlns:p14="http://schemas.microsoft.com/office/powerpoint/2010/main" val="306809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1AAF79D7-D99F-48C9-9B4D-C0E53AD18587}" type="slidenum">
              <a:rPr lang="en-US" altLang="ja-JP" smtClean="0"/>
              <a:pPr/>
              <a:t>‹#›</a:t>
            </a:fld>
            <a:endParaRPr lang="en-US" altLang="ja-JP"/>
          </a:p>
        </p:txBody>
      </p:sp>
    </p:spTree>
    <p:extLst>
      <p:ext uri="{BB962C8B-B14F-4D97-AF65-F5344CB8AC3E}">
        <p14:creationId xmlns:p14="http://schemas.microsoft.com/office/powerpoint/2010/main" val="380685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43A59025-3905-4D46-A8FA-1AA1B0E8F612}" type="slidenum">
              <a:rPr lang="en-US" altLang="ja-JP" smtClean="0"/>
              <a:pPr/>
              <a:t>‹#›</a:t>
            </a:fld>
            <a:endParaRPr lang="en-US" altLang="ja-JP"/>
          </a:p>
        </p:txBody>
      </p:sp>
    </p:spTree>
    <p:extLst>
      <p:ext uri="{BB962C8B-B14F-4D97-AF65-F5344CB8AC3E}">
        <p14:creationId xmlns:p14="http://schemas.microsoft.com/office/powerpoint/2010/main" val="33921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EB764008-E14C-4FB5-A076-22488D77C20D}" type="slidenum">
              <a:rPr lang="en-US" altLang="ja-JP" smtClean="0"/>
              <a:pPr/>
              <a:t>‹#›</a:t>
            </a:fld>
            <a:endParaRPr lang="en-US" altLang="ja-JP"/>
          </a:p>
        </p:txBody>
      </p:sp>
    </p:spTree>
    <p:extLst>
      <p:ext uri="{BB962C8B-B14F-4D97-AF65-F5344CB8AC3E}">
        <p14:creationId xmlns:p14="http://schemas.microsoft.com/office/powerpoint/2010/main" val="190698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A91DB7BC-DDDD-4AEB-A462-AAFBA256F4F2}" type="slidenum">
              <a:rPr lang="en-US" altLang="ja-JP" smtClean="0"/>
              <a:pPr/>
              <a:t>‹#›</a:t>
            </a:fld>
            <a:endParaRPr lang="en-US" altLang="ja-JP"/>
          </a:p>
        </p:txBody>
      </p:sp>
    </p:spTree>
    <p:extLst>
      <p:ext uri="{BB962C8B-B14F-4D97-AF65-F5344CB8AC3E}">
        <p14:creationId xmlns:p14="http://schemas.microsoft.com/office/powerpoint/2010/main" val="266481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ja-JP"/>
          </a:p>
        </p:txBody>
      </p:sp>
      <p:sp>
        <p:nvSpPr>
          <p:cNvPr id="8" name="Footer Placeholder 7"/>
          <p:cNvSpPr>
            <a:spLocks noGrp="1"/>
          </p:cNvSpPr>
          <p:nvPr>
            <p:ph type="ftr" sz="quarter" idx="11"/>
          </p:nvPr>
        </p:nvSpPr>
        <p:spPr/>
        <p:txBody>
          <a:bodyPr/>
          <a:lstStyle/>
          <a:p>
            <a:endParaRPr lang="en-US" altLang="ja-JP"/>
          </a:p>
        </p:txBody>
      </p:sp>
      <p:sp>
        <p:nvSpPr>
          <p:cNvPr id="9" name="Slide Number Placeholder 8"/>
          <p:cNvSpPr>
            <a:spLocks noGrp="1"/>
          </p:cNvSpPr>
          <p:nvPr>
            <p:ph type="sldNum" sz="quarter" idx="12"/>
          </p:nvPr>
        </p:nvSpPr>
        <p:spPr/>
        <p:txBody>
          <a:bodyPr/>
          <a:lstStyle/>
          <a:p>
            <a:fld id="{9F7B7986-17FE-4602-8F5E-2B156FC2D61F}" type="slidenum">
              <a:rPr lang="en-US" altLang="ja-JP" smtClean="0"/>
              <a:pPr/>
              <a:t>‹#›</a:t>
            </a:fld>
            <a:endParaRPr lang="en-US" altLang="ja-JP"/>
          </a:p>
        </p:txBody>
      </p:sp>
    </p:spTree>
    <p:extLst>
      <p:ext uri="{BB962C8B-B14F-4D97-AF65-F5344CB8AC3E}">
        <p14:creationId xmlns:p14="http://schemas.microsoft.com/office/powerpoint/2010/main" val="46281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ja-JP"/>
          </a:p>
        </p:txBody>
      </p:sp>
      <p:sp>
        <p:nvSpPr>
          <p:cNvPr id="4" name="Footer Placeholder 3"/>
          <p:cNvSpPr>
            <a:spLocks noGrp="1"/>
          </p:cNvSpPr>
          <p:nvPr>
            <p:ph type="ftr" sz="quarter" idx="11"/>
          </p:nvPr>
        </p:nvSpPr>
        <p:spPr/>
        <p:txBody>
          <a:bodyPr/>
          <a:lstStyle/>
          <a:p>
            <a:endParaRPr lang="en-US" altLang="ja-JP"/>
          </a:p>
        </p:txBody>
      </p:sp>
      <p:sp>
        <p:nvSpPr>
          <p:cNvPr id="5" name="Slide Number Placeholder 4"/>
          <p:cNvSpPr>
            <a:spLocks noGrp="1"/>
          </p:cNvSpPr>
          <p:nvPr>
            <p:ph type="sldNum" sz="quarter" idx="12"/>
          </p:nvPr>
        </p:nvSpPr>
        <p:spPr/>
        <p:txBody>
          <a:bodyPr/>
          <a:lstStyle/>
          <a:p>
            <a:fld id="{6FEE4DAF-F0B4-48E5-B4DD-893EC1BF761F}" type="slidenum">
              <a:rPr lang="en-US" altLang="ja-JP" smtClean="0"/>
              <a:pPr/>
              <a:t>‹#›</a:t>
            </a:fld>
            <a:endParaRPr lang="en-US" altLang="ja-JP"/>
          </a:p>
        </p:txBody>
      </p:sp>
    </p:spTree>
    <p:extLst>
      <p:ext uri="{BB962C8B-B14F-4D97-AF65-F5344CB8AC3E}">
        <p14:creationId xmlns:p14="http://schemas.microsoft.com/office/powerpoint/2010/main" val="374166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ja-JP"/>
          </a:p>
        </p:txBody>
      </p:sp>
      <p:sp>
        <p:nvSpPr>
          <p:cNvPr id="3" name="Footer Placeholder 2"/>
          <p:cNvSpPr>
            <a:spLocks noGrp="1"/>
          </p:cNvSpPr>
          <p:nvPr>
            <p:ph type="ftr" sz="quarter" idx="11"/>
          </p:nvPr>
        </p:nvSpPr>
        <p:spPr/>
        <p:txBody>
          <a:bodyPr/>
          <a:lstStyle/>
          <a:p>
            <a:endParaRPr lang="en-US" altLang="ja-JP"/>
          </a:p>
        </p:txBody>
      </p:sp>
      <p:sp>
        <p:nvSpPr>
          <p:cNvPr id="4" name="Slide Number Placeholder 3"/>
          <p:cNvSpPr>
            <a:spLocks noGrp="1"/>
          </p:cNvSpPr>
          <p:nvPr>
            <p:ph type="sldNum" sz="quarter" idx="12"/>
          </p:nvPr>
        </p:nvSpPr>
        <p:spPr/>
        <p:txBody>
          <a:bodyPr/>
          <a:lstStyle/>
          <a:p>
            <a:fld id="{CB11AEDC-0358-4EC8-BB40-6ECA2D7C3B82}" type="slidenum">
              <a:rPr lang="en-US" altLang="ja-JP" smtClean="0"/>
              <a:pPr/>
              <a:t>‹#›</a:t>
            </a:fld>
            <a:endParaRPr lang="en-US" altLang="ja-JP"/>
          </a:p>
        </p:txBody>
      </p:sp>
    </p:spTree>
    <p:extLst>
      <p:ext uri="{BB962C8B-B14F-4D97-AF65-F5344CB8AC3E}">
        <p14:creationId xmlns:p14="http://schemas.microsoft.com/office/powerpoint/2010/main" val="403851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DFAD47C8-FBCC-424B-8DE6-63F2BA488F70}" type="slidenum">
              <a:rPr lang="en-US" altLang="ja-JP" smtClean="0"/>
              <a:pPr/>
              <a:t>‹#›</a:t>
            </a:fld>
            <a:endParaRPr lang="en-US" altLang="ja-JP"/>
          </a:p>
        </p:txBody>
      </p:sp>
    </p:spTree>
    <p:extLst>
      <p:ext uri="{BB962C8B-B14F-4D97-AF65-F5344CB8AC3E}">
        <p14:creationId xmlns:p14="http://schemas.microsoft.com/office/powerpoint/2010/main" val="328449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A4192591-8EDB-4D90-974F-562C566EFF51}" type="slidenum">
              <a:rPr lang="en-US" altLang="ja-JP" smtClean="0"/>
              <a:pPr/>
              <a:t>‹#›</a:t>
            </a:fld>
            <a:endParaRPr lang="en-US" altLang="ja-JP"/>
          </a:p>
        </p:txBody>
      </p:sp>
    </p:spTree>
    <p:extLst>
      <p:ext uri="{BB962C8B-B14F-4D97-AF65-F5344CB8AC3E}">
        <p14:creationId xmlns:p14="http://schemas.microsoft.com/office/powerpoint/2010/main" val="212491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BC9C9-513B-4630-8299-4360BB35FDF6}" type="slidenum">
              <a:rPr lang="en-US" altLang="ja-JP" smtClean="0"/>
              <a:pPr/>
              <a:t>‹#›</a:t>
            </a:fld>
            <a:endParaRPr lang="en-US" altLang="ja-JP"/>
          </a:p>
        </p:txBody>
      </p:sp>
    </p:spTree>
    <p:extLst>
      <p:ext uri="{BB962C8B-B14F-4D97-AF65-F5344CB8AC3E}">
        <p14:creationId xmlns:p14="http://schemas.microsoft.com/office/powerpoint/2010/main" val="6274261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ja-JP" dirty="0" smtClean="0"/>
              <a:t>Summary</a:t>
            </a:r>
            <a:endParaRPr lang="en-US" altLang="ja-JP" dirty="0"/>
          </a:p>
        </p:txBody>
      </p:sp>
      <p:sp>
        <p:nvSpPr>
          <p:cNvPr id="2051" name="Rectangle 3"/>
          <p:cNvSpPr>
            <a:spLocks noGrp="1" noChangeArrowheads="1"/>
          </p:cNvSpPr>
          <p:nvPr>
            <p:ph type="subTitle" idx="1"/>
          </p:nvPr>
        </p:nvSpPr>
        <p:spPr/>
        <p:txBody>
          <a:bodyPr>
            <a:normAutofit/>
          </a:bodyPr>
          <a:lstStyle/>
          <a:p>
            <a:endParaRPr lang="en-US" altLang="ja-JP"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LCDM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standard cosmological model, LCDM, explains observations consistently in a simple framework – but we do not understand its components</a:t>
            </a:r>
          </a:p>
          <a:p>
            <a:endParaRPr lang="en-US" dirty="0"/>
          </a:p>
          <a:p>
            <a:pPr lvl="1"/>
            <a:r>
              <a:rPr lang="en-US" dirty="0" smtClean="0"/>
              <a:t>Need </a:t>
            </a:r>
            <a:r>
              <a:rPr lang="en-US" i="1" dirty="0" smtClean="0">
                <a:solidFill>
                  <a:schemeClr val="accent2"/>
                </a:solidFill>
              </a:rPr>
              <a:t>inflation</a:t>
            </a:r>
            <a:r>
              <a:rPr lang="en-US" dirty="0" smtClean="0">
                <a:solidFill>
                  <a:schemeClr val="accent2"/>
                </a:solidFill>
              </a:rPr>
              <a:t> </a:t>
            </a:r>
            <a:r>
              <a:rPr lang="en-US" dirty="0" smtClean="0"/>
              <a:t>or some other theory to explain flatness of geometry and smoothness of CMB</a:t>
            </a:r>
          </a:p>
          <a:p>
            <a:pPr lvl="1"/>
            <a:endParaRPr lang="en-US" dirty="0" smtClean="0"/>
          </a:p>
          <a:p>
            <a:pPr lvl="1"/>
            <a:r>
              <a:rPr lang="en-US" dirty="0" smtClean="0"/>
              <a:t>We haven’t detected </a:t>
            </a:r>
            <a:r>
              <a:rPr lang="en-US" i="1" dirty="0" smtClean="0">
                <a:solidFill>
                  <a:schemeClr val="accent2"/>
                </a:solidFill>
              </a:rPr>
              <a:t>dark matter </a:t>
            </a:r>
            <a:r>
              <a:rPr lang="en-US" dirty="0" smtClean="0"/>
              <a:t>and don’t know what it is (it’s outside the standard model of particle physics)</a:t>
            </a:r>
            <a:endParaRPr lang="en-US" dirty="0"/>
          </a:p>
          <a:p>
            <a:pPr lvl="1"/>
            <a:endParaRPr lang="en-US" dirty="0" smtClean="0"/>
          </a:p>
          <a:p>
            <a:pPr lvl="1"/>
            <a:r>
              <a:rPr lang="en-US" dirty="0" smtClean="0"/>
              <a:t>We don’t know what </a:t>
            </a:r>
            <a:r>
              <a:rPr lang="en-US" i="1" dirty="0" smtClean="0">
                <a:solidFill>
                  <a:schemeClr val="accent2"/>
                </a:solidFill>
              </a:rPr>
              <a:t>dark energy</a:t>
            </a:r>
            <a:r>
              <a:rPr lang="en-US" dirty="0" smtClean="0"/>
              <a:t> is or why the value of the cosmological constant is 120 orders of magnitude off</a:t>
            </a:r>
            <a:endParaRPr lang="en-US" dirty="0"/>
          </a:p>
        </p:txBody>
      </p:sp>
    </p:spTree>
    <p:extLst>
      <p:ext uri="{BB962C8B-B14F-4D97-AF65-F5344CB8AC3E}">
        <p14:creationId xmlns:p14="http://schemas.microsoft.com/office/powerpoint/2010/main" val="353390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31074" name="Picture 2" descr="Image result for planck cosmic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15" y="541338"/>
            <a:ext cx="7358099" cy="661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281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387350"/>
            <a:ext cx="7543800" cy="1295400"/>
          </a:xfrm>
        </p:spPr>
        <p:txBody>
          <a:bodyPr>
            <a:normAutofit fontScale="90000"/>
          </a:bodyPr>
          <a:lstStyle/>
          <a:p>
            <a:r>
              <a:rPr lang="en-US" altLang="ja-JP" dirty="0" smtClean="0"/>
              <a:t/>
            </a:r>
            <a:br>
              <a:rPr lang="en-US" altLang="ja-JP" dirty="0" smtClean="0"/>
            </a:br>
            <a:r>
              <a:rPr lang="en-US" altLang="ja-JP" dirty="0" smtClean="0"/>
              <a:t>Standard </a:t>
            </a:r>
            <a:r>
              <a:rPr lang="en-US" altLang="ja-JP" dirty="0"/>
              <a:t>cosmology</a:t>
            </a:r>
          </a:p>
        </p:txBody>
      </p:sp>
      <p:sp>
        <p:nvSpPr>
          <p:cNvPr id="10244" name="Text Box 4"/>
          <p:cNvSpPr txBox="1">
            <a:spLocks noChangeArrowheads="1"/>
          </p:cNvSpPr>
          <p:nvPr/>
        </p:nvSpPr>
        <p:spPr bwMode="auto">
          <a:xfrm>
            <a:off x="971550" y="1052513"/>
            <a:ext cx="3816350" cy="17335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t>Big-Bang cosmology</a:t>
            </a:r>
          </a:p>
          <a:p>
            <a:pPr>
              <a:spcBef>
                <a:spcPct val="50000"/>
              </a:spcBef>
            </a:pPr>
            <a:r>
              <a:rPr lang="en-US" altLang="ja-JP"/>
              <a:t>   Hubble’s law</a:t>
            </a:r>
          </a:p>
          <a:p>
            <a:pPr>
              <a:spcBef>
                <a:spcPct val="50000"/>
              </a:spcBef>
            </a:pPr>
            <a:r>
              <a:rPr lang="en-US" altLang="ja-JP"/>
              <a:t>   Nucleosynthesis</a:t>
            </a:r>
          </a:p>
          <a:p>
            <a:pPr>
              <a:spcBef>
                <a:spcPct val="50000"/>
              </a:spcBef>
            </a:pPr>
            <a:r>
              <a:rPr lang="en-US" altLang="ja-JP"/>
              <a:t>   Cosmic Microwave Background</a:t>
            </a:r>
          </a:p>
        </p:txBody>
      </p:sp>
      <p:sp>
        <p:nvSpPr>
          <p:cNvPr id="10245" name="Text Box 5"/>
          <p:cNvSpPr txBox="1">
            <a:spLocks noChangeArrowheads="1"/>
          </p:cNvSpPr>
          <p:nvPr/>
        </p:nvSpPr>
        <p:spPr bwMode="auto">
          <a:xfrm>
            <a:off x="900113" y="4797425"/>
            <a:ext cx="3744912" cy="17240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t>Inflation</a:t>
            </a:r>
          </a:p>
          <a:p>
            <a:pPr>
              <a:spcBef>
                <a:spcPct val="50000"/>
              </a:spcBef>
            </a:pPr>
            <a:r>
              <a:rPr lang="en-US" altLang="ja-JP"/>
              <a:t>   Flat universe</a:t>
            </a:r>
          </a:p>
          <a:p>
            <a:pPr>
              <a:spcBef>
                <a:spcPct val="50000"/>
              </a:spcBef>
            </a:pPr>
            <a:r>
              <a:rPr lang="en-US" altLang="ja-JP"/>
              <a:t>   Primordial fluctuations</a:t>
            </a:r>
          </a:p>
          <a:p>
            <a:pPr>
              <a:spcBef>
                <a:spcPct val="50000"/>
              </a:spcBef>
            </a:pPr>
            <a:r>
              <a:rPr lang="en-US" altLang="ja-JP"/>
              <a:t>   (scale invariant spectrum)</a:t>
            </a:r>
          </a:p>
        </p:txBody>
      </p:sp>
      <p:sp>
        <p:nvSpPr>
          <p:cNvPr id="10246" name="Text Box 6"/>
          <p:cNvSpPr txBox="1">
            <a:spLocks noChangeArrowheads="1"/>
          </p:cNvSpPr>
          <p:nvPr/>
        </p:nvSpPr>
        <p:spPr bwMode="auto">
          <a:xfrm>
            <a:off x="1258888" y="2997200"/>
            <a:ext cx="3384550" cy="1633538"/>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ja-JP" dirty="0"/>
              <a:t> Dark matter, dark energy</a:t>
            </a:r>
          </a:p>
          <a:p>
            <a:pPr>
              <a:spcBef>
                <a:spcPct val="50000"/>
              </a:spcBef>
              <a:buFontTx/>
              <a:buChar char="•"/>
            </a:pPr>
            <a:r>
              <a:rPr lang="en-US" altLang="ja-JP" dirty="0"/>
              <a:t> Initial conditions</a:t>
            </a:r>
          </a:p>
          <a:p>
            <a:pPr>
              <a:spcBef>
                <a:spcPct val="50000"/>
              </a:spcBef>
            </a:pPr>
            <a:r>
              <a:rPr lang="en-US" altLang="ja-JP" dirty="0"/>
              <a:t>  (flatness, horizon problems)</a:t>
            </a:r>
          </a:p>
          <a:p>
            <a:pPr>
              <a:spcBef>
                <a:spcPct val="50000"/>
              </a:spcBef>
              <a:buFontTx/>
              <a:buChar char="•"/>
            </a:pPr>
            <a:r>
              <a:rPr lang="en-US" altLang="ja-JP" dirty="0"/>
              <a:t> Density perturbations</a:t>
            </a:r>
          </a:p>
        </p:txBody>
      </p:sp>
      <p:sp>
        <p:nvSpPr>
          <p:cNvPr id="10247" name="AutoShape 7"/>
          <p:cNvSpPr>
            <a:spLocks noChangeArrowheads="1"/>
          </p:cNvSpPr>
          <p:nvPr/>
        </p:nvSpPr>
        <p:spPr bwMode="auto">
          <a:xfrm>
            <a:off x="755650" y="3068638"/>
            <a:ext cx="360363" cy="1439862"/>
          </a:xfrm>
          <a:prstGeom prst="downArrow">
            <a:avLst>
              <a:gd name="adj1" fmla="val 50000"/>
              <a:gd name="adj2" fmla="val 9989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GB"/>
          </a:p>
        </p:txBody>
      </p:sp>
      <p:sp>
        <p:nvSpPr>
          <p:cNvPr id="10249" name="Text Box 9"/>
          <p:cNvSpPr txBox="1">
            <a:spLocks noChangeArrowheads="1"/>
          </p:cNvSpPr>
          <p:nvPr/>
        </p:nvSpPr>
        <p:spPr bwMode="auto">
          <a:xfrm>
            <a:off x="5219700" y="4797425"/>
            <a:ext cx="3612412" cy="170816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sz="2400" dirty="0"/>
              <a:t>Structure formation</a:t>
            </a:r>
            <a:r>
              <a:rPr lang="en-US" altLang="ja-JP" dirty="0"/>
              <a:t> </a:t>
            </a:r>
          </a:p>
          <a:p>
            <a:pPr>
              <a:spcBef>
                <a:spcPct val="50000"/>
              </a:spcBef>
            </a:pPr>
            <a:r>
              <a:rPr lang="en-US" altLang="ja-JP" dirty="0"/>
              <a:t>Large scale </a:t>
            </a:r>
            <a:r>
              <a:rPr lang="en-US" altLang="ja-JP" dirty="0" smtClean="0"/>
              <a:t>structure</a:t>
            </a:r>
            <a:endParaRPr lang="en-US" altLang="ja-JP" dirty="0"/>
          </a:p>
          <a:p>
            <a:pPr>
              <a:spcBef>
                <a:spcPct val="50000"/>
              </a:spcBef>
            </a:pPr>
            <a:r>
              <a:rPr lang="en-US" altLang="ja-JP" dirty="0"/>
              <a:t>Galaxy </a:t>
            </a:r>
            <a:r>
              <a:rPr lang="en-US" altLang="ja-JP" dirty="0" smtClean="0"/>
              <a:t>formation and evolution</a:t>
            </a:r>
          </a:p>
          <a:p>
            <a:pPr>
              <a:spcBef>
                <a:spcPct val="50000"/>
              </a:spcBef>
            </a:pPr>
            <a:r>
              <a:rPr lang="en-US" altLang="ja-JP" dirty="0" smtClean="0"/>
              <a:t>Stellar evolution</a:t>
            </a:r>
            <a:endParaRPr lang="en-US" altLang="ja-JP" dirty="0"/>
          </a:p>
        </p:txBody>
      </p:sp>
      <p:sp>
        <p:nvSpPr>
          <p:cNvPr id="10250" name="Text Box 10"/>
          <p:cNvSpPr txBox="1">
            <a:spLocks noChangeArrowheads="1"/>
          </p:cNvSpPr>
          <p:nvPr/>
        </p:nvSpPr>
        <p:spPr bwMode="auto">
          <a:xfrm>
            <a:off x="5651500" y="1700213"/>
            <a:ext cx="2808288" cy="2077492"/>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dirty="0"/>
              <a:t>Observational cosmology</a:t>
            </a:r>
          </a:p>
          <a:p>
            <a:pPr>
              <a:spcBef>
                <a:spcPct val="50000"/>
              </a:spcBef>
            </a:pPr>
            <a:r>
              <a:rPr lang="en-US" altLang="ja-JP" dirty="0"/>
              <a:t> </a:t>
            </a:r>
            <a:r>
              <a:rPr lang="en-US" altLang="ja-JP" dirty="0" err="1" smtClean="0"/>
              <a:t>SNe</a:t>
            </a:r>
            <a:r>
              <a:rPr lang="en-US" altLang="ja-JP" dirty="0" smtClean="0"/>
              <a:t>, BAO, CMB</a:t>
            </a:r>
            <a:endParaRPr lang="en-US" altLang="ja-JP" dirty="0"/>
          </a:p>
          <a:p>
            <a:pPr>
              <a:spcBef>
                <a:spcPct val="50000"/>
              </a:spcBef>
            </a:pPr>
            <a:r>
              <a:rPr lang="en-US" altLang="ja-JP" dirty="0" smtClean="0"/>
              <a:t> Redshift distortions,  </a:t>
            </a:r>
          </a:p>
          <a:p>
            <a:pPr>
              <a:spcBef>
                <a:spcPct val="50000"/>
              </a:spcBef>
            </a:pPr>
            <a:r>
              <a:rPr lang="en-US" altLang="ja-JP" dirty="0" smtClean="0"/>
              <a:t> Weak lensing </a:t>
            </a:r>
          </a:p>
        </p:txBody>
      </p:sp>
      <p:sp>
        <p:nvSpPr>
          <p:cNvPr id="10251" name="AutoShape 11"/>
          <p:cNvSpPr>
            <a:spLocks noChangeArrowheads="1"/>
          </p:cNvSpPr>
          <p:nvPr/>
        </p:nvSpPr>
        <p:spPr bwMode="auto">
          <a:xfrm>
            <a:off x="4932363" y="2205038"/>
            <a:ext cx="504825" cy="360362"/>
          </a:xfrm>
          <a:prstGeom prst="leftRightArrow">
            <a:avLst>
              <a:gd name="adj1" fmla="val 50000"/>
              <a:gd name="adj2" fmla="val 280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2" name="AutoShape 12"/>
          <p:cNvSpPr>
            <a:spLocks noChangeArrowheads="1"/>
          </p:cNvSpPr>
          <p:nvPr/>
        </p:nvSpPr>
        <p:spPr bwMode="auto">
          <a:xfrm rot="16200000">
            <a:off x="6876257" y="4077493"/>
            <a:ext cx="647700" cy="360363"/>
          </a:xfrm>
          <a:prstGeom prst="leftRightArrow">
            <a:avLst>
              <a:gd name="adj1" fmla="val 50000"/>
              <a:gd name="adj2" fmla="val 3594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3" name="AutoShape 13"/>
          <p:cNvSpPr>
            <a:spLocks noChangeArrowheads="1"/>
          </p:cNvSpPr>
          <p:nvPr/>
        </p:nvSpPr>
        <p:spPr bwMode="auto">
          <a:xfrm rot="-2901679">
            <a:off x="4667250" y="4175125"/>
            <a:ext cx="1152525" cy="288925"/>
          </a:xfrm>
          <a:prstGeom prst="leftRightArrow">
            <a:avLst>
              <a:gd name="adj1" fmla="val 50000"/>
              <a:gd name="adj2" fmla="val 797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4" name="AutoShape 14"/>
          <p:cNvSpPr>
            <a:spLocks noChangeArrowheads="1"/>
          </p:cNvSpPr>
          <p:nvPr/>
        </p:nvSpPr>
        <p:spPr bwMode="auto">
          <a:xfrm>
            <a:off x="4716463" y="5734050"/>
            <a:ext cx="431800" cy="431800"/>
          </a:xfrm>
          <a:prstGeom prst="rightArrow">
            <a:avLst>
              <a:gd name="adj1" fmla="val 50000"/>
              <a:gd name="adj2"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867338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Matter</a:t>
            </a:r>
            <a:endParaRPr lang="en-US" dirty="0"/>
          </a:p>
        </p:txBody>
      </p:sp>
      <p:sp>
        <p:nvSpPr>
          <p:cNvPr id="4" name="Content Placeholder 3"/>
          <p:cNvSpPr>
            <a:spLocks noGrp="1"/>
          </p:cNvSpPr>
          <p:nvPr>
            <p:ph sz="half" idx="1"/>
          </p:nvPr>
        </p:nvSpPr>
        <p:spPr>
          <a:xfrm>
            <a:off x="457199" y="1600200"/>
            <a:ext cx="4295275" cy="4525963"/>
          </a:xfrm>
        </p:spPr>
        <p:txBody>
          <a:bodyPr>
            <a:normAutofit/>
          </a:bodyPr>
          <a:lstStyle/>
          <a:p>
            <a:r>
              <a:rPr lang="en-US" sz="2200" dirty="0" smtClean="0"/>
              <a:t>WIMP = weakly interacting massive particle</a:t>
            </a:r>
          </a:p>
          <a:p>
            <a:pPr lvl="1"/>
            <a:r>
              <a:rPr lang="en-US" sz="2200" dirty="0" smtClean="0"/>
              <a:t>SUSY predicts as lightest super-symmetric particle</a:t>
            </a:r>
          </a:p>
          <a:p>
            <a:pPr lvl="1"/>
            <a:r>
              <a:rPr lang="en-US" sz="2200" dirty="0" smtClean="0"/>
              <a:t>But SUSY disfavored by LHC?</a:t>
            </a:r>
          </a:p>
          <a:p>
            <a:pPr lvl="1"/>
            <a:endParaRPr lang="en-US" sz="2200" dirty="0"/>
          </a:p>
          <a:p>
            <a:r>
              <a:rPr lang="en-US" sz="2200" dirty="0" smtClean="0">
                <a:solidFill>
                  <a:schemeClr val="accent2"/>
                </a:solidFill>
              </a:rPr>
              <a:t>“WIMP miracle” </a:t>
            </a:r>
            <a:r>
              <a:rPr lang="en-US" sz="2200" dirty="0" smtClean="0"/>
              <a:t>– correct abundance requires cross-section which is roughly what’s expected for weak scale particle ~ 100 GeV  </a:t>
            </a:r>
            <a:endParaRPr lang="en-US" sz="2200" dirty="0"/>
          </a:p>
        </p:txBody>
      </p:sp>
      <p:pic>
        <p:nvPicPr>
          <p:cNvPr id="7" name="Picture 4"/>
          <p:cNvPicPr>
            <a:picLocks noGrp="1" noChangeAspect="1" noChangeArrowheads="1"/>
          </p:cNvPicPr>
          <p:nvPr>
            <p:ph sz="half" idx="2"/>
          </p:nvPr>
        </p:nvPicPr>
        <p:blipFill>
          <a:blip r:embed="rId3" cstate="print"/>
          <a:srcRect t="14729" b="17178"/>
          <a:stretch>
            <a:fillRect/>
          </a:stretch>
        </p:blipFill>
        <p:spPr bwMode="auto">
          <a:xfrm>
            <a:off x="4648200" y="1638679"/>
            <a:ext cx="4495800" cy="4170700"/>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8" name="TextBox 7"/>
              <p:cNvSpPr txBox="1"/>
              <p:nvPr/>
            </p:nvSpPr>
            <p:spPr>
              <a:xfrm>
                <a:off x="5185236" y="6042812"/>
                <a:ext cx="3781553" cy="430887"/>
              </a:xfrm>
              <a:prstGeom prst="rect">
                <a:avLst/>
              </a:prstGeom>
              <a:noFill/>
            </p:spPr>
            <p:txBody>
              <a:bodyPr wrap="square" rtlCol="0">
                <a:spAutoFit/>
              </a:bodyPr>
              <a:lstStyle/>
              <a:p>
                <a:r>
                  <a:rPr lang="en-US" sz="2200" dirty="0" smtClean="0"/>
                  <a:t>100 GeV predicts </a:t>
                </a: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a:rPr>
                          <m:t>Ω</m:t>
                        </m:r>
                      </m:e>
                      <m:sub>
                        <m:r>
                          <a:rPr lang="en-US" sz="2200" b="0" i="1" smtClean="0">
                            <a:latin typeface="Cambria Math"/>
                          </a:rPr>
                          <m:t>𝑚</m:t>
                        </m:r>
                      </m:sub>
                    </m:sSub>
                    <m:r>
                      <a:rPr lang="en-US" sz="2200" b="0" i="1" smtClean="0">
                        <a:latin typeface="Cambria Math"/>
                      </a:rPr>
                      <m:t>~0.3</m:t>
                    </m:r>
                  </m:oMath>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5185236" y="6042812"/>
                <a:ext cx="3781553" cy="430887"/>
              </a:xfrm>
              <a:prstGeom prst="rect">
                <a:avLst/>
              </a:prstGeom>
              <a:blipFill rotWithShape="0">
                <a:blip r:embed="rId4"/>
                <a:stretch>
                  <a:fillRect l="-2097" t="-7042" b="-29577"/>
                </a:stretch>
              </a:blipFill>
            </p:spPr>
            <p:txBody>
              <a:bodyPr/>
              <a:lstStyle/>
              <a:p>
                <a:r>
                  <a:rPr lang="en-GB">
                    <a:noFill/>
                  </a:rPr>
                  <a:t> </a:t>
                </a:r>
              </a:p>
            </p:txBody>
          </p:sp>
        </mc:Fallback>
      </mc:AlternateContent>
    </p:spTree>
    <p:extLst>
      <p:ext uri="{BB962C8B-B14F-4D97-AF65-F5344CB8AC3E}">
        <p14:creationId xmlns:p14="http://schemas.microsoft.com/office/powerpoint/2010/main" val="271186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160"/>
            <a:ext cx="8229600" cy="4525963"/>
          </a:xfrm>
        </p:spPr>
        <p:txBody>
          <a:bodyPr/>
          <a:lstStyle/>
          <a:p>
            <a:r>
              <a:rPr lang="en-US" u="sng" dirty="0" smtClean="0">
                <a:solidFill>
                  <a:schemeClr val="accent2"/>
                </a:solidFill>
              </a:rPr>
              <a:t>Direct detection</a:t>
            </a:r>
            <a:r>
              <a:rPr lang="en-US" dirty="0" smtClean="0">
                <a:solidFill>
                  <a:schemeClr val="accent2"/>
                </a:solidFill>
              </a:rPr>
              <a:t>:</a:t>
            </a:r>
            <a:endParaRPr lang="en-US" dirty="0">
              <a:solidFill>
                <a:schemeClr val="accent2"/>
              </a:solidFill>
            </a:endParaRPr>
          </a:p>
        </p:txBody>
      </p:sp>
      <p:pic>
        <p:nvPicPr>
          <p:cNvPr id="35847" name="Picture 3"/>
          <p:cNvPicPr>
            <a:picLocks noChangeAspect="1" noChangeArrowheads="1"/>
          </p:cNvPicPr>
          <p:nvPr/>
        </p:nvPicPr>
        <p:blipFill>
          <a:blip r:embed="rId3" cstate="print"/>
          <a:srcRect/>
          <a:stretch>
            <a:fillRect/>
          </a:stretch>
        </p:blipFill>
        <p:spPr bwMode="auto">
          <a:xfrm>
            <a:off x="144379" y="1916741"/>
            <a:ext cx="4559967" cy="3601175"/>
          </a:xfrm>
          <a:prstGeom prst="rect">
            <a:avLst/>
          </a:prstGeom>
          <a:noFill/>
          <a:ln w="9525">
            <a:noFill/>
            <a:miter lim="800000"/>
            <a:headEnd/>
            <a:tailEnd/>
          </a:ln>
        </p:spPr>
      </p:pic>
      <p:pic>
        <p:nvPicPr>
          <p:cNvPr id="67587" name="Picture 3"/>
          <p:cNvPicPr>
            <a:picLocks noChangeAspect="1" noChangeArrowheads="1"/>
          </p:cNvPicPr>
          <p:nvPr/>
        </p:nvPicPr>
        <p:blipFill>
          <a:blip r:embed="rId4" cstate="print"/>
          <a:srcRect/>
          <a:stretch>
            <a:fillRect/>
          </a:stretch>
        </p:blipFill>
        <p:spPr bwMode="auto">
          <a:xfrm>
            <a:off x="5022745" y="1227393"/>
            <a:ext cx="2428875" cy="2905125"/>
          </a:xfrm>
          <a:prstGeom prst="rect">
            <a:avLst/>
          </a:prstGeom>
          <a:noFill/>
          <a:ln w="9525">
            <a:noFill/>
            <a:miter lim="800000"/>
            <a:headEnd/>
            <a:tailEnd/>
          </a:ln>
        </p:spPr>
      </p:pic>
      <p:pic>
        <p:nvPicPr>
          <p:cNvPr id="67588" name="Picture 4"/>
          <p:cNvPicPr>
            <a:picLocks noChangeAspect="1" noChangeArrowheads="1"/>
          </p:cNvPicPr>
          <p:nvPr/>
        </p:nvPicPr>
        <p:blipFill>
          <a:blip r:embed="rId5" cstate="print"/>
          <a:srcRect/>
          <a:stretch>
            <a:fillRect/>
          </a:stretch>
        </p:blipFill>
        <p:spPr bwMode="auto">
          <a:xfrm>
            <a:off x="4878539" y="4282543"/>
            <a:ext cx="2724150" cy="2085975"/>
          </a:xfrm>
          <a:prstGeom prst="rect">
            <a:avLst/>
          </a:prstGeom>
          <a:noFill/>
          <a:ln w="9525">
            <a:noFill/>
            <a:miter lim="800000"/>
            <a:headEnd/>
            <a:tailEnd/>
          </a:ln>
        </p:spPr>
      </p:pic>
      <p:sp>
        <p:nvSpPr>
          <p:cNvPr id="12" name="TextBox 11"/>
          <p:cNvSpPr txBox="1"/>
          <p:nvPr/>
        </p:nvSpPr>
        <p:spPr>
          <a:xfrm>
            <a:off x="7740443" y="2312126"/>
            <a:ext cx="966652" cy="369332"/>
          </a:xfrm>
          <a:prstGeom prst="rect">
            <a:avLst/>
          </a:prstGeom>
          <a:noFill/>
        </p:spPr>
        <p:txBody>
          <a:bodyPr wrap="square" rtlCol="0">
            <a:spAutoFit/>
          </a:bodyPr>
          <a:lstStyle/>
          <a:p>
            <a:r>
              <a:rPr lang="en-GB" dirty="0" smtClean="0"/>
              <a:t>CDMS</a:t>
            </a:r>
            <a:endParaRPr lang="en-GB" dirty="0"/>
          </a:p>
        </p:txBody>
      </p:sp>
      <p:sp>
        <p:nvSpPr>
          <p:cNvPr id="13" name="TextBox 12"/>
          <p:cNvSpPr txBox="1"/>
          <p:nvPr/>
        </p:nvSpPr>
        <p:spPr>
          <a:xfrm>
            <a:off x="7688299" y="4959532"/>
            <a:ext cx="1239133" cy="369332"/>
          </a:xfrm>
          <a:prstGeom prst="rect">
            <a:avLst/>
          </a:prstGeom>
          <a:noFill/>
        </p:spPr>
        <p:txBody>
          <a:bodyPr wrap="square" rtlCol="0">
            <a:spAutoFit/>
          </a:bodyPr>
          <a:lstStyle/>
          <a:p>
            <a:r>
              <a:rPr lang="en-GB" dirty="0" err="1" smtClean="0"/>
              <a:t>CoGeNT</a:t>
            </a:r>
            <a:endParaRPr lang="en-GB" dirty="0"/>
          </a:p>
        </p:txBody>
      </p:sp>
    </p:spTree>
    <p:extLst>
      <p:ext uri="{BB962C8B-B14F-4D97-AF65-F5344CB8AC3E}">
        <p14:creationId xmlns:p14="http://schemas.microsoft.com/office/powerpoint/2010/main" val="2033436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Confusing results…</a:t>
            </a:r>
            <a:endParaRPr lang="en-GB" dirty="0"/>
          </a:p>
        </p:txBody>
      </p:sp>
      <p:pic>
        <p:nvPicPr>
          <p:cNvPr id="1026" name="Picture 2" descr="https://inspirehep.net/record/1311453/files/snowmas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48591"/>
            <a:ext cx="7570750" cy="5358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42575" y="1516912"/>
            <a:ext cx="1552541" cy="461665"/>
          </a:xfrm>
          <a:prstGeom prst="rect">
            <a:avLst/>
          </a:prstGeom>
          <a:noFill/>
        </p:spPr>
        <p:txBody>
          <a:bodyPr wrap="none" rtlCol="0">
            <a:spAutoFit/>
          </a:bodyPr>
          <a:lstStyle/>
          <a:p>
            <a:r>
              <a:rPr lang="en-GB" sz="2400" dirty="0" smtClean="0">
                <a:solidFill>
                  <a:srgbClr val="C00000"/>
                </a:solidFill>
                <a:latin typeface="Cambria" panose="02040503050406030204" pitchFamily="18" charset="0"/>
              </a:rPr>
              <a:t>detections</a:t>
            </a:r>
            <a:endParaRPr lang="en-GB" sz="2400" dirty="0">
              <a:solidFill>
                <a:srgbClr val="C00000"/>
              </a:solidFill>
              <a:latin typeface="Cambria" panose="02040503050406030204" pitchFamily="18" charset="0"/>
            </a:endParaRPr>
          </a:p>
        </p:txBody>
      </p:sp>
      <p:sp>
        <p:nvSpPr>
          <p:cNvPr id="6" name="Right Arrow 5"/>
          <p:cNvSpPr/>
          <p:nvPr/>
        </p:nvSpPr>
        <p:spPr>
          <a:xfrm rot="15800920">
            <a:off x="5494081" y="4398758"/>
            <a:ext cx="999461" cy="283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117264" y="4540525"/>
            <a:ext cx="1842977" cy="400110"/>
          </a:xfrm>
          <a:prstGeom prst="rect">
            <a:avLst/>
          </a:prstGeom>
          <a:noFill/>
        </p:spPr>
        <p:txBody>
          <a:bodyPr wrap="square" rtlCol="0">
            <a:spAutoFit/>
          </a:bodyPr>
          <a:lstStyle/>
          <a:p>
            <a:r>
              <a:rPr lang="en-GB" sz="2000" dirty="0" smtClean="0">
                <a:solidFill>
                  <a:schemeClr val="tx2"/>
                </a:solidFill>
                <a:latin typeface="Cambria" panose="02040503050406030204" pitchFamily="18" charset="0"/>
              </a:rPr>
              <a:t>Exclusions </a:t>
            </a:r>
            <a:endParaRPr lang="en-GB" sz="2000" dirty="0">
              <a:solidFill>
                <a:schemeClr val="tx2"/>
              </a:solidFill>
              <a:latin typeface="Cambria" panose="02040503050406030204" pitchFamily="18" charset="0"/>
            </a:endParaRPr>
          </a:p>
        </p:txBody>
      </p:sp>
    </p:spTree>
    <p:extLst>
      <p:ext uri="{BB962C8B-B14F-4D97-AF65-F5344CB8AC3E}">
        <p14:creationId xmlns:p14="http://schemas.microsoft.com/office/powerpoint/2010/main" val="3341894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385003"/>
            <a:ext cx="8229600" cy="1155035"/>
          </a:xfrm>
        </p:spPr>
        <p:txBody>
          <a:bodyPr>
            <a:normAutofit/>
          </a:bodyPr>
          <a:lstStyle/>
          <a:p>
            <a:r>
              <a:rPr lang="en-GB" sz="2400" u="sng" dirty="0" smtClean="0">
                <a:solidFill>
                  <a:schemeClr val="accent2"/>
                </a:solidFill>
              </a:rPr>
              <a:t>Indirect detection</a:t>
            </a:r>
            <a:r>
              <a:rPr lang="en-GB" sz="2400" dirty="0" smtClean="0">
                <a:solidFill>
                  <a:schemeClr val="accent2"/>
                </a:solidFill>
              </a:rPr>
              <a:t>: </a:t>
            </a:r>
            <a:r>
              <a:rPr lang="en-GB" sz="2400" dirty="0" smtClean="0"/>
              <a:t>Positron excess a hint of DM annihilation or local pulsars?</a:t>
            </a:r>
          </a:p>
        </p:txBody>
      </p:sp>
      <p:pic>
        <p:nvPicPr>
          <p:cNvPr id="72706" name="Picture 2" descr="The positron fraction as measured by the AMS (red circles) from 1 to 350 GeV. (Courtesy: &lt;i&gt;Phys. Rev. Lett.&lt;/i&gt; &lt;b&gt;110&lt;/b&gt; 141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309189"/>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25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LCDM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standard cosmological model, LCDM, explains observations consistently in a simple framework – but we do not understand its components</a:t>
            </a:r>
          </a:p>
          <a:p>
            <a:endParaRPr lang="en-US" dirty="0"/>
          </a:p>
          <a:p>
            <a:pPr lvl="1"/>
            <a:r>
              <a:rPr lang="en-US" dirty="0" smtClean="0"/>
              <a:t>Need </a:t>
            </a:r>
            <a:r>
              <a:rPr lang="en-US" i="1" dirty="0" smtClean="0">
                <a:solidFill>
                  <a:schemeClr val="accent2"/>
                </a:solidFill>
              </a:rPr>
              <a:t>inflation</a:t>
            </a:r>
            <a:r>
              <a:rPr lang="en-US" dirty="0" smtClean="0">
                <a:solidFill>
                  <a:schemeClr val="accent2"/>
                </a:solidFill>
              </a:rPr>
              <a:t> </a:t>
            </a:r>
            <a:r>
              <a:rPr lang="en-US" dirty="0" smtClean="0"/>
              <a:t>or some other theory to explain flatness of geometry and smoothness of CMB </a:t>
            </a:r>
            <a:r>
              <a:rPr lang="en-US" dirty="0" smtClean="0">
                <a:solidFill>
                  <a:schemeClr val="tx2"/>
                </a:solidFill>
              </a:rPr>
              <a:t>(Lecture 3)</a:t>
            </a:r>
          </a:p>
          <a:p>
            <a:pPr lvl="1"/>
            <a:endParaRPr lang="en-US" dirty="0" smtClean="0"/>
          </a:p>
          <a:p>
            <a:pPr lvl="1"/>
            <a:r>
              <a:rPr lang="en-US" dirty="0" smtClean="0"/>
              <a:t>We haven’t detected </a:t>
            </a:r>
            <a:r>
              <a:rPr lang="en-US" i="1" dirty="0" smtClean="0">
                <a:solidFill>
                  <a:schemeClr val="accent2"/>
                </a:solidFill>
              </a:rPr>
              <a:t>dark matter </a:t>
            </a:r>
            <a:r>
              <a:rPr lang="en-US" dirty="0" smtClean="0"/>
              <a:t>and don’t know what it is (it’s outside the standard model of particle physics)</a:t>
            </a:r>
          </a:p>
          <a:p>
            <a:pPr marL="457200" lvl="1" indent="0">
              <a:buNone/>
            </a:pPr>
            <a:r>
              <a:rPr lang="en-US" dirty="0">
                <a:solidFill>
                  <a:schemeClr val="tx2"/>
                </a:solidFill>
              </a:rPr>
              <a:t> </a:t>
            </a:r>
            <a:r>
              <a:rPr lang="en-US" dirty="0" smtClean="0">
                <a:solidFill>
                  <a:schemeClr val="tx2"/>
                </a:solidFill>
              </a:rPr>
              <a:t>     (Observational cosmology)</a:t>
            </a:r>
            <a:endParaRPr lang="en-US" dirty="0">
              <a:solidFill>
                <a:schemeClr val="tx2"/>
              </a:solidFill>
            </a:endParaRPr>
          </a:p>
          <a:p>
            <a:pPr lvl="1"/>
            <a:endParaRPr lang="en-US" dirty="0" smtClean="0"/>
          </a:p>
          <a:p>
            <a:pPr lvl="1"/>
            <a:r>
              <a:rPr lang="en-US" dirty="0" smtClean="0"/>
              <a:t>We don’t know what </a:t>
            </a:r>
            <a:r>
              <a:rPr lang="en-US" i="1" dirty="0" smtClean="0">
                <a:solidFill>
                  <a:schemeClr val="accent2"/>
                </a:solidFill>
              </a:rPr>
              <a:t>dark energy</a:t>
            </a:r>
            <a:r>
              <a:rPr lang="en-US" dirty="0" smtClean="0"/>
              <a:t> is or why the value of the cosmological constant is 120 orders of magnitude off </a:t>
            </a:r>
            <a:r>
              <a:rPr lang="en-US" dirty="0" smtClean="0">
                <a:solidFill>
                  <a:schemeClr val="tx2"/>
                </a:solidFill>
              </a:rPr>
              <a:t>(</a:t>
            </a:r>
            <a:r>
              <a:rPr lang="en-US" smtClean="0">
                <a:solidFill>
                  <a:schemeClr val="tx2"/>
                </a:solidFill>
              </a:rPr>
              <a:t>Lecture 4)</a:t>
            </a:r>
            <a:endParaRPr lang="en-US" dirty="0">
              <a:solidFill>
                <a:schemeClr val="tx2"/>
              </a:solidFill>
            </a:endParaRPr>
          </a:p>
        </p:txBody>
      </p:sp>
    </p:spTree>
    <p:extLst>
      <p:ext uri="{BB962C8B-B14F-4D97-AF65-F5344CB8AC3E}">
        <p14:creationId xmlns:p14="http://schemas.microsoft.com/office/powerpoint/2010/main" val="3733944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22374</TotalTime>
  <Words>1178</Words>
  <Application>Microsoft Office PowerPoint</Application>
  <PresentationFormat>On-screen Show (4:3)</PresentationFormat>
  <Paragraphs>73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ＭＳ Ｐ明朝</vt:lpstr>
      <vt:lpstr>Arial</vt:lpstr>
      <vt:lpstr>Calibri</vt:lpstr>
      <vt:lpstr>Cambria</vt:lpstr>
      <vt:lpstr>Cambria Math</vt:lpstr>
      <vt:lpstr>Office Theme</vt:lpstr>
      <vt:lpstr>Summary</vt:lpstr>
      <vt:lpstr>The LCDM Model</vt:lpstr>
      <vt:lpstr>PowerPoint Presentation</vt:lpstr>
      <vt:lpstr> Standard cosmology</vt:lpstr>
      <vt:lpstr>Dark Matter</vt:lpstr>
      <vt:lpstr>PowerPoint Presentation</vt:lpstr>
      <vt:lpstr>Confusing results…</vt:lpstr>
      <vt:lpstr>PowerPoint Presentation</vt:lpstr>
      <vt:lpstr>The LCDM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Big-Bang cosmology</dc:title>
  <dc:creator>kazuya</dc:creator>
  <cp:lastModifiedBy>Kazuya Koyama</cp:lastModifiedBy>
  <cp:revision>308</cp:revision>
  <dcterms:created xsi:type="dcterms:W3CDTF">2004-10-09T07:50:49Z</dcterms:created>
  <dcterms:modified xsi:type="dcterms:W3CDTF">2016-11-28T12:33:50Z</dcterms:modified>
</cp:coreProperties>
</file>