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86" r:id="rId3"/>
    <p:sldId id="256" r:id="rId4"/>
    <p:sldId id="273" r:id="rId5"/>
    <p:sldId id="376" r:id="rId6"/>
    <p:sldId id="385" r:id="rId7"/>
    <p:sldId id="387" r:id="rId8"/>
    <p:sldId id="274" r:id="rId9"/>
    <p:sldId id="377" r:id="rId10"/>
    <p:sldId id="388" r:id="rId11"/>
    <p:sldId id="275" r:id="rId12"/>
    <p:sldId id="276" r:id="rId13"/>
    <p:sldId id="277" r:id="rId14"/>
    <p:sldId id="378" r:id="rId15"/>
    <p:sldId id="278" r:id="rId16"/>
    <p:sldId id="389" r:id="rId17"/>
    <p:sldId id="338" r:id="rId19"/>
    <p:sldId id="339" r:id="rId20"/>
    <p:sldId id="279" r:id="rId21"/>
    <p:sldId id="280" r:id="rId22"/>
    <p:sldId id="379" r:id="rId23"/>
    <p:sldId id="281" r:id="rId24"/>
    <p:sldId id="282" r:id="rId25"/>
    <p:sldId id="382" r:id="rId26"/>
    <p:sldId id="283" r:id="rId27"/>
    <p:sldId id="340" r:id="rId28"/>
    <p:sldId id="383" r:id="rId29"/>
    <p:sldId id="384" r:id="rId30"/>
    <p:sldId id="342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6600"/>
    <a:srgbClr val="008000"/>
    <a:srgbClr val="66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.wmf"/><Relationship Id="rId6" Type="http://schemas.openxmlformats.org/officeDocument/2006/relationships/image" Target="../media/image1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24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5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8" Type="http://schemas.openxmlformats.org/officeDocument/2006/relationships/image" Target="../media/image136.wmf"/><Relationship Id="rId17" Type="http://schemas.openxmlformats.org/officeDocument/2006/relationships/image" Target="../media/image135.wmf"/><Relationship Id="rId16" Type="http://schemas.openxmlformats.org/officeDocument/2006/relationships/image" Target="../media/image134.wmf"/><Relationship Id="rId15" Type="http://schemas.openxmlformats.org/officeDocument/2006/relationships/image" Target="../media/image133.wmf"/><Relationship Id="rId14" Type="http://schemas.openxmlformats.org/officeDocument/2006/relationships/image" Target="../media/image132.wmf"/><Relationship Id="rId13" Type="http://schemas.openxmlformats.org/officeDocument/2006/relationships/image" Target="../media/image131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0.wmf"/><Relationship Id="rId5" Type="http://schemas.openxmlformats.org/officeDocument/2006/relationships/image" Target="../media/image3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20.wmf"/><Relationship Id="rId1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8D6A8F-5FF6-4F20-A457-7EC418824F8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latin typeface="Garamond" pitchFamily="18" charset="0"/>
              </a:rPr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95288" y="47625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4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31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8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76.bin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75.bin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4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4.bin"/><Relationship Id="rId21" Type="http://schemas.openxmlformats.org/officeDocument/2006/relationships/vmlDrawing" Target="../drawings/vmlDrawing1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93.bin"/><Relationship Id="rId18" Type="http://schemas.openxmlformats.org/officeDocument/2006/relationships/oleObject" Target="../embeddings/oleObject92.bin"/><Relationship Id="rId17" Type="http://schemas.openxmlformats.org/officeDocument/2006/relationships/image" Target="../media/image76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75.wmf"/><Relationship Id="rId14" Type="http://schemas.openxmlformats.org/officeDocument/2006/relationships/oleObject" Target="../embeddings/oleObject90.bin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79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93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oleObject" Target="../embeddings/oleObject122.bin"/><Relationship Id="rId7" Type="http://schemas.openxmlformats.org/officeDocument/2006/relationships/image" Target="../media/image102.wmf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0.wmf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07.wmf"/><Relationship Id="rId16" Type="http://schemas.openxmlformats.org/officeDocument/2006/relationships/oleObject" Target="../embeddings/oleObject126.bin"/><Relationship Id="rId15" Type="http://schemas.openxmlformats.org/officeDocument/2006/relationships/image" Target="../media/image106.wmf"/><Relationship Id="rId14" Type="http://schemas.openxmlformats.org/officeDocument/2006/relationships/oleObject" Target="../embeddings/oleObject125.bin"/><Relationship Id="rId13" Type="http://schemas.openxmlformats.org/officeDocument/2006/relationships/image" Target="../media/image105.wmf"/><Relationship Id="rId12" Type="http://schemas.openxmlformats.org/officeDocument/2006/relationships/oleObject" Target="../embeddings/oleObject124.bin"/><Relationship Id="rId11" Type="http://schemas.openxmlformats.org/officeDocument/2006/relationships/image" Target="../media/image104.wmf"/><Relationship Id="rId10" Type="http://schemas.openxmlformats.org/officeDocument/2006/relationships/oleObject" Target="../embeddings/oleObject123.bin"/><Relationship Id="rId1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28.bin"/><Relationship Id="rId25" Type="http://schemas.openxmlformats.org/officeDocument/2006/relationships/vmlDrawing" Target="../drawings/vmlDrawing2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18.wmf"/><Relationship Id="rId22" Type="http://schemas.openxmlformats.org/officeDocument/2006/relationships/oleObject" Target="../embeddings/oleObject138.bin"/><Relationship Id="rId21" Type="http://schemas.openxmlformats.org/officeDocument/2006/relationships/image" Target="../media/image117.wmf"/><Relationship Id="rId20" Type="http://schemas.openxmlformats.org/officeDocument/2006/relationships/oleObject" Target="../embeddings/oleObject137.bin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0.wmf"/><Relationship Id="rId38" Type="http://schemas.openxmlformats.org/officeDocument/2006/relationships/vmlDrawing" Target="../drawings/vmlDrawing23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36.wmf"/><Relationship Id="rId35" Type="http://schemas.openxmlformats.org/officeDocument/2006/relationships/oleObject" Target="../embeddings/oleObject156.bin"/><Relationship Id="rId34" Type="http://schemas.openxmlformats.org/officeDocument/2006/relationships/image" Target="../media/image135.wmf"/><Relationship Id="rId33" Type="http://schemas.openxmlformats.org/officeDocument/2006/relationships/oleObject" Target="../embeddings/oleObject155.bin"/><Relationship Id="rId32" Type="http://schemas.openxmlformats.org/officeDocument/2006/relationships/image" Target="../media/image134.wmf"/><Relationship Id="rId31" Type="http://schemas.openxmlformats.org/officeDocument/2006/relationships/oleObject" Target="../embeddings/oleObject154.bin"/><Relationship Id="rId30" Type="http://schemas.openxmlformats.org/officeDocument/2006/relationships/image" Target="../media/image133.wmf"/><Relationship Id="rId3" Type="http://schemas.openxmlformats.org/officeDocument/2006/relationships/oleObject" Target="../embeddings/oleObject140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132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31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28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37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3.wmf"/><Relationship Id="rId1" Type="http://schemas.openxmlformats.org/officeDocument/2006/relationships/oleObject" Target="../embeddings/oleObject15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41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6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2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2"/>
          <p:cNvSpPr>
            <a:spLocks noGrp="1"/>
          </p:cNvSpPr>
          <p:nvPr>
            <p:ph type="ctrTitle"/>
          </p:nvPr>
        </p:nvSpPr>
        <p:spPr>
          <a:xfrm>
            <a:off x="611188" y="1524000"/>
            <a:ext cx="8064500" cy="2336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  <a:cs typeface="+mj-cs"/>
              </a:rPr>
              <a:t>§ 5.2</a:t>
            </a:r>
            <a:r>
              <a:rPr lang="en-US" altLang="zh-CN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  </a:t>
            </a:r>
            <a: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线性微分方程组的一般理论</a:t>
            </a:r>
            <a:br>
              <a:rPr lang="zh-CN" altLang="en-US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b="1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      </a:t>
            </a:r>
            <a:br>
              <a:rPr lang="zh-CN" altLang="en-US" sz="4000" b="1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600" b="1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+mj-cs"/>
              </a:rPr>
              <a:t>General Theory of Linear ODEs</a:t>
            </a:r>
            <a:b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+mj-cs"/>
              </a:rPr>
            </a:b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13"/>
          <p:cNvSpPr/>
          <p:nvPr/>
        </p:nvSpPr>
        <p:spPr>
          <a:xfrm>
            <a:off x="1766888" y="7143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如果向量函数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4143375" y="714375"/>
          <a:ext cx="28813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270000" imgH="228600" progId="Equation.3">
                  <p:embed/>
                </p:oleObj>
              </mc:Choice>
              <mc:Fallback>
                <p:oleObj name="" r:id="rId1" imgW="12700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3375" y="714375"/>
                        <a:ext cx="2881313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5"/>
          <p:cNvSpPr/>
          <p:nvPr/>
        </p:nvSpPr>
        <p:spPr>
          <a:xfrm>
            <a:off x="2271713" y="1506538"/>
            <a:ext cx="6229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上线性相关，则它们的伏朗斯基行列式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1857375" y="2214563"/>
          <a:ext cx="33131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307465" imgH="317500" progId="Equation.3">
                  <p:embed/>
                </p:oleObj>
              </mc:Choice>
              <mc:Fallback>
                <p:oleObj name="" r:id="rId3" imgW="1307465" imgH="317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2214563"/>
                        <a:ext cx="3313113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7"/>
          <p:cNvSpPr/>
          <p:nvPr/>
        </p:nvSpPr>
        <p:spPr>
          <a:xfrm>
            <a:off x="614363" y="6953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196" name="Object 18"/>
          <p:cNvGraphicFramePr>
            <a:graphicFrameLocks noChangeAspect="1"/>
          </p:cNvGraphicFramePr>
          <p:nvPr/>
        </p:nvGraphicFramePr>
        <p:xfrm>
          <a:off x="687388" y="1506538"/>
          <a:ext cx="14398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545465" imgH="177800" progId="Equation.3">
                  <p:embed/>
                </p:oleObj>
              </mc:Choice>
              <mc:Fallback>
                <p:oleObj name="" r:id="rId5" imgW="545465" imgH="177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88" y="1506538"/>
                        <a:ext cx="14398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9"/>
          <p:cNvSpPr/>
          <p:nvPr/>
        </p:nvSpPr>
        <p:spPr>
          <a:xfrm>
            <a:off x="7096125" y="7143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201" name="Rectangle 20"/>
          <p:cNvSpPr/>
          <p:nvPr/>
        </p:nvSpPr>
        <p:spPr>
          <a:xfrm>
            <a:off x="4195763" y="-100012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42" name="Rectangle 14"/>
          <p:cNvSpPr/>
          <p:nvPr/>
        </p:nvSpPr>
        <p:spPr>
          <a:xfrm>
            <a:off x="1403350" y="549275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由假设，存在不全为零的常数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6299200" y="476250"/>
          <a:ext cx="2159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11200" imgH="228600" progId="Equation.3">
                  <p:embed/>
                </p:oleObj>
              </mc:Choice>
              <mc:Fallback>
                <p:oleObj name="" r:id="rId1" imgW="7112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99200" y="476250"/>
                        <a:ext cx="21590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15"/>
          <p:cNvSpPr/>
          <p:nvPr/>
        </p:nvSpPr>
        <p:spPr>
          <a:xfrm>
            <a:off x="1314450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使得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1350963" y="1700213"/>
          <a:ext cx="61928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781300" imgH="317500" progId="Equation.3">
                  <p:embed/>
                </p:oleObj>
              </mc:Choice>
              <mc:Fallback>
                <p:oleObj name="" r:id="rId3" imgW="2781300" imgH="317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963" y="1700213"/>
                        <a:ext cx="6192837" cy="70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6"/>
          <p:cNvSpPr/>
          <p:nvPr/>
        </p:nvSpPr>
        <p:spPr>
          <a:xfrm>
            <a:off x="7993063" y="1773238"/>
            <a:ext cx="11509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(5.16)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9229" name="Rectangle 25"/>
          <p:cNvSpPr/>
          <p:nvPr/>
        </p:nvSpPr>
        <p:spPr>
          <a:xfrm>
            <a:off x="384175" y="5302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990725" y="2565400"/>
          <a:ext cx="5400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120900" imgH="228600" progId="Equation.3">
                  <p:embed/>
                </p:oleObj>
              </mc:Choice>
              <mc:Fallback>
                <p:oleObj name="" r:id="rId5" imgW="21209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0725" y="2565400"/>
                        <a:ext cx="54006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1893888" y="3213100"/>
          <a:ext cx="5497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2159000" imgH="228600" progId="Equation.3">
                  <p:embed/>
                </p:oleObj>
              </mc:Choice>
              <mc:Fallback>
                <p:oleObj name="" r:id="rId7" imgW="21590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3888" y="3213100"/>
                        <a:ext cx="54975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4068763" y="3935413"/>
          <a:ext cx="8080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316865" imgH="76200" progId="Equation.3">
                  <p:embed/>
                </p:oleObj>
              </mc:Choice>
              <mc:Fallback>
                <p:oleObj name="" r:id="rId9" imgW="316865" imgH="76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8763" y="3935413"/>
                        <a:ext cx="808037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1893888" y="4151313"/>
          <a:ext cx="5497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159000" imgH="228600" progId="Equation.3">
                  <p:embed/>
                </p:oleObj>
              </mc:Choice>
              <mc:Fallback>
                <p:oleObj name="" r:id="rId11" imgW="21590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3888" y="4151313"/>
                        <a:ext cx="54975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AutoShape 32"/>
          <p:cNvSpPr/>
          <p:nvPr/>
        </p:nvSpPr>
        <p:spPr>
          <a:xfrm>
            <a:off x="1685925" y="2711450"/>
            <a:ext cx="142875" cy="1943100"/>
          </a:xfrm>
          <a:prstGeom prst="leftBrace">
            <a:avLst>
              <a:gd name="adj1" fmla="val 11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8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2561" name="Rectangle 33"/>
          <p:cNvSpPr/>
          <p:nvPr/>
        </p:nvSpPr>
        <p:spPr>
          <a:xfrm>
            <a:off x="1390650" y="508476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其系数行列式恰是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4386263" y="5203825"/>
          <a:ext cx="719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342900" imgH="203200" progId="Equation.3">
                  <p:embed/>
                </p:oleObj>
              </mc:Choice>
              <mc:Fallback>
                <p:oleObj name="" r:id="rId13" imgW="3429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6263" y="5203825"/>
                        <a:ext cx="719137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1758950" y="5805488"/>
          <a:ext cx="2736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1269365" imgH="317500" progId="Equation.3">
                  <p:embed/>
                </p:oleObj>
              </mc:Choice>
              <mc:Fallback>
                <p:oleObj name="" r:id="rId15" imgW="1269365" imgH="317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8950" y="5805488"/>
                        <a:ext cx="273685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Rectangle 36"/>
          <p:cNvSpPr/>
          <p:nvPr/>
        </p:nvSpPr>
        <p:spPr>
          <a:xfrm>
            <a:off x="7451725" y="56610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证毕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33" name="Rectangle 37"/>
          <p:cNvSpPr/>
          <p:nvPr/>
        </p:nvSpPr>
        <p:spPr>
          <a:xfrm>
            <a:off x="4195763" y="-92075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/>
      <p:bldP spid="13316" grpId="0"/>
      <p:bldP spid="22544" grpId="0"/>
      <p:bldP spid="22561" grpId="0"/>
      <p:bldP spid="225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7" name="Rectangle 5"/>
          <p:cNvSpPr/>
          <p:nvPr/>
        </p:nvSpPr>
        <p:spPr>
          <a:xfrm>
            <a:off x="1862138" y="1341438"/>
            <a:ext cx="71294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线性无关，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那么，它们的伏朗斯基行列式 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356100" y="595313"/>
          <a:ext cx="38163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270000" imgH="228600" progId="Equation.3">
                  <p:embed/>
                </p:oleObj>
              </mc:Choice>
              <mc:Fallback>
                <p:oleObj name="" r:id="rId1" imgW="12700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595313"/>
                        <a:ext cx="381635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1"/>
          <p:cNvSpPr/>
          <p:nvPr/>
        </p:nvSpPr>
        <p:spPr>
          <a:xfrm>
            <a:off x="0" y="2108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2051050" y="2060575"/>
          <a:ext cx="33845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282065" imgH="317500" progId="Equation.3">
                  <p:embed/>
                </p:oleObj>
              </mc:Choice>
              <mc:Fallback>
                <p:oleObj name="" r:id="rId3" imgW="1282065" imgH="317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060575"/>
                        <a:ext cx="338455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2"/>
          <p:cNvSpPr/>
          <p:nvPr/>
        </p:nvSpPr>
        <p:spPr>
          <a:xfrm>
            <a:off x="1331913" y="35734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设有某一个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419475" y="3500438"/>
          <a:ext cx="23764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964565" imgH="317500" progId="Equation.3">
                  <p:embed/>
                </p:oleObj>
              </mc:Choice>
              <mc:Fallback>
                <p:oleObj name="" r:id="rId5" imgW="964565" imgH="317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2376488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/>
          <p:nvPr/>
        </p:nvSpPr>
        <p:spPr>
          <a:xfrm>
            <a:off x="6011863" y="35734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使得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848475" y="3603625"/>
          <a:ext cx="14906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660400" imgH="228600" progId="Equation.3">
                  <p:embed/>
                </p:oleObj>
              </mc:Choice>
              <mc:Fallback>
                <p:oleObj name="" r:id="rId7" imgW="6604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8475" y="3603625"/>
                        <a:ext cx="14906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4"/>
          <p:cNvSpPr/>
          <p:nvPr/>
        </p:nvSpPr>
        <p:spPr>
          <a:xfrm>
            <a:off x="1371600" y="4365625"/>
            <a:ext cx="58324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考虑下面的齐次线性代数方程组：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600200" y="5084763"/>
          <a:ext cx="55451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235200" imgH="228600" progId="Equation.3">
                  <p:embed/>
                </p:oleObj>
              </mc:Choice>
              <mc:Fallback>
                <p:oleObj name="" r:id="rId9" imgW="22352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5084763"/>
                        <a:ext cx="5545138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/>
          <p:nvPr/>
        </p:nvSpPr>
        <p:spPr>
          <a:xfrm>
            <a:off x="7859713" y="5157788"/>
            <a:ext cx="15128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(5.17)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0253" name="Rectangle 23"/>
          <p:cNvSpPr/>
          <p:nvPr/>
        </p:nvSpPr>
        <p:spPr>
          <a:xfrm>
            <a:off x="611188" y="61753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4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0254" name="Rectangle 24"/>
          <p:cNvSpPr/>
          <p:nvPr/>
        </p:nvSpPr>
        <p:spPr>
          <a:xfrm>
            <a:off x="1908175" y="666750"/>
            <a:ext cx="2466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78" name="Rectangle 26"/>
          <p:cNvSpPr/>
          <p:nvPr/>
        </p:nvSpPr>
        <p:spPr>
          <a:xfrm>
            <a:off x="539750" y="2946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79" name="Rectangle 27"/>
          <p:cNvSpPr/>
          <p:nvPr/>
        </p:nvSpPr>
        <p:spPr>
          <a:xfrm>
            <a:off x="1404938" y="29464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用反证法。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0257" name="Rectangle 29"/>
          <p:cNvSpPr/>
          <p:nvPr/>
        </p:nvSpPr>
        <p:spPr>
          <a:xfrm>
            <a:off x="4211638" y="-92075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23565" grpId="0"/>
      <p:bldP spid="23566" grpId="0"/>
      <p:bldP spid="23567" grpId="0"/>
      <p:bldP spid="23578" grpId="0"/>
      <p:bldP spid="23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3" name="Rectangle 4"/>
          <p:cNvSpPr/>
          <p:nvPr/>
        </p:nvSpPr>
        <p:spPr>
          <a:xfrm>
            <a:off x="755650" y="4762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它的系数行列式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419475" y="481013"/>
          <a:ext cx="16557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481013"/>
                        <a:ext cx="165576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Rectangle 6"/>
          <p:cNvSpPr/>
          <p:nvPr/>
        </p:nvSpPr>
        <p:spPr>
          <a:xfrm>
            <a:off x="5076825" y="496888"/>
            <a:ext cx="3533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，所以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(5.17)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有非零解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971550" y="1196975"/>
          <a:ext cx="20875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723900" imgH="241300" progId="Equation.3">
                  <p:embed/>
                </p:oleObj>
              </mc:Choice>
              <mc:Fallback>
                <p:oleObj name="" r:id="rId3" imgW="7239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196975"/>
                        <a:ext cx="2087563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Rectangle 8"/>
          <p:cNvSpPr/>
          <p:nvPr/>
        </p:nvSpPr>
        <p:spPr>
          <a:xfrm>
            <a:off x="827088" y="1916113"/>
            <a:ext cx="4095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以这个非零解作向量函数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1317625" y="2632075"/>
          <a:ext cx="9223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419100" imgH="203200" progId="Equation.3">
                  <p:embed/>
                </p:oleObj>
              </mc:Choice>
              <mc:Fallback>
                <p:oleObj name="" r:id="rId5" imgW="41910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625" y="2632075"/>
                        <a:ext cx="92233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Rectangle 10"/>
          <p:cNvSpPr/>
          <p:nvPr/>
        </p:nvSpPr>
        <p:spPr>
          <a:xfrm>
            <a:off x="7092950" y="249237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(5.18)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2339975" y="2535238"/>
          <a:ext cx="43926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841500" imgH="228600" progId="Equation.3">
                  <p:embed/>
                </p:oleObj>
              </mc:Choice>
              <mc:Fallback>
                <p:oleObj name="" r:id="rId7" imgW="18415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2535238"/>
                        <a:ext cx="439261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2700338" y="4043363"/>
          <a:ext cx="13684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584200" imgH="228600" progId="Equation.3">
                  <p:embed/>
                </p:oleObj>
              </mc:Choice>
              <mc:Fallback>
                <p:oleObj name="" r:id="rId9" imgW="5842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338" y="4043363"/>
                        <a:ext cx="136842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Rectangle 13"/>
          <p:cNvSpPr/>
          <p:nvPr/>
        </p:nvSpPr>
        <p:spPr>
          <a:xfrm>
            <a:off x="684213" y="5618163"/>
            <a:ext cx="42449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满足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初始条件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(5.19)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的解。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1547813" y="4868863"/>
          <a:ext cx="13684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570865" imgH="177800" progId="Equation.3">
                  <p:embed/>
                </p:oleObj>
              </mc:Choice>
              <mc:Fallback>
                <p:oleObj name="" r:id="rId11" imgW="570865" imgH="177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4868863"/>
                        <a:ext cx="136842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7" name="Rectangle 15"/>
          <p:cNvSpPr/>
          <p:nvPr/>
        </p:nvSpPr>
        <p:spPr>
          <a:xfrm>
            <a:off x="7019925" y="3956050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(5.19)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1088" name="Rectangle 16"/>
          <p:cNvSpPr/>
          <p:nvPr/>
        </p:nvSpPr>
        <p:spPr>
          <a:xfrm>
            <a:off x="755650" y="3235325"/>
            <a:ext cx="6430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易知 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华文中宋" pitchFamily="2" charset="-122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的解，且满足初始条件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1089" name="Rectangle 17"/>
          <p:cNvSpPr/>
          <p:nvPr/>
        </p:nvSpPr>
        <p:spPr>
          <a:xfrm>
            <a:off x="755650" y="48212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而在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1090" name="Rectangle 18"/>
          <p:cNvSpPr/>
          <p:nvPr/>
        </p:nvSpPr>
        <p:spPr>
          <a:xfrm>
            <a:off x="2843213" y="4843463"/>
            <a:ext cx="6022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上恒等于零的向量函数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也是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3492500" y="1196975"/>
          <a:ext cx="4752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2235200" imgH="228600" progId="Equation.3">
                  <p:embed/>
                </p:oleObj>
              </mc:Choice>
              <mc:Fallback>
                <p:oleObj name="" r:id="rId13" imgW="22352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92500" y="1196975"/>
                        <a:ext cx="475297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20"/>
          <p:cNvSpPr/>
          <p:nvPr/>
        </p:nvSpPr>
        <p:spPr>
          <a:xfrm>
            <a:off x="4211638" y="-92075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80" grpId="0"/>
      <p:bldP spid="131082" grpId="0"/>
      <p:bldP spid="131085" grpId="0"/>
      <p:bldP spid="131087" grpId="0"/>
      <p:bldP spid="131088" grpId="0"/>
      <p:bldP spid="131089" grpId="0"/>
      <p:bldP spid="1310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284663" y="836613"/>
          <a:ext cx="1584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533400" imgH="203200" progId="Equation.3">
                  <p:embed/>
                </p:oleObj>
              </mc:Choice>
              <mc:Fallback>
                <p:oleObj name="" r:id="rId1" imgW="533400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836613"/>
                        <a:ext cx="15843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4213" y="1557338"/>
          <a:ext cx="79930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781300" imgH="317500" progId="Equation.3">
                  <p:embed/>
                </p:oleObj>
              </mc:Choice>
              <mc:Fallback>
                <p:oleObj name="" r:id="rId3" imgW="2781300" imgH="317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7993062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4"/>
          <p:cNvSpPr/>
          <p:nvPr/>
        </p:nvSpPr>
        <p:spPr>
          <a:xfrm>
            <a:off x="611188" y="2565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因为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692275" y="2492375"/>
          <a:ext cx="2016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673100" imgH="241300" progId="Equation.3">
                  <p:embed/>
                </p:oleObj>
              </mc:Choice>
              <mc:Fallback>
                <p:oleObj name="" r:id="rId5" imgW="673100" imgH="241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492375"/>
                        <a:ext cx="201612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/>
          <p:nvPr/>
        </p:nvSpPr>
        <p:spPr>
          <a:xfrm>
            <a:off x="3851275" y="25654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不全为零，这就与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4592" name="Rectangle 16"/>
          <p:cNvSpPr/>
          <p:nvPr/>
        </p:nvSpPr>
        <p:spPr>
          <a:xfrm>
            <a:off x="4716463" y="34290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线性无关矛盾。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684213" y="3357563"/>
          <a:ext cx="3959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270000" imgH="228600" progId="Equation.3">
                  <p:embed/>
                </p:oleObj>
              </mc:Choice>
              <mc:Fallback>
                <p:oleObj name="" r:id="rId7" imgW="1270000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357563"/>
                        <a:ext cx="39592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29"/>
          <p:cNvSpPr/>
          <p:nvPr/>
        </p:nvSpPr>
        <p:spPr>
          <a:xfrm>
            <a:off x="755650" y="83661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由解的唯一性，知道                      即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4606" name="Rectangle 30"/>
          <p:cNvSpPr/>
          <p:nvPr/>
        </p:nvSpPr>
        <p:spPr>
          <a:xfrm>
            <a:off x="5651500" y="414972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定理得证。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2299" name="Rectangle 36"/>
          <p:cNvSpPr/>
          <p:nvPr/>
        </p:nvSpPr>
        <p:spPr>
          <a:xfrm>
            <a:off x="4211638" y="-76200"/>
            <a:ext cx="49688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24591" grpId="0"/>
      <p:bldP spid="24592" grpId="0"/>
      <p:bldP spid="246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31800" y="4752975"/>
            <a:ext cx="8280400" cy="1511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313" y="620713"/>
            <a:ext cx="8207375" cy="4103688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766888" y="714375"/>
            <a:ext cx="2317750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如果向量函数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143375" y="714375"/>
          <a:ext cx="28813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270000" imgH="228600" progId="Equation.3">
                  <p:embed/>
                </p:oleObj>
              </mc:Choice>
              <mc:Fallback>
                <p:oleObj name="" r:id="rId1" imgW="12700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3375" y="714375"/>
                        <a:ext cx="2881313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15"/>
          <p:cNvSpPr>
            <a:spLocks noChangeArrowheads="1"/>
          </p:cNvSpPr>
          <p:nvPr/>
        </p:nvSpPr>
        <p:spPr bwMode="auto">
          <a:xfrm>
            <a:off x="2271713" y="1506538"/>
            <a:ext cx="6229350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上线性相关，则它们的伏朗斯基行列式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57375" y="2214563"/>
          <a:ext cx="33131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307465" imgH="317500" progId="Equation.3">
                  <p:embed/>
                </p:oleObj>
              </mc:Choice>
              <mc:Fallback>
                <p:oleObj name="" r:id="rId3" imgW="1307465" imgH="317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2214563"/>
                        <a:ext cx="3313113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614363" y="695325"/>
            <a:ext cx="1073150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87388" y="1506538"/>
          <a:ext cx="14398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545465" imgH="177800" progId="Equation.3">
                  <p:embed/>
                </p:oleObj>
              </mc:Choice>
              <mc:Fallback>
                <p:oleObj name="" r:id="rId5" imgW="545465" imgH="177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88" y="1506538"/>
                        <a:ext cx="14398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7096125" y="714375"/>
            <a:ext cx="1250950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在区间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13326" name="Rectangle 20"/>
          <p:cNvSpPr/>
          <p:nvPr/>
        </p:nvSpPr>
        <p:spPr>
          <a:xfrm>
            <a:off x="4195763" y="-100012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785813" y="3571875"/>
            <a:ext cx="7129463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线性无关，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那么，它们的伏朗斯基行列式 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279900" y="2825750"/>
          <a:ext cx="3816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270000" imgH="228600" progId="Equation.3">
                  <p:embed/>
                </p:oleObj>
              </mc:Choice>
              <mc:Fallback>
                <p:oleObj name="" r:id="rId7" imgW="12700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9900" y="2825750"/>
                        <a:ext cx="381635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000250" y="4143375"/>
          <a:ext cx="33845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282065" imgH="317500" progId="Equation.3">
                  <p:embed/>
                </p:oleObj>
              </mc:Choice>
              <mc:Fallback>
                <p:oleObj name="" r:id="rId9" imgW="1282065" imgH="317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0250" y="4143375"/>
                        <a:ext cx="338455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23"/>
          <p:cNvSpPr>
            <a:spLocks noChangeArrowheads="1"/>
          </p:cNvSpPr>
          <p:nvPr/>
        </p:nvSpPr>
        <p:spPr bwMode="auto">
          <a:xfrm>
            <a:off x="534988" y="2847975"/>
            <a:ext cx="1073150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17422" name="Rectangle 24"/>
          <p:cNvSpPr>
            <a:spLocks noChangeArrowheads="1"/>
          </p:cNvSpPr>
          <p:nvPr/>
        </p:nvSpPr>
        <p:spPr bwMode="auto">
          <a:xfrm>
            <a:off x="1831975" y="2897188"/>
            <a:ext cx="2466975" cy="51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如果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(5.15)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的解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15" name="Text Box 31"/>
          <p:cNvSpPr txBox="1"/>
          <p:nvPr/>
        </p:nvSpPr>
        <p:spPr>
          <a:xfrm>
            <a:off x="468313" y="4797425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结论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563938" y="4797425"/>
          <a:ext cx="31686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270000" imgH="228600" progId="Equation.3">
                  <p:embed/>
                </p:oleObj>
              </mc:Choice>
              <mc:Fallback>
                <p:oleObj name="" r:id="rId11" imgW="12700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938" y="4797425"/>
                        <a:ext cx="3168650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3"/>
          <p:cNvSpPr/>
          <p:nvPr/>
        </p:nvSpPr>
        <p:spPr>
          <a:xfrm>
            <a:off x="395288" y="5589588"/>
            <a:ext cx="8442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斯基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行列式</a:t>
            </a:r>
            <a:r>
              <a:rPr lang="en-US" altLang="zh-CN" sz="2800" b="1" i="1" dirty="0">
                <a:latin typeface="华文中宋" pitchFamily="2" charset="-122"/>
                <a:ea typeface="华文中宋" pitchFamily="2" charset="-122"/>
              </a:rPr>
              <a:t>W 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( </a:t>
            </a:r>
            <a:r>
              <a:rPr lang="en-US" altLang="zh-CN" sz="2800" b="1" i="1" dirty="0">
                <a:latin typeface="华文中宋" pitchFamily="2" charset="-122"/>
                <a:ea typeface="华文中宋" pitchFamily="2" charset="-122"/>
              </a:rPr>
              <a:t>t 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)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或者恒等于零，或者恒不等于零。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403350" y="4797425"/>
            <a:ext cx="2951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9" name="Rectangle 35"/>
          <p:cNvSpPr/>
          <p:nvPr/>
        </p:nvSpPr>
        <p:spPr>
          <a:xfrm>
            <a:off x="6659563" y="479742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作成的伏朗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476375" y="4005263"/>
          <a:ext cx="10080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81000" imgH="215900" progId="Equation.3">
                  <p:embed/>
                </p:oleObj>
              </mc:Choice>
              <mc:Fallback>
                <p:oleObj name="" r:id="rId1" imgW="381000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4005263"/>
                        <a:ext cx="1008063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7"/>
          <p:cNvSpPr/>
          <p:nvPr/>
        </p:nvSpPr>
        <p:spPr>
          <a:xfrm>
            <a:off x="755650" y="69215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5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7048" name="Rectangle 8"/>
          <p:cNvSpPr/>
          <p:nvPr/>
        </p:nvSpPr>
        <p:spPr>
          <a:xfrm>
            <a:off x="2339975" y="692150"/>
            <a:ext cx="5688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一定存在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个线性无关的解。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827088" y="1628775"/>
          <a:ext cx="19891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787400" imgH="914400" progId="Equation.3">
                  <p:embed/>
                </p:oleObj>
              </mc:Choice>
              <mc:Fallback>
                <p:oleObj name="" r:id="rId3" imgW="787400" imgH="914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628775"/>
                        <a:ext cx="1989137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916238" y="1700213"/>
          <a:ext cx="20161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800100" imgH="914400" progId="Equation.3">
                  <p:embed/>
                </p:oleObj>
              </mc:Choice>
              <mc:Fallback>
                <p:oleObj name="" r:id="rId5" imgW="800100" imgH="914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1700213"/>
                        <a:ext cx="2016125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5508625" y="2636838"/>
          <a:ext cx="3683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77165" imgH="76200" progId="Equation.3">
                  <p:embed/>
                </p:oleObj>
              </mc:Choice>
              <mc:Fallback>
                <p:oleObj name="" r:id="rId7" imgW="177165" imgH="76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25" y="2636838"/>
                        <a:ext cx="368300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6300788" y="1604963"/>
          <a:ext cx="2103437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774700" imgH="914400" progId="Equation.3">
                  <p:embed/>
                </p:oleObj>
              </mc:Choice>
              <mc:Fallback>
                <p:oleObj name="" r:id="rId9" imgW="774700" imgH="914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0788" y="1604963"/>
                        <a:ext cx="2103437" cy="216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3203575" y="4005263"/>
          <a:ext cx="10810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393065" imgH="215900" progId="Equation.3">
                  <p:embed/>
                </p:oleObj>
              </mc:Choice>
              <mc:Fallback>
                <p:oleObj name="" r:id="rId11" imgW="393065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4005263"/>
                        <a:ext cx="108108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6659563" y="4005263"/>
          <a:ext cx="8651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355600" imgH="228600" progId="Equation.3">
                  <p:embed/>
                </p:oleObj>
              </mc:Choice>
              <mc:Fallback>
                <p:oleObj name="" r:id="rId13" imgW="3556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9563" y="4005263"/>
                        <a:ext cx="86518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5435600" y="4221163"/>
          <a:ext cx="3683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177165" imgH="76200" progId="Equation.3">
                  <p:embed/>
                </p:oleObj>
              </mc:Choice>
              <mc:Fallback>
                <p:oleObj name="" r:id="rId15" imgW="177165" imgH="76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5600" y="4221163"/>
                        <a:ext cx="368300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611188" y="5013325"/>
          <a:ext cx="25193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6" imgW="862965" imgH="228600" progId="Equation.3">
                  <p:embed/>
                </p:oleObj>
              </mc:Choice>
              <mc:Fallback>
                <p:oleObj name="" r:id="rId16" imgW="862965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1188" y="5013325"/>
                        <a:ext cx="2519362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/>
          <p:cNvGraphicFramePr>
            <a:graphicFrameLocks noChangeAspect="1"/>
          </p:cNvGraphicFramePr>
          <p:nvPr/>
        </p:nvGraphicFramePr>
        <p:xfrm>
          <a:off x="3276600" y="5084763"/>
          <a:ext cx="37433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8" imgW="1270000" imgH="228600" progId="Equation.3">
                  <p:embed/>
                </p:oleObj>
              </mc:Choice>
              <mc:Fallback>
                <p:oleObj name="" r:id="rId18" imgW="12700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76600" y="5084763"/>
                        <a:ext cx="3743325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Rectangle 20"/>
          <p:cNvSpPr/>
          <p:nvPr/>
        </p:nvSpPr>
        <p:spPr>
          <a:xfrm>
            <a:off x="7235825" y="51577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线性无关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7073" name="Rectangle 33"/>
          <p:cNvSpPr/>
          <p:nvPr/>
        </p:nvSpPr>
        <p:spPr>
          <a:xfrm>
            <a:off x="5651500" y="566102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定理得证。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4352" name="Rectangle 34"/>
          <p:cNvSpPr/>
          <p:nvPr/>
        </p:nvSpPr>
        <p:spPr>
          <a:xfrm>
            <a:off x="4267200" y="-76200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500063" y="14287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60" grpId="0"/>
      <p:bldP spid="8707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8" name="Rectangle 8"/>
          <p:cNvSpPr/>
          <p:nvPr/>
        </p:nvSpPr>
        <p:spPr>
          <a:xfrm>
            <a:off x="5064125" y="549275"/>
            <a:ext cx="4011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个线性无关   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/>
        </p:nvGraphicFramePr>
        <p:xfrm>
          <a:off x="1258888" y="1844675"/>
          <a:ext cx="56165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235200" imgH="228600" progId="Equation.3">
                  <p:embed/>
                </p:oleObj>
              </mc:Choice>
              <mc:Fallback>
                <p:oleObj name="" r:id="rId1" imgW="22352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844675"/>
                        <a:ext cx="5616575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0"/>
          <p:cNvSpPr/>
          <p:nvPr/>
        </p:nvSpPr>
        <p:spPr>
          <a:xfrm>
            <a:off x="392113" y="26400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这里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1258888" y="2590800"/>
          <a:ext cx="18716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711200" imgH="228600" progId="Equation.3">
                  <p:embed/>
                </p:oleObj>
              </mc:Choice>
              <mc:Fallback>
                <p:oleObj name="" r:id="rId3" imgW="7112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590800"/>
                        <a:ext cx="1871662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2"/>
          <p:cNvSpPr/>
          <p:nvPr/>
        </p:nvSpPr>
        <p:spPr>
          <a:xfrm>
            <a:off x="323850" y="1100138"/>
            <a:ext cx="67897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的解，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的任一解 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lang="en-US" altLang="zh-CN" sz="3200" b="1" dirty="0">
                <a:latin typeface="华文中宋" pitchFamily="2" charset="-122"/>
                <a:ea typeface="华文中宋" pitchFamily="2" charset="-122"/>
              </a:rPr>
              <a:t>( </a:t>
            </a:r>
            <a:r>
              <a:rPr lang="en-US" altLang="zh-CN" sz="3200" i="1" dirty="0">
                <a:latin typeface="Times New Roman" panose="02020603050405020304" pitchFamily="18" charset="0"/>
                <a:ea typeface="华文中宋" pitchFamily="2" charset="-122"/>
              </a:rPr>
              <a:t>t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3200" b="1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均可表示为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5364" name="Object 13"/>
          <p:cNvGraphicFramePr>
            <a:graphicFrameLocks noChangeAspect="1"/>
          </p:cNvGraphicFramePr>
          <p:nvPr/>
        </p:nvGraphicFramePr>
        <p:xfrm>
          <a:off x="2124075" y="549275"/>
          <a:ext cx="30257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270000" imgH="228600" progId="Equation.3">
                  <p:embed/>
                </p:oleObj>
              </mc:Choice>
              <mc:Fallback>
                <p:oleObj name="" r:id="rId5" imgW="12700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549275"/>
                        <a:ext cx="302577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4"/>
          <p:cNvSpPr/>
          <p:nvPr/>
        </p:nvSpPr>
        <p:spPr>
          <a:xfrm>
            <a:off x="250825" y="50006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72" name="Rectangle 15"/>
          <p:cNvSpPr/>
          <p:nvPr/>
        </p:nvSpPr>
        <p:spPr>
          <a:xfrm>
            <a:off x="1258888" y="5000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如果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73" name="Rectangle 16"/>
          <p:cNvSpPr/>
          <p:nvPr/>
        </p:nvSpPr>
        <p:spPr>
          <a:xfrm>
            <a:off x="3203575" y="26368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是相应的确定常数。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8081" name="Rectangle 17"/>
          <p:cNvSpPr/>
          <p:nvPr/>
        </p:nvSpPr>
        <p:spPr>
          <a:xfrm>
            <a:off x="1403350" y="3397250"/>
            <a:ext cx="64801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任取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，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2195513" y="3357563"/>
          <a:ext cx="15827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609600" imgH="228600" progId="Equation.3">
                  <p:embed/>
                </p:oleObj>
              </mc:Choice>
              <mc:Fallback>
                <p:oleObj name="" r:id="rId7" imgW="609600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513" y="3357563"/>
                        <a:ext cx="1582737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Rectangle 19"/>
          <p:cNvSpPr/>
          <p:nvPr/>
        </p:nvSpPr>
        <p:spPr>
          <a:xfrm>
            <a:off x="498475" y="40767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1331913" y="4076700"/>
          <a:ext cx="59642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2463800" imgH="228600" progId="Equation.3">
                  <p:embed/>
                </p:oleObj>
              </mc:Choice>
              <mc:Fallback>
                <p:oleObj name="" r:id="rId9" imgW="24638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4076700"/>
                        <a:ext cx="596423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Rectangle 21"/>
          <p:cNvSpPr/>
          <p:nvPr/>
        </p:nvSpPr>
        <p:spPr>
          <a:xfrm>
            <a:off x="339725" y="48387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上式看作是以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2586038" y="4868863"/>
          <a:ext cx="1800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711200" imgH="228600" progId="Equation.3">
                  <p:embed/>
                </p:oleObj>
              </mc:Choice>
              <mc:Fallback>
                <p:oleObj name="" r:id="rId11" imgW="7112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6038" y="4868863"/>
                        <a:ext cx="18002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Rectangle 23"/>
          <p:cNvSpPr/>
          <p:nvPr/>
        </p:nvSpPr>
        <p:spPr>
          <a:xfrm>
            <a:off x="4295775" y="4868863"/>
            <a:ext cx="46085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为未知量的线性代数方程组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.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8088" name="Rectangle 24"/>
          <p:cNvSpPr/>
          <p:nvPr/>
        </p:nvSpPr>
        <p:spPr>
          <a:xfrm>
            <a:off x="395288" y="33797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8092" name="Rectangle 28"/>
          <p:cNvSpPr/>
          <p:nvPr/>
        </p:nvSpPr>
        <p:spPr>
          <a:xfrm>
            <a:off x="7554913" y="4027488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(5.20)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80" name="Rectangle 31"/>
          <p:cNvSpPr/>
          <p:nvPr/>
        </p:nvSpPr>
        <p:spPr>
          <a:xfrm>
            <a:off x="4267200" y="-76200"/>
            <a:ext cx="50577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/>
      <p:bldP spid="88083" grpId="0"/>
      <p:bldP spid="88085" grpId="0"/>
      <p:bldP spid="88087" grpId="0"/>
      <p:bldP spid="88088" grpId="0"/>
      <p:bldP spid="880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8" name="Rectangle 18"/>
          <p:cNvSpPr/>
          <p:nvPr/>
        </p:nvSpPr>
        <p:spPr>
          <a:xfrm>
            <a:off x="611188" y="5127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系数行列式就是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22625" y="534988"/>
          <a:ext cx="46799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943100" imgH="228600" progId="Equation.3">
                  <p:embed/>
                </p:oleObj>
              </mc:Choice>
              <mc:Fallback>
                <p:oleObj name="" r:id="rId1" imgW="19431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2625" y="534988"/>
                        <a:ext cx="467995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892425" y="1087438"/>
          <a:ext cx="1655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635000" imgH="228600" progId="Equation.3">
                  <p:embed/>
                </p:oleObj>
              </mc:Choice>
              <mc:Fallback>
                <p:oleObj name="" r:id="rId3" imgW="635000" imgH="228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425" y="1087438"/>
                        <a:ext cx="1655763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611188" y="1700213"/>
          <a:ext cx="1819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711200" imgH="228600" progId="Equation.3">
                  <p:embed/>
                </p:oleObj>
              </mc:Choice>
              <mc:Fallback>
                <p:oleObj name="" r:id="rId5" imgW="7112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1700213"/>
                        <a:ext cx="18192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2" name="Rectangle 32"/>
          <p:cNvSpPr/>
          <p:nvPr/>
        </p:nvSpPr>
        <p:spPr>
          <a:xfrm>
            <a:off x="611188" y="3140075"/>
            <a:ext cx="5311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它显然是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的解，且满足条件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33" name="Rectangle 33"/>
          <p:cNvSpPr/>
          <p:nvPr/>
        </p:nvSpPr>
        <p:spPr>
          <a:xfrm>
            <a:off x="611188" y="105251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线性无关，则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5634" name="Rectangle 34"/>
          <p:cNvSpPr/>
          <p:nvPr/>
        </p:nvSpPr>
        <p:spPr>
          <a:xfrm>
            <a:off x="4586288" y="1044575"/>
            <a:ext cx="35671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.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从而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(5.20)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有唯一解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5635" name="Rectangle 35"/>
          <p:cNvSpPr/>
          <p:nvPr/>
        </p:nvSpPr>
        <p:spPr>
          <a:xfrm>
            <a:off x="611188" y="24923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作向量函数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5636" name="Object 36"/>
          <p:cNvGraphicFramePr>
            <a:graphicFrameLocks noChangeAspect="1"/>
          </p:cNvGraphicFramePr>
          <p:nvPr/>
        </p:nvGraphicFramePr>
        <p:xfrm>
          <a:off x="2843213" y="2492375"/>
          <a:ext cx="4267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841500" imgH="228600" progId="Equation.3">
                  <p:embed/>
                </p:oleObj>
              </mc:Choice>
              <mc:Fallback>
                <p:oleObj name="" r:id="rId7" imgW="18415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2492375"/>
                        <a:ext cx="42672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3563938" y="1773238"/>
          <a:ext cx="42481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2006600" imgH="228600" progId="Equation.3">
                  <p:embed/>
                </p:oleObj>
              </mc:Choice>
              <mc:Fallback>
                <p:oleObj name="" r:id="rId9" imgW="20066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938" y="1773238"/>
                        <a:ext cx="42481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7739063" y="1773238"/>
          <a:ext cx="9366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469900" imgH="228600" progId="Equation.3">
                  <p:embed/>
                </p:oleObj>
              </mc:Choice>
              <mc:Fallback>
                <p:oleObj name="" r:id="rId11" imgW="4699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39063" y="1773238"/>
                        <a:ext cx="93662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1960563" y="4411663"/>
          <a:ext cx="42672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1841500" imgH="228600" progId="Equation.DSMT4">
                  <p:embed/>
                </p:oleObj>
              </mc:Choice>
              <mc:Fallback>
                <p:oleObj name="" r:id="rId13" imgW="1841500" imgH="2286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0563" y="4411663"/>
                        <a:ext cx="42672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755650" y="4437063"/>
          <a:ext cx="6762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4" imgW="292100" imgH="203200" progId="Equation.3">
                  <p:embed/>
                </p:oleObj>
              </mc:Choice>
              <mc:Fallback>
                <p:oleObj name="" r:id="rId14" imgW="292100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4437063"/>
                        <a:ext cx="676275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2" name="Rectangle 42"/>
          <p:cNvSpPr/>
          <p:nvPr/>
        </p:nvSpPr>
        <p:spPr>
          <a:xfrm>
            <a:off x="684213" y="5013325"/>
            <a:ext cx="694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初始条件，因此由解的存在唯一性条件可知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5646" name="Rectangle 46"/>
          <p:cNvSpPr/>
          <p:nvPr/>
        </p:nvSpPr>
        <p:spPr>
          <a:xfrm>
            <a:off x="7524750" y="5805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证毕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25647" name="Object 47"/>
          <p:cNvGraphicFramePr>
            <a:graphicFrameLocks noChangeAspect="1"/>
          </p:cNvGraphicFramePr>
          <p:nvPr/>
        </p:nvGraphicFramePr>
        <p:xfrm>
          <a:off x="1190625" y="5661025"/>
          <a:ext cx="5029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6" imgW="2171700" imgH="228600" progId="Equation.DSMT4">
                  <p:embed/>
                </p:oleObj>
              </mc:Choice>
              <mc:Fallback>
                <p:oleObj name="" r:id="rId16" imgW="2171700" imgH="228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90625" y="5661025"/>
                        <a:ext cx="50292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Text Box 48"/>
          <p:cNvSpPr txBox="1"/>
          <p:nvPr/>
        </p:nvSpPr>
        <p:spPr>
          <a:xfrm>
            <a:off x="2627313" y="1757363"/>
            <a:ext cx="1152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使得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5649" name="Object 49"/>
          <p:cNvGraphicFramePr>
            <a:graphicFrameLocks noChangeAspect="1"/>
          </p:cNvGraphicFramePr>
          <p:nvPr/>
        </p:nvGraphicFramePr>
        <p:xfrm>
          <a:off x="1331913" y="3738563"/>
          <a:ext cx="48577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8" imgW="2006600" imgH="228600" progId="Equation.3">
                  <p:embed/>
                </p:oleObj>
              </mc:Choice>
              <mc:Fallback>
                <p:oleObj name="" r:id="rId18" imgW="20066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3738563"/>
                        <a:ext cx="48577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0" name="Object 50"/>
          <p:cNvGraphicFramePr>
            <a:graphicFrameLocks noChangeAspect="1"/>
          </p:cNvGraphicFramePr>
          <p:nvPr/>
        </p:nvGraphicFramePr>
        <p:xfrm>
          <a:off x="6156325" y="3738563"/>
          <a:ext cx="11366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469900" imgH="228600" progId="Equation.3">
                  <p:embed/>
                </p:oleObj>
              </mc:Choice>
              <mc:Fallback>
                <p:oleObj name="" r:id="rId19" imgW="4699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325" y="3738563"/>
                        <a:ext cx="11366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51"/>
          <p:cNvSpPr/>
          <p:nvPr/>
        </p:nvSpPr>
        <p:spPr>
          <a:xfrm>
            <a:off x="4267200" y="-76200"/>
            <a:ext cx="5129213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52" name="Text Box 52"/>
          <p:cNvSpPr txBox="1"/>
          <p:nvPr/>
        </p:nvSpPr>
        <p:spPr>
          <a:xfrm>
            <a:off x="1331913" y="44370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与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5653" name="Rectangle 53"/>
          <p:cNvSpPr/>
          <p:nvPr/>
        </p:nvSpPr>
        <p:spPr>
          <a:xfrm>
            <a:off x="6156325" y="443706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具有相同的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/>
      <p:bldP spid="25632" grpId="0"/>
      <p:bldP spid="25633" grpId="0"/>
      <p:bldP spid="25634" grpId="0"/>
      <p:bldP spid="25635" grpId="0"/>
      <p:bldP spid="25642" grpId="0"/>
      <p:bldP spid="25646" grpId="0"/>
      <p:bldP spid="25648" grpId="0"/>
      <p:bldP spid="25652" grpId="0"/>
      <p:bldP spid="25653" grpId="0"/>
      <p:bldP spid="256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4" name="Rectangle 10"/>
          <p:cNvSpPr/>
          <p:nvPr/>
        </p:nvSpPr>
        <p:spPr>
          <a:xfrm>
            <a:off x="539750" y="1700213"/>
            <a:ext cx="6408738" cy="6048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基本解组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个线性无关解。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7413" name="Rectangle 17"/>
          <p:cNvSpPr/>
          <p:nvPr/>
        </p:nvSpPr>
        <p:spPr>
          <a:xfrm>
            <a:off x="611188" y="50006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7414" name="Rectangle 18"/>
          <p:cNvSpPr/>
          <p:nvPr/>
        </p:nvSpPr>
        <p:spPr>
          <a:xfrm>
            <a:off x="1692275" y="500063"/>
            <a:ext cx="60436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线性无关解的最大个数等于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643" name="Rectangle 19"/>
          <p:cNvSpPr/>
          <p:nvPr/>
        </p:nvSpPr>
        <p:spPr>
          <a:xfrm>
            <a:off x="539750" y="2563813"/>
            <a:ext cx="172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解矩阵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645" name="Rectangle 21"/>
          <p:cNvSpPr/>
          <p:nvPr/>
        </p:nvSpPr>
        <p:spPr>
          <a:xfrm>
            <a:off x="2266950" y="2527300"/>
            <a:ext cx="533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个解的列构成的矩阵。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646" name="Rectangle 22"/>
          <p:cNvSpPr/>
          <p:nvPr/>
        </p:nvSpPr>
        <p:spPr>
          <a:xfrm>
            <a:off x="2381250" y="3292475"/>
            <a:ext cx="6754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个线性无关解的列构成的矩阵。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647" name="Rectangle 23"/>
          <p:cNvSpPr/>
          <p:nvPr/>
        </p:nvSpPr>
        <p:spPr>
          <a:xfrm>
            <a:off x="539750" y="3282950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基解矩阵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648" name="Rectangle 24"/>
          <p:cNvSpPr/>
          <p:nvPr/>
        </p:nvSpPr>
        <p:spPr>
          <a:xfrm>
            <a:off x="538163" y="4900613"/>
            <a:ext cx="3024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标准基矩阵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2484438" y="4132263"/>
          <a:ext cx="2087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761365" imgH="203200" progId="Equation.3">
                  <p:embed/>
                </p:oleObj>
              </mc:Choice>
              <mc:Fallback>
                <p:oleObj name="" r:id="rId1" imgW="761365" imgH="203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4132263"/>
                        <a:ext cx="20875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2909888" y="4867275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622300" imgH="228600" progId="Equation.DSMT4">
                  <p:embed/>
                </p:oleObj>
              </mc:Choice>
              <mc:Fallback>
                <p:oleObj name="" r:id="rId3" imgW="6223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9888" y="4867275"/>
                        <a:ext cx="20161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43"/>
          <p:cNvSpPr/>
          <p:nvPr/>
        </p:nvSpPr>
        <p:spPr>
          <a:xfrm>
            <a:off x="4211638" y="-76200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43" grpId="0"/>
      <p:bldP spid="26645" grpId="0"/>
      <p:bldP spid="26646" grpId="0"/>
      <p:bldP spid="26647" grpId="0"/>
      <p:bldP spid="266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6"/>
          <p:cNvSpPr/>
          <p:nvPr/>
        </p:nvSpPr>
        <p:spPr>
          <a:xfrm>
            <a:off x="1116013" y="1450975"/>
            <a:ext cx="6961187" cy="37258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342900" indent="-342900" defTabSz="914400">
              <a:tabLst>
                <a:tab pos="2286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tabLst>
                <a:tab pos="228600" algn="l"/>
              </a:tabLst>
            </a:pPr>
            <a:r>
              <a:rPr lang="en-US" altLang="zh-CN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掌握线性齐次微分方程组的解的性质及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   代数结构。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150000"/>
              </a:lnSpc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掌握线性非齐次微分方程组的解的代数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   结构，理解常数变易法的基本思想。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150000"/>
              </a:lnSpc>
              <a:buAutoNum type="arabicPeriod"/>
              <a:tabLst>
                <a:tab pos="2286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9699" name="Text Box 10"/>
          <p:cNvSpPr txBox="1"/>
          <p:nvPr/>
        </p:nvSpPr>
        <p:spPr>
          <a:xfrm>
            <a:off x="900113" y="1096963"/>
            <a:ext cx="42814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本节要求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中宋" pitchFamily="2" charset="-122"/>
              </a:rPr>
              <a:t>/Requirements/</a:t>
            </a:r>
            <a:endParaRPr lang="en-US" altLang="zh-CN" sz="32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9700" name="Rectangle 11"/>
          <p:cNvSpPr/>
          <p:nvPr/>
        </p:nvSpPr>
        <p:spPr>
          <a:xfrm>
            <a:off x="4267200" y="-76200"/>
            <a:ext cx="50577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1" name="Rectangle 5"/>
          <p:cNvSpPr/>
          <p:nvPr/>
        </p:nvSpPr>
        <p:spPr>
          <a:xfrm>
            <a:off x="665163" y="11255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1*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2102" name="Rectangle 6"/>
          <p:cNvSpPr/>
          <p:nvPr/>
        </p:nvSpPr>
        <p:spPr>
          <a:xfrm>
            <a:off x="1744663" y="1125538"/>
            <a:ext cx="4826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一定存在基解矩阵         ；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6970713" y="1149350"/>
          <a:ext cx="863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317500" imgH="203200" progId="Equation.DSMT4">
                  <p:embed/>
                </p:oleObj>
              </mc:Choice>
              <mc:Fallback>
                <p:oleObj name="" r:id="rId1" imgW="317500" imgH="203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0713" y="1149350"/>
                        <a:ext cx="8636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Rectangle 8"/>
          <p:cNvSpPr/>
          <p:nvPr/>
        </p:nvSpPr>
        <p:spPr>
          <a:xfrm>
            <a:off x="6554788" y="1122363"/>
            <a:ext cx="25796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若         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2105" name="Rectangle 9"/>
          <p:cNvSpPr/>
          <p:nvPr/>
        </p:nvSpPr>
        <p:spPr>
          <a:xfrm>
            <a:off x="736600" y="18462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任一解，则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2619375" y="1876425"/>
          <a:ext cx="26701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850265" imgH="203200" progId="Equation.DSMT4">
                  <p:embed/>
                </p:oleObj>
              </mc:Choice>
              <mc:Fallback>
                <p:oleObj name="" r:id="rId3" imgW="850265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375" y="1876425"/>
                        <a:ext cx="267017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2465388" y="4024313"/>
          <a:ext cx="41052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1548765" imgH="317500" progId="Equation.3">
                  <p:embed/>
                </p:oleObj>
              </mc:Choice>
              <mc:Fallback>
                <p:oleObj name="" r:id="rId5" imgW="1548765" imgH="317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5388" y="4024313"/>
                        <a:ext cx="410527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Rectangle 12"/>
          <p:cNvSpPr/>
          <p:nvPr/>
        </p:nvSpPr>
        <p:spPr>
          <a:xfrm>
            <a:off x="520700" y="5032375"/>
            <a:ext cx="439261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而且，如果对某一个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3917950" y="4986338"/>
          <a:ext cx="41767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460500" imgH="228600" progId="Equation.3">
                  <p:embed/>
                </p:oleObj>
              </mc:Choice>
              <mc:Fallback>
                <p:oleObj name="" r:id="rId7" imgW="1460500" imgH="228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4986338"/>
                        <a:ext cx="4176713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Rectangle 14"/>
          <p:cNvSpPr/>
          <p:nvPr/>
        </p:nvSpPr>
        <p:spPr>
          <a:xfrm>
            <a:off x="665163" y="3357563"/>
            <a:ext cx="1273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2*</a:t>
            </a:r>
            <a:endParaRPr lang="en-US" altLang="zh-CN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2111" name="Rectangle 15"/>
          <p:cNvSpPr/>
          <p:nvPr/>
        </p:nvSpPr>
        <p:spPr>
          <a:xfrm>
            <a:off x="1960563" y="3357563"/>
            <a:ext cx="5873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一个解矩阵是基解矩阵的充要条件是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528638" y="5762625"/>
          <a:ext cx="47688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1637665" imgH="317500" progId="Equation.3">
                  <p:embed/>
                </p:oleObj>
              </mc:Choice>
              <mc:Fallback>
                <p:oleObj name="" r:id="rId9" imgW="1637665" imgH="317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638" y="5762625"/>
                        <a:ext cx="476885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1565275" y="2503488"/>
          <a:ext cx="59039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2247900" imgH="228600" progId="Equation.DSMT4">
                  <p:embed/>
                </p:oleObj>
              </mc:Choice>
              <mc:Fallback>
                <p:oleObj name="" r:id="rId11" imgW="22479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5275" y="2503488"/>
                        <a:ext cx="5903913" cy="65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8"/>
          <p:cNvSpPr/>
          <p:nvPr/>
        </p:nvSpPr>
        <p:spPr>
          <a:xfrm>
            <a:off x="4211638" y="-73025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499100" y="1173163"/>
          <a:ext cx="863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317500" imgH="203200" progId="Equation.DSMT4">
                  <p:embed/>
                </p:oleObj>
              </mc:Choice>
              <mc:Fallback>
                <p:oleObj name="" r:id="rId13" imgW="317500" imgH="203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9100" y="1173163"/>
                        <a:ext cx="8636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42"/>
          <p:cNvSpPr/>
          <p:nvPr/>
        </p:nvSpPr>
        <p:spPr>
          <a:xfrm>
            <a:off x="395288" y="452438"/>
            <a:ext cx="58007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和定理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的另一种形式定理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*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/>
      <p:bldP spid="132104" grpId="0"/>
      <p:bldP spid="132105" grpId="0"/>
      <p:bldP spid="132108" grpId="0"/>
      <p:bldP spid="132110" grpId="0"/>
      <p:bldP spid="132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5" name="Rectangle 27"/>
          <p:cNvSpPr/>
          <p:nvPr/>
        </p:nvSpPr>
        <p:spPr>
          <a:xfrm>
            <a:off x="533400" y="949325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验证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2438400" y="622300"/>
          <a:ext cx="25923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028065" imgH="482600" progId="Equation.3">
                  <p:embed/>
                </p:oleObj>
              </mc:Choice>
              <mc:Fallback>
                <p:oleObj name="" r:id="rId1" imgW="1028065" imgH="482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622300"/>
                        <a:ext cx="2592388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Rectangle 29"/>
          <p:cNvSpPr/>
          <p:nvPr/>
        </p:nvSpPr>
        <p:spPr>
          <a:xfrm>
            <a:off x="4946650" y="9080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是方程组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1952625" y="1916113"/>
          <a:ext cx="47529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803400" imgH="482600" progId="Equation.3">
                  <p:embed/>
                </p:oleObj>
              </mc:Choice>
              <mc:Fallback>
                <p:oleObj name="" r:id="rId3" imgW="1803400" imgH="482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625" y="1916113"/>
                        <a:ext cx="4752975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Rectangle 31"/>
          <p:cNvSpPr/>
          <p:nvPr/>
        </p:nvSpPr>
        <p:spPr>
          <a:xfrm>
            <a:off x="827088" y="32845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的基解矩阵。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7680" name="Rectangle 32"/>
          <p:cNvSpPr/>
          <p:nvPr/>
        </p:nvSpPr>
        <p:spPr>
          <a:xfrm>
            <a:off x="1330325" y="44783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457200" algn="l"/>
              </a:tabLst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首先证明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2771775" y="4508500"/>
          <a:ext cx="936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317500" imgH="203200" progId="Equation.3">
                  <p:embed/>
                </p:oleObj>
              </mc:Choice>
              <mc:Fallback>
                <p:oleObj name="" r:id="rId5" imgW="31750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4508500"/>
                        <a:ext cx="93662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Rectangle 34"/>
          <p:cNvSpPr/>
          <p:nvPr/>
        </p:nvSpPr>
        <p:spPr>
          <a:xfrm>
            <a:off x="3563938" y="44783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是解矩阵。令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5940425" y="4437063"/>
          <a:ext cx="865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342900" imgH="215900" progId="Equation.3">
                  <p:embed/>
                </p:oleObj>
              </mc:Choice>
              <mc:Fallback>
                <p:oleObj name="" r:id="rId7" imgW="342900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4437063"/>
                        <a:ext cx="8651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Rectangle 36"/>
          <p:cNvSpPr/>
          <p:nvPr/>
        </p:nvSpPr>
        <p:spPr>
          <a:xfrm>
            <a:off x="6732588" y="45085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表示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85" name="Object 37"/>
          <p:cNvGraphicFramePr>
            <a:graphicFrameLocks noChangeAspect="1"/>
          </p:cNvGraphicFramePr>
          <p:nvPr/>
        </p:nvGraphicFramePr>
        <p:xfrm>
          <a:off x="7740650" y="4508500"/>
          <a:ext cx="863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317500" imgH="203200" progId="Equation.3">
                  <p:embed/>
                </p:oleObj>
              </mc:Choice>
              <mc:Fallback>
                <p:oleObj name="" r:id="rId9" imgW="317500" imgH="203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650" y="4508500"/>
                        <a:ext cx="8636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6" name="Rectangle 38"/>
          <p:cNvSpPr/>
          <p:nvPr/>
        </p:nvSpPr>
        <p:spPr>
          <a:xfrm>
            <a:off x="682625" y="51974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的第一列，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354263" y="5156200"/>
          <a:ext cx="993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355600" imgH="215900" progId="Equation.3">
                  <p:embed/>
                </p:oleObj>
              </mc:Choice>
              <mc:Fallback>
                <p:oleObj name="" r:id="rId11" imgW="35560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4263" y="5156200"/>
                        <a:ext cx="9937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Rectangle 40"/>
          <p:cNvSpPr/>
          <p:nvPr/>
        </p:nvSpPr>
        <p:spPr>
          <a:xfrm>
            <a:off x="3203575" y="51974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表示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4211638" y="5229225"/>
          <a:ext cx="792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317500" imgH="203200" progId="Equation.3">
                  <p:embed/>
                </p:oleObj>
              </mc:Choice>
              <mc:Fallback>
                <p:oleObj name="" r:id="rId13" imgW="317500" imgH="2032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11638" y="5229225"/>
                        <a:ext cx="7921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Rectangle 42"/>
          <p:cNvSpPr/>
          <p:nvPr/>
        </p:nvSpPr>
        <p:spPr>
          <a:xfrm>
            <a:off x="682625" y="4459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7691" name="Rectangle 43"/>
          <p:cNvSpPr/>
          <p:nvPr/>
        </p:nvSpPr>
        <p:spPr>
          <a:xfrm>
            <a:off x="5003800" y="51577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的第二列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9475" name="Rectangle 44"/>
          <p:cNvSpPr/>
          <p:nvPr/>
        </p:nvSpPr>
        <p:spPr>
          <a:xfrm>
            <a:off x="4211638" y="-76200"/>
            <a:ext cx="50577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/>
      <p:bldP spid="27679" grpId="0"/>
      <p:bldP spid="27680" grpId="0"/>
      <p:bldP spid="27682" grpId="0"/>
      <p:bldP spid="27684" grpId="0"/>
      <p:bldP spid="27686" grpId="0"/>
      <p:bldP spid="27688" grpId="0"/>
      <p:bldP spid="27690" grpId="0"/>
      <p:bldP spid="276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11188" y="762000"/>
          <a:ext cx="18732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736600" imgH="482600" progId="Equation.3">
                  <p:embed/>
                </p:oleObj>
              </mc:Choice>
              <mc:Fallback>
                <p:oleObj name="" r:id="rId1" imgW="736600" imgH="482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762000"/>
                        <a:ext cx="1873250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3348038" y="763588"/>
          <a:ext cx="48958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930400" imgH="482600" progId="Equation.3">
                  <p:embed/>
                </p:oleObj>
              </mc:Choice>
              <mc:Fallback>
                <p:oleObj name="" r:id="rId3" imgW="1930400" imgH="482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763588"/>
                        <a:ext cx="4895850" cy="121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395288" y="2259013"/>
          <a:ext cx="27368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1054100" imgH="482600" progId="Equation.3">
                  <p:embed/>
                </p:oleObj>
              </mc:Choice>
              <mc:Fallback>
                <p:oleObj name="" r:id="rId5" imgW="1054100" imgH="482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259013"/>
                        <a:ext cx="2736850" cy="1246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3311525" y="2286000"/>
          <a:ext cx="58324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2286000" imgH="482600" progId="Equation.3">
                  <p:embed/>
                </p:oleObj>
              </mc:Choice>
              <mc:Fallback>
                <p:oleObj name="" r:id="rId7" imgW="2286000" imgH="482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1525" y="2286000"/>
                        <a:ext cx="5832475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Rectangle 30"/>
          <p:cNvSpPr/>
          <p:nvPr/>
        </p:nvSpPr>
        <p:spPr>
          <a:xfrm>
            <a:off x="539750" y="378936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这表示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704" name="Rectangle 32"/>
          <p:cNvSpPr/>
          <p:nvPr/>
        </p:nvSpPr>
        <p:spPr>
          <a:xfrm>
            <a:off x="3635375" y="3789363"/>
            <a:ext cx="361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是方程组的解，因此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8705" name="Object 33"/>
          <p:cNvGraphicFramePr>
            <a:graphicFrameLocks noChangeAspect="1"/>
          </p:cNvGraphicFramePr>
          <p:nvPr/>
        </p:nvGraphicFramePr>
        <p:xfrm>
          <a:off x="2268538" y="4437063"/>
          <a:ext cx="29511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1218565" imgH="215900" progId="Equation.3">
                  <p:embed/>
                </p:oleObj>
              </mc:Choice>
              <mc:Fallback>
                <p:oleObj name="" r:id="rId9" imgW="1218565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4437063"/>
                        <a:ext cx="295116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Rectangle 34"/>
          <p:cNvSpPr/>
          <p:nvPr/>
        </p:nvSpPr>
        <p:spPr>
          <a:xfrm>
            <a:off x="323850" y="51577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是解矩阵。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1835150" y="3716338"/>
          <a:ext cx="1873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698500" imgH="215900" progId="Equation.3">
                  <p:embed/>
                </p:oleObj>
              </mc:Choice>
              <mc:Fallback>
                <p:oleObj name="" r:id="rId11" imgW="698500" imgH="215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3716338"/>
                        <a:ext cx="18732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8" name="Object 36"/>
          <p:cNvGraphicFramePr>
            <a:graphicFrameLocks noChangeAspect="1"/>
          </p:cNvGraphicFramePr>
          <p:nvPr/>
        </p:nvGraphicFramePr>
        <p:xfrm>
          <a:off x="3635375" y="5157788"/>
          <a:ext cx="2736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1079500" imgH="228600" progId="Equation.3">
                  <p:embed/>
                </p:oleObj>
              </mc:Choice>
              <mc:Fallback>
                <p:oleObj name="" r:id="rId13" imgW="10795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5375" y="5157788"/>
                        <a:ext cx="273685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9" name="Text Box 37"/>
          <p:cNvSpPr txBox="1"/>
          <p:nvPr/>
        </p:nvSpPr>
        <p:spPr>
          <a:xfrm>
            <a:off x="2339975" y="5157788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又因为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8710" name="Rectangle 38"/>
          <p:cNvSpPr/>
          <p:nvPr/>
        </p:nvSpPr>
        <p:spPr>
          <a:xfrm>
            <a:off x="1258888" y="58054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是基解矩阵。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539750" y="5878513"/>
          <a:ext cx="7191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317500" imgH="203200" progId="Equation.3">
                  <p:embed/>
                </p:oleObj>
              </mc:Choice>
              <mc:Fallback>
                <p:oleObj name="" r:id="rId15" imgW="317500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750" y="5878513"/>
                        <a:ext cx="719138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Text Box 40"/>
          <p:cNvSpPr txBox="1"/>
          <p:nvPr/>
        </p:nvSpPr>
        <p:spPr>
          <a:xfrm>
            <a:off x="6372225" y="5157788"/>
            <a:ext cx="1943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，所以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496" name="Rectangle 41"/>
          <p:cNvSpPr/>
          <p:nvPr/>
        </p:nvSpPr>
        <p:spPr>
          <a:xfrm>
            <a:off x="4211638" y="-100012"/>
            <a:ext cx="52736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2" grpId="0"/>
      <p:bldP spid="28704" grpId="0"/>
      <p:bldP spid="28706" grpId="0"/>
      <p:bldP spid="28709" grpId="0"/>
      <p:bldP spid="28710" grpId="0"/>
      <p:bldP spid="287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6" name="Rectangle 4"/>
          <p:cNvSpPr/>
          <p:nvPr/>
        </p:nvSpPr>
        <p:spPr>
          <a:xfrm>
            <a:off x="5516563" y="1476375"/>
            <a:ext cx="2197100" cy="6477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必满足关系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665288" y="2452688"/>
          <a:ext cx="41560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1726565" imgH="241300" progId="Equation.DSMT4">
                  <p:embed/>
                </p:oleObj>
              </mc:Choice>
              <mc:Fallback>
                <p:oleObj name="" r:id="rId1" imgW="1726565" imgH="24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5288" y="2452688"/>
                        <a:ext cx="41560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6"/>
          <p:cNvSpPr/>
          <p:nvPr/>
        </p:nvSpPr>
        <p:spPr>
          <a:xfrm>
            <a:off x="612775" y="7651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结论：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1619250" y="836613"/>
          <a:ext cx="7794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342900" imgH="203200" progId="Equation.3">
                  <p:embed/>
                </p:oleObj>
              </mc:Choice>
              <mc:Fallback>
                <p:oleObj name="" r:id="rId3" imgW="342900" imgH="203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836613"/>
                        <a:ext cx="77946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Rectangle 8"/>
          <p:cNvSpPr/>
          <p:nvPr/>
        </p:nvSpPr>
        <p:spPr>
          <a:xfrm>
            <a:off x="2268538" y="765175"/>
            <a:ext cx="2466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是方程组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4643438" y="1628775"/>
          <a:ext cx="86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342900" imgH="203200" progId="Equation.3">
                  <p:embed/>
                </p:oleObj>
              </mc:Choice>
              <mc:Fallback>
                <p:oleObj name="" r:id="rId5" imgW="34290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1628775"/>
                        <a:ext cx="86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2" name="Rectangle 10"/>
          <p:cNvSpPr/>
          <p:nvPr/>
        </p:nvSpPr>
        <p:spPr>
          <a:xfrm>
            <a:off x="620713" y="1557338"/>
            <a:ext cx="4095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的一解矩阵的充要条件是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4859338" y="692150"/>
          <a:ext cx="3384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6" imgW="1371600" imgH="317500" progId="Equation.3">
                  <p:embed/>
                </p:oleObj>
              </mc:Choice>
              <mc:Fallback>
                <p:oleObj name="" r:id="rId6" imgW="1371600" imgH="317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59338" y="692150"/>
                        <a:ext cx="33845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1619250" y="3213100"/>
          <a:ext cx="529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8" imgW="1879600" imgH="228600" progId="Equation.3">
                  <p:embed/>
                </p:oleObj>
              </mc:Choice>
              <mc:Fallback>
                <p:oleObj name="" r:id="rId8" imgW="1879600" imgH="2286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250" y="3213100"/>
                        <a:ext cx="529590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1258888" y="3933825"/>
          <a:ext cx="41862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0" imgW="1485900" imgH="228600" progId="Equation.3">
                  <p:embed/>
                </p:oleObj>
              </mc:Choice>
              <mc:Fallback>
                <p:oleObj name="" r:id="rId10" imgW="1485900" imgH="228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8888" y="3933825"/>
                        <a:ext cx="4186237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1258888" y="4654550"/>
          <a:ext cx="51879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2" imgW="1841500" imgH="228600" progId="Equation.3">
                  <p:embed/>
                </p:oleObj>
              </mc:Choice>
              <mc:Fallback>
                <p:oleObj name="" r:id="rId12" imgW="18415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8888" y="4654550"/>
                        <a:ext cx="518795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1258888" y="5446713"/>
          <a:ext cx="36480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4" imgW="1295400" imgH="228600" progId="Equation.3">
                  <p:embed/>
                </p:oleObj>
              </mc:Choice>
              <mc:Fallback>
                <p:oleObj name="" r:id="rId14" imgW="12954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8888" y="5446713"/>
                        <a:ext cx="3648075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4859338" y="5519738"/>
          <a:ext cx="2039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6" imgW="723900" imgH="203200" progId="Equation.3">
                  <p:embed/>
                </p:oleObj>
              </mc:Choice>
              <mc:Fallback>
                <p:oleObj name="" r:id="rId16" imgW="723900" imgH="2032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59338" y="5519738"/>
                        <a:ext cx="2039937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7"/>
          <p:cNvSpPr/>
          <p:nvPr/>
        </p:nvSpPr>
        <p:spPr>
          <a:xfrm>
            <a:off x="4211638" y="-76200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200" grpId="0"/>
      <p:bldP spid="1362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17" name="Rectangle 21"/>
          <p:cNvSpPr/>
          <p:nvPr/>
        </p:nvSpPr>
        <p:spPr>
          <a:xfrm>
            <a:off x="1979613" y="24923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132138" y="2492375"/>
          <a:ext cx="3384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1651000" imgH="317500" progId="Equation.3">
                  <p:embed/>
                </p:oleObj>
              </mc:Choice>
              <mc:Fallback>
                <p:oleObj name="" r:id="rId1" imgW="1651000" imgH="3175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33845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1403350" y="3181350"/>
          <a:ext cx="2447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939165" imgH="203200" progId="Equation.3">
                  <p:embed/>
                </p:oleObj>
              </mc:Choice>
              <mc:Fallback>
                <p:oleObj name="" r:id="rId3" imgW="939165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3181350"/>
                        <a:ext cx="24479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755650" y="3859213"/>
          <a:ext cx="863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330200" imgH="203200" progId="Equation.3">
                  <p:embed/>
                </p:oleObj>
              </mc:Choice>
              <mc:Fallback>
                <p:oleObj name="" r:id="rId5" imgW="330200" imgH="203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859213"/>
                        <a:ext cx="8636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Rectangle 29"/>
          <p:cNvSpPr/>
          <p:nvPr/>
        </p:nvSpPr>
        <p:spPr>
          <a:xfrm>
            <a:off x="1835150" y="37893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是解矩阵。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1258888" y="4437063"/>
          <a:ext cx="6480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2476500" imgH="317500" progId="Equation.3">
                  <p:embed/>
                </p:oleObj>
              </mc:Choice>
              <mc:Fallback>
                <p:oleObj name="" r:id="rId7" imgW="2476500" imgH="317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437063"/>
                        <a:ext cx="64801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827088" y="5229225"/>
          <a:ext cx="24495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862965" imgH="203200" progId="Equation.3">
                  <p:embed/>
                </p:oleObj>
              </mc:Choice>
              <mc:Fallback>
                <p:oleObj name="" r:id="rId9" imgW="862965" imgH="2032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5229225"/>
                        <a:ext cx="24495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Rectangle 34"/>
          <p:cNvSpPr/>
          <p:nvPr/>
        </p:nvSpPr>
        <p:spPr>
          <a:xfrm>
            <a:off x="3348038" y="5229225"/>
            <a:ext cx="36623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的基解矩阵。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2545" name="Group 49"/>
          <p:cNvGrpSpPr/>
          <p:nvPr/>
        </p:nvGrpSpPr>
        <p:grpSpPr>
          <a:xfrm>
            <a:off x="684213" y="325438"/>
            <a:ext cx="8072437" cy="1954212"/>
            <a:chOff x="431" y="205"/>
            <a:chExt cx="5085" cy="1231"/>
          </a:xfrm>
        </p:grpSpPr>
        <p:sp>
          <p:nvSpPr>
            <p:cNvPr id="22549" name="Rectangle 15"/>
            <p:cNvSpPr/>
            <p:nvPr/>
          </p:nvSpPr>
          <p:spPr>
            <a:xfrm>
              <a:off x="1111" y="205"/>
              <a:ext cx="589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如果</a:t>
              </a:r>
              <a:endParaRPr lang="zh-CN" altLang="en-US" sz="2800" b="1" dirty="0"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22537" name="Object 10"/>
            <p:cNvGraphicFramePr>
              <a:graphicFrameLocks noChangeAspect="1"/>
            </p:cNvGraphicFramePr>
            <p:nvPr/>
          </p:nvGraphicFramePr>
          <p:xfrm>
            <a:off x="1701" y="300"/>
            <a:ext cx="45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1" imgW="317500" imgH="203200" progId="Equation.3">
                    <p:embed/>
                  </p:oleObj>
                </mc:Choice>
                <mc:Fallback>
                  <p:oleObj name="" r:id="rId11" imgW="317500" imgH="2032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01" y="300"/>
                          <a:ext cx="454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8"/>
            <p:cNvGraphicFramePr>
              <a:graphicFrameLocks noChangeAspect="1"/>
            </p:cNvGraphicFramePr>
            <p:nvPr/>
          </p:nvGraphicFramePr>
          <p:xfrm>
            <a:off x="2699" y="708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3" imgW="330200" imgH="139700" progId="Equation.3">
                    <p:embed/>
                  </p:oleObj>
                </mc:Choice>
                <mc:Fallback>
                  <p:oleObj name="" r:id="rId13" imgW="330200" imgH="1397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99" y="708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Rectangle 18"/>
            <p:cNvSpPr/>
            <p:nvPr/>
          </p:nvSpPr>
          <p:spPr>
            <a:xfrm>
              <a:off x="3424" y="663"/>
              <a:ext cx="17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eaLnBrk="1" hangingPunct="1"/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常数矩阵，那么</a:t>
              </a:r>
              <a:r>
                <a:rPr lang="en-US" altLang="zh-CN" sz="2800" b="1" dirty="0">
                  <a:latin typeface="华文中宋" pitchFamily="2" charset="-122"/>
                  <a:ea typeface="华文中宋" pitchFamily="2" charset="-122"/>
                </a:rPr>
                <a:t>,</a:t>
              </a:r>
              <a:endParaRPr lang="en-US" altLang="zh-CN" sz="2800" b="1" dirty="0"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22539" name="Object 7"/>
            <p:cNvGraphicFramePr>
              <a:graphicFrameLocks noChangeAspect="1"/>
            </p:cNvGraphicFramePr>
            <p:nvPr/>
          </p:nvGraphicFramePr>
          <p:xfrm>
            <a:off x="521" y="1162"/>
            <a:ext cx="59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5" imgW="431800" imgH="203200" progId="Equation.3">
                    <p:embed/>
                  </p:oleObj>
                </mc:Choice>
                <mc:Fallback>
                  <p:oleObj name="" r:id="rId15" imgW="431800" imgH="2032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21" y="1162"/>
                          <a:ext cx="59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Rectangle 19"/>
            <p:cNvSpPr/>
            <p:nvPr/>
          </p:nvSpPr>
          <p:spPr>
            <a:xfrm>
              <a:off x="1156" y="1071"/>
              <a:ext cx="18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也是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中宋" pitchFamily="2" charset="-122"/>
                </a:rPr>
                <a:t>(5.15)</a:t>
              </a:r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在区间</a:t>
              </a:r>
              <a:endParaRPr lang="zh-CN" altLang="en-US" sz="2800" b="1" dirty="0"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22540" name="Object 6"/>
            <p:cNvGraphicFramePr>
              <a:graphicFrameLocks noChangeAspect="1"/>
            </p:cNvGraphicFramePr>
            <p:nvPr/>
          </p:nvGraphicFramePr>
          <p:xfrm>
            <a:off x="2880" y="1071"/>
            <a:ext cx="9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570865" imgH="177800" progId="Equation.3">
                    <p:embed/>
                  </p:oleObj>
                </mc:Choice>
                <mc:Fallback>
                  <p:oleObj name="" r:id="rId17" imgW="570865" imgH="1778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80" y="1071"/>
                          <a:ext cx="998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Rectangle 35"/>
            <p:cNvSpPr/>
            <p:nvPr/>
          </p:nvSpPr>
          <p:spPr>
            <a:xfrm>
              <a:off x="431" y="269"/>
              <a:ext cx="795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推论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*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553" name="Rectangle 36"/>
            <p:cNvSpPr/>
            <p:nvPr/>
          </p:nvSpPr>
          <p:spPr>
            <a:xfrm>
              <a:off x="2154" y="255"/>
              <a:ext cx="15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eaLnBrk="1" hangingPunct="1"/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是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中宋" pitchFamily="2" charset="-122"/>
                </a:rPr>
                <a:t>(5.15)</a:t>
              </a:r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在区间</a:t>
              </a:r>
              <a:endParaRPr lang="zh-CN" altLang="en-US" sz="2800" b="1" dirty="0"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22541" name="Object 37"/>
            <p:cNvGraphicFramePr>
              <a:graphicFrameLocks noChangeAspect="1"/>
            </p:cNvGraphicFramePr>
            <p:nvPr/>
          </p:nvGraphicFramePr>
          <p:xfrm>
            <a:off x="3787" y="300"/>
            <a:ext cx="90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9" imgW="570865" imgH="177800" progId="Equation.3">
                    <p:embed/>
                  </p:oleObj>
                </mc:Choice>
                <mc:Fallback>
                  <p:oleObj name="" r:id="rId19" imgW="570865" imgH="1778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87" y="300"/>
                          <a:ext cx="907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Rectangle 38"/>
            <p:cNvSpPr/>
            <p:nvPr/>
          </p:nvSpPr>
          <p:spPr>
            <a:xfrm>
              <a:off x="4740" y="255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eaLnBrk="1" hangingPunct="1"/>
              <a:r>
                <a:rPr lang="zh-CN" altLang="en-US" sz="2800" b="1" dirty="0">
                  <a:latin typeface="华文中宋" pitchFamily="2" charset="-122"/>
                  <a:ea typeface="华文中宋" pitchFamily="2" charset="-122"/>
                </a:rPr>
                <a:t>上的</a:t>
              </a:r>
              <a:endParaRPr lang="zh-CN" altLang="en-US" sz="2800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555" name="Rectangle 39"/>
            <p:cNvSpPr/>
            <p:nvPr/>
          </p:nvSpPr>
          <p:spPr>
            <a:xfrm>
              <a:off x="431" y="663"/>
              <a:ext cx="21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华文中宋" pitchFamily="2" charset="-122"/>
                </a:rPr>
                <a:t>基解矩阵，</a:t>
              </a:r>
              <a:r>
                <a:rPr lang="zh-CN" altLang="en-US" sz="2800" dirty="0">
                  <a:latin typeface="Times New Roman" panose="02020603050405020304" pitchFamily="18" charset="0"/>
                  <a:ea typeface="华文中宋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中宋" pitchFamily="2" charset="-122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中宋" pitchFamily="2" charset="-122"/>
                </a:rPr>
                <a:t>非奇异</a:t>
              </a:r>
              <a:endParaRPr lang="zh-CN" altLang="en-US" sz="2800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556" name="Rectangle 40"/>
            <p:cNvSpPr/>
            <p:nvPr/>
          </p:nvSpPr>
          <p:spPr>
            <a:xfrm>
              <a:off x="3832" y="985"/>
              <a:ext cx="1684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华文中宋" pitchFamily="2" charset="-122"/>
                </a:rPr>
                <a:t>上的基解矩阵。</a:t>
              </a:r>
              <a:endParaRPr lang="zh-CN" altLang="en-US" sz="2800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sp>
        <p:nvSpPr>
          <p:cNvPr id="29737" name="Rectangle 41"/>
          <p:cNvSpPr/>
          <p:nvPr/>
        </p:nvSpPr>
        <p:spPr>
          <a:xfrm>
            <a:off x="755650" y="24923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9741" name="Object 45"/>
          <p:cNvGraphicFramePr>
            <a:graphicFrameLocks noChangeAspect="1"/>
          </p:cNvGraphicFramePr>
          <p:nvPr/>
        </p:nvGraphicFramePr>
        <p:xfrm>
          <a:off x="3924300" y="3181350"/>
          <a:ext cx="2232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0" imgW="825500" imgH="203200" progId="Equation.3">
                  <p:embed/>
                </p:oleObj>
              </mc:Choice>
              <mc:Fallback>
                <p:oleObj name="" r:id="rId20" imgW="825500" imgH="203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24300" y="3181350"/>
                        <a:ext cx="22320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2" name="Object 46"/>
          <p:cNvGraphicFramePr>
            <a:graphicFrameLocks noChangeAspect="1"/>
          </p:cNvGraphicFramePr>
          <p:nvPr/>
        </p:nvGraphicFramePr>
        <p:xfrm>
          <a:off x="6227763" y="3157538"/>
          <a:ext cx="18716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2" imgW="723900" imgH="203200" progId="Equation.3">
                  <p:embed/>
                </p:oleObj>
              </mc:Choice>
              <mc:Fallback>
                <p:oleObj name="" r:id="rId22" imgW="723900" imgH="203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27763" y="3157538"/>
                        <a:ext cx="18716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3" name="Rectangle 47"/>
          <p:cNvSpPr/>
          <p:nvPr/>
        </p:nvSpPr>
        <p:spPr>
          <a:xfrm>
            <a:off x="6659563" y="56610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证毕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2548" name="Rectangle 50"/>
          <p:cNvSpPr/>
          <p:nvPr/>
        </p:nvSpPr>
        <p:spPr>
          <a:xfrm>
            <a:off x="4211638" y="-76200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/>
      <p:bldP spid="29725" grpId="0"/>
      <p:bldP spid="29730" grpId="0"/>
      <p:bldP spid="29737" grpId="0"/>
      <p:bldP spid="297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72" name="Rectangle 4"/>
          <p:cNvSpPr/>
          <p:nvPr/>
        </p:nvSpPr>
        <p:spPr>
          <a:xfrm>
            <a:off x="1619250" y="5905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如果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484438" y="692150"/>
          <a:ext cx="15843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660400" imgH="203200" progId="Equation.3">
                  <p:embed/>
                </p:oleObj>
              </mc:Choice>
              <mc:Fallback>
                <p:oleObj name="" r:id="rId1" imgW="660400" imgH="203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692150"/>
                        <a:ext cx="158432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6"/>
          <p:cNvSpPr/>
          <p:nvPr/>
        </p:nvSpPr>
        <p:spPr>
          <a:xfrm>
            <a:off x="3924300" y="6207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在区间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5292725" y="620713"/>
          <a:ext cx="15113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570865" imgH="177800" progId="Equation.3">
                  <p:embed/>
                </p:oleObj>
              </mc:Choice>
              <mc:Fallback>
                <p:oleObj name="" r:id="rId3" imgW="570865" imgH="177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725" y="620713"/>
                        <a:ext cx="15113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8"/>
          <p:cNvSpPr/>
          <p:nvPr/>
        </p:nvSpPr>
        <p:spPr>
          <a:xfrm>
            <a:off x="6732588" y="6207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上是方程组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75" name="Rectangle 10"/>
          <p:cNvSpPr/>
          <p:nvPr/>
        </p:nvSpPr>
        <p:spPr>
          <a:xfrm>
            <a:off x="684213" y="1268413"/>
            <a:ext cx="7445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的两个基解矩阵，那么，存在一个非奇异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8101013" y="1339850"/>
          <a:ext cx="7921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330200" imgH="139700" progId="Equation.3">
                  <p:embed/>
                </p:oleObj>
              </mc:Choice>
              <mc:Fallback>
                <p:oleObj name="" r:id="rId5" imgW="330200" imgH="139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1013" y="1339850"/>
                        <a:ext cx="792162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12"/>
          <p:cNvSpPr/>
          <p:nvPr/>
        </p:nvSpPr>
        <p:spPr>
          <a:xfrm>
            <a:off x="611188" y="1887538"/>
            <a:ext cx="42481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常数矩阵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C,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使得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4572000" y="1917700"/>
          <a:ext cx="14398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570865" imgH="177800" progId="Equation.3">
                  <p:embed/>
                </p:oleObj>
              </mc:Choice>
              <mc:Fallback>
                <p:oleObj name="" r:id="rId7" imgW="570865" imgH="177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917700"/>
                        <a:ext cx="14398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6659563" y="1917700"/>
          <a:ext cx="21605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876300" imgH="203200" progId="Equation.3">
                  <p:embed/>
                </p:oleObj>
              </mc:Choice>
              <mc:Fallback>
                <p:oleObj name="" r:id="rId9" imgW="876300" imgH="2032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1917700"/>
                        <a:ext cx="21605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Rectangle 15"/>
          <p:cNvSpPr/>
          <p:nvPr/>
        </p:nvSpPr>
        <p:spPr>
          <a:xfrm>
            <a:off x="5940425" y="18446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578" name="Rectangle 28"/>
          <p:cNvSpPr/>
          <p:nvPr/>
        </p:nvSpPr>
        <p:spPr>
          <a:xfrm>
            <a:off x="509588" y="614363"/>
            <a:ext cx="1368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*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9118" name="Text Box 30"/>
          <p:cNvSpPr txBox="1"/>
          <p:nvPr/>
        </p:nvSpPr>
        <p:spPr>
          <a:xfrm>
            <a:off x="684213" y="2709863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9119" name="Object 31"/>
          <p:cNvGraphicFramePr>
            <a:graphicFrameLocks noChangeAspect="1"/>
          </p:cNvGraphicFramePr>
          <p:nvPr/>
        </p:nvGraphicFramePr>
        <p:xfrm>
          <a:off x="1979613" y="2781300"/>
          <a:ext cx="7921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317500" imgH="203200" progId="Equation.3">
                  <p:embed/>
                </p:oleObj>
              </mc:Choice>
              <mc:Fallback>
                <p:oleObj name="" r:id="rId11" imgW="317500" imgH="203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613" y="2781300"/>
                        <a:ext cx="79216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0" name="Rectangle 32"/>
          <p:cNvSpPr/>
          <p:nvPr/>
        </p:nvSpPr>
        <p:spPr>
          <a:xfrm>
            <a:off x="2700338" y="26955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基解矩阵，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9122" name="Object 34"/>
          <p:cNvGraphicFramePr>
            <a:graphicFrameLocks noChangeAspect="1"/>
          </p:cNvGraphicFramePr>
          <p:nvPr/>
        </p:nvGraphicFramePr>
        <p:xfrm>
          <a:off x="4643438" y="2708275"/>
          <a:ext cx="10080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431800" imgH="228600" progId="Equation.3">
                  <p:embed/>
                </p:oleObj>
              </mc:Choice>
              <mc:Fallback>
                <p:oleObj name="" r:id="rId13" imgW="431800" imgH="228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3438" y="2708275"/>
                        <a:ext cx="100806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3" name="Text Box 35"/>
          <p:cNvSpPr txBox="1"/>
          <p:nvPr/>
        </p:nvSpPr>
        <p:spPr>
          <a:xfrm>
            <a:off x="5651500" y="27082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存在，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9124" name="Rectangle 36"/>
          <p:cNvSpPr/>
          <p:nvPr/>
        </p:nvSpPr>
        <p:spPr>
          <a:xfrm>
            <a:off x="755650" y="33035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9127" name="Object 39"/>
          <p:cNvGraphicFramePr>
            <a:graphicFrameLocks noChangeAspect="1"/>
          </p:cNvGraphicFramePr>
          <p:nvPr/>
        </p:nvGraphicFramePr>
        <p:xfrm>
          <a:off x="1444625" y="3359150"/>
          <a:ext cx="2576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1231265" imgH="228600" progId="Equation.3">
                  <p:embed/>
                </p:oleObj>
              </mc:Choice>
              <mc:Fallback>
                <p:oleObj name="" r:id="rId15" imgW="1231265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44625" y="3359150"/>
                        <a:ext cx="257651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8" name="Text Box 40"/>
          <p:cNvSpPr txBox="1"/>
          <p:nvPr/>
        </p:nvSpPr>
        <p:spPr>
          <a:xfrm>
            <a:off x="4324350" y="3359150"/>
            <a:ext cx="576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或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9129" name="Object 41"/>
          <p:cNvGraphicFramePr>
            <a:graphicFrameLocks noChangeAspect="1"/>
          </p:cNvGraphicFramePr>
          <p:nvPr/>
        </p:nvGraphicFramePr>
        <p:xfrm>
          <a:off x="5148263" y="3429000"/>
          <a:ext cx="220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7" imgW="1054100" imgH="203200" progId="Equation.3">
                  <p:embed/>
                </p:oleObj>
              </mc:Choice>
              <mc:Fallback>
                <p:oleObj name="" r:id="rId17" imgW="1054100" imgH="2032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8263" y="3429000"/>
                        <a:ext cx="2205037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0" name="Object 42"/>
          <p:cNvGraphicFramePr>
            <a:graphicFrameLocks noChangeAspect="1"/>
          </p:cNvGraphicFramePr>
          <p:nvPr/>
        </p:nvGraphicFramePr>
        <p:xfrm>
          <a:off x="1403350" y="4032250"/>
          <a:ext cx="2359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1091565" imgH="203200" progId="Equation.3">
                  <p:embed/>
                </p:oleObj>
              </mc:Choice>
              <mc:Fallback>
                <p:oleObj name="" r:id="rId19" imgW="1091565" imgH="203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3350" y="4032250"/>
                        <a:ext cx="235902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43"/>
          <p:cNvGraphicFramePr>
            <a:graphicFrameLocks noChangeAspect="1"/>
          </p:cNvGraphicFramePr>
          <p:nvPr/>
        </p:nvGraphicFramePr>
        <p:xfrm>
          <a:off x="3752850" y="4033838"/>
          <a:ext cx="34528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1" imgW="1651000" imgH="203200" progId="Equation.3">
                  <p:embed/>
                </p:oleObj>
              </mc:Choice>
              <mc:Fallback>
                <p:oleObj name="" r:id="rId21" imgW="1651000" imgH="2032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2850" y="4033838"/>
                        <a:ext cx="34528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 noChangeAspect="1"/>
          </p:cNvGraphicFramePr>
          <p:nvPr/>
        </p:nvGraphicFramePr>
        <p:xfrm>
          <a:off x="1042988" y="4583113"/>
          <a:ext cx="3930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3" imgW="1879600" imgH="203200" progId="Equation.3">
                  <p:embed/>
                </p:oleObj>
              </mc:Choice>
              <mc:Fallback>
                <p:oleObj name="" r:id="rId23" imgW="1879600" imgH="203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2988" y="4583113"/>
                        <a:ext cx="39306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45"/>
          <p:cNvGraphicFramePr>
            <a:graphicFrameLocks noChangeAspect="1"/>
          </p:cNvGraphicFramePr>
          <p:nvPr/>
        </p:nvGraphicFramePr>
        <p:xfrm>
          <a:off x="4932363" y="4583113"/>
          <a:ext cx="3187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5" imgW="1524000" imgH="203200" progId="Equation.3">
                  <p:embed/>
                </p:oleObj>
              </mc:Choice>
              <mc:Fallback>
                <p:oleObj name="" r:id="rId25" imgW="1524000" imgH="203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32363" y="4583113"/>
                        <a:ext cx="31877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46"/>
          <p:cNvGraphicFramePr>
            <a:graphicFrameLocks noChangeAspect="1"/>
          </p:cNvGraphicFramePr>
          <p:nvPr/>
        </p:nvGraphicFramePr>
        <p:xfrm>
          <a:off x="1403350" y="5159375"/>
          <a:ext cx="1965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7" imgW="939165" imgH="203200" progId="Equation.3">
                  <p:embed/>
                </p:oleObj>
              </mc:Choice>
              <mc:Fallback>
                <p:oleObj name="" r:id="rId27" imgW="939165" imgH="2032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03350" y="5159375"/>
                        <a:ext cx="19653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47"/>
          <p:cNvGraphicFramePr>
            <a:graphicFrameLocks noChangeAspect="1"/>
          </p:cNvGraphicFramePr>
          <p:nvPr/>
        </p:nvGraphicFramePr>
        <p:xfrm>
          <a:off x="3779838" y="5159375"/>
          <a:ext cx="1249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9" imgW="596900" imgH="203200" progId="Equation.3">
                  <p:embed/>
                </p:oleObj>
              </mc:Choice>
              <mc:Fallback>
                <p:oleObj name="" r:id="rId29" imgW="596900" imgH="203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79838" y="5159375"/>
                        <a:ext cx="124936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6" name="Object 48"/>
          <p:cNvGraphicFramePr>
            <a:graphicFrameLocks noChangeAspect="1"/>
          </p:cNvGraphicFramePr>
          <p:nvPr/>
        </p:nvGraphicFramePr>
        <p:xfrm>
          <a:off x="5508625" y="5159375"/>
          <a:ext cx="12493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1" imgW="596900" imgH="203200" progId="Equation.3">
                  <p:embed/>
                </p:oleObj>
              </mc:Choice>
              <mc:Fallback>
                <p:oleObj name="" r:id="rId31" imgW="596900" imgH="203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508625" y="5159375"/>
                        <a:ext cx="124936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7" name="Object 49"/>
          <p:cNvGraphicFramePr>
            <a:graphicFrameLocks noChangeAspect="1"/>
          </p:cNvGraphicFramePr>
          <p:nvPr/>
        </p:nvGraphicFramePr>
        <p:xfrm>
          <a:off x="1416050" y="5805488"/>
          <a:ext cx="18351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3" imgW="876300" imgH="203200" progId="Equation.3">
                  <p:embed/>
                </p:oleObj>
              </mc:Choice>
              <mc:Fallback>
                <p:oleObj name="" r:id="rId33" imgW="876300" imgH="203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16050" y="5805488"/>
                        <a:ext cx="18351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/>
          <p:cNvGraphicFramePr>
            <a:graphicFrameLocks noChangeAspect="1"/>
          </p:cNvGraphicFramePr>
          <p:nvPr/>
        </p:nvGraphicFramePr>
        <p:xfrm>
          <a:off x="3635375" y="5734050"/>
          <a:ext cx="36655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5" imgW="1752600" imgH="228600" progId="Equation.3">
                  <p:embed/>
                </p:oleObj>
              </mc:Choice>
              <mc:Fallback>
                <p:oleObj name="" r:id="rId35" imgW="1752600" imgH="228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635375" y="5734050"/>
                        <a:ext cx="36655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9" name="Rectangle 51"/>
          <p:cNvSpPr/>
          <p:nvPr/>
        </p:nvSpPr>
        <p:spPr>
          <a:xfrm>
            <a:off x="7812088" y="57340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证毕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3585" name="Rectangle 53"/>
          <p:cNvSpPr/>
          <p:nvPr/>
        </p:nvSpPr>
        <p:spPr>
          <a:xfrm>
            <a:off x="4211638" y="-76200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8" grpId="0"/>
      <p:bldP spid="89120" grpId="0"/>
      <p:bldP spid="89123" grpId="0"/>
      <p:bldP spid="89124" grpId="0"/>
      <p:bldP spid="89128" grpId="0"/>
      <p:bldP spid="89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4" name="Rectangle 4"/>
          <p:cNvSpPr/>
          <p:nvPr/>
        </p:nvSpPr>
        <p:spPr>
          <a:xfrm>
            <a:off x="1619250" y="5905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如果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2484438" y="692150"/>
          <a:ext cx="76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17500" imgH="203200" progId="Equation.3">
                  <p:embed/>
                </p:oleObj>
              </mc:Choice>
              <mc:Fallback>
                <p:oleObj name="" r:id="rId1" imgW="3175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692150"/>
                        <a:ext cx="7620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6"/>
          <p:cNvSpPr/>
          <p:nvPr/>
        </p:nvSpPr>
        <p:spPr>
          <a:xfrm>
            <a:off x="3276600" y="6207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在区间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4500563" y="620713"/>
          <a:ext cx="15113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70865" imgH="177800" progId="Equation.3">
                  <p:embed/>
                </p:oleObj>
              </mc:Choice>
              <mc:Fallback>
                <p:oleObj name="" r:id="rId3" imgW="570865" imgH="177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620713"/>
                        <a:ext cx="15113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8"/>
          <p:cNvSpPr/>
          <p:nvPr/>
        </p:nvSpPr>
        <p:spPr>
          <a:xfrm>
            <a:off x="5940425" y="62071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上是某方程组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4587" name="Rectangle 9"/>
          <p:cNvSpPr/>
          <p:nvPr/>
        </p:nvSpPr>
        <p:spPr>
          <a:xfrm>
            <a:off x="684213" y="1268413"/>
            <a:ext cx="5518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的基解矩阵，那么，这个方程组为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4588" name="Rectangle 15"/>
          <p:cNvSpPr/>
          <p:nvPr/>
        </p:nvSpPr>
        <p:spPr>
          <a:xfrm>
            <a:off x="498475" y="620713"/>
            <a:ext cx="13366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*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4580" name="Object 16"/>
          <p:cNvGraphicFramePr>
            <a:graphicFrameLocks noChangeAspect="1"/>
          </p:cNvGraphicFramePr>
          <p:nvPr/>
        </p:nvGraphicFramePr>
        <p:xfrm>
          <a:off x="1808163" y="1916113"/>
          <a:ext cx="4449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802765" imgH="317500" progId="Equation.3">
                  <p:embed/>
                </p:oleObj>
              </mc:Choice>
              <mc:Fallback>
                <p:oleObj name="" r:id="rId5" imgW="1802765" imgH="317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8163" y="1916113"/>
                        <a:ext cx="444976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/>
          <p:cNvGraphicFramePr>
            <a:graphicFrameLocks noChangeAspect="1"/>
          </p:cNvGraphicFramePr>
          <p:nvPr/>
        </p:nvGraphicFramePr>
        <p:xfrm>
          <a:off x="2051050" y="3644900"/>
          <a:ext cx="4156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726565" imgH="317500" progId="Equation.3">
                  <p:embed/>
                </p:oleObj>
              </mc:Choice>
              <mc:Fallback>
                <p:oleObj name="" r:id="rId7" imgW="1726565" imgH="317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644900"/>
                        <a:ext cx="41560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0" name="Text Box 18"/>
          <p:cNvSpPr txBox="1"/>
          <p:nvPr/>
        </p:nvSpPr>
        <p:spPr>
          <a:xfrm>
            <a:off x="755650" y="2852738"/>
            <a:ext cx="3960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证明    </a:t>
            </a: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设所求方程组为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6451" name="Object 19"/>
          <p:cNvGraphicFramePr>
            <a:graphicFrameLocks noChangeAspect="1"/>
          </p:cNvGraphicFramePr>
          <p:nvPr/>
        </p:nvGraphicFramePr>
        <p:xfrm>
          <a:off x="4859338" y="2852738"/>
          <a:ext cx="1978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698500" imgH="203200" progId="Equation.3">
                  <p:embed/>
                </p:oleObj>
              </mc:Choice>
              <mc:Fallback>
                <p:oleObj name="" r:id="rId9" imgW="6985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9338" y="2852738"/>
                        <a:ext cx="19780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2" name="Text Box 20"/>
          <p:cNvSpPr txBox="1"/>
          <p:nvPr/>
        </p:nvSpPr>
        <p:spPr>
          <a:xfrm>
            <a:off x="900113" y="3716338"/>
            <a:ext cx="719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46453" name="Text Box 21"/>
          <p:cNvSpPr txBox="1"/>
          <p:nvPr/>
        </p:nvSpPr>
        <p:spPr>
          <a:xfrm>
            <a:off x="827088" y="4579938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故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6454" name="Object 22"/>
          <p:cNvGraphicFramePr>
            <a:graphicFrameLocks noChangeAspect="1"/>
          </p:cNvGraphicFramePr>
          <p:nvPr/>
        </p:nvGraphicFramePr>
        <p:xfrm>
          <a:off x="1860550" y="4437063"/>
          <a:ext cx="4545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841500" imgH="317500" progId="Equation.3">
                  <p:embed/>
                </p:oleObj>
              </mc:Choice>
              <mc:Fallback>
                <p:oleObj name="" r:id="rId11" imgW="1841500" imgH="317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0550" y="4437063"/>
                        <a:ext cx="4545013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23"/>
          <p:cNvSpPr/>
          <p:nvPr/>
        </p:nvSpPr>
        <p:spPr>
          <a:xfrm>
            <a:off x="4211638" y="-76200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0" grpId="0"/>
      <p:bldP spid="146452" grpId="0"/>
      <p:bldP spid="1464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9" name="Text Box 4"/>
          <p:cNvSpPr txBox="1"/>
          <p:nvPr/>
        </p:nvSpPr>
        <p:spPr>
          <a:xfrm>
            <a:off x="539750" y="533400"/>
            <a:ext cx="7704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  已知一个一阶线性齐次方程组的基解矩阵为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1331913" y="1052513"/>
          <a:ext cx="2359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129665" imgH="482600" progId="Equation.3">
                  <p:embed/>
                </p:oleObj>
              </mc:Choice>
              <mc:Fallback>
                <p:oleObj name="" r:id="rId1" imgW="1129665" imgH="482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052513"/>
                        <a:ext cx="235902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6"/>
          <p:cNvSpPr txBox="1"/>
          <p:nvPr/>
        </p:nvSpPr>
        <p:spPr>
          <a:xfrm>
            <a:off x="3924300" y="1268413"/>
            <a:ext cx="3024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，求该方程组。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47463" name="Text Box 7"/>
          <p:cNvSpPr txBox="1"/>
          <p:nvPr/>
        </p:nvSpPr>
        <p:spPr>
          <a:xfrm>
            <a:off x="755650" y="2492375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617663" y="2349500"/>
          <a:ext cx="29543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48765" imgH="482600" progId="Equation.3">
                  <p:embed/>
                </p:oleObj>
              </mc:Choice>
              <mc:Fallback>
                <p:oleObj name="" r:id="rId3" imgW="1548765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2349500"/>
                        <a:ext cx="2954337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619250" y="3573463"/>
          <a:ext cx="21605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155700" imgH="228600" progId="Equation.3">
                  <p:embed/>
                </p:oleObj>
              </mc:Choice>
              <mc:Fallback>
                <p:oleObj name="" r:id="rId5" imgW="11557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3573463"/>
                        <a:ext cx="2160588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851275" y="3386138"/>
          <a:ext cx="42862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247900" imgH="482600" progId="Equation.3">
                  <p:embed/>
                </p:oleObj>
              </mc:Choice>
              <mc:Fallback>
                <p:oleObj name="" r:id="rId7" imgW="2247900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3386138"/>
                        <a:ext cx="4286250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1258888" y="4365625"/>
          <a:ext cx="25415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333500" imgH="457200" progId="Equation.3">
                  <p:embed/>
                </p:oleObj>
              </mc:Choice>
              <mc:Fallback>
                <p:oleObj name="" r:id="rId9" imgW="13335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4365625"/>
                        <a:ext cx="2541587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3851275" y="4365625"/>
          <a:ext cx="11382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596900" imgH="457200" progId="Equation.3">
                  <p:embed/>
                </p:oleObj>
              </mc:Choice>
              <mc:Fallback>
                <p:oleObj name="" r:id="rId11" imgW="5969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275" y="4365625"/>
                        <a:ext cx="113823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Text Box 13"/>
          <p:cNvSpPr txBox="1"/>
          <p:nvPr/>
        </p:nvSpPr>
        <p:spPr>
          <a:xfrm>
            <a:off x="1187450" y="5445125"/>
            <a:ext cx="3024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所求方程组为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3563938" y="5373688"/>
          <a:ext cx="16224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850900" imgH="457200" progId="Equation.3">
                  <p:embed/>
                </p:oleObj>
              </mc:Choice>
              <mc:Fallback>
                <p:oleObj name="" r:id="rId13" imgW="8509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3938" y="5373688"/>
                        <a:ext cx="162242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5"/>
          <p:cNvSpPr/>
          <p:nvPr/>
        </p:nvSpPr>
        <p:spPr>
          <a:xfrm>
            <a:off x="4211638" y="-76200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/>
      <p:bldP spid="1474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/>
          <p:nvPr/>
        </p:nvSpPr>
        <p:spPr>
          <a:xfrm>
            <a:off x="935038" y="1928813"/>
            <a:ext cx="14398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作业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0723" name="Text Box 7"/>
          <p:cNvSpPr txBox="1"/>
          <p:nvPr/>
        </p:nvSpPr>
        <p:spPr>
          <a:xfrm>
            <a:off x="2571750" y="1928813"/>
            <a:ext cx="50403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P.216,  </a:t>
            </a:r>
            <a:r>
              <a:rPr lang="zh-CN" altLang="en-US" sz="3200" b="1" dirty="0">
                <a:latin typeface="Times New Roman" panose="02020603050405020304" pitchFamily="18" charset="0"/>
                <a:ea typeface="华文中宋" pitchFamily="2" charset="-122"/>
              </a:rPr>
              <a:t>第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华文中宋" pitchFamily="2" charset="-122"/>
              </a:rPr>
              <a:t>题。</a:t>
            </a:r>
            <a:endParaRPr lang="zh-CN" altLang="en-US" sz="32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0724" name="Rectangle 12"/>
          <p:cNvSpPr/>
          <p:nvPr/>
        </p:nvSpPr>
        <p:spPr>
          <a:xfrm>
            <a:off x="4140200" y="-26987"/>
            <a:ext cx="5040313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2" name="Rectangle 9"/>
          <p:cNvSpPr/>
          <p:nvPr/>
        </p:nvSpPr>
        <p:spPr>
          <a:xfrm>
            <a:off x="6443663" y="1268413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(5.14)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692275" y="2205038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45465" imgH="203200" progId="Equation.3">
                  <p:embed/>
                </p:oleObj>
              </mc:Choice>
              <mc:Fallback>
                <p:oleObj name="" r:id="rId1" imgW="5454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205038"/>
                        <a:ext cx="13684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/>
          <p:nvPr/>
        </p:nvSpPr>
        <p:spPr>
          <a:xfrm>
            <a:off x="3348038" y="2174875"/>
            <a:ext cx="511333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(5.14)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称为</a:t>
            </a:r>
            <a:r>
              <a:rPr lang="zh-CN" altLang="en-US" sz="2800" b="1" dirty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</a:rPr>
              <a:t>非齐次线性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619250" y="3068638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45465" imgH="203200" progId="Equation.3">
                  <p:embed/>
                </p:oleObj>
              </mc:Choice>
              <mc:Fallback>
                <p:oleObj name="" r:id="rId3" imgW="5454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068638"/>
                        <a:ext cx="13684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/>
          <p:nvPr/>
        </p:nvSpPr>
        <p:spPr>
          <a:xfrm>
            <a:off x="3348038" y="3038475"/>
            <a:ext cx="52943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则方程 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5.15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）称为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齐次线性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674813" y="4076700"/>
          <a:ext cx="1978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698500" imgH="203200" progId="Equation.3">
                  <p:embed/>
                </p:oleObj>
              </mc:Choice>
              <mc:Fallback>
                <p:oleObj name="" r:id="rId5" imgW="6985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4813" y="4076700"/>
                        <a:ext cx="19780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/>
          <p:cNvSpPr/>
          <p:nvPr/>
        </p:nvSpPr>
        <p:spPr>
          <a:xfrm>
            <a:off x="900113" y="21907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如果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470" name="Rectangle 14"/>
          <p:cNvSpPr/>
          <p:nvPr/>
        </p:nvSpPr>
        <p:spPr>
          <a:xfrm>
            <a:off x="6516688" y="4005263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029" name="Object 16"/>
          <p:cNvGraphicFramePr>
            <a:graphicFrameLocks noChangeAspect="1"/>
          </p:cNvGraphicFramePr>
          <p:nvPr/>
        </p:nvGraphicFramePr>
        <p:xfrm>
          <a:off x="1763713" y="1052513"/>
          <a:ext cx="39608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435100" imgH="393700" progId="Equation.3">
                  <p:embed/>
                </p:oleObj>
              </mc:Choice>
              <mc:Fallback>
                <p:oleObj name="" r:id="rId7" imgW="14351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1052513"/>
                        <a:ext cx="396081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/>
          <p:cNvSpPr txBox="1"/>
          <p:nvPr/>
        </p:nvSpPr>
        <p:spPr>
          <a:xfrm>
            <a:off x="755650" y="4941888"/>
            <a:ext cx="4333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若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1187450" y="5013325"/>
          <a:ext cx="6683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317500" imgH="203200" progId="Equation.3">
                  <p:embed/>
                </p:oleObj>
              </mc:Choice>
              <mc:Fallback>
                <p:oleObj name="" r:id="rId9" imgW="3175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5013325"/>
                        <a:ext cx="6683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/>
          <p:cNvSpPr txBox="1"/>
          <p:nvPr/>
        </p:nvSpPr>
        <p:spPr>
          <a:xfrm>
            <a:off x="1763713" y="4941888"/>
            <a:ext cx="698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为常数矩阵，则称为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常系数线性方程组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9482" name="Rectangle 26"/>
          <p:cNvSpPr/>
          <p:nvPr/>
        </p:nvSpPr>
        <p:spPr>
          <a:xfrm>
            <a:off x="827088" y="30194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如果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2051050" y="5661025"/>
          <a:ext cx="14747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520065" imgH="177800" progId="Equation.3">
                  <p:embed/>
                </p:oleObj>
              </mc:Choice>
              <mc:Fallback>
                <p:oleObj name="" r:id="rId11" imgW="520065" imgH="177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050" y="5661025"/>
                        <a:ext cx="147478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28"/>
          <p:cNvSpPr/>
          <p:nvPr/>
        </p:nvSpPr>
        <p:spPr>
          <a:xfrm>
            <a:off x="4159250" y="-100012"/>
            <a:ext cx="5237163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7" grpId="0"/>
      <p:bldP spid="19469" grpId="0"/>
      <p:bldP spid="19470" grpId="0"/>
      <p:bldP spid="19473" grpId="0"/>
      <p:bldP spid="19475" grpId="0"/>
      <p:bldP spid="194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6" name="Rectangle 4"/>
          <p:cNvSpPr/>
          <p:nvPr/>
        </p:nvSpPr>
        <p:spPr>
          <a:xfrm>
            <a:off x="611188" y="642938"/>
            <a:ext cx="3829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5.2.1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齐线性微分方程组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29029" name="Rectangle 5"/>
          <p:cNvSpPr/>
          <p:nvPr/>
        </p:nvSpPr>
        <p:spPr>
          <a:xfrm>
            <a:off x="323850" y="2420938"/>
            <a:ext cx="8083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（叠加原理）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如果 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u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3490913" y="3235325"/>
          <a:ext cx="25923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14400" imgH="203200" progId="Equation.3">
                  <p:embed/>
                </p:oleObj>
              </mc:Choice>
              <mc:Fallback>
                <p:oleObj name="" r:id="rId1" imgW="9144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0913" y="3235325"/>
                        <a:ext cx="2592387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Rectangle 8"/>
          <p:cNvSpPr/>
          <p:nvPr/>
        </p:nvSpPr>
        <p:spPr>
          <a:xfrm>
            <a:off x="6048375" y="3235325"/>
            <a:ext cx="282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也是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的解。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9033" name="Rectangle 9"/>
          <p:cNvSpPr/>
          <p:nvPr/>
        </p:nvSpPr>
        <p:spPr>
          <a:xfrm>
            <a:off x="395288" y="32131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则它们的线性组合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1547813" y="1557338"/>
          <a:ext cx="1978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98500" imgH="203200" progId="Equation.3">
                  <p:embed/>
                </p:oleObj>
              </mc:Choice>
              <mc:Fallback>
                <p:oleObj name="" r:id="rId3" imgW="6985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557338"/>
                        <a:ext cx="19780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Rectangle 11"/>
          <p:cNvSpPr/>
          <p:nvPr/>
        </p:nvSpPr>
        <p:spPr>
          <a:xfrm>
            <a:off x="5884863" y="150812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29042" name="Text Box 18"/>
          <p:cNvSpPr txBox="1"/>
          <p:nvPr/>
        </p:nvSpPr>
        <p:spPr>
          <a:xfrm>
            <a:off x="468313" y="4076700"/>
            <a:ext cx="1439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证明：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1512888" y="4076700"/>
          <a:ext cx="29527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040765" imgH="203200" progId="Equation.3">
                  <p:embed/>
                </p:oleObj>
              </mc:Choice>
              <mc:Fallback>
                <p:oleObj name="" r:id="rId5" imgW="1040765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2888" y="4076700"/>
                        <a:ext cx="295275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4464050" y="4076700"/>
          <a:ext cx="31321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104900" imgH="203200" progId="Equation.3">
                  <p:embed/>
                </p:oleObj>
              </mc:Choice>
              <mc:Fallback>
                <p:oleObj name="" r:id="rId7" imgW="11049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4050" y="4076700"/>
                        <a:ext cx="3132138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755650" y="5013325"/>
          <a:ext cx="43195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1524000" imgH="203200" progId="Equation.3">
                  <p:embed/>
                </p:oleObj>
              </mc:Choice>
              <mc:Fallback>
                <p:oleObj name="" r:id="rId9" imgW="15240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5013325"/>
                        <a:ext cx="4319588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4986338" y="5013325"/>
          <a:ext cx="39608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1396365" imgH="203200" progId="Equation.3">
                  <p:embed/>
                </p:oleObj>
              </mc:Choice>
              <mc:Fallback>
                <p:oleObj name="" r:id="rId11" imgW="13963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6338" y="5013325"/>
                        <a:ext cx="3960812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3"/>
          <p:cNvSpPr/>
          <p:nvPr/>
        </p:nvSpPr>
        <p:spPr>
          <a:xfrm>
            <a:off x="4211638" y="-73025"/>
            <a:ext cx="5200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2" grpId="0"/>
      <p:bldP spid="129033" grpId="0"/>
      <p:bldP spid="129035" grpId="0"/>
      <p:bldP spid="1290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095500" y="1995488"/>
          <a:ext cx="316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231265" imgH="228600" progId="Equation.3">
                  <p:embed/>
                </p:oleObj>
              </mc:Choice>
              <mc:Fallback>
                <p:oleObj name="" r:id="rId1" imgW="1231265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5500" y="1995488"/>
                        <a:ext cx="31686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/>
          <p:nvPr/>
        </p:nvSpPr>
        <p:spPr>
          <a:xfrm>
            <a:off x="1303338" y="1995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如果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8" name="Rectangle 6"/>
          <p:cNvSpPr/>
          <p:nvPr/>
        </p:nvSpPr>
        <p:spPr>
          <a:xfrm>
            <a:off x="5192713" y="1995488"/>
            <a:ext cx="2822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的解，则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928813" y="2714625"/>
          <a:ext cx="48117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828800" imgH="228600" progId="Equation.3">
                  <p:embed/>
                </p:oleObj>
              </mc:Choice>
              <mc:Fallback>
                <p:oleObj name="" r:id="rId3" imgW="18288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813" y="2714625"/>
                        <a:ext cx="481171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8"/>
          <p:cNvSpPr/>
          <p:nvPr/>
        </p:nvSpPr>
        <p:spPr>
          <a:xfrm>
            <a:off x="511175" y="3435350"/>
            <a:ext cx="282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也是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的解。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80" name="Rectangle 17"/>
          <p:cNvSpPr/>
          <p:nvPr/>
        </p:nvSpPr>
        <p:spPr>
          <a:xfrm>
            <a:off x="4175125" y="-73025"/>
            <a:ext cx="507682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1428750" y="1071563"/>
          <a:ext cx="1978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698500" imgH="203200" progId="Equation.3">
                  <p:embed/>
                </p:oleObj>
              </mc:Choice>
              <mc:Fallback>
                <p:oleObj name="" r:id="rId5" imgW="6985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0" y="1071563"/>
                        <a:ext cx="19780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1"/>
          <p:cNvSpPr/>
          <p:nvPr/>
        </p:nvSpPr>
        <p:spPr>
          <a:xfrm>
            <a:off x="5765800" y="1022350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(5.15)</a:t>
            </a: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Text Box 9"/>
          <p:cNvSpPr txBox="1"/>
          <p:nvPr/>
        </p:nvSpPr>
        <p:spPr>
          <a:xfrm>
            <a:off x="1198563" y="1571625"/>
            <a:ext cx="2087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例：可验证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143250" y="1428750"/>
          <a:ext cx="38877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892300" imgH="457200" progId="Equation.3">
                  <p:embed/>
                </p:oleObj>
              </mc:Choice>
              <mc:Fallback>
                <p:oleObj name="" r:id="rId1" imgW="18923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1428750"/>
                        <a:ext cx="3887788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1"/>
          <p:cNvSpPr txBox="1"/>
          <p:nvPr/>
        </p:nvSpPr>
        <p:spPr>
          <a:xfrm>
            <a:off x="1127125" y="2797175"/>
            <a:ext cx="18716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是方程组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782888" y="2509838"/>
          <a:ext cx="23526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14400" imgH="457200" progId="Equation.DSMT4">
                  <p:embed/>
                </p:oleObj>
              </mc:Choice>
              <mc:Fallback>
                <p:oleObj name="" r:id="rId3" imgW="914400" imgH="457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2509838"/>
                        <a:ext cx="2352675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3"/>
          <p:cNvSpPr txBox="1"/>
          <p:nvPr/>
        </p:nvSpPr>
        <p:spPr>
          <a:xfrm>
            <a:off x="5230813" y="279717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的解，则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71588" y="3951288"/>
          <a:ext cx="3678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790700" imgH="457200" progId="Equation.3">
                  <p:embed/>
                </p:oleObj>
              </mc:Choice>
              <mc:Fallback>
                <p:oleObj name="" r:id="rId5" imgW="17907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1588" y="3951288"/>
                        <a:ext cx="3678237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/>
          <p:nvPr/>
        </p:nvSpPr>
        <p:spPr>
          <a:xfrm>
            <a:off x="5014913" y="4095750"/>
            <a:ext cx="3097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也是方程组的解。</a:t>
            </a:r>
            <a:endParaRPr lang="zh-CN" altLang="en-US" sz="28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771775" y="1196975"/>
          <a:ext cx="14398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70865" imgH="177800" progId="Equation.3">
                  <p:embed/>
                </p:oleObj>
              </mc:Choice>
              <mc:Fallback>
                <p:oleObj name="" r:id="rId1" imgW="570865" imgH="177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196975"/>
                        <a:ext cx="14398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979613" y="1844675"/>
          <a:ext cx="3097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257300" imgH="228600" progId="Equation.3">
                  <p:embed/>
                </p:oleObj>
              </mc:Choice>
              <mc:Fallback>
                <p:oleObj name="" r:id="rId3" imgW="12573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1844675"/>
                        <a:ext cx="309721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827088" y="3429000"/>
          <a:ext cx="20875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749300" imgH="228600" progId="Equation.3">
                  <p:embed/>
                </p:oleObj>
              </mc:Choice>
              <mc:Fallback>
                <p:oleObj name="" r:id="rId5" imgW="7493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429000"/>
                        <a:ext cx="2087562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971550" y="4221163"/>
          <a:ext cx="741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819400" imgH="317500" progId="Equation.3">
                  <p:embed/>
                </p:oleObj>
              </mc:Choice>
              <mc:Fallback>
                <p:oleObj name="" r:id="rId7" imgW="2819400" imgH="317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4221163"/>
                        <a:ext cx="7416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18"/>
          <p:cNvSpPr/>
          <p:nvPr/>
        </p:nvSpPr>
        <p:spPr>
          <a:xfrm>
            <a:off x="620713" y="51974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成立；否则，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771775" y="5229225"/>
          <a:ext cx="30321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295400" imgH="228600" progId="Equation.3">
                  <p:embed/>
                </p:oleObj>
              </mc:Choice>
              <mc:Fallback>
                <p:oleObj name="" r:id="rId9" imgW="12954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775" y="5229225"/>
                        <a:ext cx="303212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/>
          <p:nvPr/>
        </p:nvSpPr>
        <p:spPr>
          <a:xfrm>
            <a:off x="5868988" y="51879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zh-CN" altLang="en-US" sz="2800" b="1" dirty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</a:rPr>
              <a:t>线性无关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29" name="Rectangle 20"/>
          <p:cNvSpPr/>
          <p:nvPr/>
        </p:nvSpPr>
        <p:spPr>
          <a:xfrm>
            <a:off x="684213" y="427038"/>
            <a:ext cx="3629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基本概念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/Basic Concept/</a:t>
            </a: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501" name="Rectangle 21"/>
          <p:cNvSpPr/>
          <p:nvPr/>
        </p:nvSpPr>
        <p:spPr>
          <a:xfrm>
            <a:off x="684213" y="11477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定义在区间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502" name="Rectangle 22"/>
          <p:cNvSpPr/>
          <p:nvPr/>
        </p:nvSpPr>
        <p:spPr>
          <a:xfrm>
            <a:off x="4211638" y="11255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上的向量函数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503" name="Rectangle 23"/>
          <p:cNvSpPr/>
          <p:nvPr/>
        </p:nvSpPr>
        <p:spPr>
          <a:xfrm>
            <a:off x="611188" y="2565400"/>
            <a:ext cx="6584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</a:rPr>
              <a:t>线性相关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的，如果存在不全为零的常数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504" name="Rectangle 24"/>
          <p:cNvSpPr/>
          <p:nvPr/>
        </p:nvSpPr>
        <p:spPr>
          <a:xfrm>
            <a:off x="3203575" y="35004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使得等式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34" name="Rectangle 33"/>
          <p:cNvSpPr/>
          <p:nvPr/>
        </p:nvSpPr>
        <p:spPr>
          <a:xfrm>
            <a:off x="4211638" y="-92075"/>
            <a:ext cx="5197475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/>
      <p:bldP spid="20499" grpId="0"/>
      <p:bldP spid="20501" grpId="0"/>
      <p:bldP spid="20502" grpId="0"/>
      <p:bldP spid="20503" grpId="0"/>
      <p:bldP spid="205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87450" y="476250"/>
          <a:ext cx="9493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92100" imgH="914400" progId="Equation.3">
                  <p:embed/>
                </p:oleObj>
              </mc:Choice>
              <mc:Fallback>
                <p:oleObj name="" r:id="rId1" imgW="292100" imgH="914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76250"/>
                        <a:ext cx="949325" cy="223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339975" y="476250"/>
          <a:ext cx="9493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92100" imgH="914400" progId="Equation.3">
                  <p:embed/>
                </p:oleObj>
              </mc:Choice>
              <mc:Fallback>
                <p:oleObj name="" r:id="rId3" imgW="292100" imgH="914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476250"/>
                        <a:ext cx="949325" cy="223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3348038" y="1773238"/>
          <a:ext cx="5778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77165" imgH="76200" progId="Equation.3">
                  <p:embed/>
                </p:oleObj>
              </mc:Choice>
              <mc:Fallback>
                <p:oleObj name="" r:id="rId5" imgW="177165" imgH="76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1773238"/>
                        <a:ext cx="577850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3851275" y="549275"/>
          <a:ext cx="11144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342900" imgH="914400" progId="Equation.3">
                  <p:embed/>
                </p:oleObj>
              </mc:Choice>
              <mc:Fallback>
                <p:oleObj name="" r:id="rId7" imgW="342900" imgH="914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549275"/>
                        <a:ext cx="1114425" cy="223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8"/>
          <p:cNvSpPr txBox="1"/>
          <p:nvPr/>
        </p:nvSpPr>
        <p:spPr>
          <a:xfrm>
            <a:off x="395288" y="1268413"/>
            <a:ext cx="503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52" name="Text Box 9"/>
          <p:cNvSpPr txBox="1"/>
          <p:nvPr/>
        </p:nvSpPr>
        <p:spPr>
          <a:xfrm>
            <a:off x="5435600" y="1484313"/>
            <a:ext cx="25923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线性无关。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50" name="Object 16"/>
          <p:cNvGraphicFramePr>
            <a:graphicFrameLocks noChangeAspect="1"/>
          </p:cNvGraphicFramePr>
          <p:nvPr/>
        </p:nvGraphicFramePr>
        <p:xfrm>
          <a:off x="5435600" y="2133600"/>
          <a:ext cx="2147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723900" imgH="152400" progId="Equation.3">
                  <p:embed/>
                </p:oleObj>
              </mc:Choice>
              <mc:Fallback>
                <p:oleObj name="" r:id="rId9" imgW="723900" imgH="152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5600" y="2133600"/>
                        <a:ext cx="21478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7"/>
          <p:cNvSpPr/>
          <p:nvPr/>
        </p:nvSpPr>
        <p:spPr>
          <a:xfrm>
            <a:off x="4211638" y="-73025"/>
            <a:ext cx="5129212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0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5.2  General Theory of Linear ODEs</a:t>
            </a:r>
            <a:endParaRPr lang="en-US" altLang="zh-CN" sz="20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Rectangle 10"/>
          <p:cNvSpPr/>
          <p:nvPr/>
        </p:nvSpPr>
        <p:spPr>
          <a:xfrm>
            <a:off x="481013" y="461963"/>
            <a:ext cx="3482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设有 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个定义在区间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224338" y="492125"/>
          <a:ext cx="12969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70865" imgH="177800" progId="Equation.3">
                  <p:embed/>
                </p:oleObj>
              </mc:Choice>
              <mc:Fallback>
                <p:oleObj name="" r:id="rId1" imgW="570865" imgH="177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4338" y="492125"/>
                        <a:ext cx="129698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2"/>
          <p:cNvSpPr/>
          <p:nvPr/>
        </p:nvSpPr>
        <p:spPr>
          <a:xfrm>
            <a:off x="5592763" y="49212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上的向量函数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52450" y="1357313"/>
          <a:ext cx="23050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989965" imgH="939165" progId="Equation.3">
                  <p:embed/>
                </p:oleObj>
              </mc:Choice>
              <mc:Fallback>
                <p:oleObj name="" r:id="rId3" imgW="989965" imgH="9391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357313"/>
                        <a:ext cx="230505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000375" y="1357313"/>
          <a:ext cx="2376488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989965" imgH="939165" progId="Equation.3">
                  <p:embed/>
                </p:oleObj>
              </mc:Choice>
              <mc:Fallback>
                <p:oleObj name="" r:id="rId5" imgW="989965" imgH="9391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1357313"/>
                        <a:ext cx="2376488" cy="196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305425" y="1387475"/>
          <a:ext cx="302418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244600" imgH="939800" progId="Equation.3">
                  <p:embed/>
                </p:oleObj>
              </mc:Choice>
              <mc:Fallback>
                <p:oleObj name="" r:id="rId7" imgW="1244600" imgH="939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5425" y="1387475"/>
                        <a:ext cx="3024188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/>
          <p:nvPr/>
        </p:nvSpPr>
        <p:spPr>
          <a:xfrm>
            <a:off x="414338" y="3314700"/>
            <a:ext cx="53879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由这</a:t>
            </a:r>
            <a:r>
              <a:rPr lang="en-US" altLang="zh-CN" sz="32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个向量函数构成的行列式，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85750" y="4106863"/>
          <a:ext cx="83947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3987800" imgH="939800" progId="Equation.3">
                  <p:embed/>
                </p:oleObj>
              </mc:Choice>
              <mc:Fallback>
                <p:oleObj name="" r:id="rId9" imgW="3987800" imgH="939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750" y="4106863"/>
                        <a:ext cx="8394700" cy="210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/>
          <p:nvPr/>
        </p:nvSpPr>
        <p:spPr>
          <a:xfrm>
            <a:off x="414338" y="6338888"/>
            <a:ext cx="71501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称为这些向量函数的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伏朗斯基行列式。</a:t>
            </a:r>
            <a:endParaRPr lang="zh-CN" altLang="en-US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2540</Words>
  <Application>WPS 演示</Application>
  <PresentationFormat>全屏显示(4:3)</PresentationFormat>
  <Paragraphs>426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169</vt:i4>
      </vt:variant>
      <vt:variant>
        <vt:lpstr>幻灯片标题</vt:lpstr>
      </vt:variant>
      <vt:variant>
        <vt:i4>28</vt:i4>
      </vt:variant>
    </vt:vector>
  </HeadingPairs>
  <TitlesOfParts>
    <vt:vector size="210" baseType="lpstr">
      <vt:lpstr>Arial</vt:lpstr>
      <vt:lpstr>宋体</vt:lpstr>
      <vt:lpstr>Wingdings</vt:lpstr>
      <vt:lpstr>Garamond</vt:lpstr>
      <vt:lpstr>★日文毛笔</vt:lpstr>
      <vt:lpstr>等线</vt:lpstr>
      <vt:lpstr>Times New Roman</vt:lpstr>
      <vt:lpstr>华文中宋</vt:lpstr>
      <vt:lpstr>楷体_GB2312</vt:lpstr>
      <vt:lpstr>新宋体</vt:lpstr>
      <vt:lpstr>微软雅黑</vt:lpstr>
      <vt:lpstr>Arial Unicode MS</vt:lpstr>
      <vt:lpstr>Edge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txh</dc:creator>
  <cp:lastModifiedBy>liusj</cp:lastModifiedBy>
  <cp:revision>144</cp:revision>
  <dcterms:created xsi:type="dcterms:W3CDTF">2003-09-16T01:51:19Z</dcterms:created>
  <dcterms:modified xsi:type="dcterms:W3CDTF">2020-12-01T10:13:58Z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