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362" r:id="rId4"/>
    <p:sldId id="363" r:id="rId5"/>
    <p:sldId id="265" r:id="rId6"/>
    <p:sldId id="302" r:id="rId7"/>
    <p:sldId id="266" r:id="rId8"/>
    <p:sldId id="306" r:id="rId9"/>
    <p:sldId id="307" r:id="rId10"/>
    <p:sldId id="272" r:id="rId11"/>
    <p:sldId id="361" r:id="rId12"/>
    <p:sldId id="308" r:id="rId13"/>
    <p:sldId id="309" r:id="rId14"/>
    <p:sldId id="310" r:id="rId15"/>
    <p:sldId id="311" r:id="rId16"/>
    <p:sldId id="312" r:id="rId17"/>
    <p:sldId id="313" r:id="rId18"/>
    <p:sldId id="278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68" r:id="rId27"/>
    <p:sldId id="367" r:id="rId28"/>
    <p:sldId id="295" r:id="rId29"/>
    <p:sldId id="322" r:id="rId30"/>
    <p:sldId id="321" r:id="rId31"/>
    <p:sldId id="323" r:id="rId32"/>
    <p:sldId id="324" r:id="rId33"/>
    <p:sldId id="325" r:id="rId34"/>
    <p:sldId id="369" r:id="rId35"/>
    <p:sldId id="370" r:id="rId36"/>
    <p:sldId id="371" r:id="rId37"/>
    <p:sldId id="326" r:id="rId38"/>
    <p:sldId id="327" r:id="rId39"/>
    <p:sldId id="328" r:id="rId40"/>
    <p:sldId id="372" r:id="rId41"/>
    <p:sldId id="364" r:id="rId42"/>
    <p:sldId id="330" r:id="rId43"/>
    <p:sldId id="332" r:id="rId44"/>
    <p:sldId id="365" r:id="rId45"/>
    <p:sldId id="331" r:id="rId46"/>
    <p:sldId id="333" r:id="rId47"/>
    <p:sldId id="366" r:id="rId48"/>
    <p:sldId id="360" r:id="rId49"/>
    <p:sldId id="334" r:id="rId50"/>
    <p:sldId id="350" r:id="rId51"/>
    <p:sldId id="342" r:id="rId52"/>
    <p:sldId id="351" r:id="rId53"/>
    <p:sldId id="343" r:id="rId54"/>
    <p:sldId id="352" r:id="rId55"/>
    <p:sldId id="344" r:id="rId56"/>
    <p:sldId id="353" r:id="rId57"/>
    <p:sldId id="345" r:id="rId58"/>
    <p:sldId id="354" r:id="rId59"/>
    <p:sldId id="346" r:id="rId60"/>
    <p:sldId id="355" r:id="rId61"/>
    <p:sldId id="347" r:id="rId62"/>
    <p:sldId id="356" r:id="rId63"/>
    <p:sldId id="348" r:id="rId64"/>
    <p:sldId id="357" r:id="rId65"/>
    <p:sldId id="358" r:id="rId66"/>
    <p:sldId id="349" r:id="rId67"/>
    <p:sldId id="359" r:id="rId68"/>
    <p:sldId id="335" r:id="rId69"/>
    <p:sldId id="336" r:id="rId70"/>
    <p:sldId id="337" r:id="rId71"/>
    <p:sldId id="338" r:id="rId72"/>
    <p:sldId id="339" r:id="rId73"/>
    <p:sldId id="340" r:id="rId74"/>
    <p:sldId id="341" r:id="rId7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F0"/>
    <a:srgbClr val="FFCCCC"/>
    <a:srgbClr val="FF9999"/>
    <a:srgbClr val="BFBFB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71971" autoAdjust="0"/>
  </p:normalViewPr>
  <p:slideViewPr>
    <p:cSldViewPr snapToGrid="0" showGuides="1">
      <p:cViewPr>
        <p:scale>
          <a:sx n="66" d="100"/>
          <a:sy n="66" d="100"/>
        </p:scale>
        <p:origin x="1026" y="31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7D0A4-7D49-40A1-B53A-B98F6D21CAA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0ABE339-C761-4339-81F4-D6F50CA1EF28}">
      <dgm:prSet phldrT="[テキスト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ctr"/>
          <a:r>
            <a:rPr kumimoji="1" lang="ja-JP" altLang="en-US" sz="80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正確</a:t>
          </a:r>
        </a:p>
      </dgm:t>
    </dgm:pt>
    <dgm:pt modelId="{68DDEB2B-67DE-4300-BC50-297CE7B3AD98}" type="parTrans" cxnId="{7AEFAF16-33D0-4B2C-AD46-E8BE7D85A2C9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6CFEB9B-FFCA-4161-BD2A-6F6DC0AFD672}" type="sibTrans" cxnId="{7AEFAF16-33D0-4B2C-AD46-E8BE7D85A2C9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57E544AC-1353-49BC-A0BE-8CCA51F036FD}">
      <dgm:prSet phldrT="[テキスト]" custT="1"/>
      <dgm:spPr/>
      <dgm:t>
        <a:bodyPr/>
        <a:lstStyle/>
        <a:p>
          <a:pPr algn="ctr"/>
          <a:r>
            <a:rPr kumimoji="1" lang="ja-JP" altLang="en-US" sz="80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楽</a:t>
          </a:r>
        </a:p>
      </dgm:t>
    </dgm:pt>
    <dgm:pt modelId="{6CA264CA-12E8-45B0-BF68-496D02B6D7C8}" type="parTrans" cxnId="{D0489CC7-8FCB-4F7A-B0BF-529E03F683EA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A7E72CD-61B3-4E34-B059-B5773C0FE7D2}" type="sibTrans" cxnId="{D0489CC7-8FCB-4F7A-B0BF-529E03F683EA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52CF75B0-2D63-4BDD-8083-A2AC8B89FA16}">
      <dgm:prSet phldrT="[テキスト]" custT="1"/>
      <dgm:spPr/>
      <dgm:t>
        <a:bodyPr/>
        <a:lstStyle/>
        <a:p>
          <a:pPr algn="ctr"/>
          <a:r>
            <a:rPr kumimoji="1" lang="ja-JP" altLang="en-US" sz="80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早い</a:t>
          </a:r>
        </a:p>
      </dgm:t>
    </dgm:pt>
    <dgm:pt modelId="{18F7032D-2215-447D-AFA6-ED28C107B2C9}" type="parTrans" cxnId="{74EB66DB-738D-4877-8117-95D4E95E160A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B24917C-211E-4F62-933E-4C6B56A67FB6}" type="sibTrans" cxnId="{74EB66DB-738D-4877-8117-95D4E95E160A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1B5C556-A660-49EE-89A3-D225CFD04F09}" type="pres">
      <dgm:prSet presAssocID="{9357D0A4-7D49-40A1-B53A-B98F6D21CAA9}" presName="compositeShape" presStyleCnt="0">
        <dgm:presLayoutVars>
          <dgm:chMax val="7"/>
          <dgm:dir/>
          <dgm:resizeHandles val="exact"/>
        </dgm:presLayoutVars>
      </dgm:prSet>
      <dgm:spPr/>
    </dgm:pt>
    <dgm:pt modelId="{03A8A0BD-B455-4C92-B259-DD16DE3F56D0}" type="pres">
      <dgm:prSet presAssocID="{80ABE339-C761-4339-81F4-D6F50CA1EF28}" presName="circ1" presStyleLbl="vennNode1" presStyleIdx="0" presStyleCnt="3"/>
      <dgm:spPr/>
    </dgm:pt>
    <dgm:pt modelId="{59707959-0886-41C3-A306-A06F26B6BFC5}" type="pres">
      <dgm:prSet presAssocID="{80ABE339-C761-4339-81F4-D6F50CA1EF2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486FC6E-8178-497F-8801-D067E1432232}" type="pres">
      <dgm:prSet presAssocID="{57E544AC-1353-49BC-A0BE-8CCA51F036FD}" presName="circ2" presStyleLbl="vennNode1" presStyleIdx="1" presStyleCnt="3"/>
      <dgm:spPr/>
    </dgm:pt>
    <dgm:pt modelId="{07D7F5FD-3CF9-4541-911A-998171142CA3}" type="pres">
      <dgm:prSet presAssocID="{57E544AC-1353-49BC-A0BE-8CCA51F036F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32A2663-AE2B-4B5E-B6E9-59E3BD7ECD09}" type="pres">
      <dgm:prSet presAssocID="{52CF75B0-2D63-4BDD-8083-A2AC8B89FA16}" presName="circ3" presStyleLbl="vennNode1" presStyleIdx="2" presStyleCnt="3"/>
      <dgm:spPr/>
    </dgm:pt>
    <dgm:pt modelId="{B64CC4F8-51C5-4670-8F0D-C0B10A2FAA42}" type="pres">
      <dgm:prSet presAssocID="{52CF75B0-2D63-4BDD-8083-A2AC8B89FA1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AEFAF16-33D0-4B2C-AD46-E8BE7D85A2C9}" srcId="{9357D0A4-7D49-40A1-B53A-B98F6D21CAA9}" destId="{80ABE339-C761-4339-81F4-D6F50CA1EF28}" srcOrd="0" destOrd="0" parTransId="{68DDEB2B-67DE-4300-BC50-297CE7B3AD98}" sibTransId="{16CFEB9B-FFCA-4161-BD2A-6F6DC0AFD672}"/>
    <dgm:cxn modelId="{9216751C-F30C-4BEF-BABE-17C78A180A63}" type="presOf" srcId="{52CF75B0-2D63-4BDD-8083-A2AC8B89FA16}" destId="{B64CC4F8-51C5-4670-8F0D-C0B10A2FAA42}" srcOrd="1" destOrd="0" presId="urn:microsoft.com/office/officeart/2005/8/layout/venn1"/>
    <dgm:cxn modelId="{1F14CA2D-2A79-4D92-97A6-CAEAE49DBE9C}" type="presOf" srcId="{9357D0A4-7D49-40A1-B53A-B98F6D21CAA9}" destId="{F1B5C556-A660-49EE-89A3-D225CFD04F09}" srcOrd="0" destOrd="0" presId="urn:microsoft.com/office/officeart/2005/8/layout/venn1"/>
    <dgm:cxn modelId="{9C20AC5B-38B2-4DBA-AF23-E9424D46164C}" type="presOf" srcId="{57E544AC-1353-49BC-A0BE-8CCA51F036FD}" destId="{07D7F5FD-3CF9-4541-911A-998171142CA3}" srcOrd="1" destOrd="0" presId="urn:microsoft.com/office/officeart/2005/8/layout/venn1"/>
    <dgm:cxn modelId="{68205075-0906-4AD0-8BBD-C2D64E0F59B6}" type="presOf" srcId="{80ABE339-C761-4339-81F4-D6F50CA1EF28}" destId="{03A8A0BD-B455-4C92-B259-DD16DE3F56D0}" srcOrd="0" destOrd="0" presId="urn:microsoft.com/office/officeart/2005/8/layout/venn1"/>
    <dgm:cxn modelId="{02EA7A58-E9A6-4857-BCEE-AFF6DF55E9F2}" type="presOf" srcId="{52CF75B0-2D63-4BDD-8083-A2AC8B89FA16}" destId="{332A2663-AE2B-4B5E-B6E9-59E3BD7ECD09}" srcOrd="0" destOrd="0" presId="urn:microsoft.com/office/officeart/2005/8/layout/venn1"/>
    <dgm:cxn modelId="{69417982-343A-42C1-816A-4E8359E23663}" type="presOf" srcId="{57E544AC-1353-49BC-A0BE-8CCA51F036FD}" destId="{1486FC6E-8178-497F-8801-D067E1432232}" srcOrd="0" destOrd="0" presId="urn:microsoft.com/office/officeart/2005/8/layout/venn1"/>
    <dgm:cxn modelId="{2D9E888B-24F5-4114-BEE1-132A6226A148}" type="presOf" srcId="{80ABE339-C761-4339-81F4-D6F50CA1EF28}" destId="{59707959-0886-41C3-A306-A06F26B6BFC5}" srcOrd="1" destOrd="0" presId="urn:microsoft.com/office/officeart/2005/8/layout/venn1"/>
    <dgm:cxn modelId="{D0489CC7-8FCB-4F7A-B0BF-529E03F683EA}" srcId="{9357D0A4-7D49-40A1-B53A-B98F6D21CAA9}" destId="{57E544AC-1353-49BC-A0BE-8CCA51F036FD}" srcOrd="1" destOrd="0" parTransId="{6CA264CA-12E8-45B0-BF68-496D02B6D7C8}" sibTransId="{3A7E72CD-61B3-4E34-B059-B5773C0FE7D2}"/>
    <dgm:cxn modelId="{74EB66DB-738D-4877-8117-95D4E95E160A}" srcId="{9357D0A4-7D49-40A1-B53A-B98F6D21CAA9}" destId="{52CF75B0-2D63-4BDD-8083-A2AC8B89FA16}" srcOrd="2" destOrd="0" parTransId="{18F7032D-2215-447D-AFA6-ED28C107B2C9}" sibTransId="{8B24917C-211E-4F62-933E-4C6B56A67FB6}"/>
    <dgm:cxn modelId="{D28E5BE5-BC47-4FEC-A342-5A18FAD3E68D}" type="presParOf" srcId="{F1B5C556-A660-49EE-89A3-D225CFD04F09}" destId="{03A8A0BD-B455-4C92-B259-DD16DE3F56D0}" srcOrd="0" destOrd="0" presId="urn:microsoft.com/office/officeart/2005/8/layout/venn1"/>
    <dgm:cxn modelId="{9461BB26-3828-4A6D-BEDC-6E463B1DE5E0}" type="presParOf" srcId="{F1B5C556-A660-49EE-89A3-D225CFD04F09}" destId="{59707959-0886-41C3-A306-A06F26B6BFC5}" srcOrd="1" destOrd="0" presId="urn:microsoft.com/office/officeart/2005/8/layout/venn1"/>
    <dgm:cxn modelId="{2EC7FE15-A3E6-45D0-9A1F-2F01D08E315E}" type="presParOf" srcId="{F1B5C556-A660-49EE-89A3-D225CFD04F09}" destId="{1486FC6E-8178-497F-8801-D067E1432232}" srcOrd="2" destOrd="0" presId="urn:microsoft.com/office/officeart/2005/8/layout/venn1"/>
    <dgm:cxn modelId="{27DC8F8B-B676-410F-A808-184AF5DCA502}" type="presParOf" srcId="{F1B5C556-A660-49EE-89A3-D225CFD04F09}" destId="{07D7F5FD-3CF9-4541-911A-998171142CA3}" srcOrd="3" destOrd="0" presId="urn:microsoft.com/office/officeart/2005/8/layout/venn1"/>
    <dgm:cxn modelId="{F8853B75-3781-41D1-8280-FB892E405D24}" type="presParOf" srcId="{F1B5C556-A660-49EE-89A3-D225CFD04F09}" destId="{332A2663-AE2B-4B5E-B6E9-59E3BD7ECD09}" srcOrd="4" destOrd="0" presId="urn:microsoft.com/office/officeart/2005/8/layout/venn1"/>
    <dgm:cxn modelId="{CB464FC0-2987-4469-965B-C7D1F17711D8}" type="presParOf" srcId="{F1B5C556-A660-49EE-89A3-D225CFD04F09}" destId="{B64CC4F8-51C5-4670-8F0D-C0B10A2FAA4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E6CF1-0B4F-471D-8EA3-AC2D71372D3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B42EB99-62D1-40D8-876D-228515A4E09C}">
      <dgm:prSet phldrT="[テキスト]" custT="1"/>
      <dgm:spPr/>
      <dgm:t>
        <a:bodyPr/>
        <a:lstStyle/>
        <a:p>
          <a:r>
            <a:rPr kumimoji="1" lang="ja-JP" altLang="en-US" sz="44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平仮名入力</a:t>
          </a:r>
        </a:p>
      </dgm:t>
    </dgm:pt>
    <dgm:pt modelId="{1A527DDD-F964-495B-A57A-7DC0E491D275}" type="parTrans" cxnId="{88B2E7BC-818F-49EB-817D-C924DF9BF4E3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F192E9C-A14E-45F1-989F-0E0E8C637163}" type="sibTrans" cxnId="{88B2E7BC-818F-49EB-817D-C924DF9BF4E3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0F3990F-5079-4A59-AFE2-7B955F9C005E}">
      <dgm:prSet phldrT="[テキスト]" custT="1"/>
      <dgm:spPr/>
      <dgm:t>
        <a:bodyPr/>
        <a:lstStyle/>
        <a:p>
          <a:r>
            <a:rPr kumimoji="1" lang="ja-JP" altLang="en-US" sz="44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変換候補選択</a:t>
          </a:r>
        </a:p>
      </dgm:t>
    </dgm:pt>
    <dgm:pt modelId="{51DA34D0-06A9-4FB4-943B-238351AF63ED}" type="parTrans" cxnId="{8EBB1E4E-7B95-4D8C-A107-052367CF59BB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E7E342C-DD23-4DC1-BAF6-B92E731FBF94}" type="sibTrans" cxnId="{8EBB1E4E-7B95-4D8C-A107-052367CF59BB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784E4F7-ACBB-49D1-AE64-CA96B74EC3CD}">
      <dgm:prSet phldrT="[テキスト]" custT="1"/>
      <dgm:spPr/>
      <dgm:t>
        <a:bodyPr/>
        <a:lstStyle/>
        <a:p>
          <a:r>
            <a:rPr kumimoji="1" lang="ja-JP" altLang="en-US" sz="44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確定</a:t>
          </a:r>
        </a:p>
      </dgm:t>
    </dgm:pt>
    <dgm:pt modelId="{4BBF99EE-7151-4E78-A9EB-9228AC379EB2}" type="parTrans" cxnId="{51463246-8E33-4CF4-9CD6-FAA4C547A3A2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5B586B2-2DB3-4289-A20C-FA980F7972FD}" type="sibTrans" cxnId="{51463246-8E33-4CF4-9CD6-FAA4C547A3A2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99C92E7-424A-4D4E-B2F5-26226A15A1A5}" type="pres">
      <dgm:prSet presAssocID="{360E6CF1-0B4F-471D-8EA3-AC2D71372D33}" presName="arrowDiagram" presStyleCnt="0">
        <dgm:presLayoutVars>
          <dgm:chMax val="5"/>
          <dgm:dir/>
          <dgm:resizeHandles val="exact"/>
        </dgm:presLayoutVars>
      </dgm:prSet>
      <dgm:spPr/>
    </dgm:pt>
    <dgm:pt modelId="{6BB7FB55-A580-444B-A5B2-629F9C152265}" type="pres">
      <dgm:prSet presAssocID="{360E6CF1-0B4F-471D-8EA3-AC2D71372D33}" presName="arrow" presStyleLbl="bgShp" presStyleIdx="0" presStyleCnt="1"/>
      <dgm:spPr/>
    </dgm:pt>
    <dgm:pt modelId="{C70E0203-D500-495D-9444-95ACB52903E0}" type="pres">
      <dgm:prSet presAssocID="{360E6CF1-0B4F-471D-8EA3-AC2D71372D33}" presName="arrowDiagram3" presStyleCnt="0"/>
      <dgm:spPr/>
    </dgm:pt>
    <dgm:pt modelId="{6AD98807-CF67-4372-862A-08F830553671}" type="pres">
      <dgm:prSet presAssocID="{7B42EB99-62D1-40D8-876D-228515A4E09C}" presName="bullet3a" presStyleLbl="node1" presStyleIdx="0" presStyleCnt="3"/>
      <dgm:spPr/>
    </dgm:pt>
    <dgm:pt modelId="{5E1263CB-436B-4820-B0B1-FDB558F0A70C}" type="pres">
      <dgm:prSet presAssocID="{7B42EB99-62D1-40D8-876D-228515A4E09C}" presName="textBox3a" presStyleLbl="revTx" presStyleIdx="0" presStyleCnt="3" custScaleX="194954" custLinFactNeighborX="12142" custLinFactNeighborY="23494">
        <dgm:presLayoutVars>
          <dgm:bulletEnabled val="1"/>
        </dgm:presLayoutVars>
      </dgm:prSet>
      <dgm:spPr/>
    </dgm:pt>
    <dgm:pt modelId="{800C95E3-6406-4E4C-BE1E-EAE856402611}" type="pres">
      <dgm:prSet presAssocID="{E0F3990F-5079-4A59-AFE2-7B955F9C005E}" presName="bullet3b" presStyleLbl="node1" presStyleIdx="1" presStyleCnt="3"/>
      <dgm:spPr/>
    </dgm:pt>
    <dgm:pt modelId="{222887B4-A442-4109-AD32-C7DCCDAFE4C5}" type="pres">
      <dgm:prSet presAssocID="{E0F3990F-5079-4A59-AFE2-7B955F9C005E}" presName="textBox3b" presStyleLbl="revTx" presStyleIdx="1" presStyleCnt="3" custScaleX="236995" custScaleY="57630" custLinFactNeighborX="17372" custLinFactNeighborY="-10072">
        <dgm:presLayoutVars>
          <dgm:bulletEnabled val="1"/>
        </dgm:presLayoutVars>
      </dgm:prSet>
      <dgm:spPr/>
    </dgm:pt>
    <dgm:pt modelId="{38A666D6-4847-439C-9DDA-A1C1A8884C82}" type="pres">
      <dgm:prSet presAssocID="{3784E4F7-ACBB-49D1-AE64-CA96B74EC3CD}" presName="bullet3c" presStyleLbl="node1" presStyleIdx="2" presStyleCnt="3"/>
      <dgm:spPr/>
    </dgm:pt>
    <dgm:pt modelId="{2F242574-6AF3-4C3F-BF6A-D77384A62356}" type="pres">
      <dgm:prSet presAssocID="{3784E4F7-ACBB-49D1-AE64-CA96B74EC3CD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EAB6C15F-4AA8-46B2-9E43-944A48754FC7}" type="presOf" srcId="{E0F3990F-5079-4A59-AFE2-7B955F9C005E}" destId="{222887B4-A442-4109-AD32-C7DCCDAFE4C5}" srcOrd="0" destOrd="0" presId="urn:microsoft.com/office/officeart/2005/8/layout/arrow2"/>
    <dgm:cxn modelId="{51463246-8E33-4CF4-9CD6-FAA4C547A3A2}" srcId="{360E6CF1-0B4F-471D-8EA3-AC2D71372D33}" destId="{3784E4F7-ACBB-49D1-AE64-CA96B74EC3CD}" srcOrd="2" destOrd="0" parTransId="{4BBF99EE-7151-4E78-A9EB-9228AC379EB2}" sibTransId="{65B586B2-2DB3-4289-A20C-FA980F7972FD}"/>
    <dgm:cxn modelId="{A739054E-819A-4DE6-9E62-9F969CECD7C9}" type="presOf" srcId="{3784E4F7-ACBB-49D1-AE64-CA96B74EC3CD}" destId="{2F242574-6AF3-4C3F-BF6A-D77384A62356}" srcOrd="0" destOrd="0" presId="urn:microsoft.com/office/officeart/2005/8/layout/arrow2"/>
    <dgm:cxn modelId="{8EBB1E4E-7B95-4D8C-A107-052367CF59BB}" srcId="{360E6CF1-0B4F-471D-8EA3-AC2D71372D33}" destId="{E0F3990F-5079-4A59-AFE2-7B955F9C005E}" srcOrd="1" destOrd="0" parTransId="{51DA34D0-06A9-4FB4-943B-238351AF63ED}" sibTransId="{9E7E342C-DD23-4DC1-BAF6-B92E731FBF94}"/>
    <dgm:cxn modelId="{C540A586-4808-44BD-96AE-EDAFAC030534}" type="presOf" srcId="{360E6CF1-0B4F-471D-8EA3-AC2D71372D33}" destId="{099C92E7-424A-4D4E-B2F5-26226A15A1A5}" srcOrd="0" destOrd="0" presId="urn:microsoft.com/office/officeart/2005/8/layout/arrow2"/>
    <dgm:cxn modelId="{B41E51A7-240E-41A2-BBC8-524E54BC0EBC}" type="presOf" srcId="{7B42EB99-62D1-40D8-876D-228515A4E09C}" destId="{5E1263CB-436B-4820-B0B1-FDB558F0A70C}" srcOrd="0" destOrd="0" presId="urn:microsoft.com/office/officeart/2005/8/layout/arrow2"/>
    <dgm:cxn modelId="{88B2E7BC-818F-49EB-817D-C924DF9BF4E3}" srcId="{360E6CF1-0B4F-471D-8EA3-AC2D71372D33}" destId="{7B42EB99-62D1-40D8-876D-228515A4E09C}" srcOrd="0" destOrd="0" parTransId="{1A527DDD-F964-495B-A57A-7DC0E491D275}" sibTransId="{2F192E9C-A14E-45F1-989F-0E0E8C637163}"/>
    <dgm:cxn modelId="{006CB8D9-B68C-46A3-AB70-C632A31AD762}" type="presParOf" srcId="{099C92E7-424A-4D4E-B2F5-26226A15A1A5}" destId="{6BB7FB55-A580-444B-A5B2-629F9C152265}" srcOrd="0" destOrd="0" presId="urn:microsoft.com/office/officeart/2005/8/layout/arrow2"/>
    <dgm:cxn modelId="{4809D853-CB23-41C6-A59F-C88966AA77B4}" type="presParOf" srcId="{099C92E7-424A-4D4E-B2F5-26226A15A1A5}" destId="{C70E0203-D500-495D-9444-95ACB52903E0}" srcOrd="1" destOrd="0" presId="urn:microsoft.com/office/officeart/2005/8/layout/arrow2"/>
    <dgm:cxn modelId="{508DA4D5-0751-40E8-AC51-E6D2CA498758}" type="presParOf" srcId="{C70E0203-D500-495D-9444-95ACB52903E0}" destId="{6AD98807-CF67-4372-862A-08F830553671}" srcOrd="0" destOrd="0" presId="urn:microsoft.com/office/officeart/2005/8/layout/arrow2"/>
    <dgm:cxn modelId="{1138442A-A4DB-4E33-8B22-25774898C402}" type="presParOf" srcId="{C70E0203-D500-495D-9444-95ACB52903E0}" destId="{5E1263CB-436B-4820-B0B1-FDB558F0A70C}" srcOrd="1" destOrd="0" presId="urn:microsoft.com/office/officeart/2005/8/layout/arrow2"/>
    <dgm:cxn modelId="{54D3C88E-4E65-4B53-ACFC-AB17353BC37A}" type="presParOf" srcId="{C70E0203-D500-495D-9444-95ACB52903E0}" destId="{800C95E3-6406-4E4C-BE1E-EAE856402611}" srcOrd="2" destOrd="0" presId="urn:microsoft.com/office/officeart/2005/8/layout/arrow2"/>
    <dgm:cxn modelId="{0B84963E-DBC8-41B1-A57B-E202802F94F8}" type="presParOf" srcId="{C70E0203-D500-495D-9444-95ACB52903E0}" destId="{222887B4-A442-4109-AD32-C7DCCDAFE4C5}" srcOrd="3" destOrd="0" presId="urn:microsoft.com/office/officeart/2005/8/layout/arrow2"/>
    <dgm:cxn modelId="{E41E0165-DD9D-487B-B8FD-BB0725D86947}" type="presParOf" srcId="{C70E0203-D500-495D-9444-95ACB52903E0}" destId="{38A666D6-4847-439C-9DDA-A1C1A8884C82}" srcOrd="4" destOrd="0" presId="urn:microsoft.com/office/officeart/2005/8/layout/arrow2"/>
    <dgm:cxn modelId="{25B0BB66-353E-40D0-8504-99CF8645F0B8}" type="presParOf" srcId="{C70E0203-D500-495D-9444-95ACB52903E0}" destId="{2F242574-6AF3-4C3F-BF6A-D77384A6235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06FF3-A62E-4DAF-A5F9-7FA7D111A6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BEA46B-7C29-4D04-9497-F40023E6C756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定型句ツール</a:t>
          </a:r>
        </a:p>
      </dgm:t>
    </dgm:pt>
    <dgm:pt modelId="{5A9088A1-BEC1-4EA6-B795-5D2C297D6669}" type="parTrans" cxnId="{DFF7656C-C699-4129-B014-F8EA3A550727}">
      <dgm:prSet/>
      <dgm:spPr/>
      <dgm:t>
        <a:bodyPr/>
        <a:lstStyle/>
        <a:p>
          <a:endParaRPr kumimoji="1" lang="ja-JP" altLang="en-US"/>
        </a:p>
      </dgm:t>
    </dgm:pt>
    <dgm:pt modelId="{7EC5060F-9324-4A8B-A98A-9FACF769C346}" type="sibTrans" cxnId="{DFF7656C-C699-4129-B014-F8EA3A550727}">
      <dgm:prSet/>
      <dgm:spPr/>
      <dgm:t>
        <a:bodyPr/>
        <a:lstStyle/>
        <a:p>
          <a:endParaRPr kumimoji="1" lang="ja-JP" altLang="en-US"/>
        </a:p>
      </dgm:t>
    </dgm:pt>
    <dgm:pt modelId="{7C6E0836-13A0-4BC5-818B-09D70C9DF07C}">
      <dgm:prSet phldrT="[テキスト]"/>
      <dgm:spPr>
        <a:solidFill>
          <a:srgbClr val="FF0000"/>
        </a:solidFill>
      </dgm:spPr>
      <dgm:t>
        <a:bodyPr/>
        <a:lstStyle/>
        <a:p>
          <a:r>
            <a:rPr kumimoji="1" lang="ja-JP" altLang="en-US" dirty="0">
              <a:solidFill>
                <a:schemeClr val="bg1"/>
              </a:solidFill>
            </a:rPr>
            <a:t>クリップボード</a:t>
          </a:r>
        </a:p>
      </dgm:t>
    </dgm:pt>
    <dgm:pt modelId="{83F94B8B-9423-4244-870C-C38140B61B84}" type="parTrans" cxnId="{5C2A1C54-F107-423F-B3E7-6B3654B8A1E9}">
      <dgm:prSet/>
      <dgm:spPr/>
      <dgm:t>
        <a:bodyPr/>
        <a:lstStyle/>
        <a:p>
          <a:endParaRPr kumimoji="1" lang="ja-JP" altLang="en-US"/>
        </a:p>
      </dgm:t>
    </dgm:pt>
    <dgm:pt modelId="{C46E263A-976B-4CD8-8D04-7BC21410D317}" type="sibTrans" cxnId="{5C2A1C54-F107-423F-B3E7-6B3654B8A1E9}">
      <dgm:prSet/>
      <dgm:spPr/>
      <dgm:t>
        <a:bodyPr/>
        <a:lstStyle/>
        <a:p>
          <a:endParaRPr kumimoji="1" lang="ja-JP" altLang="en-US"/>
        </a:p>
      </dgm:t>
    </dgm:pt>
    <dgm:pt modelId="{42A00EDE-E196-4F6F-9C65-3E25960A5A7A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貼り付け先</a:t>
          </a:r>
        </a:p>
      </dgm:t>
    </dgm:pt>
    <dgm:pt modelId="{5F8ACA01-0FC2-4A3A-B362-FFF6A497B751}" type="parTrans" cxnId="{9B560D36-867D-4441-B065-DBA31ECF05A0}">
      <dgm:prSet/>
      <dgm:spPr/>
      <dgm:t>
        <a:bodyPr/>
        <a:lstStyle/>
        <a:p>
          <a:endParaRPr kumimoji="1" lang="ja-JP" altLang="en-US"/>
        </a:p>
      </dgm:t>
    </dgm:pt>
    <dgm:pt modelId="{464AE861-3428-4FFA-BFAD-57194746F580}" type="sibTrans" cxnId="{9B560D36-867D-4441-B065-DBA31ECF05A0}">
      <dgm:prSet/>
      <dgm:spPr/>
      <dgm:t>
        <a:bodyPr/>
        <a:lstStyle/>
        <a:p>
          <a:endParaRPr kumimoji="1" lang="ja-JP" altLang="en-US"/>
        </a:p>
      </dgm:t>
    </dgm:pt>
    <dgm:pt modelId="{E2230C95-CF87-41B0-85BC-175E07DEB2D8}" type="pres">
      <dgm:prSet presAssocID="{39606FF3-A62E-4DAF-A5F9-7FA7D111A69A}" presName="Name0" presStyleCnt="0">
        <dgm:presLayoutVars>
          <dgm:dir/>
          <dgm:animLvl val="lvl"/>
          <dgm:resizeHandles val="exact"/>
        </dgm:presLayoutVars>
      </dgm:prSet>
      <dgm:spPr/>
    </dgm:pt>
    <dgm:pt modelId="{2337B702-9779-41BC-9AF4-526F7566F7DA}" type="pres">
      <dgm:prSet presAssocID="{CBBEA46B-7C29-4D04-9497-F40023E6C75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5BFCB6-8642-4B85-ACFE-6773B231047E}" type="pres">
      <dgm:prSet presAssocID="{7EC5060F-9324-4A8B-A98A-9FACF769C346}" presName="parTxOnlySpace" presStyleCnt="0"/>
      <dgm:spPr/>
    </dgm:pt>
    <dgm:pt modelId="{EEB03399-F0AD-4AC2-AD56-3A0269F3F09D}" type="pres">
      <dgm:prSet presAssocID="{7C6E0836-13A0-4BC5-818B-09D70C9DF07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FF18000-1EFA-4776-AFA4-2E67E69B9424}" type="pres">
      <dgm:prSet presAssocID="{C46E263A-976B-4CD8-8D04-7BC21410D317}" presName="parTxOnlySpace" presStyleCnt="0"/>
      <dgm:spPr/>
    </dgm:pt>
    <dgm:pt modelId="{3F5F81C4-DDDB-443E-8262-3C83255BC019}" type="pres">
      <dgm:prSet presAssocID="{42A00EDE-E196-4F6F-9C65-3E25960A5A7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B560D36-867D-4441-B065-DBA31ECF05A0}" srcId="{39606FF3-A62E-4DAF-A5F9-7FA7D111A69A}" destId="{42A00EDE-E196-4F6F-9C65-3E25960A5A7A}" srcOrd="2" destOrd="0" parTransId="{5F8ACA01-0FC2-4A3A-B362-FFF6A497B751}" sibTransId="{464AE861-3428-4FFA-BFAD-57194746F580}"/>
    <dgm:cxn modelId="{DFF7656C-C699-4129-B014-F8EA3A550727}" srcId="{39606FF3-A62E-4DAF-A5F9-7FA7D111A69A}" destId="{CBBEA46B-7C29-4D04-9497-F40023E6C756}" srcOrd="0" destOrd="0" parTransId="{5A9088A1-BEC1-4EA6-B795-5D2C297D6669}" sibTransId="{7EC5060F-9324-4A8B-A98A-9FACF769C346}"/>
    <dgm:cxn modelId="{5C2A1C54-F107-423F-B3E7-6B3654B8A1E9}" srcId="{39606FF3-A62E-4DAF-A5F9-7FA7D111A69A}" destId="{7C6E0836-13A0-4BC5-818B-09D70C9DF07C}" srcOrd="1" destOrd="0" parTransId="{83F94B8B-9423-4244-870C-C38140B61B84}" sibTransId="{C46E263A-976B-4CD8-8D04-7BC21410D317}"/>
    <dgm:cxn modelId="{D007B192-6070-47EF-98A3-1D51FE2C0CF1}" type="presOf" srcId="{7C6E0836-13A0-4BC5-818B-09D70C9DF07C}" destId="{EEB03399-F0AD-4AC2-AD56-3A0269F3F09D}" srcOrd="0" destOrd="0" presId="urn:microsoft.com/office/officeart/2005/8/layout/chevron1"/>
    <dgm:cxn modelId="{8455769F-264E-4C6E-87F7-ADAB41FAAF66}" type="presOf" srcId="{39606FF3-A62E-4DAF-A5F9-7FA7D111A69A}" destId="{E2230C95-CF87-41B0-85BC-175E07DEB2D8}" srcOrd="0" destOrd="0" presId="urn:microsoft.com/office/officeart/2005/8/layout/chevron1"/>
    <dgm:cxn modelId="{68C517AE-4123-495A-91A3-01113ACEFF27}" type="presOf" srcId="{CBBEA46B-7C29-4D04-9497-F40023E6C756}" destId="{2337B702-9779-41BC-9AF4-526F7566F7DA}" srcOrd="0" destOrd="0" presId="urn:microsoft.com/office/officeart/2005/8/layout/chevron1"/>
    <dgm:cxn modelId="{594A85D3-2041-4EBC-981F-8C11786270C4}" type="presOf" srcId="{42A00EDE-E196-4F6F-9C65-3E25960A5A7A}" destId="{3F5F81C4-DDDB-443E-8262-3C83255BC019}" srcOrd="0" destOrd="0" presId="urn:microsoft.com/office/officeart/2005/8/layout/chevron1"/>
    <dgm:cxn modelId="{F8D1B305-6E9D-4154-8951-634AC1526929}" type="presParOf" srcId="{E2230C95-CF87-41B0-85BC-175E07DEB2D8}" destId="{2337B702-9779-41BC-9AF4-526F7566F7DA}" srcOrd="0" destOrd="0" presId="urn:microsoft.com/office/officeart/2005/8/layout/chevron1"/>
    <dgm:cxn modelId="{EB1FEC38-9301-47C9-B21F-D46B0F398EB5}" type="presParOf" srcId="{E2230C95-CF87-41B0-85BC-175E07DEB2D8}" destId="{D55BFCB6-8642-4B85-ACFE-6773B231047E}" srcOrd="1" destOrd="0" presId="urn:microsoft.com/office/officeart/2005/8/layout/chevron1"/>
    <dgm:cxn modelId="{43DAB793-4AB9-40D5-89C2-285F5B21F9BA}" type="presParOf" srcId="{E2230C95-CF87-41B0-85BC-175E07DEB2D8}" destId="{EEB03399-F0AD-4AC2-AD56-3A0269F3F09D}" srcOrd="2" destOrd="0" presId="urn:microsoft.com/office/officeart/2005/8/layout/chevron1"/>
    <dgm:cxn modelId="{42F30B4D-A2B0-4020-A10C-894769FCF40F}" type="presParOf" srcId="{E2230C95-CF87-41B0-85BC-175E07DEB2D8}" destId="{FFF18000-1EFA-4776-AFA4-2E67E69B9424}" srcOrd="3" destOrd="0" presId="urn:microsoft.com/office/officeart/2005/8/layout/chevron1"/>
    <dgm:cxn modelId="{A431FF3D-770F-4D40-BC67-32ABA287D9BD}" type="presParOf" srcId="{E2230C95-CF87-41B0-85BC-175E07DEB2D8}" destId="{3F5F81C4-DDDB-443E-8262-3C83255BC01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A0BD-B455-4C92-B259-DD16DE3F56D0}">
      <dsp:nvSpPr>
        <dsp:cNvPr id="0" name=""/>
        <dsp:cNvSpPr/>
      </dsp:nvSpPr>
      <dsp:spPr>
        <a:xfrm>
          <a:off x="4211161" y="73441"/>
          <a:ext cx="3525202" cy="352520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正確</a:t>
          </a:r>
        </a:p>
      </dsp:txBody>
      <dsp:txXfrm>
        <a:off x="4681188" y="690352"/>
        <a:ext cx="2585148" cy="1586340"/>
      </dsp:txXfrm>
    </dsp:sp>
    <dsp:sp modelId="{1486FC6E-8178-497F-8801-D067E1432232}">
      <dsp:nvSpPr>
        <dsp:cNvPr id="0" name=""/>
        <dsp:cNvSpPr/>
      </dsp:nvSpPr>
      <dsp:spPr>
        <a:xfrm>
          <a:off x="5483171" y="2276693"/>
          <a:ext cx="3525202" cy="3525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楽</a:t>
          </a:r>
        </a:p>
      </dsp:txBody>
      <dsp:txXfrm>
        <a:off x="6561296" y="3187370"/>
        <a:ext cx="2115121" cy="1938861"/>
      </dsp:txXfrm>
    </dsp:sp>
    <dsp:sp modelId="{332A2663-AE2B-4B5E-B6E9-59E3BD7ECD09}">
      <dsp:nvSpPr>
        <dsp:cNvPr id="0" name=""/>
        <dsp:cNvSpPr/>
      </dsp:nvSpPr>
      <dsp:spPr>
        <a:xfrm>
          <a:off x="2939150" y="2276693"/>
          <a:ext cx="3525202" cy="3525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早い</a:t>
          </a:r>
        </a:p>
      </dsp:txBody>
      <dsp:txXfrm>
        <a:off x="3271107" y="3187370"/>
        <a:ext cx="2115121" cy="193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7FB55-A580-444B-A5B2-629F9C152265}">
      <dsp:nvSpPr>
        <dsp:cNvPr id="0" name=""/>
        <dsp:cNvSpPr/>
      </dsp:nvSpPr>
      <dsp:spPr>
        <a:xfrm>
          <a:off x="315697" y="0"/>
          <a:ext cx="7146748" cy="446671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8807-CF67-4372-862A-08F830553671}">
      <dsp:nvSpPr>
        <dsp:cNvPr id="0" name=""/>
        <dsp:cNvSpPr/>
      </dsp:nvSpPr>
      <dsp:spPr>
        <a:xfrm>
          <a:off x="1223334" y="3082928"/>
          <a:ext cx="185815" cy="185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263CB-436B-4820-B0B1-FDB558F0A70C}">
      <dsp:nvSpPr>
        <dsp:cNvPr id="0" name=""/>
        <dsp:cNvSpPr/>
      </dsp:nvSpPr>
      <dsp:spPr>
        <a:xfrm>
          <a:off x="727846" y="3175836"/>
          <a:ext cx="3246359" cy="129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60" tIns="0" rIns="0" bIns="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平仮名入力</a:t>
          </a:r>
        </a:p>
      </dsp:txBody>
      <dsp:txXfrm>
        <a:off x="727846" y="3175836"/>
        <a:ext cx="3246359" cy="1290881"/>
      </dsp:txXfrm>
    </dsp:sp>
    <dsp:sp modelId="{800C95E3-6406-4E4C-BE1E-EAE856402611}">
      <dsp:nvSpPr>
        <dsp:cNvPr id="0" name=""/>
        <dsp:cNvSpPr/>
      </dsp:nvSpPr>
      <dsp:spPr>
        <a:xfrm>
          <a:off x="2863513" y="1868874"/>
          <a:ext cx="335897" cy="335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87B4-A442-4109-AD32-C7DCCDAFE4C5}">
      <dsp:nvSpPr>
        <dsp:cNvPr id="0" name=""/>
        <dsp:cNvSpPr/>
      </dsp:nvSpPr>
      <dsp:spPr>
        <a:xfrm>
          <a:off x="2154546" y="2306857"/>
          <a:ext cx="4064984" cy="1400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85" tIns="0" rIns="0" bIns="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変換候補選択</a:t>
          </a:r>
        </a:p>
      </dsp:txBody>
      <dsp:txXfrm>
        <a:off x="2154546" y="2306857"/>
        <a:ext cx="4064984" cy="1400348"/>
      </dsp:txXfrm>
    </dsp:sp>
    <dsp:sp modelId="{38A666D6-4847-439C-9DDA-A1C1A8884C82}">
      <dsp:nvSpPr>
        <dsp:cNvPr id="0" name=""/>
        <dsp:cNvSpPr/>
      </dsp:nvSpPr>
      <dsp:spPr>
        <a:xfrm>
          <a:off x="4836015" y="1130079"/>
          <a:ext cx="464538" cy="464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42574-6AF3-4C3F-BF6A-D77384A62356}">
      <dsp:nvSpPr>
        <dsp:cNvPr id="0" name=""/>
        <dsp:cNvSpPr/>
      </dsp:nvSpPr>
      <dsp:spPr>
        <a:xfrm>
          <a:off x="5068285" y="1362348"/>
          <a:ext cx="1715219" cy="310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49" tIns="0" rIns="0" bIns="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確定</a:t>
          </a:r>
        </a:p>
      </dsp:txBody>
      <dsp:txXfrm>
        <a:off x="5068285" y="1362348"/>
        <a:ext cx="1715219" cy="310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7B702-9779-41BC-9AF4-526F7566F7DA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500" kern="1200" dirty="0">
              <a:solidFill>
                <a:schemeClr val="tx1"/>
              </a:solidFill>
            </a:rPr>
            <a:t>定型句ツール</a:t>
          </a:r>
        </a:p>
      </dsp:txBody>
      <dsp:txXfrm>
        <a:off x="582612" y="2129102"/>
        <a:ext cx="1740694" cy="1160462"/>
      </dsp:txXfrm>
    </dsp:sp>
    <dsp:sp modelId="{EEB03399-F0AD-4AC2-AD56-3A0269F3F09D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500" kern="1200" dirty="0">
              <a:solidFill>
                <a:schemeClr val="bg1"/>
              </a:solidFill>
            </a:rPr>
            <a:t>クリップボード</a:t>
          </a:r>
        </a:p>
      </dsp:txBody>
      <dsp:txXfrm>
        <a:off x="3193652" y="2129102"/>
        <a:ext cx="1740694" cy="1160462"/>
      </dsp:txXfrm>
    </dsp:sp>
    <dsp:sp modelId="{3F5F81C4-DDDB-443E-8262-3C83255BC019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500" kern="1200" dirty="0">
              <a:solidFill>
                <a:schemeClr val="tx1"/>
              </a:solidFill>
            </a:rPr>
            <a:t>貼り付け先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045F-0C34-4E57-BB06-0F377D73F2CD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67D63-ABA3-42CF-A519-AC71C2F0F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79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400" dirty="0"/>
              <a:t>サイの字</a:t>
            </a:r>
            <a:endParaRPr kumimoji="1" lang="en-US" altLang="ja-JP" sz="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/>
              <a:t>斉</a:t>
            </a:r>
            <a:r>
              <a:rPr kumimoji="1" lang="en-US" altLang="ja-JP" sz="400" dirty="0"/>
              <a:t>: </a:t>
            </a:r>
            <a:r>
              <a:rPr kumimoji="1" lang="ja-JP" altLang="en-US" sz="400" dirty="0"/>
              <a:t>整える。等しい。同じ。「斉唱」</a:t>
            </a:r>
            <a:endParaRPr kumimoji="1" lang="en-US" altLang="ja-JP" sz="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/>
              <a:t>斎（齋）</a:t>
            </a:r>
            <a:r>
              <a:rPr kumimoji="1" lang="en-US" altLang="ja-JP" sz="400" dirty="0"/>
              <a:t>: </a:t>
            </a:r>
            <a:r>
              <a:rPr kumimoji="1" lang="ja-JP" altLang="en-US" sz="400" dirty="0"/>
              <a:t>心身を清める。慎む。祈祷する。「斎潔」</a:t>
            </a:r>
            <a:endParaRPr kumimoji="1" lang="en-US" altLang="ja-JP" sz="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/>
              <a:t>齎</a:t>
            </a:r>
            <a:r>
              <a:rPr kumimoji="1" lang="en-US" altLang="ja-JP" sz="400" dirty="0"/>
              <a:t>: </a:t>
            </a:r>
            <a:r>
              <a:rPr kumimoji="1" lang="ja-JP" altLang="en-US" sz="400" dirty="0"/>
              <a:t>もたらす、贈る（はなむけ）、与える、渡す←貝殻</a:t>
            </a:r>
            <a:endParaRPr kumimoji="1" lang="en-US" altLang="ja-JP" sz="4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800" dirty="0">
                <a:solidFill>
                  <a:srgbClr val="FF0000"/>
                </a:solidFill>
              </a:rPr>
              <a:t>手書きなら簡略文字もありだが、いまやキーボード入力の時代。</a:t>
            </a:r>
            <a:endParaRPr lang="en-US" altLang="ja-JP" sz="8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400" dirty="0"/>
              <a:t>うろ覚え→「役者不足」と「役不足」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29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マウス操作</a:t>
            </a:r>
            <a:r>
              <a:rPr kumimoji="1" lang="en-US" altLang="ja-JP" dirty="0"/>
              <a:t>; [</a:t>
            </a:r>
            <a:r>
              <a:rPr kumimoji="1" lang="ja-JP" altLang="en-US" dirty="0"/>
              <a:t>観る、認知、判断、命令、筋肉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を連続的に。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∴</a:t>
            </a: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markdown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使おうぜ！</a:t>
            </a: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0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手段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その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をコピペしたわけではなく。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コピペすることで、ブックマークを開きたい。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907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0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/>
              <a:t>目玉機能</a:t>
            </a:r>
            <a:endParaRPr kumimoji="1" lang="en-US" altLang="ja-JP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dirty="0"/>
              <a:t>勝手に推し活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lang="ja-JP" altLang="en-US" smtClean="0">
                <a:solidFill>
                  <a:prstClr val="black"/>
                </a:solidFill>
              </a:rPr>
              <a:pPr/>
              <a:t>26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8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「ぶらんくのーと」から</a:t>
            </a:r>
            <a:r>
              <a:rPr kumimoji="1" lang="en-US" altLang="ja-JP" dirty="0"/>
              <a:t>vector</a:t>
            </a:r>
            <a:r>
              <a:rPr kumimoji="1" lang="ja-JP" altLang="en-US" dirty="0"/>
              <a:t>にリンクが張られている。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415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095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318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324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607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C67D63-ABA3-42CF-A519-AC71C2F0F0EB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83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400" dirty="0"/>
              <a:t>サイの字</a:t>
            </a:r>
            <a:endParaRPr kumimoji="1" lang="en-US" altLang="ja-JP" sz="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/>
              <a:t>斉</a:t>
            </a:r>
            <a:r>
              <a:rPr kumimoji="1" lang="en-US" altLang="ja-JP" sz="400" dirty="0"/>
              <a:t>: </a:t>
            </a:r>
            <a:r>
              <a:rPr kumimoji="1" lang="ja-JP" altLang="en-US" sz="400" dirty="0"/>
              <a:t>整える。等しい。同じ。「斉唱」</a:t>
            </a:r>
            <a:endParaRPr kumimoji="1" lang="en-US" altLang="ja-JP" sz="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/>
              <a:t>斎（齋）</a:t>
            </a:r>
            <a:r>
              <a:rPr kumimoji="1" lang="en-US" altLang="ja-JP" sz="400" dirty="0"/>
              <a:t>: </a:t>
            </a:r>
            <a:r>
              <a:rPr kumimoji="1" lang="ja-JP" altLang="en-US" sz="400" dirty="0"/>
              <a:t>心身を清める。慎む。祈祷する。「斎潔」</a:t>
            </a:r>
            <a:endParaRPr kumimoji="1" lang="en-US" altLang="ja-JP" sz="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/>
              <a:t>齎</a:t>
            </a:r>
            <a:r>
              <a:rPr kumimoji="1" lang="en-US" altLang="ja-JP" sz="400" dirty="0"/>
              <a:t>: </a:t>
            </a:r>
            <a:r>
              <a:rPr kumimoji="1" lang="ja-JP" altLang="en-US" sz="400" dirty="0"/>
              <a:t>もたらす、贈る（はなむけ）、与える、渡す←貝殻</a:t>
            </a:r>
            <a:endParaRPr kumimoji="1" lang="en-US" altLang="ja-JP" sz="4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800" dirty="0">
                <a:solidFill>
                  <a:srgbClr val="FF0000"/>
                </a:solidFill>
              </a:rPr>
              <a:t>手書きなら簡略文字もありだが、いまやキーボード入力の時代。</a:t>
            </a:r>
            <a:endParaRPr lang="en-US" altLang="ja-JP" sz="8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400"/>
              <a:t>「</a:t>
            </a:r>
            <a:r>
              <a:rPr kumimoji="1" lang="ja-JP" altLang="en-US" sz="400" dirty="0"/>
              <a:t>役者不足」と「役不足」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104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C67D63-ABA3-42CF-A519-AC71C2F0F0EB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601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48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56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90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C67D63-ABA3-42CF-A519-AC71C2F0F0EB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247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917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513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0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02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0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/>
              <a:t>必ずしも早いとは限らない。必ずしも楽とは限らない。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/>
              <a:t>しかし、正確であることは確実。</a:t>
            </a:r>
            <a:endParaRPr kumimoji="1" lang="en-US" altLang="ja-JP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dirty="0"/>
              <a:t>とくに「クリップボード履歴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定型文ツール」ならば。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860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65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17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デモンストレーションは、のちほど、みなさんの実践時に、一緒に示します。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36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1200" dirty="0"/>
              <a:t>PAP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200" dirty="0"/>
              <a:t>人間の性</a:t>
            </a:r>
            <a:r>
              <a:rPr lang="en-US" altLang="ja-JP" sz="1200" dirty="0"/>
              <a:t>: </a:t>
            </a:r>
            <a:r>
              <a:rPr lang="ja-JP" altLang="en-US" sz="1200" dirty="0"/>
              <a:t>貼り付け先にカーソルを合わせたくなる。</a:t>
            </a:r>
            <a:endParaRPr lang="en-US" altLang="ja-JP" sz="120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200" dirty="0"/>
              <a:t>昔、別のツール</a:t>
            </a:r>
            <a:endParaRPr lang="en-US" altLang="ja-JP" sz="1200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200" dirty="0"/>
              <a:t>先にコピーしておかないとだめだった。</a:t>
            </a:r>
            <a:endParaRPr lang="en-US" altLang="ja-JP" sz="1200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200" dirty="0"/>
              <a:t>カーソルが外れてします。明後日の位置へ。紛失。行方不明。</a:t>
            </a: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4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/>
              <a:t>目玉機能</a:t>
            </a:r>
            <a:endParaRPr kumimoji="1" lang="en-US" altLang="ja-JP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dirty="0"/>
              <a:t>勝手に推し活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10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alt-tab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dirty="0"/>
              <a:t>毎回、</a:t>
            </a:r>
            <a:r>
              <a:rPr kumimoji="1" lang="en-US" altLang="ja-JP" dirty="0"/>
              <a:t>alt-tab</a:t>
            </a:r>
            <a:r>
              <a:rPr kumimoji="1" lang="ja-JP" altLang="en-US" dirty="0"/>
              <a:t>でアプリケーションを切り替える動作が必要</a:t>
            </a:r>
            <a:endParaRPr kumimoji="1" lang="en-US" altLang="ja-JP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Web</a:t>
            </a:r>
            <a:r>
              <a:rPr kumimoji="1" lang="ja-JP" altLang="en-US" dirty="0"/>
              <a:t>ブラウザ </a:t>
            </a:r>
            <a:r>
              <a:rPr kumimoji="1" lang="ja-JP" altLang="en-US" dirty="0">
                <a:sym typeface="Wingdings" panose="05000000000000000000" pitchFamily="2" charset="2"/>
              </a:rPr>
              <a:t>と エクセル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49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ClipboardHistory</a:t>
            </a:r>
            <a:r>
              <a:rPr kumimoji="1" lang="ja-JP" altLang="en-US" dirty="0"/>
              <a:t>」に限らない、アクセスキーの一般論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10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エクセル基礎の勉強会もあります。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5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33B-9229-4654-947D-B05705CC7B4B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76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7219-87F1-4D20-9CFA-D2A9F3E142AE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0AC9-32AD-499D-AAD0-5E44382161A2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9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72374" y="1"/>
            <a:ext cx="11447253" cy="845388"/>
          </a:xfrm>
        </p:spPr>
        <p:txBody>
          <a:bodyPr wrap="none">
            <a:noAutofit/>
          </a:bodyPr>
          <a:lstStyle>
            <a:lvl1pPr>
              <a:defRPr u="sng"/>
            </a:lvl1pPr>
          </a:lstStyle>
          <a:p>
            <a:r>
              <a:rPr kumimoji="1" lang="ja-JP" altLang="en-US" dirty="0"/>
              <a:t>マスター タイトルの書式設定</a:t>
            </a:r>
            <a:r>
              <a:rPr kumimoji="1" lang="en-US" altLang="ja-JP" dirty="0"/>
              <a:t>				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845389"/>
            <a:ext cx="11447253" cy="5331574"/>
          </a:xfrm>
        </p:spPr>
        <p:txBody>
          <a:bodyPr wrap="none">
            <a:noAutofit/>
          </a:bodyPr>
          <a:lstStyle>
            <a:lvl1pPr marL="228600" indent="-228600">
              <a:buFont typeface="Wingdings" panose="05000000000000000000" pitchFamily="2" charset="2"/>
              <a:buChar char="n"/>
              <a:defRPr sz="4000"/>
            </a:lvl1pPr>
            <a:lvl2pPr marL="800100" indent="-342900">
              <a:buFont typeface="Wingdings" panose="05000000000000000000" pitchFamily="2" charset="2"/>
              <a:buChar char="p"/>
              <a:defRPr sz="3600"/>
            </a:lvl2pPr>
            <a:lvl3pPr marL="1143000" indent="-228600">
              <a:buFont typeface="Wingdings" panose="05000000000000000000" pitchFamily="2" charset="2"/>
              <a:buChar char="Ø"/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CC69-3947-4CA1-9A3C-B86B55CE7E9A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</a:lstStyle>
          <a:p>
            <a:fld id="{9277AC27-25EA-49A0-A65A-6E85137720D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04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49C6-0245-47DE-B8D1-5A1004C8D687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55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A40-C0C4-42E4-8C7C-A68D97DBB355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2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CD2-EA3E-4B1E-BEBB-A413AE836906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54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249-354B-420C-9938-1E550589DF77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14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CA-75C9-4694-974B-07305F0ED52C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4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204-416F-4FCB-BC88-C6B3FA42AC65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8D8D-3778-41DF-9807-F52F2ABAD033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11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2203" y="1"/>
            <a:ext cx="11947595" cy="845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2203" y="845389"/>
            <a:ext cx="11947596" cy="533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220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fld id="{52BFA618-20C8-46CA-81AF-46A13BF45B34}" type="datetime3">
              <a:rPr lang="ja-JP" altLang="en-US" smtClean="0"/>
              <a:t>令和6年12月4日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65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fld id="{9277AC27-25EA-49A0-A65A-6E85137720D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0955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ank-note.sakura.ne.jp/topics/clipboard_histor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or.co.jp/soft/dl/winnt/util/se51278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ja-jp/windows/uwp/launch-resume/launch-settings-app#ms-settings-uri-scheme-referenc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0946" y="2203017"/>
            <a:ext cx="11610109" cy="2387600"/>
          </a:xfrm>
        </p:spPr>
        <p:txBody>
          <a:bodyPr>
            <a:noAutofit/>
          </a:bodyPr>
          <a:lstStyle/>
          <a:p>
            <a:r>
              <a:rPr lang="en-US" altLang="ja-JP" sz="8800" dirty="0" err="1"/>
              <a:t>ClipboardHistory</a:t>
            </a:r>
            <a:br>
              <a:rPr lang="en-US" altLang="ja-JP" sz="8800" dirty="0"/>
            </a:br>
            <a:r>
              <a:rPr lang="ja-JP" altLang="en-US" sz="8800" dirty="0"/>
              <a:t>の</a:t>
            </a:r>
            <a:br>
              <a:rPr lang="en-US" altLang="ja-JP" sz="8800" dirty="0"/>
            </a:br>
            <a:r>
              <a:rPr lang="ja-JP" altLang="en-US" sz="8800" dirty="0"/>
              <a:t>ご紹介</a:t>
            </a:r>
            <a:endParaRPr kumimoji="1" lang="ja-JP" altLang="en-US" sz="8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4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2203" y="1"/>
            <a:ext cx="11947595" cy="1403604"/>
          </a:xfrm>
        </p:spPr>
        <p:txBody>
          <a:bodyPr>
            <a:normAutofit/>
          </a:bodyPr>
          <a:lstStyle/>
          <a:p>
            <a:r>
              <a:rPr lang="ja-JP" altLang="en-US" dirty="0"/>
              <a:t>「クリップボード履歴</a:t>
            </a:r>
            <a:r>
              <a:rPr lang="en-US" altLang="ja-JP" dirty="0"/>
              <a:t>&amp;</a:t>
            </a:r>
            <a:r>
              <a:rPr lang="ja-JP" altLang="en-US" dirty="0"/>
              <a:t>定型文ツール」を使おう！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578003"/>
              </p:ext>
            </p:extLst>
          </p:nvPr>
        </p:nvGraphicFramePr>
        <p:xfrm>
          <a:off x="2450945" y="2161095"/>
          <a:ext cx="7778143" cy="4466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角丸四角形吹き出し 7"/>
          <p:cNvSpPr/>
          <p:nvPr/>
        </p:nvSpPr>
        <p:spPr>
          <a:xfrm>
            <a:off x="1388872" y="1140333"/>
            <a:ext cx="4419600" cy="1854200"/>
          </a:xfrm>
          <a:prstGeom prst="wedgeRoundRectCallout">
            <a:avLst>
              <a:gd name="adj1" fmla="val 79251"/>
              <a:gd name="adj2" fmla="val 665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いきなりココに跳べない？</a:t>
            </a:r>
          </a:p>
        </p:txBody>
      </p:sp>
    </p:spTree>
    <p:extLst>
      <p:ext uri="{BB962C8B-B14F-4D97-AF65-F5344CB8AC3E}">
        <p14:creationId xmlns:p14="http://schemas.microsoft.com/office/powerpoint/2010/main" val="206081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>
                <a:solidFill>
                  <a:schemeClr val="bg1"/>
                </a:solidFill>
              </a:rPr>
              <a:t>&amp;</a:t>
            </a:r>
            <a:r>
              <a:rPr lang="ja-JP" altLang="en-US" sz="4400" dirty="0">
                <a:solidFill>
                  <a:schemeClr val="bg1"/>
                </a:solidFill>
              </a:rPr>
              <a:t>定型文ツール」を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ja-JP" altLang="en-US" sz="4400" dirty="0">
                <a:solidFill>
                  <a:schemeClr val="bg1"/>
                </a:solidFill>
              </a:rPr>
              <a:t>使うのか？</a:t>
            </a:r>
            <a:endParaRPr lang="en-US" altLang="ja-JP" sz="4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b="1" dirty="0">
                <a:solidFill>
                  <a:schemeClr val="accent2"/>
                </a:solidFill>
              </a:rPr>
              <a:t>Clipboard History </a:t>
            </a:r>
            <a:r>
              <a:rPr lang="ja-JP" altLang="en-US" sz="4400" b="1" dirty="0">
                <a:solidFill>
                  <a:schemeClr val="accent2"/>
                </a:solidFill>
              </a:rPr>
              <a:t>の紹介</a:t>
            </a:r>
            <a:endParaRPr lang="en-US" altLang="ja-JP" sz="4400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セキュリティ面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エラー回避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活用のためのアイディア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1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</a:t>
            </a:r>
            <a:r>
              <a:rPr lang="ja-JP" altLang="en-US" dirty="0"/>
              <a:t>の機能（一部）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クリップボード履歴からの貼り付け</a:t>
            </a:r>
          </a:p>
          <a:p>
            <a:r>
              <a:rPr lang="ja-JP" altLang="en-US" sz="4000" dirty="0"/>
              <a:t>静的定型句の貼り付け</a:t>
            </a:r>
          </a:p>
          <a:p>
            <a:r>
              <a:rPr lang="ja-JP" altLang="en-US" sz="4000" dirty="0"/>
              <a:t>動的定型句の貼り付け</a:t>
            </a:r>
          </a:p>
          <a:p>
            <a:pPr lvl="1"/>
            <a:r>
              <a:rPr lang="ja-JP" altLang="en-US" sz="3600" dirty="0"/>
              <a:t>日付や時刻</a:t>
            </a:r>
            <a:r>
              <a:rPr lang="en-US" altLang="ja-JP" sz="3600" dirty="0"/>
              <a:t>; </a:t>
            </a:r>
            <a:r>
              <a:rPr lang="ja-JP" altLang="en-US" sz="3600" dirty="0"/>
              <a:t>現在・昨日・明日</a:t>
            </a:r>
            <a:r>
              <a:rPr lang="en-US" altLang="ja-JP" sz="3600" dirty="0"/>
              <a:t>…</a:t>
            </a:r>
          </a:p>
          <a:p>
            <a:r>
              <a:rPr lang="ja-JP" altLang="en-US" sz="4000" dirty="0"/>
              <a:t>ちょっとした編集</a:t>
            </a:r>
          </a:p>
          <a:p>
            <a:pPr lvl="1"/>
            <a:r>
              <a:rPr lang="ja-JP" altLang="en-US" sz="3600" dirty="0"/>
              <a:t>括弧で括る</a:t>
            </a:r>
          </a:p>
          <a:p>
            <a:pPr lvl="1"/>
            <a:r>
              <a:rPr lang="ja-JP" altLang="en-US" sz="3600" dirty="0"/>
              <a:t>各行の先頭に引用記号を付加する</a:t>
            </a:r>
          </a:p>
          <a:p>
            <a:pPr lvl="2"/>
            <a:r>
              <a:rPr lang="ja-JP" altLang="en-US" sz="3200" dirty="0"/>
              <a:t>削除もできる</a:t>
            </a:r>
          </a:p>
          <a:p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278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</a:t>
            </a:r>
            <a:r>
              <a:rPr lang="ja-JP" altLang="en-US" dirty="0"/>
              <a:t>の機能（一部）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クリップボード履歴からの貼り付け</a:t>
            </a:r>
          </a:p>
          <a:p>
            <a:r>
              <a:rPr lang="ja-JP" altLang="en-US" sz="4000" dirty="0"/>
              <a:t>静的定型句の貼り付け</a:t>
            </a:r>
          </a:p>
          <a:p>
            <a:r>
              <a:rPr lang="ja-JP" altLang="en-US" sz="4000" dirty="0"/>
              <a:t>動的定型句の貼り付け</a:t>
            </a:r>
          </a:p>
          <a:p>
            <a:pPr lvl="1"/>
            <a:r>
              <a:rPr lang="ja-JP" altLang="en-US" sz="3600" dirty="0"/>
              <a:t>日付や時刻</a:t>
            </a:r>
            <a:r>
              <a:rPr lang="en-US" altLang="ja-JP" sz="3600" dirty="0"/>
              <a:t>; </a:t>
            </a:r>
            <a:r>
              <a:rPr lang="ja-JP" altLang="en-US" sz="3600" dirty="0"/>
              <a:t>現在・昨日・明日</a:t>
            </a:r>
            <a:r>
              <a:rPr lang="en-US" altLang="ja-JP" sz="3600" dirty="0"/>
              <a:t>…</a:t>
            </a:r>
          </a:p>
          <a:p>
            <a:r>
              <a:rPr lang="ja-JP" altLang="en-US" sz="4000" dirty="0"/>
              <a:t>ちょっとした編集</a:t>
            </a:r>
          </a:p>
          <a:p>
            <a:pPr lvl="1"/>
            <a:r>
              <a:rPr lang="ja-JP" altLang="en-US" sz="3600" dirty="0"/>
              <a:t>括弧で括る</a:t>
            </a:r>
          </a:p>
          <a:p>
            <a:pPr lvl="1"/>
            <a:r>
              <a:rPr lang="ja-JP" altLang="en-US" sz="3600" dirty="0"/>
              <a:t>各行の先頭に引用記号を付加する</a:t>
            </a:r>
          </a:p>
          <a:p>
            <a:pPr lvl="2"/>
            <a:r>
              <a:rPr lang="ja-JP" altLang="en-US" sz="3200" dirty="0"/>
              <a:t>削除もできる</a:t>
            </a:r>
          </a:p>
          <a:p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13</a:t>
            </a:fld>
            <a:endParaRPr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8384400" y="2222986"/>
            <a:ext cx="3685398" cy="3545546"/>
            <a:chOff x="8384400" y="2222986"/>
            <a:chExt cx="3685398" cy="3545546"/>
          </a:xfrm>
        </p:grpSpPr>
        <p:sp>
          <p:nvSpPr>
            <p:cNvPr id="5" name="角丸四角形吹き出し 4"/>
            <p:cNvSpPr/>
            <p:nvPr/>
          </p:nvSpPr>
          <p:spPr>
            <a:xfrm>
              <a:off x="8384400" y="2222986"/>
              <a:ext cx="3390899" cy="1328023"/>
            </a:xfrm>
            <a:prstGeom prst="wedgeRoundRectCallout">
              <a:avLst>
                <a:gd name="adj1" fmla="val -6380"/>
                <a:gd name="adj2" fmla="val 6929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kumimoji="1" lang="ja-JP" altLang="en-US" sz="3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デモンストレーション</a:t>
              </a: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61" y="2918267"/>
              <a:ext cx="2814637" cy="2850265"/>
            </a:xfrm>
            <a:prstGeom prst="rect">
              <a:avLst/>
            </a:prstGeom>
          </p:spPr>
        </p:pic>
      </p:grp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63F1CAE7-D4AC-409F-E185-75E693880DFC}"/>
              </a:ext>
            </a:extLst>
          </p:cNvPr>
          <p:cNvSpPr/>
          <p:nvPr/>
        </p:nvSpPr>
        <p:spPr>
          <a:xfrm>
            <a:off x="6830867" y="5809089"/>
            <a:ext cx="2245560" cy="735747"/>
          </a:xfrm>
          <a:prstGeom prst="wedgeEllipseCallout">
            <a:avLst>
              <a:gd name="adj1" fmla="val 47370"/>
              <a:gd name="adj2" fmla="val -63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のちほど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71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世の中に数多ある「クリップボード履歴</a:t>
            </a:r>
            <a:r>
              <a:rPr lang="en-US" altLang="ja-JP" dirty="0"/>
              <a:t>&amp;</a:t>
            </a:r>
            <a:r>
              <a:rPr lang="ja-JP" altLang="en-US" dirty="0"/>
              <a:t>定型文ツール」の中で、</a:t>
            </a:r>
            <a:br>
              <a:rPr lang="en-US" altLang="ja-JP" dirty="0"/>
            </a:br>
            <a:r>
              <a:rPr lang="ja-JP" altLang="en-US" dirty="0"/>
              <a:t>なぜ</a:t>
            </a:r>
            <a:r>
              <a:rPr lang="en-US" altLang="ja-JP" dirty="0"/>
              <a:t>Clipboard History </a:t>
            </a:r>
            <a:r>
              <a:rPr lang="ja-JP" altLang="en-US" dirty="0"/>
              <a:t>を選ぶのか？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82618"/>
          <a:stretch/>
        </p:blipFill>
        <p:spPr>
          <a:xfrm>
            <a:off x="3341477" y="2382932"/>
            <a:ext cx="5509045" cy="4338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吹き出し 7"/>
          <p:cNvSpPr/>
          <p:nvPr/>
        </p:nvSpPr>
        <p:spPr>
          <a:xfrm>
            <a:off x="5399899" y="2025387"/>
            <a:ext cx="5412599" cy="715089"/>
          </a:xfrm>
          <a:prstGeom prst="wedgeRoundRectCallout">
            <a:avLst>
              <a:gd name="adj1" fmla="val -50023"/>
              <a:gd name="adj2" fmla="val 133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231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@vector.co.jp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58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メニューを階層化できる</a:t>
            </a:r>
          </a:p>
          <a:p>
            <a:r>
              <a:rPr lang="ja-JP" altLang="en-US" sz="4000" dirty="0"/>
              <a:t>設定ファイルがテキストである</a:t>
            </a:r>
          </a:p>
          <a:p>
            <a:r>
              <a:rPr lang="ja-JP" altLang="en-US" sz="4000" dirty="0"/>
              <a:t>メニュー構成を好みで変えられる</a:t>
            </a:r>
          </a:p>
          <a:p>
            <a:r>
              <a:rPr lang="en-US" altLang="ja-JP" sz="4000" dirty="0"/>
              <a:t>FIFO</a:t>
            </a:r>
            <a:r>
              <a:rPr lang="ja-JP" altLang="en-US" sz="4000" dirty="0"/>
              <a:t>と</a:t>
            </a:r>
            <a:r>
              <a:rPr lang="en-US" altLang="ja-JP" sz="4000" dirty="0"/>
              <a:t>LILO</a:t>
            </a:r>
            <a:r>
              <a:rPr lang="ja-JP" altLang="en-US" sz="4000" dirty="0"/>
              <a:t>が可能である</a:t>
            </a:r>
          </a:p>
          <a:p>
            <a:r>
              <a:rPr lang="ja-JP" altLang="en-US" sz="4000" dirty="0"/>
              <a:t>アクセスキーを設定できる</a:t>
            </a:r>
          </a:p>
          <a:p>
            <a:r>
              <a:rPr lang="ja-JP" altLang="en-US" sz="4000" dirty="0"/>
              <a:t>ランチャーにもなる</a:t>
            </a:r>
            <a:endParaRPr lang="en-US" altLang="ja-JP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065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作っているのが日本人</a:t>
            </a:r>
          </a:p>
          <a:p>
            <a:pPr lvl="1"/>
            <a:r>
              <a:rPr lang="ja-JP" altLang="en-US" sz="3600" dirty="0"/>
              <a:t>説明書が読みやすい</a:t>
            </a:r>
          </a:p>
          <a:p>
            <a:r>
              <a:rPr lang="ja-JP" altLang="en-US" sz="4000" dirty="0"/>
              <a:t>細かな使い勝手が良い</a:t>
            </a:r>
            <a:endParaRPr lang="en-US" altLang="ja-JP" sz="4000" dirty="0"/>
          </a:p>
          <a:p>
            <a:pPr lvl="1"/>
            <a:r>
              <a:rPr lang="ja-JP" altLang="en-US" sz="3600" dirty="0"/>
              <a:t>設定項目にホバーすると、説明がポップアップする</a:t>
            </a:r>
            <a:endParaRPr lang="en-US" altLang="ja-JP" sz="3600" dirty="0"/>
          </a:p>
          <a:p>
            <a:r>
              <a:rPr lang="en-US" altLang="ja-JP" dirty="0"/>
              <a:t>PAP</a:t>
            </a:r>
            <a:r>
              <a:rPr lang="ja-JP" altLang="en-US" dirty="0"/>
              <a:t>に対応している</a:t>
            </a:r>
            <a:endParaRPr lang="en-US" altLang="ja-JP" dirty="0"/>
          </a:p>
          <a:p>
            <a:pPr lvl="1"/>
            <a:r>
              <a:rPr lang="en-US" altLang="ja-JP" dirty="0"/>
              <a:t>Pop up in Application Process</a:t>
            </a:r>
            <a:r>
              <a:rPr lang="ja-JP" altLang="en-US" dirty="0"/>
              <a:t>（造語？）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操作の順番を不問にできる。</a:t>
            </a:r>
            <a:endParaRPr lang="en-US" altLang="ja-JP" dirty="0"/>
          </a:p>
          <a:p>
            <a:pPr lvl="2"/>
            <a:r>
              <a:rPr lang="ja-JP" altLang="en-US" sz="3200" dirty="0"/>
              <a:t>貼り付け先にカーソルを合わせる</a:t>
            </a:r>
            <a:endParaRPr lang="en-US" altLang="ja-JP" sz="3200" dirty="0"/>
          </a:p>
          <a:p>
            <a:pPr lvl="2"/>
            <a:r>
              <a:rPr lang="ja-JP" altLang="en-US" sz="3200" dirty="0"/>
              <a:t>「クリップボード履歴</a:t>
            </a:r>
            <a:r>
              <a:rPr lang="en-US" altLang="ja-JP" sz="3200" dirty="0"/>
              <a:t>&amp;</a:t>
            </a:r>
            <a:r>
              <a:rPr lang="ja-JP" altLang="en-US" sz="3200" dirty="0"/>
              <a:t>定型文ツール」からコピーする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276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メニューを階層化できる</a:t>
            </a:r>
          </a:p>
          <a:p>
            <a:r>
              <a:rPr lang="ja-JP" altLang="en-US" sz="4000" dirty="0"/>
              <a:t>設定ファイルがテキストである</a:t>
            </a:r>
          </a:p>
          <a:p>
            <a:r>
              <a:rPr lang="ja-JP" altLang="en-US" sz="4000" dirty="0"/>
              <a:t>メニュー構成を好みで変えられる</a:t>
            </a:r>
          </a:p>
          <a:p>
            <a:r>
              <a:rPr lang="en-US" altLang="ja-JP" sz="4000" dirty="0">
                <a:solidFill>
                  <a:schemeClr val="accent2"/>
                </a:solidFill>
              </a:rPr>
              <a:t>FIFO</a:t>
            </a:r>
            <a:r>
              <a:rPr lang="ja-JP" altLang="en-US" sz="4000" dirty="0">
                <a:solidFill>
                  <a:schemeClr val="accent2"/>
                </a:solidFill>
              </a:rPr>
              <a:t>と</a:t>
            </a:r>
            <a:r>
              <a:rPr lang="en-US" altLang="ja-JP" sz="4000" dirty="0">
                <a:solidFill>
                  <a:schemeClr val="accent2"/>
                </a:solidFill>
              </a:rPr>
              <a:t>LILO</a:t>
            </a:r>
            <a:r>
              <a:rPr lang="ja-JP" altLang="en-US" sz="4000" dirty="0">
                <a:solidFill>
                  <a:schemeClr val="accent2"/>
                </a:solidFill>
              </a:rPr>
              <a:t>が可能である</a:t>
            </a:r>
          </a:p>
          <a:p>
            <a:r>
              <a:rPr lang="ja-JP" altLang="en-US" sz="4000" dirty="0">
                <a:solidFill>
                  <a:schemeClr val="accent2"/>
                </a:solidFill>
              </a:rPr>
              <a:t>アクセスキーを設定できる</a:t>
            </a:r>
          </a:p>
          <a:p>
            <a:r>
              <a:rPr lang="ja-JP" altLang="en-US" sz="4000" dirty="0">
                <a:solidFill>
                  <a:schemeClr val="accent2"/>
                </a:solidFill>
              </a:rPr>
              <a:t>ランチャーにもなる</a:t>
            </a:r>
            <a:endParaRPr lang="en-US" altLang="ja-JP" sz="4000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右中かっこ 4"/>
          <p:cNvSpPr/>
          <p:nvPr/>
        </p:nvSpPr>
        <p:spPr>
          <a:xfrm>
            <a:off x="7056174" y="2932111"/>
            <a:ext cx="479629" cy="1868490"/>
          </a:xfrm>
          <a:prstGeom prst="rightBrace">
            <a:avLst>
              <a:gd name="adj1" fmla="val 45361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48600" y="34489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目玉機能</a:t>
            </a:r>
          </a:p>
        </p:txBody>
      </p:sp>
    </p:spTree>
    <p:extLst>
      <p:ext uri="{BB962C8B-B14F-4D97-AF65-F5344CB8AC3E}">
        <p14:creationId xmlns:p14="http://schemas.microsoft.com/office/powerpoint/2010/main" val="247592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2203" y="1"/>
            <a:ext cx="11947595" cy="1403604"/>
          </a:xfrm>
        </p:spPr>
        <p:txBody>
          <a:bodyPr>
            <a:normAutofit/>
          </a:bodyPr>
          <a:lstStyle/>
          <a:p>
            <a:r>
              <a:rPr lang="ja-JP" altLang="en-US" sz="5400" dirty="0"/>
              <a:t>目玉機能</a:t>
            </a:r>
            <a:r>
              <a:rPr lang="en-US" altLang="ja-JP" sz="5400" dirty="0"/>
              <a:t>1.FIFO </a:t>
            </a:r>
            <a:r>
              <a:rPr lang="ja-JP" altLang="en-US" sz="5400" dirty="0"/>
              <a:t>と </a:t>
            </a:r>
            <a:r>
              <a:rPr lang="en-US" altLang="ja-JP" sz="5400" dirty="0"/>
              <a:t>LILO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203" y="1219199"/>
            <a:ext cx="11947596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/>
              <a:t>（「</a:t>
            </a:r>
            <a:r>
              <a:rPr lang="en-US" altLang="ja-JP" sz="3600" dirty="0"/>
              <a:t>First In, First out.</a:t>
            </a:r>
            <a:r>
              <a:rPr lang="ja-JP" altLang="en-US" sz="3600" dirty="0"/>
              <a:t>」と「</a:t>
            </a:r>
            <a:r>
              <a:rPr lang="en-US" altLang="ja-JP" sz="3600" dirty="0"/>
              <a:t>Last In, Last out.</a:t>
            </a:r>
            <a:r>
              <a:rPr lang="ja-JP" altLang="en-US" sz="3600" dirty="0"/>
              <a:t>」）</a:t>
            </a:r>
            <a:endParaRPr lang="en-US" altLang="ja-JP" sz="3600" dirty="0"/>
          </a:p>
          <a:p>
            <a:r>
              <a:rPr lang="ja-JP" altLang="en-US" sz="4400" dirty="0"/>
              <a:t>いままで</a:t>
            </a:r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r>
              <a:rPr lang="en-US" altLang="ja-JP" sz="4400" dirty="0"/>
              <a:t>FIFO</a:t>
            </a:r>
            <a:r>
              <a:rPr lang="ja-JP" altLang="en-US" sz="4400" dirty="0"/>
              <a:t>なら</a:t>
            </a:r>
            <a:endParaRPr lang="en-US" altLang="ja-JP" sz="320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981086" y="2622803"/>
            <a:ext cx="10656000" cy="648000"/>
            <a:chOff x="1626972" y="3698080"/>
            <a:chExt cx="8064000" cy="432000"/>
          </a:xfrm>
        </p:grpSpPr>
        <p:sp>
          <p:nvSpPr>
            <p:cNvPr id="26" name="正方形/長方形 25"/>
            <p:cNvSpPr/>
            <p:nvPr/>
          </p:nvSpPr>
          <p:spPr>
            <a:xfrm>
              <a:off x="1626972" y="3698080"/>
              <a:ext cx="1008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634972" y="3698080"/>
              <a:ext cx="100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642972" y="3698080"/>
              <a:ext cx="1008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650972" y="3698080"/>
              <a:ext cx="100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658972" y="3698080"/>
              <a:ext cx="1008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666972" y="3698080"/>
              <a:ext cx="100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674972" y="3698080"/>
              <a:ext cx="1008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8682972" y="3698080"/>
              <a:ext cx="100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981086" y="4781550"/>
            <a:ext cx="10656000" cy="648000"/>
            <a:chOff x="-11363314" y="3429000"/>
            <a:chExt cx="10656000" cy="432000"/>
          </a:xfrm>
        </p:grpSpPr>
        <p:sp>
          <p:nvSpPr>
            <p:cNvPr id="35" name="正方形/長方形 34"/>
            <p:cNvSpPr/>
            <p:nvPr/>
          </p:nvSpPr>
          <p:spPr>
            <a:xfrm>
              <a:off x="-11363314" y="3429000"/>
              <a:ext cx="1332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-6035314" y="3429000"/>
              <a:ext cx="1332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-8699314" y="3429000"/>
              <a:ext cx="1332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3371314" y="3429000"/>
              <a:ext cx="1332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-10031314" y="3429000"/>
              <a:ext cx="1332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-4703314" y="3429000"/>
              <a:ext cx="1332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-7367314" y="3429000"/>
              <a:ext cx="1332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-2039314" y="3429000"/>
              <a:ext cx="1332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58" name="カギ線コネクタ 57"/>
          <p:cNvCxnSpPr>
            <a:stCxn id="26" idx="2"/>
            <a:endCxn id="27" idx="2"/>
          </p:cNvCxnSpPr>
          <p:nvPr/>
        </p:nvCxnSpPr>
        <p:spPr>
          <a:xfrm rot="16200000" flipH="1">
            <a:off x="2313086" y="2604803"/>
            <a:ext cx="12700" cy="1332000"/>
          </a:xfrm>
          <a:prstGeom prst="bentConnector3">
            <a:avLst>
              <a:gd name="adj1" fmla="val 345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2" idx="2"/>
            <a:endCxn id="33" idx="2"/>
          </p:cNvCxnSpPr>
          <p:nvPr/>
        </p:nvCxnSpPr>
        <p:spPr>
          <a:xfrm rot="16200000" flipH="1">
            <a:off x="10305086" y="2604803"/>
            <a:ext cx="12700" cy="1332000"/>
          </a:xfrm>
          <a:prstGeom prst="bentConnector3">
            <a:avLst>
              <a:gd name="adj1" fmla="val 348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28" idx="2"/>
            <a:endCxn id="29" idx="2"/>
          </p:cNvCxnSpPr>
          <p:nvPr/>
        </p:nvCxnSpPr>
        <p:spPr>
          <a:xfrm rot="16200000" flipH="1">
            <a:off x="4977086" y="2604803"/>
            <a:ext cx="12700" cy="1332000"/>
          </a:xfrm>
          <a:prstGeom prst="bentConnector3">
            <a:avLst>
              <a:gd name="adj1" fmla="val 3456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30" idx="2"/>
            <a:endCxn id="31" idx="2"/>
          </p:cNvCxnSpPr>
          <p:nvPr/>
        </p:nvCxnSpPr>
        <p:spPr>
          <a:xfrm rot="16200000" flipH="1">
            <a:off x="7641086" y="2604803"/>
            <a:ext cx="12700" cy="1332000"/>
          </a:xfrm>
          <a:prstGeom prst="bentConnector3">
            <a:avLst>
              <a:gd name="adj1" fmla="val 348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36" idx="2"/>
          </p:cNvCxnSpPr>
          <p:nvPr/>
        </p:nvCxnSpPr>
        <p:spPr>
          <a:xfrm rot="16200000" flipH="1">
            <a:off x="4311086" y="2765550"/>
            <a:ext cx="12700" cy="5328000"/>
          </a:xfrm>
          <a:prstGeom prst="bentConnector3">
            <a:avLst>
              <a:gd name="adj1" fmla="val 276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39" idx="2"/>
            <a:endCxn id="40" idx="2"/>
          </p:cNvCxnSpPr>
          <p:nvPr/>
        </p:nvCxnSpPr>
        <p:spPr>
          <a:xfrm rot="16200000" flipH="1">
            <a:off x="5643086" y="2765550"/>
            <a:ext cx="12700" cy="5328000"/>
          </a:xfrm>
          <a:prstGeom prst="bentConnector3">
            <a:avLst>
              <a:gd name="adj1" fmla="val 3912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2"/>
            <a:endCxn id="38" idx="2"/>
          </p:cNvCxnSpPr>
          <p:nvPr/>
        </p:nvCxnSpPr>
        <p:spPr>
          <a:xfrm rot="16200000" flipH="1">
            <a:off x="6975086" y="2765550"/>
            <a:ext cx="12700" cy="5328000"/>
          </a:xfrm>
          <a:prstGeom prst="bentConnector3">
            <a:avLst>
              <a:gd name="adj1" fmla="val 510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41" idx="2"/>
            <a:endCxn id="42" idx="2"/>
          </p:cNvCxnSpPr>
          <p:nvPr/>
        </p:nvCxnSpPr>
        <p:spPr>
          <a:xfrm rot="16200000" flipH="1">
            <a:off x="8307086" y="2765550"/>
            <a:ext cx="12700" cy="5328000"/>
          </a:xfrm>
          <a:prstGeom prst="bentConnector3">
            <a:avLst>
              <a:gd name="adj1" fmla="val 618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7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2. </a:t>
            </a:r>
            <a:r>
              <a:rPr lang="ja-JP" altLang="en-US" dirty="0"/>
              <a:t>アクセスキーを設定できる</a:t>
            </a:r>
            <a:r>
              <a:rPr lang="en-US" altLang="ja-JP" dirty="0"/>
              <a:t>/1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実はショートカットキーは</a:t>
            </a:r>
            <a:r>
              <a:rPr lang="en-US" altLang="ja-JP" dirty="0"/>
              <a:t>2</a:t>
            </a:r>
            <a:r>
              <a:rPr lang="ja-JP" altLang="en-US" dirty="0"/>
              <a:t>種類ある</a:t>
            </a:r>
          </a:p>
          <a:p>
            <a:pPr lvl="1"/>
            <a:r>
              <a:rPr lang="ja-JP" altLang="en-US" dirty="0"/>
              <a:t>ホットキー</a:t>
            </a:r>
            <a:endParaRPr lang="en-US" altLang="ja-JP" dirty="0"/>
          </a:p>
          <a:p>
            <a:pPr lvl="2"/>
            <a:r>
              <a:rPr lang="ja-JP" altLang="en-US" dirty="0"/>
              <a:t>いわゆるショートカットキー</a:t>
            </a:r>
            <a:endParaRPr lang="en-US" altLang="ja-JP" dirty="0"/>
          </a:p>
          <a:p>
            <a:pPr lvl="2"/>
            <a:r>
              <a:rPr lang="ja-JP" altLang="en-US" dirty="0"/>
              <a:t>ｃｔｒｌ－</a:t>
            </a:r>
            <a:r>
              <a:rPr lang="ja-JP" altLang="en-US" dirty="0" err="1"/>
              <a:t>ｃ</a:t>
            </a:r>
            <a:r>
              <a:rPr lang="ja-JP" altLang="en-US" dirty="0"/>
              <a:t>でコピー、</a:t>
            </a:r>
            <a:r>
              <a:rPr lang="en-US" altLang="ja-JP" dirty="0"/>
              <a:t>ctrl-</a:t>
            </a:r>
            <a:r>
              <a:rPr lang="ja-JP" altLang="en-US" dirty="0" err="1"/>
              <a:t>ｖ</a:t>
            </a:r>
            <a:r>
              <a:rPr lang="ja-JP" altLang="en-US" dirty="0"/>
              <a:t>でペースト、</a:t>
            </a:r>
            <a:r>
              <a:rPr lang="en-US" altLang="ja-JP" dirty="0"/>
              <a:t>ctrl-p</a:t>
            </a:r>
            <a:r>
              <a:rPr lang="ja-JP" altLang="en-US" dirty="0"/>
              <a:t>で印刷</a:t>
            </a:r>
          </a:p>
          <a:p>
            <a:pPr lvl="1"/>
            <a:r>
              <a:rPr lang="ja-JP" altLang="en-US" dirty="0"/>
              <a:t>アクセスキー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19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71758"/>
              </p:ext>
            </p:extLst>
          </p:nvPr>
        </p:nvGraphicFramePr>
        <p:xfrm>
          <a:off x="881380" y="3683000"/>
          <a:ext cx="10429241" cy="248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9733"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種類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キーの識別方法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次元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733"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ホットキー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同時に押されたキーの組み合わせ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空間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733"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アクセスキー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順番に押されたキーの組み合わせ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今日の目指すところ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8722" y="1065493"/>
            <a:ext cx="9923499" cy="5331574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今日、体験していただくこと</a:t>
            </a:r>
          </a:p>
          <a:p>
            <a:pPr lvl="1"/>
            <a:r>
              <a:rPr lang="ja-JP" altLang="en-US" sz="3600" dirty="0"/>
              <a:t>静的定型句</a:t>
            </a:r>
            <a:endParaRPr lang="en-US" altLang="ja-JP" sz="3600" dirty="0"/>
          </a:p>
          <a:p>
            <a:pPr lvl="1"/>
            <a:r>
              <a:rPr lang="ja-JP" altLang="en-US" sz="3600" dirty="0"/>
              <a:t>動的定型句</a:t>
            </a:r>
            <a:endParaRPr lang="en-US" altLang="ja-JP" sz="3600" dirty="0"/>
          </a:p>
          <a:p>
            <a:pPr lvl="1"/>
            <a:r>
              <a:rPr lang="ja-JP" altLang="en-US" sz="3600" dirty="0"/>
              <a:t>クリップボード履歴からの</a:t>
            </a:r>
            <a:r>
              <a:rPr lang="en-US" altLang="ja-JP" sz="3600" dirty="0"/>
              <a:t>FIFO</a:t>
            </a:r>
            <a:r>
              <a:rPr lang="ja-JP" altLang="en-US" sz="3600" dirty="0"/>
              <a:t>ペースト</a:t>
            </a:r>
            <a:endParaRPr lang="en-US" altLang="ja-JP" sz="3600" dirty="0"/>
          </a:p>
          <a:p>
            <a:pPr lvl="1"/>
            <a:r>
              <a:rPr lang="ja-JP" altLang="en-US" sz="3600" dirty="0"/>
              <a:t>定型句 と </a:t>
            </a:r>
            <a:r>
              <a:rPr lang="en-US" altLang="ja-JP" sz="3600" dirty="0"/>
              <a:t>launcher </a:t>
            </a:r>
            <a:r>
              <a:rPr lang="ja-JP" altLang="en-US" sz="3600" dirty="0"/>
              <a:t>との組み合わせ</a:t>
            </a:r>
            <a:endParaRPr lang="en-US" altLang="ja-JP" sz="3600" dirty="0"/>
          </a:p>
          <a:p>
            <a:r>
              <a:rPr lang="ja-JP" altLang="en-US" sz="4000" dirty="0"/>
              <a:t>今日、学んでいただくこと</a:t>
            </a:r>
            <a:endParaRPr lang="en-US" altLang="ja-JP" sz="4000" dirty="0"/>
          </a:p>
          <a:p>
            <a:pPr lvl="1"/>
            <a:r>
              <a:rPr lang="ja-JP" altLang="en-US" sz="3600" dirty="0"/>
              <a:t>マインドのブラッシュアップ</a:t>
            </a:r>
            <a:endParaRPr lang="en-US" altLang="ja-JP" sz="3600" dirty="0"/>
          </a:p>
          <a:p>
            <a:pPr lvl="2"/>
            <a:r>
              <a:rPr lang="ja-JP" altLang="en-US" sz="3200" dirty="0"/>
              <a:t>複利的効果</a:t>
            </a:r>
            <a:endParaRPr lang="en-US" altLang="ja-JP" sz="3200" dirty="0"/>
          </a:p>
          <a:p>
            <a:pPr lvl="2"/>
            <a:r>
              <a:rPr lang="ja-JP" altLang="en-US" sz="3200" dirty="0"/>
              <a:t>怠惰な心理を克服するテクニック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203" y="3649104"/>
            <a:ext cx="800219" cy="17607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4000" dirty="0"/>
              <a:t>時間が許せば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922422" y="3955581"/>
            <a:ext cx="876300" cy="2441486"/>
            <a:chOff x="11448342" y="1690777"/>
            <a:chExt cx="876300" cy="2024063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11886492" y="1690777"/>
              <a:ext cx="0" cy="2024063"/>
            </a:xfrm>
            <a:prstGeom prst="straightConnector1">
              <a:avLst/>
            </a:prstGeom>
            <a:ln w="1524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1448342" y="1690777"/>
              <a:ext cx="876300" cy="0"/>
            </a:xfrm>
            <a:prstGeom prst="line">
              <a:avLst/>
            </a:prstGeom>
            <a:ln w="152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063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2. </a:t>
            </a:r>
            <a:r>
              <a:rPr lang="ja-JP" altLang="en-US" dirty="0"/>
              <a:t>アクセスキーを設定できる</a:t>
            </a:r>
            <a:r>
              <a:rPr lang="en-US" altLang="ja-JP" dirty="0"/>
              <a:t>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Alt</a:t>
            </a:r>
            <a:r>
              <a:rPr lang="ja-JP" altLang="en-US" dirty="0"/>
              <a:t>キーから始める</a:t>
            </a:r>
          </a:p>
          <a:p>
            <a:pPr marL="1085850" lvl="1" indent="-514350">
              <a:buFont typeface="+mj-lt"/>
              <a:buAutoNum type="arabicPeriod"/>
            </a:pPr>
            <a:r>
              <a:rPr lang="ja-JP" altLang="en-US" dirty="0"/>
              <a:t>まず、</a:t>
            </a:r>
            <a:r>
              <a:rPr lang="en-US" altLang="ja-JP" dirty="0"/>
              <a:t>Alt</a:t>
            </a:r>
            <a:r>
              <a:rPr lang="ja-JP" altLang="en-US" dirty="0"/>
              <a:t>キーのみを単体で押して、離す</a:t>
            </a:r>
            <a:endParaRPr lang="en-US" altLang="ja-JP" dirty="0"/>
          </a:p>
          <a:p>
            <a:pPr marL="1085850" lvl="1" indent="-514350">
              <a:buFont typeface="+mj-lt"/>
              <a:buAutoNum type="arabicPeriod"/>
            </a:pPr>
            <a:r>
              <a:rPr lang="ja-JP" altLang="en-US" dirty="0"/>
              <a:t>以後、アルファベットを</a:t>
            </a:r>
            <a:r>
              <a:rPr lang="en-US" altLang="ja-JP" dirty="0"/>
              <a:t>1</a:t>
            </a:r>
            <a:r>
              <a:rPr lang="ja-JP" altLang="en-US" dirty="0"/>
              <a:t>文字ずつ押して、</a:t>
            </a:r>
            <a:br>
              <a:rPr lang="en-US" altLang="ja-JP" dirty="0"/>
            </a:br>
            <a:r>
              <a:rPr lang="ja-JP" altLang="en-US" dirty="0"/>
              <a:t>順次、絞り込んでいく</a:t>
            </a:r>
          </a:p>
          <a:p>
            <a:pPr lvl="1"/>
            <a:r>
              <a:rPr lang="ja-JP" altLang="en-US" dirty="0"/>
              <a:t>階層化できることと表裏一体</a:t>
            </a:r>
            <a:endParaRPr lang="en-US" altLang="ja-JP" dirty="0"/>
          </a:p>
          <a:p>
            <a:r>
              <a:rPr lang="en-US" altLang="ja-JP" dirty="0"/>
              <a:t>Microsoft</a:t>
            </a:r>
            <a:r>
              <a:rPr lang="ja-JP" altLang="en-US" dirty="0"/>
              <a:t>オフィスには標準装備</a:t>
            </a:r>
          </a:p>
          <a:p>
            <a:pPr lvl="1"/>
            <a:r>
              <a:rPr lang="ja-JP" altLang="en-US" dirty="0"/>
              <a:t>ワード・エクセル・パワポ</a:t>
            </a:r>
            <a:endParaRPr lang="en-US" altLang="ja-JP" dirty="0"/>
          </a:p>
          <a:p>
            <a:r>
              <a:rPr lang="ja-JP" altLang="en-US" dirty="0"/>
              <a:t>アクセスキーを知ってしまうと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sz="3200" dirty="0"/>
              <a:t>アクセスキー無いアプリ＝使いにくい！</a:t>
            </a:r>
            <a:endParaRPr lang="en-US" altLang="ja-JP" sz="3200" dirty="0"/>
          </a:p>
          <a:p>
            <a:pPr lvl="1"/>
            <a:r>
              <a:rPr lang="ja-JP" altLang="en-US" sz="3200" dirty="0"/>
              <a:t>アプリを設計する機会には、アクセスキーも盛り込むべし！</a:t>
            </a:r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631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2. </a:t>
            </a:r>
            <a:r>
              <a:rPr lang="ja-JP" altLang="en-US" dirty="0"/>
              <a:t>アクセスキーを設定できる</a:t>
            </a:r>
            <a:r>
              <a:rPr lang="en-US" altLang="ja-JP" dirty="0"/>
              <a:t>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マウスを使わなくて済む</a:t>
            </a:r>
          </a:p>
          <a:p>
            <a:pPr lvl="1"/>
            <a:r>
              <a:rPr lang="ja-JP" altLang="en-US" dirty="0"/>
              <a:t>手の移動が不要なので、早い</a:t>
            </a:r>
          </a:p>
          <a:p>
            <a:pPr lvl="1"/>
            <a:r>
              <a:rPr lang="ja-JP" altLang="en-US" dirty="0"/>
              <a:t>マウスカーソルの操作は「アナログ」なので</a:t>
            </a:r>
            <a:r>
              <a:rPr lang="en-US" altLang="ja-JP" dirty="0"/>
              <a:t>…</a:t>
            </a:r>
          </a:p>
          <a:p>
            <a:pPr lvl="2"/>
            <a:r>
              <a:rPr lang="ja-JP" altLang="en-US" dirty="0"/>
              <a:t>時間が掛かる</a:t>
            </a:r>
            <a:endParaRPr lang="en-US" altLang="ja-JP" dirty="0"/>
          </a:p>
          <a:p>
            <a:pPr lvl="2"/>
            <a:r>
              <a:rPr lang="ja-JP" altLang="en-US" dirty="0"/>
              <a:t>間違える</a:t>
            </a:r>
            <a:endParaRPr lang="en-US" altLang="ja-JP" dirty="0"/>
          </a:p>
          <a:p>
            <a:pPr lvl="2"/>
            <a:r>
              <a:rPr lang="ja-JP" altLang="en-US" dirty="0"/>
              <a:t>ストレスになる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21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46122"/>
              </p:ext>
            </p:extLst>
          </p:nvPr>
        </p:nvGraphicFramePr>
        <p:xfrm>
          <a:off x="861373" y="4618990"/>
          <a:ext cx="6884841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「デジタル」とは？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古典論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符号化・離散化されていること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現代論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solidFill>
                            <a:srgbClr val="C00000"/>
                          </a:solidFill>
                        </a:rPr>
                        <a:t>便利であること、楽であること</a:t>
                      </a:r>
                      <a:endParaRPr kumimoji="1" lang="en-US" altLang="ja-JP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円形吹き出し 7"/>
          <p:cNvSpPr/>
          <p:nvPr/>
        </p:nvSpPr>
        <p:spPr>
          <a:xfrm>
            <a:off x="6551648" y="2667160"/>
            <a:ext cx="5549900" cy="2077403"/>
          </a:xfrm>
          <a:prstGeom prst="wedgeEllipseCallout">
            <a:avLst>
              <a:gd name="adj1" fmla="val -42343"/>
              <a:gd name="adj2" fmla="val 502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たとえエクセルという電子ファイル（デジタル形式）を使っていたとしても、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（手順書の）見出しの番号を手で編集していたら、それは「アナログ」である。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∴</a:t>
            </a: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markdown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使おうぜ！</a:t>
            </a: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38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3.</a:t>
            </a:r>
            <a:r>
              <a:rPr lang="ja-JP" altLang="en-US" dirty="0"/>
              <a:t>ランチャー（</a:t>
            </a:r>
            <a:r>
              <a:rPr lang="en-US" altLang="ja-JP" dirty="0"/>
              <a:t>LAUNCHER</a:t>
            </a:r>
            <a:r>
              <a:rPr lang="ja-JP" altLang="en-US" dirty="0"/>
              <a:t>）</a:t>
            </a:r>
            <a:r>
              <a:rPr lang="en-US" altLang="ja-JP" dirty="0"/>
              <a:t>/1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URL</a:t>
            </a:r>
            <a:r>
              <a:rPr lang="ja-JP" altLang="en-US" dirty="0"/>
              <a:t>を開く手順（定型句あり </a:t>
            </a:r>
            <a:r>
              <a:rPr lang="en-US" altLang="ja-JP" dirty="0"/>
              <a:t>but </a:t>
            </a:r>
            <a:r>
              <a:rPr lang="ja-JP" altLang="en-US" dirty="0"/>
              <a:t>ランチャー無し）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定型句を選ぶ</a:t>
            </a:r>
          </a:p>
          <a:p>
            <a:pPr marL="1314450" lvl="1" indent="-742950"/>
            <a:r>
              <a:rPr lang="ja-JP" altLang="en-US" dirty="0"/>
              <a:t>目的の</a:t>
            </a:r>
            <a:r>
              <a:rPr lang="en-US" altLang="ja-JP" dirty="0"/>
              <a:t>URL</a:t>
            </a:r>
            <a:r>
              <a:rPr lang="ja-JP" altLang="en-US" dirty="0"/>
              <a:t>がクリップボードに取り込まれる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ブラウザを活性化する（</a:t>
            </a:r>
            <a:r>
              <a:rPr lang="en-US" altLang="ja-JP" dirty="0"/>
              <a:t>Alt-tab</a:t>
            </a:r>
            <a:r>
              <a:rPr lang="ja-JP" altLang="en-US" dirty="0"/>
              <a:t>キー）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新しいタブを作る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バーにカーソルを当てる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ペーストする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エンターキーを叩く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98" y="3746511"/>
            <a:ext cx="2617787" cy="29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0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3.</a:t>
            </a:r>
            <a:r>
              <a:rPr lang="ja-JP" altLang="en-US" dirty="0"/>
              <a:t>ランチャー（</a:t>
            </a:r>
            <a:r>
              <a:rPr lang="en-US" altLang="ja-JP" dirty="0"/>
              <a:t>LAUNCHER</a:t>
            </a:r>
            <a:r>
              <a:rPr lang="ja-JP" altLang="en-US" dirty="0"/>
              <a:t>）</a:t>
            </a:r>
            <a:r>
              <a:rPr lang="en-US" altLang="ja-JP" dirty="0"/>
              <a:t>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URL</a:t>
            </a:r>
            <a:r>
              <a:rPr lang="ja-JP" altLang="en-US" dirty="0"/>
              <a:t>を開く手順（定型句あり かつ ランチャーあり）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定型句を選ぶ、以上</a:t>
            </a:r>
            <a:r>
              <a:rPr lang="en-US" altLang="ja-JP" dirty="0"/>
              <a:t>.</a:t>
            </a:r>
            <a:endParaRPr lang="ja-JP" altLang="en-US" dirty="0"/>
          </a:p>
          <a:p>
            <a:pPr lvl="1"/>
            <a:r>
              <a:rPr lang="ja-JP" altLang="en-US" dirty="0"/>
              <a:t>以下の処理が自動で行われる</a:t>
            </a:r>
          </a:p>
          <a:p>
            <a:pPr marL="1428750" lvl="2" indent="-514350">
              <a:buFont typeface="+mj-lt"/>
              <a:buAutoNum type="arabicPeriod"/>
            </a:pPr>
            <a:r>
              <a:rPr lang="ja-JP" altLang="en-US" sz="3600" dirty="0"/>
              <a:t>ブラウザが活性化され、</a:t>
            </a:r>
          </a:p>
          <a:p>
            <a:pPr marL="1428750" lvl="2" indent="-514350">
              <a:buFont typeface="+mj-lt"/>
              <a:buAutoNum type="arabicPeriod"/>
            </a:pPr>
            <a:r>
              <a:rPr lang="ja-JP" altLang="en-US" sz="3600" dirty="0"/>
              <a:t>新しいタブで作られ、</a:t>
            </a:r>
          </a:p>
          <a:p>
            <a:pPr marL="1428750" lvl="2" indent="-514350">
              <a:buFont typeface="+mj-lt"/>
              <a:buAutoNum type="arabicPeriod"/>
            </a:pPr>
            <a:r>
              <a:rPr lang="ja-JP" altLang="en-US" sz="3600" dirty="0"/>
              <a:t>目的の</a:t>
            </a:r>
            <a:r>
              <a:rPr lang="en-US" altLang="ja-JP" sz="3600" dirty="0"/>
              <a:t>URL</a:t>
            </a:r>
            <a:r>
              <a:rPr lang="ja-JP" altLang="en-US" sz="3600" dirty="0"/>
              <a:t>が開かれる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88" y="1690777"/>
            <a:ext cx="4261231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4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3.</a:t>
            </a:r>
            <a:r>
              <a:rPr lang="ja-JP" altLang="en-US" dirty="0"/>
              <a:t>ランチャー（</a:t>
            </a:r>
            <a:r>
              <a:rPr lang="en-US" altLang="ja-JP" dirty="0"/>
              <a:t>LAUNCHER</a:t>
            </a:r>
            <a:r>
              <a:rPr lang="ja-JP" altLang="en-US" dirty="0"/>
              <a:t>）</a:t>
            </a:r>
            <a:r>
              <a:rPr lang="en-US" altLang="ja-JP" dirty="0"/>
              <a:t>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launch</a:t>
            </a:r>
            <a:r>
              <a:rPr lang="ja-JP" altLang="en-US" dirty="0"/>
              <a:t>（自動起動）できるもの</a:t>
            </a:r>
          </a:p>
          <a:p>
            <a:r>
              <a:rPr lang="en-US" altLang="ja-JP" dirty="0"/>
              <a:t>URL→</a:t>
            </a:r>
            <a:r>
              <a:rPr lang="ja-JP" altLang="en-US" dirty="0"/>
              <a:t>ブラウザにて</a:t>
            </a:r>
          </a:p>
          <a:p>
            <a:r>
              <a:rPr lang="ja-JP" altLang="en-US" dirty="0"/>
              <a:t>ディレクトリのパス→エクスプローラーにて</a:t>
            </a:r>
          </a:p>
          <a:p>
            <a:r>
              <a:rPr lang="ja-JP" altLang="en-US" dirty="0"/>
              <a:t>ファイルのパス→拡張子ごとのアプリにて）</a:t>
            </a:r>
          </a:p>
          <a:p>
            <a:pPr lvl="1"/>
            <a:r>
              <a:rPr lang="ja-JP" altLang="en-US" dirty="0"/>
              <a:t>エクセル・パワポ・テキストエディタなどなど（何でも）</a:t>
            </a:r>
          </a:p>
          <a:p>
            <a:r>
              <a:rPr lang="en-US" altLang="ja-JP" dirty="0"/>
              <a:t>OS</a:t>
            </a:r>
            <a:r>
              <a:rPr lang="ja-JP" altLang="en-US" dirty="0"/>
              <a:t>の設定画面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 err="1"/>
              <a:t>ms</a:t>
            </a:r>
            <a:r>
              <a:rPr lang="en-US" altLang="ja-JP" dirty="0"/>
              <a:t>-settings: URI </a:t>
            </a:r>
            <a:r>
              <a:rPr lang="ja-JP" altLang="en-US" dirty="0"/>
              <a:t>スキーム」を利用する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Windows Update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「職場または学校にアクセスする」などなど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48" y="1"/>
            <a:ext cx="2305050" cy="26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3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16"/>
          <a:stretch/>
        </p:blipFill>
        <p:spPr>
          <a:xfrm>
            <a:off x="372374" y="4960588"/>
            <a:ext cx="11697424" cy="13957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3.</a:t>
            </a:r>
            <a:r>
              <a:rPr lang="ja-JP" altLang="en-US" dirty="0"/>
              <a:t>ランチャー（</a:t>
            </a:r>
            <a:r>
              <a:rPr lang="en-US" altLang="ja-JP" dirty="0"/>
              <a:t>LAUNCHER</a:t>
            </a:r>
            <a:r>
              <a:rPr lang="ja-JP" altLang="en-US" dirty="0"/>
              <a:t>）</a:t>
            </a:r>
            <a:r>
              <a:rPr lang="en-US" altLang="ja-JP" dirty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反論</a:t>
            </a:r>
            <a:r>
              <a:rPr lang="en-US" altLang="ja-JP" dirty="0"/>
              <a:t>: </a:t>
            </a:r>
            <a:r>
              <a:rPr lang="ja-JP" altLang="en-US" dirty="0"/>
              <a:t>ブラウザやエクスプローラーの</a:t>
            </a:r>
            <a:br>
              <a:rPr lang="ja-JP" altLang="en-US" dirty="0"/>
            </a:br>
            <a:r>
              <a:rPr lang="ja-JP" altLang="en-US" dirty="0"/>
              <a:t>ブックマーク機能で十分ではないか？</a:t>
            </a:r>
          </a:p>
          <a:p>
            <a:pPr lvl="1"/>
            <a:r>
              <a:rPr lang="ja-JP" altLang="en-US" dirty="0"/>
              <a:t>これ一つで種々の「ブックマーク」を扱える</a:t>
            </a:r>
          </a:p>
          <a:p>
            <a:pPr lvl="1"/>
            <a:r>
              <a:rPr lang="ja-JP" altLang="en-US" dirty="0"/>
              <a:t>設定がテキストファイルである</a:t>
            </a:r>
          </a:p>
          <a:p>
            <a:pPr lvl="2"/>
            <a:r>
              <a:rPr lang="ja-JP" altLang="en-US" dirty="0"/>
              <a:t>差分が明瞭である</a:t>
            </a:r>
          </a:p>
          <a:p>
            <a:pPr lvl="2"/>
            <a:r>
              <a:rPr lang="ja-JP" altLang="en-US" dirty="0"/>
              <a:t>軽い（ファイルサイズが小さい）</a:t>
            </a:r>
          </a:p>
          <a:p>
            <a:pPr lvl="1"/>
            <a:r>
              <a:rPr lang="en-US" altLang="ja-JP" dirty="0"/>
              <a:t>…</a:t>
            </a:r>
            <a:r>
              <a:rPr lang="ja-JP" altLang="en-US" dirty="0"/>
              <a:t>とはいえ、手段であって、</a:t>
            </a:r>
            <a:br>
              <a:rPr lang="en-US" altLang="ja-JP" dirty="0"/>
            </a:br>
            <a:r>
              <a:rPr lang="ja-JP" altLang="en-US" dirty="0"/>
              <a:t>目的ではないので、使い分けはお好みで。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2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2139281"/>
            <a:ext cx="11447253" cy="4037682"/>
          </a:xfrm>
        </p:spPr>
        <p:txBody>
          <a:bodyPr/>
          <a:lstStyle/>
          <a:p>
            <a:r>
              <a:rPr lang="ja-JP" altLang="en-US" sz="4000" dirty="0"/>
              <a:t>メニューを階層化できる</a:t>
            </a:r>
          </a:p>
          <a:p>
            <a:r>
              <a:rPr lang="ja-JP" altLang="en-US" sz="4000" dirty="0"/>
              <a:t>設定ファイルがテキストである</a:t>
            </a:r>
          </a:p>
          <a:p>
            <a:r>
              <a:rPr lang="ja-JP" altLang="en-US" sz="4000" dirty="0"/>
              <a:t>メニュー構成を好みで変えられる</a:t>
            </a:r>
          </a:p>
          <a:p>
            <a:r>
              <a:rPr lang="en-US" altLang="ja-JP" sz="4000" dirty="0">
                <a:solidFill>
                  <a:schemeClr val="accent2"/>
                </a:solidFill>
              </a:rPr>
              <a:t>FIFO</a:t>
            </a:r>
            <a:r>
              <a:rPr lang="ja-JP" altLang="en-US" sz="4000" dirty="0">
                <a:solidFill>
                  <a:schemeClr val="accent2"/>
                </a:solidFill>
              </a:rPr>
              <a:t>と</a:t>
            </a:r>
            <a:r>
              <a:rPr lang="en-US" altLang="ja-JP" sz="4000" dirty="0">
                <a:solidFill>
                  <a:schemeClr val="accent2"/>
                </a:solidFill>
              </a:rPr>
              <a:t>LILO</a:t>
            </a:r>
            <a:r>
              <a:rPr lang="ja-JP" altLang="en-US" sz="4000" dirty="0">
                <a:solidFill>
                  <a:schemeClr val="accent2"/>
                </a:solidFill>
              </a:rPr>
              <a:t>が可能である</a:t>
            </a:r>
          </a:p>
          <a:p>
            <a:r>
              <a:rPr lang="ja-JP" altLang="en-US" sz="4000" dirty="0">
                <a:solidFill>
                  <a:schemeClr val="accent2"/>
                </a:solidFill>
              </a:rPr>
              <a:t>アクセスキーを設定できる</a:t>
            </a:r>
          </a:p>
          <a:p>
            <a:r>
              <a:rPr lang="ja-JP" altLang="en-US" sz="4000" dirty="0">
                <a:solidFill>
                  <a:schemeClr val="accent2"/>
                </a:solidFill>
              </a:rPr>
              <a:t>ランチャーにもなる</a:t>
            </a:r>
            <a:endParaRPr lang="en-US" altLang="ja-JP" sz="4000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7056174" y="4170361"/>
            <a:ext cx="3028936" cy="1868490"/>
            <a:chOff x="7056174" y="2932111"/>
            <a:chExt cx="3028936" cy="1868490"/>
          </a:xfrm>
        </p:grpSpPr>
        <p:sp>
          <p:nvSpPr>
            <p:cNvPr id="5" name="右中かっこ 4"/>
            <p:cNvSpPr/>
            <p:nvPr/>
          </p:nvSpPr>
          <p:spPr>
            <a:xfrm>
              <a:off x="7056174" y="2932111"/>
              <a:ext cx="479629" cy="1868490"/>
            </a:xfrm>
            <a:prstGeom prst="rightBrace">
              <a:avLst>
                <a:gd name="adj1" fmla="val 45361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848600" y="3448913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dirty="0">
                  <a:solidFill>
                    <a:srgbClr val="ED7D3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目玉機能</a:t>
              </a: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8346300" y="535077"/>
            <a:ext cx="3685398" cy="3545546"/>
            <a:chOff x="8384400" y="2222986"/>
            <a:chExt cx="3685398" cy="3545546"/>
          </a:xfrm>
        </p:grpSpPr>
        <p:sp>
          <p:nvSpPr>
            <p:cNvPr id="9" name="角丸四角形吹き出し 8"/>
            <p:cNvSpPr/>
            <p:nvPr/>
          </p:nvSpPr>
          <p:spPr>
            <a:xfrm>
              <a:off x="8384400" y="2222986"/>
              <a:ext cx="3390899" cy="1328023"/>
            </a:xfrm>
            <a:prstGeom prst="wedgeRoundRectCallout">
              <a:avLst>
                <a:gd name="adj1" fmla="val -6380"/>
                <a:gd name="adj2" fmla="val 6929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kumimoji="1" lang="ja-JP" altLang="en-US" sz="3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デモンストレーション</a:t>
              </a:r>
            </a:p>
          </p:txBody>
        </p: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61" y="2918267"/>
              <a:ext cx="2814637" cy="2850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23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278531" y="665856"/>
            <a:ext cx="5634938" cy="5526289"/>
            <a:chOff x="4649582" y="1494746"/>
            <a:chExt cx="3723159" cy="3651371"/>
          </a:xfrm>
        </p:grpSpPr>
        <p:sp>
          <p:nvSpPr>
            <p:cNvPr id="5" name="角丸四角形吹き出し 4"/>
            <p:cNvSpPr/>
            <p:nvPr/>
          </p:nvSpPr>
          <p:spPr>
            <a:xfrm>
              <a:off x="4649582" y="1494746"/>
              <a:ext cx="3281768" cy="660190"/>
            </a:xfrm>
            <a:prstGeom prst="wedgeRoundRectCallout">
              <a:avLst>
                <a:gd name="adj1" fmla="val -4639"/>
                <a:gd name="adj2" fmla="val 921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lang="ja-JP" altLang="en-US" sz="4000" dirty="0">
                  <a:solidFill>
                    <a:prstClr val="white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デモンストレーション</a:t>
              </a: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104" y="2295852"/>
              <a:ext cx="2814637" cy="2850265"/>
            </a:xfrm>
            <a:prstGeom prst="rect">
              <a:avLst/>
            </a:prstGeom>
          </p:spPr>
        </p:pic>
      </p:grp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DA082C94-BF85-3ED2-A015-1407B6CB1886}"/>
              </a:ext>
            </a:extLst>
          </p:cNvPr>
          <p:cNvSpPr/>
          <p:nvPr/>
        </p:nvSpPr>
        <p:spPr>
          <a:xfrm>
            <a:off x="1213838" y="5824270"/>
            <a:ext cx="2245560" cy="735747"/>
          </a:xfrm>
          <a:prstGeom prst="wedgeEllipseCallout">
            <a:avLst>
              <a:gd name="adj1" fmla="val 47370"/>
              <a:gd name="adj2" fmla="val -63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のちほど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18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>
                <a:solidFill>
                  <a:schemeClr val="bg1"/>
                </a:solidFill>
              </a:rPr>
              <a:t>&amp;</a:t>
            </a:r>
            <a:r>
              <a:rPr lang="ja-JP" altLang="en-US" sz="4400" dirty="0">
                <a:solidFill>
                  <a:schemeClr val="bg1"/>
                </a:solidFill>
              </a:rPr>
              <a:t>定型文ツール」を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ja-JP" altLang="en-US" sz="4400" dirty="0">
                <a:solidFill>
                  <a:schemeClr val="bg1"/>
                </a:solidFill>
              </a:rPr>
              <a:t>使うのか？</a:t>
            </a:r>
            <a:endParaRPr lang="en-US" altLang="ja-JP" sz="4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>
                <a:solidFill>
                  <a:schemeClr val="bg1"/>
                </a:solidFill>
              </a:rPr>
              <a:t>の紹介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b="1" dirty="0">
                <a:solidFill>
                  <a:schemeClr val="accent2"/>
                </a:solidFill>
              </a:rPr>
              <a:t>Clipboard History</a:t>
            </a:r>
            <a:r>
              <a:rPr lang="ja-JP" altLang="en-US" sz="4400" b="1" dirty="0">
                <a:solidFill>
                  <a:schemeClr val="accent2"/>
                </a:solidFill>
              </a:rPr>
              <a:t>を触ってみる（実践）</a:t>
            </a:r>
            <a:endParaRPr lang="en-US" altLang="ja-JP" sz="4400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セキュリティ面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エラー回避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活用のためのアイディア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88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インストール（適宜やってください）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kumimoji="1" lang="ja-JP" altLang="en-US" dirty="0"/>
              <a:t>本家</a:t>
            </a:r>
            <a:endParaRPr kumimoji="1" lang="en-US" altLang="ja-JP" dirty="0"/>
          </a:p>
          <a:p>
            <a:pPr lvl="1"/>
            <a:r>
              <a:rPr lang="en-US" altLang="ja-JP" dirty="0"/>
              <a:t>Clipboard History 1.9.1 (</a:t>
            </a:r>
            <a:r>
              <a:rPr lang="ja-JP" altLang="en-US" dirty="0"/>
              <a:t>クリップボード履歴＆定型文</a:t>
            </a:r>
            <a:r>
              <a:rPr lang="en-US" altLang="ja-JP" dirty="0"/>
              <a:t>) </a:t>
            </a:r>
            <a:r>
              <a:rPr lang="ja-JP" altLang="en-US" dirty="0"/>
              <a:t>を公開しました </a:t>
            </a:r>
            <a:r>
              <a:rPr lang="en-US" altLang="ja-JP" dirty="0"/>
              <a:t>- </a:t>
            </a:r>
            <a:r>
              <a:rPr lang="ja-JP" altLang="en-US" dirty="0"/>
              <a:t>ぶらんくのーと</a:t>
            </a:r>
            <a:r>
              <a:rPr lang="en-US" altLang="ja-JP" dirty="0"/>
              <a:t>: TOPICS</a:t>
            </a:r>
          </a:p>
          <a:p>
            <a:pPr lvl="2"/>
            <a:r>
              <a:rPr lang="en-US" altLang="ja-JP" dirty="0">
                <a:hlinkClick r:id="rId3"/>
              </a:rPr>
              <a:t>https://blank-note.sakura.ne.jp/topics/clipboard_history.html</a:t>
            </a:r>
            <a:endParaRPr lang="en-US" altLang="ja-JP" dirty="0"/>
          </a:p>
          <a:p>
            <a:r>
              <a:rPr kumimoji="1" lang="en-US" altLang="ja-JP" dirty="0"/>
              <a:t>Vector.co.jp</a:t>
            </a:r>
          </a:p>
          <a:p>
            <a:pPr lvl="1"/>
            <a:r>
              <a:rPr lang="en-US" altLang="ja-JP" dirty="0"/>
              <a:t>Clipboard History</a:t>
            </a:r>
            <a:r>
              <a:rPr lang="ja-JP" altLang="en-US" dirty="0"/>
              <a:t>の詳細情報 </a:t>
            </a:r>
            <a:r>
              <a:rPr lang="en-US" altLang="ja-JP" dirty="0"/>
              <a:t>: Vector </a:t>
            </a:r>
            <a:r>
              <a:rPr lang="ja-JP" altLang="en-US" dirty="0"/>
              <a:t>ソフトを探す！</a:t>
            </a:r>
          </a:p>
          <a:p>
            <a:pPr lvl="2"/>
            <a:r>
              <a:rPr lang="en-US" altLang="ja-JP" dirty="0">
                <a:hlinkClick r:id="rId4"/>
              </a:rPr>
              <a:t>https://www.vector.co.jp/soft/dl/winnt/util/se512783.html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02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>
                <a:solidFill>
                  <a:schemeClr val="bg1"/>
                </a:solidFill>
              </a:rPr>
              <a:t>&amp;</a:t>
            </a:r>
            <a:r>
              <a:rPr lang="ja-JP" altLang="en-US" sz="4400" dirty="0">
                <a:solidFill>
                  <a:schemeClr val="bg1"/>
                </a:solidFill>
              </a:rPr>
              <a:t>定型文ツール」を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ja-JP" altLang="en-US" sz="4400" dirty="0">
                <a:solidFill>
                  <a:schemeClr val="bg1"/>
                </a:solidFill>
              </a:rPr>
              <a:t>使うのか？</a:t>
            </a:r>
            <a:endParaRPr lang="en-US" altLang="ja-JP" sz="4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>
                <a:solidFill>
                  <a:schemeClr val="bg1"/>
                </a:solidFill>
              </a:rPr>
              <a:t>の紹介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セキュリティ面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エラー回避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活用のためのアイディア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7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設定ファイルのサンプルの共有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デフォルト</a:t>
            </a:r>
            <a:r>
              <a:rPr lang="ja-JP" altLang="en-US" dirty="0"/>
              <a:t>の設定ファイルの名前を変更する</a:t>
            </a:r>
            <a:endParaRPr kumimoji="1" lang="en-US" altLang="ja-JP" dirty="0"/>
          </a:p>
          <a:p>
            <a:pPr lvl="1"/>
            <a:r>
              <a:rPr lang="ja-JP" altLang="en-US" dirty="0"/>
              <a:t>前</a:t>
            </a:r>
            <a:r>
              <a:rPr lang="en-US" altLang="ja-JP" dirty="0"/>
              <a:t>; Config.txt</a:t>
            </a:r>
          </a:p>
          <a:p>
            <a:pPr lvl="1"/>
            <a:r>
              <a:rPr lang="ja-JP" altLang="en-US" dirty="0"/>
              <a:t>後</a:t>
            </a:r>
            <a:r>
              <a:rPr lang="en-US" altLang="ja-JP" dirty="0"/>
              <a:t>; Config_original.txt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謹製のサンプルの名前を変更する</a:t>
            </a:r>
            <a:endParaRPr lang="en-US" altLang="ja-JP" dirty="0"/>
          </a:p>
          <a:p>
            <a:pPr lvl="1"/>
            <a:r>
              <a:rPr lang="ja-JP" altLang="en-US" dirty="0"/>
              <a:t>前</a:t>
            </a:r>
            <a:r>
              <a:rPr lang="en-US" altLang="ja-JP" dirty="0"/>
              <a:t>; Config_sample.txt</a:t>
            </a:r>
          </a:p>
          <a:p>
            <a:pPr lvl="1"/>
            <a:r>
              <a:rPr lang="ja-JP" altLang="en-US" dirty="0"/>
              <a:t>後</a:t>
            </a:r>
            <a:r>
              <a:rPr lang="en-US" altLang="ja-JP" dirty="0"/>
              <a:t>; Config.txt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再読み込み（</a:t>
            </a:r>
            <a:r>
              <a:rPr kumimoji="1" lang="en-US" altLang="ja-JP" u="heavy" dirty="0"/>
              <a:t>R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30</a:t>
            </a:fld>
            <a:endParaRPr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2003198" y="3554863"/>
            <a:ext cx="9501133" cy="3199043"/>
            <a:chOff x="2003198" y="3554863"/>
            <a:chExt cx="9501133" cy="3199043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/>
            <a:srcRect l="28798" t="70700" r="65290" b="16411"/>
            <a:stretch/>
          </p:blipFill>
          <p:spPr>
            <a:xfrm>
              <a:off x="2003198" y="5170601"/>
              <a:ext cx="1567090" cy="156709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/>
            <a:srcRect l="5368" t="11904"/>
            <a:stretch/>
          </p:blipFill>
          <p:spPr>
            <a:xfrm>
              <a:off x="6674111" y="3554863"/>
              <a:ext cx="4830220" cy="3199043"/>
            </a:xfrm>
            <a:prstGeom prst="rect">
              <a:avLst/>
            </a:prstGeom>
          </p:spPr>
        </p:pic>
        <p:sp>
          <p:nvSpPr>
            <p:cNvPr id="8" name="フリーフォーム 7"/>
            <p:cNvSpPr/>
            <p:nvPr/>
          </p:nvSpPr>
          <p:spPr>
            <a:xfrm>
              <a:off x="2786743" y="4597844"/>
              <a:ext cx="4833257" cy="2123631"/>
            </a:xfrm>
            <a:custGeom>
              <a:avLst/>
              <a:gdLst>
                <a:gd name="connsiteX0" fmla="*/ 0 w 4833257"/>
                <a:gd name="connsiteY0" fmla="*/ 1727200 h 2123631"/>
                <a:gd name="connsiteX1" fmla="*/ 1190171 w 4833257"/>
                <a:gd name="connsiteY1" fmla="*/ 2002971 h 2123631"/>
                <a:gd name="connsiteX2" fmla="*/ 4833257 w 4833257"/>
                <a:gd name="connsiteY2" fmla="*/ 0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3257" h="2123631">
                  <a:moveTo>
                    <a:pt x="0" y="1727200"/>
                  </a:moveTo>
                  <a:cubicBezTo>
                    <a:pt x="192314" y="2009019"/>
                    <a:pt x="384628" y="2290838"/>
                    <a:pt x="1190171" y="2002971"/>
                  </a:cubicBezTo>
                  <a:cubicBezTo>
                    <a:pt x="1995714" y="1715104"/>
                    <a:pt x="3414485" y="857552"/>
                    <a:pt x="4833257" y="0"/>
                  </a:cubicBezTo>
                </a:path>
              </a:pathLst>
            </a:custGeom>
            <a:ln w="127000">
              <a:solidFill>
                <a:srgbClr val="00B0F0"/>
              </a:solidFill>
              <a:tailEnd type="stealth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 rot="19997099">
              <a:off x="3921642" y="5336492"/>
              <a:ext cx="2231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右クリック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620000" y="4392013"/>
              <a:ext cx="1330325" cy="313337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214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動的定型句</a:t>
            </a:r>
            <a:endParaRPr kumimoji="1" lang="en-US" altLang="ja-JP" dirty="0"/>
          </a:p>
          <a:p>
            <a:r>
              <a:rPr lang="en-US" altLang="ja-JP" dirty="0"/>
              <a:t>FIFO</a:t>
            </a:r>
          </a:p>
          <a:p>
            <a:r>
              <a:rPr lang="ja-JP" altLang="en-US" dirty="0"/>
              <a:t>ランチャー</a:t>
            </a:r>
            <a:endParaRPr kumimoji="1" lang="en-US" altLang="ja-JP" dirty="0"/>
          </a:p>
          <a:p>
            <a:pPr marL="1314450" lvl="1" indent="-742950"/>
            <a:r>
              <a:rPr lang="ja-JP" altLang="en-US" dirty="0"/>
              <a:t>「職場または学校にアクセスする」</a:t>
            </a:r>
            <a:endParaRPr lang="en-US" altLang="ja-JP" dirty="0"/>
          </a:p>
          <a:p>
            <a:pPr marL="742950" indent="-742950"/>
            <a:r>
              <a:rPr lang="ja-JP" altLang="en-US" dirty="0"/>
              <a:t>引用符を付ける</a:t>
            </a:r>
            <a:endParaRPr lang="en-US" altLang="ja-JP" dirty="0"/>
          </a:p>
          <a:p>
            <a:pPr marL="742950" indent="-742950"/>
            <a:r>
              <a:rPr lang="ja-JP" altLang="en-US" dirty="0"/>
              <a:t>引用符を外す</a:t>
            </a:r>
            <a:endParaRPr lang="en-US" altLang="ja-JP" dirty="0"/>
          </a:p>
          <a:p>
            <a:pPr marL="742950" indent="-742950"/>
            <a:r>
              <a:rPr lang="ja-JP" altLang="en-US" dirty="0"/>
              <a:t>括弧で囲む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16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  <a:r>
              <a:rPr kumimoji="1" lang="en-US" altLang="ja-JP" dirty="0"/>
              <a:t>;</a:t>
            </a:r>
            <a:r>
              <a:rPr lang="ja-JP" altLang="en-US" dirty="0"/>
              <a:t>動的定型句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呼び出しのアクセスキー（の例）</a:t>
            </a:r>
            <a:endParaRPr lang="en-US" altLang="ja-JP" dirty="0"/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/>
              <a:t>shift</a:t>
            </a:r>
            <a:r>
              <a:rPr lang="ja-JP" altLang="en-US" dirty="0"/>
              <a:t>キー連打 </a:t>
            </a:r>
            <a:endParaRPr lang="en-US" altLang="ja-JP" dirty="0"/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/>
              <a:t>d</a:t>
            </a:r>
          </a:p>
          <a:p>
            <a:pPr lvl="2"/>
            <a:r>
              <a:rPr lang="en-US" altLang="ja-JP" dirty="0" err="1"/>
              <a:t>Datatime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d</a:t>
            </a:r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/>
              <a:t>b</a:t>
            </a:r>
          </a:p>
          <a:p>
            <a:pPr lvl="2"/>
            <a:r>
              <a:rPr lang="en-US" altLang="ja-JP" dirty="0"/>
              <a:t>both</a:t>
            </a:r>
            <a:r>
              <a:rPr lang="ja-JP" altLang="en-US" dirty="0"/>
              <a:t>（両方） の </a:t>
            </a:r>
            <a:r>
              <a:rPr lang="en-US" altLang="ja-JP" dirty="0"/>
              <a:t>b</a:t>
            </a:r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/>
              <a:t>b</a:t>
            </a:r>
          </a:p>
          <a:p>
            <a:pPr lvl="2"/>
            <a:r>
              <a:rPr lang="ja-JP" altLang="en-US" dirty="0"/>
              <a:t>前項と同じ </a:t>
            </a:r>
            <a:r>
              <a:rPr lang="en-US" altLang="ja-JP" dirty="0"/>
              <a:t>b</a:t>
            </a:r>
          </a:p>
          <a:p>
            <a:pPr lvl="2"/>
            <a:r>
              <a:rPr lang="ja-JP" altLang="en-US" dirty="0"/>
              <a:t>連打できるように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32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E3138C4-B7BA-DCFB-60F2-E8700A34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62" y="1508301"/>
            <a:ext cx="6768750" cy="53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05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  <a:r>
              <a:rPr kumimoji="1" lang="en-US" altLang="ja-JP" dirty="0"/>
              <a:t>; FIFO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（適当に履歴を積む）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FIFO</a:t>
            </a:r>
            <a:r>
              <a:rPr lang="ja-JP" altLang="en-US" dirty="0"/>
              <a:t>モードを有効にする</a:t>
            </a:r>
            <a:endParaRPr lang="en-US" altLang="ja-JP" dirty="0"/>
          </a:p>
          <a:p>
            <a:pPr marL="1314450" lvl="1" indent="-742950"/>
            <a:r>
              <a:rPr lang="en-US" altLang="ja-JP" dirty="0"/>
              <a:t>shift</a:t>
            </a:r>
            <a:r>
              <a:rPr lang="ja-JP" altLang="en-US" dirty="0"/>
              <a:t>連打→</a:t>
            </a:r>
            <a:r>
              <a:rPr lang="en-US" altLang="ja-JP" dirty="0"/>
              <a:t>o</a:t>
            </a:r>
            <a:r>
              <a:rPr lang="ja-JP" altLang="en-US" dirty="0"/>
              <a:t>→</a:t>
            </a:r>
            <a:r>
              <a:rPr lang="en-US" altLang="ja-JP" dirty="0"/>
              <a:t>f</a:t>
            </a:r>
            <a:r>
              <a:rPr lang="ja-JP" altLang="en-US" dirty="0"/>
              <a:t>→</a:t>
            </a:r>
            <a:r>
              <a:rPr lang="en-US" altLang="ja-JP" dirty="0"/>
              <a:t>ENTER</a:t>
            </a:r>
            <a:endParaRPr lang="ja-JP" altLang="en-US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最初に貼り付けるものを選ぶ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あとは、</a:t>
            </a:r>
            <a:r>
              <a:rPr lang="en-US" altLang="ja-JP" dirty="0"/>
              <a:t>ctrl-v</a:t>
            </a:r>
            <a:r>
              <a:rPr lang="ja-JP" altLang="en-US" dirty="0"/>
              <a:t>を連打するだけ</a:t>
            </a:r>
          </a:p>
          <a:p>
            <a:pPr marL="1314450" lvl="1" indent="-742950">
              <a:buFont typeface="+mj-lt"/>
              <a:buAutoNum type="arabicPeriod"/>
            </a:pPr>
            <a:r>
              <a:rPr lang="ja-JP" altLang="en-US" dirty="0"/>
              <a:t>（改行のエンターは必要かもしれない）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先頭まで貼り付け終わると、</a:t>
            </a:r>
            <a:br>
              <a:rPr lang="en-US" altLang="ja-JP" dirty="0"/>
            </a:br>
            <a:r>
              <a:rPr lang="ja-JP" altLang="en-US" dirty="0"/>
              <a:t>自動的に</a:t>
            </a:r>
            <a:r>
              <a:rPr lang="en-US" altLang="ja-JP" dirty="0"/>
              <a:t>FIFO</a:t>
            </a:r>
            <a:r>
              <a:rPr lang="ja-JP" altLang="en-US" dirty="0"/>
              <a:t>モードが無効になる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62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  <a:r>
              <a:rPr kumimoji="1" lang="en-US" altLang="ja-JP" dirty="0"/>
              <a:t>; FIFO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34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BE867B-2CCD-AD20-8D8A-F1BC8D5E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1" y="845389"/>
            <a:ext cx="2753209" cy="3204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9963881-4E90-C754-A17E-CD64F52E35A7}"/>
              </a:ext>
            </a:extLst>
          </p:cNvPr>
          <p:cNvGrpSpPr/>
          <p:nvPr/>
        </p:nvGrpSpPr>
        <p:grpSpPr>
          <a:xfrm>
            <a:off x="6013912" y="0"/>
            <a:ext cx="6178088" cy="3811361"/>
            <a:chOff x="6845745" y="1077618"/>
            <a:chExt cx="5388284" cy="3051176"/>
          </a:xfrm>
        </p:grpSpPr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A29CE76-C0DD-3DED-90A7-ADAD1E71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20349" b="4772"/>
            <a:stretch/>
          </p:blipFill>
          <p:spPr>
            <a:xfrm>
              <a:off x="6845745" y="1077618"/>
              <a:ext cx="5388284" cy="305117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2BA585F-CF12-AB7B-EE3E-137FF37DC8CD}"/>
                </a:ext>
              </a:extLst>
            </p:cNvPr>
            <p:cNvSpPr/>
            <p:nvPr/>
          </p:nvSpPr>
          <p:spPr>
            <a:xfrm>
              <a:off x="6881552" y="1570649"/>
              <a:ext cx="4230205" cy="682171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B85BAA09-D3F0-6E79-0A6D-9045C11F4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00" r="23913" b="20430"/>
          <a:stretch/>
        </p:blipFill>
        <p:spPr>
          <a:xfrm>
            <a:off x="578317" y="3429000"/>
            <a:ext cx="6720920" cy="1518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73A8578-A577-8E46-4D82-8BF45C05E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39" b="49663"/>
          <a:stretch/>
        </p:blipFill>
        <p:spPr>
          <a:xfrm>
            <a:off x="3387915" y="4666261"/>
            <a:ext cx="8047366" cy="2032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51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  <a:r>
              <a:rPr kumimoji="1" lang="en-US" altLang="ja-JP" dirty="0"/>
              <a:t>; FIFO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77AC27-25EA-49A0-A65A-6E85137720DA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9963881-4E90-C754-A17E-CD64F52E35A7}"/>
              </a:ext>
            </a:extLst>
          </p:cNvPr>
          <p:cNvGrpSpPr/>
          <p:nvPr/>
        </p:nvGrpSpPr>
        <p:grpSpPr>
          <a:xfrm>
            <a:off x="6062102" y="845389"/>
            <a:ext cx="6129898" cy="4002382"/>
            <a:chOff x="6845745" y="1077618"/>
            <a:chExt cx="5346255" cy="3204097"/>
          </a:xfrm>
        </p:grpSpPr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A29CE76-C0DD-3DED-90A7-ADAD1E71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971"/>
            <a:stretch/>
          </p:blipFill>
          <p:spPr>
            <a:xfrm>
              <a:off x="6845745" y="1077618"/>
              <a:ext cx="5346255" cy="320409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2BA585F-CF12-AB7B-EE3E-137FF37DC8CD}"/>
                </a:ext>
              </a:extLst>
            </p:cNvPr>
            <p:cNvSpPr/>
            <p:nvPr/>
          </p:nvSpPr>
          <p:spPr>
            <a:xfrm>
              <a:off x="6881551" y="2256192"/>
              <a:ext cx="4744953" cy="433669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249D3224-65D5-8011-451C-458220B9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0" y="845389"/>
            <a:ext cx="5182007" cy="587845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5528453-4C2F-05EC-EE02-AC0A19E79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2" b="83826"/>
          <a:stretch/>
        </p:blipFill>
        <p:spPr>
          <a:xfrm>
            <a:off x="546528" y="4762121"/>
            <a:ext cx="11098945" cy="1810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876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  <a:r>
              <a:rPr kumimoji="1" lang="en-US" altLang="ja-JP" dirty="0"/>
              <a:t>; FIFO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77AC27-25EA-49A0-A65A-6E85137720DA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9963881-4E90-C754-A17E-CD64F52E35A7}"/>
              </a:ext>
            </a:extLst>
          </p:cNvPr>
          <p:cNvGrpSpPr/>
          <p:nvPr/>
        </p:nvGrpSpPr>
        <p:grpSpPr>
          <a:xfrm>
            <a:off x="372374" y="1030516"/>
            <a:ext cx="6129898" cy="1959428"/>
            <a:chOff x="6845745" y="2713100"/>
            <a:chExt cx="5346255" cy="1568615"/>
          </a:xfrm>
        </p:grpSpPr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A29CE76-C0DD-3DED-90A7-ADAD1E71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043" r="20971"/>
            <a:stretch/>
          </p:blipFill>
          <p:spPr>
            <a:xfrm>
              <a:off x="6845745" y="2713100"/>
              <a:ext cx="5346255" cy="156861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2BA585F-CF12-AB7B-EE3E-137FF37DC8CD}"/>
                </a:ext>
              </a:extLst>
            </p:cNvPr>
            <p:cNvSpPr/>
            <p:nvPr/>
          </p:nvSpPr>
          <p:spPr>
            <a:xfrm>
              <a:off x="6881551" y="3375404"/>
              <a:ext cx="5203870" cy="720402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1979DE46-3F34-223B-3D3D-FCC218762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5" t="20064"/>
          <a:stretch/>
        </p:blipFill>
        <p:spPr>
          <a:xfrm>
            <a:off x="1647600" y="2865324"/>
            <a:ext cx="9709344" cy="385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434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  <a:r>
              <a:rPr kumimoji="1" lang="en-US" altLang="ja-JP" dirty="0"/>
              <a:t>; </a:t>
            </a:r>
            <a:r>
              <a:rPr kumimoji="1" lang="ja-JP" altLang="en-US" dirty="0"/>
              <a:t>ランチャー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「職場または学校にアクセスする」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→サンプル設定に登録済み</a:t>
            </a:r>
            <a:endParaRPr lang="en-US" altLang="ja-JP" dirty="0"/>
          </a:p>
          <a:p>
            <a:pPr marL="1314450" lvl="1" indent="-742950">
              <a:buFont typeface="+mj-lt"/>
              <a:buAutoNum type="arabicPeriod"/>
            </a:pPr>
            <a:r>
              <a:rPr kumimoji="1" lang="en-US" altLang="ja-JP" dirty="0"/>
              <a:t>shift</a:t>
            </a:r>
            <a:r>
              <a:rPr kumimoji="1" lang="ja-JP" altLang="en-US" dirty="0"/>
              <a:t>キー連打</a:t>
            </a:r>
            <a:endParaRPr kumimoji="1" lang="en-US" altLang="ja-JP" dirty="0"/>
          </a:p>
          <a:p>
            <a:pPr marL="1314450" lvl="1" indent="-742950">
              <a:buFont typeface="+mj-lt"/>
              <a:buAutoNum type="arabicPeriod"/>
            </a:pPr>
            <a:r>
              <a:rPr lang="ja-JP" altLang="en-US" dirty="0"/>
              <a:t>ｔ （</a:t>
            </a:r>
            <a:r>
              <a:rPr lang="en-US" altLang="ja-JP" dirty="0"/>
              <a:t>tools </a:t>
            </a:r>
            <a:r>
              <a:rPr lang="ja-JP" altLang="en-US" dirty="0"/>
              <a:t>の </a:t>
            </a:r>
            <a:r>
              <a:rPr lang="en-US" altLang="ja-JP" dirty="0"/>
              <a:t>t</a:t>
            </a:r>
            <a:r>
              <a:rPr lang="ja-JP" altLang="en-US" dirty="0"/>
              <a:t>）</a:t>
            </a:r>
            <a:endParaRPr lang="en-US" altLang="ja-JP" dirty="0"/>
          </a:p>
          <a:p>
            <a:pPr marL="1314450" lvl="1" indent="-742950">
              <a:buFont typeface="+mj-lt"/>
              <a:buAutoNum type="arabicPeriod"/>
            </a:pPr>
            <a:r>
              <a:rPr kumimoji="1" lang="en-US" altLang="ja-JP" dirty="0"/>
              <a:t>m (</a:t>
            </a:r>
            <a:r>
              <a:rPr lang="en-US" altLang="ja-JP" dirty="0" err="1"/>
              <a:t>ms</a:t>
            </a:r>
            <a:r>
              <a:rPr lang="en-US" altLang="ja-JP" dirty="0"/>
              <a:t>-settings </a:t>
            </a:r>
            <a:r>
              <a:rPr lang="ja-JP" altLang="en-US" dirty="0"/>
              <a:t>の </a:t>
            </a:r>
            <a:r>
              <a:rPr lang="en-US" altLang="ja-JP" dirty="0"/>
              <a:t>m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/>
              <a:t>m </a:t>
            </a:r>
            <a:r>
              <a:rPr lang="ja-JP" altLang="en-US" dirty="0"/>
              <a:t>（</a:t>
            </a:r>
            <a:r>
              <a:rPr lang="en-US" altLang="ja-JP" dirty="0"/>
              <a:t>m</a:t>
            </a:r>
            <a:r>
              <a:rPr lang="ja-JP" altLang="en-US" dirty="0"/>
              <a:t>を連打）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37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1C42E8-C641-B64A-6739-FEA11241B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0" t="27302" r="18328" b="58730"/>
          <a:stretch/>
        </p:blipFill>
        <p:spPr>
          <a:xfrm>
            <a:off x="949578" y="4626827"/>
            <a:ext cx="10292844" cy="196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796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  <a:r>
              <a:rPr kumimoji="1" lang="en-US" altLang="ja-JP" dirty="0"/>
              <a:t>; </a:t>
            </a:r>
            <a:r>
              <a:rPr lang="ja-JP" altLang="en-US" dirty="0"/>
              <a:t>引用記号を付ける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2"/>
                </a:solidFill>
              </a:rPr>
              <a:t>対象領域を選択する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shift</a:t>
            </a:r>
            <a:r>
              <a:rPr kumimoji="1" lang="ja-JP" altLang="en-US" dirty="0"/>
              <a:t>キー連打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q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ENTER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accent2"/>
                </a:solidFill>
              </a:rPr>
              <a:t>疑問</a:t>
            </a:r>
            <a:r>
              <a:rPr lang="en-US" altLang="ja-JP" dirty="0">
                <a:solidFill>
                  <a:schemeClr val="accent2"/>
                </a:solidFill>
              </a:rPr>
              <a:t>: </a:t>
            </a:r>
            <a:r>
              <a:rPr lang="ja-JP" altLang="en-US" dirty="0">
                <a:solidFill>
                  <a:schemeClr val="accent2"/>
                </a:solidFill>
              </a:rPr>
              <a:t>クリップボードにコピー済みの、</a:t>
            </a: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accent2"/>
                </a:solidFill>
              </a:rPr>
              <a:t>先頭の文字列に引用記号を</a:t>
            </a: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accent2"/>
                </a:solidFill>
              </a:rPr>
              <a:t>追加できないのか？ 使い勝手悪し！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38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1318FF6-6392-F168-5D66-96D9DDBDE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93" t="50582" r="19314" b="37091"/>
          <a:stretch/>
        </p:blipFill>
        <p:spPr>
          <a:xfrm>
            <a:off x="5743639" y="727688"/>
            <a:ext cx="6326159" cy="105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C1E46F-3E45-D9A7-07C6-72935F61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909" y="1994921"/>
            <a:ext cx="1409570" cy="344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9C01617E-2B72-DE00-199A-7BBA655C0FB1}"/>
              </a:ext>
            </a:extLst>
          </p:cNvPr>
          <p:cNvSpPr/>
          <p:nvPr/>
        </p:nvSpPr>
        <p:spPr>
          <a:xfrm>
            <a:off x="8581928" y="2862906"/>
            <a:ext cx="1204804" cy="1712686"/>
          </a:xfrm>
          <a:custGeom>
            <a:avLst/>
            <a:gdLst>
              <a:gd name="connsiteX0" fmla="*/ 1146747 w 1204804"/>
              <a:gd name="connsiteY0" fmla="*/ 0 h 1712686"/>
              <a:gd name="connsiteX1" fmla="*/ 119 w 1204804"/>
              <a:gd name="connsiteY1" fmla="*/ 406400 h 1712686"/>
              <a:gd name="connsiteX2" fmla="*/ 1204804 w 1204804"/>
              <a:gd name="connsiteY2" fmla="*/ 1712686 h 171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804" h="1712686">
                <a:moveTo>
                  <a:pt x="1146747" y="0"/>
                </a:moveTo>
                <a:cubicBezTo>
                  <a:pt x="568595" y="60476"/>
                  <a:pt x="-9557" y="120952"/>
                  <a:pt x="119" y="406400"/>
                </a:cubicBezTo>
                <a:cubicBezTo>
                  <a:pt x="9795" y="691848"/>
                  <a:pt x="607299" y="1202267"/>
                  <a:pt x="1204804" y="1712686"/>
                </a:cubicBezTo>
              </a:path>
            </a:pathLst>
          </a:custGeom>
          <a:noFill/>
          <a:ln w="127000">
            <a:solidFill>
              <a:srgbClr val="00B0F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352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  <a:r>
              <a:rPr kumimoji="1" lang="en-US" altLang="ja-JP" dirty="0"/>
              <a:t>; </a:t>
            </a:r>
            <a:r>
              <a:rPr lang="ja-JP" altLang="en-US" dirty="0"/>
              <a:t>引用記号を外す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sz="5400" dirty="0"/>
              <a:t>「引用記号を付ける」のと同様の操作</a:t>
            </a:r>
            <a:endParaRPr lang="en-US" altLang="ja-JP" sz="5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95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b="1" dirty="0">
                <a:solidFill>
                  <a:schemeClr val="accent2"/>
                </a:solidFill>
              </a:rPr>
              <a:t>なぜ「クリップボード履歴</a:t>
            </a:r>
            <a:r>
              <a:rPr lang="en-US" altLang="ja-JP" sz="4400" b="1" dirty="0">
                <a:solidFill>
                  <a:schemeClr val="accent2"/>
                </a:solidFill>
              </a:rPr>
              <a:t>&amp;</a:t>
            </a:r>
            <a:r>
              <a:rPr lang="ja-JP" altLang="en-US" sz="4400" b="1" dirty="0">
                <a:solidFill>
                  <a:schemeClr val="accent2"/>
                </a:solidFill>
              </a:rPr>
              <a:t>定型文ツール」を</a:t>
            </a:r>
            <a:br>
              <a:rPr lang="en-US" altLang="ja-JP" sz="4400" b="1" dirty="0">
                <a:solidFill>
                  <a:schemeClr val="accent2"/>
                </a:solidFill>
              </a:rPr>
            </a:br>
            <a:r>
              <a:rPr lang="ja-JP" altLang="en-US" sz="4400" b="1" dirty="0">
                <a:solidFill>
                  <a:schemeClr val="accent2"/>
                </a:solidFill>
              </a:rPr>
              <a:t>使うのか？</a:t>
            </a:r>
            <a:endParaRPr lang="en-US" altLang="ja-JP" sz="4000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>
                <a:solidFill>
                  <a:schemeClr val="bg1"/>
                </a:solidFill>
              </a:rPr>
              <a:t>の紹介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セキュリティ面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エラー回避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活用のためのアイディア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67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</a:t>
            </a:r>
            <a:r>
              <a:rPr kumimoji="1" lang="en-US" altLang="ja-JP" dirty="0"/>
              <a:t>; </a:t>
            </a:r>
            <a:r>
              <a:rPr kumimoji="1" lang="ja-JP" altLang="en-US" dirty="0"/>
              <a:t>括弧で囲む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2"/>
                </a:solidFill>
              </a:rPr>
              <a:t>対象領域を選択する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shift</a:t>
            </a:r>
            <a:r>
              <a:rPr kumimoji="1" lang="ja-JP" altLang="en-US" dirty="0"/>
              <a:t>キー連打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カーソルキー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ENTER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accent2"/>
                </a:solidFill>
              </a:rPr>
              <a:t>疑問</a:t>
            </a:r>
            <a:r>
              <a:rPr lang="en-US" altLang="ja-JP" dirty="0">
                <a:solidFill>
                  <a:schemeClr val="accent2"/>
                </a:solidFill>
              </a:rPr>
              <a:t>: </a:t>
            </a:r>
            <a:r>
              <a:rPr lang="ja-JP" altLang="en-US" dirty="0">
                <a:solidFill>
                  <a:schemeClr val="accent2"/>
                </a:solidFill>
              </a:rPr>
              <a:t>クリップボードにコピー済みの、</a:t>
            </a: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accent2"/>
                </a:solidFill>
              </a:rPr>
              <a:t>先頭の文字列に引用記号を追加できないのか？</a:t>
            </a: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accent2"/>
                </a:solidFill>
              </a:rPr>
              <a:t>使い勝手悪し！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77AC27-25EA-49A0-A65A-6E85137720DA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118416F-CB83-F46F-DF17-780A806FF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7" t="2810" r="5018"/>
          <a:stretch/>
        </p:blipFill>
        <p:spPr>
          <a:xfrm>
            <a:off x="4605089" y="1828800"/>
            <a:ext cx="7464710" cy="2891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6255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>
                <a:solidFill>
                  <a:schemeClr val="bg1"/>
                </a:solidFill>
              </a:rPr>
              <a:t>&amp;</a:t>
            </a:r>
            <a:r>
              <a:rPr lang="ja-JP" altLang="en-US" sz="4400" dirty="0">
                <a:solidFill>
                  <a:schemeClr val="bg1"/>
                </a:solidFill>
              </a:rPr>
              <a:t>定型文ツール」を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ja-JP" altLang="en-US" sz="4400" dirty="0">
                <a:solidFill>
                  <a:schemeClr val="bg1"/>
                </a:solidFill>
              </a:rPr>
              <a:t>使うのか？</a:t>
            </a:r>
            <a:endParaRPr lang="en-US" altLang="ja-JP" sz="4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>
                <a:solidFill>
                  <a:schemeClr val="bg1"/>
                </a:solidFill>
              </a:rPr>
              <a:t>の紹介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b="1" dirty="0">
                <a:solidFill>
                  <a:schemeClr val="accent2"/>
                </a:solidFill>
              </a:rPr>
              <a:t>注意</a:t>
            </a:r>
            <a:r>
              <a:rPr lang="en-US" altLang="ja-JP" sz="4400" b="1" dirty="0">
                <a:solidFill>
                  <a:schemeClr val="accent2"/>
                </a:solidFill>
              </a:rPr>
              <a:t>: </a:t>
            </a:r>
            <a:r>
              <a:rPr lang="ja-JP" altLang="en-US" sz="4400" b="1" dirty="0">
                <a:solidFill>
                  <a:schemeClr val="accent2"/>
                </a:solidFill>
              </a:rPr>
              <a:t>セキュリティ面</a:t>
            </a:r>
            <a:endParaRPr lang="en-US" altLang="ja-JP" sz="4400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エラー回避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活用のためのアイディア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65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危険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パスワードが履歴に残ってしまう問題！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Clipboard History</a:t>
            </a:r>
            <a:r>
              <a:rPr lang="ja-JP" altLang="en-US" dirty="0"/>
              <a:t>に 限らず</a:t>
            </a:r>
            <a:endParaRPr lang="en-US" altLang="ja-JP" dirty="0"/>
          </a:p>
          <a:p>
            <a:pPr lvl="1"/>
            <a:r>
              <a:rPr kumimoji="1" lang="en-US" altLang="ja-JP" dirty="0"/>
              <a:t>Windows OS </a:t>
            </a:r>
            <a:r>
              <a:rPr kumimoji="1" lang="ja-JP" altLang="en-US" dirty="0"/>
              <a:t>の標準クリップボードでも</a:t>
            </a:r>
            <a:endParaRPr kumimoji="1" lang="en-US" altLang="ja-JP" dirty="0"/>
          </a:p>
          <a:p>
            <a:pPr lvl="1"/>
            <a:r>
              <a:rPr lang="en-US" altLang="ja-JP" dirty="0"/>
              <a:t>mac OS</a:t>
            </a:r>
            <a:r>
              <a:rPr lang="ja-JP" altLang="en-US" dirty="0"/>
              <a:t> でも</a:t>
            </a:r>
            <a:endParaRPr lang="en-US" altLang="ja-JP" dirty="0"/>
          </a:p>
          <a:p>
            <a:pPr lvl="1"/>
            <a:r>
              <a:rPr kumimoji="1" lang="en-US" altLang="ja-JP" dirty="0" err="1"/>
              <a:t>iphone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でも</a:t>
            </a:r>
            <a:endParaRPr kumimoji="1" lang="en-US" altLang="ja-JP" dirty="0"/>
          </a:p>
          <a:p>
            <a:pPr lvl="1"/>
            <a:r>
              <a:rPr lang="en-US" altLang="ja-JP" dirty="0"/>
              <a:t>android </a:t>
            </a:r>
            <a:r>
              <a:rPr lang="ja-JP" altLang="en-US" dirty="0"/>
              <a:t>でも</a:t>
            </a:r>
            <a:endParaRPr lang="en-US" altLang="ja-JP" dirty="0"/>
          </a:p>
          <a:p>
            <a:pPr lvl="1"/>
            <a:r>
              <a:rPr kumimoji="1" lang="en-US" altLang="ja-JP" dirty="0" err="1"/>
              <a:t>linux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＜習慣付け＞</a:t>
            </a:r>
            <a:br>
              <a:rPr lang="en-US" altLang="ja-JP" dirty="0"/>
            </a:br>
            <a:r>
              <a:rPr lang="ja-JP" altLang="en-US" dirty="0"/>
              <a:t>ペースとしたらパスワードを履歴から削除する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42</a:t>
            </a:fld>
            <a:endParaRPr lang="ja-JP" altLang="en-US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22021095"/>
              </p:ext>
            </p:extLst>
          </p:nvPr>
        </p:nvGraphicFramePr>
        <p:xfrm>
          <a:off x="2032000" y="21856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5455337" y="2885780"/>
            <a:ext cx="6364289" cy="715089"/>
          </a:xfrm>
          <a:prstGeom prst="wedgeRoundRectCallout">
            <a:avLst>
              <a:gd name="adj1" fmla="val -33604"/>
              <a:gd name="adj2" fmla="val 13354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ここの履歴に残り続けてしまう</a:t>
            </a:r>
          </a:p>
        </p:txBody>
      </p:sp>
    </p:spTree>
    <p:extLst>
      <p:ext uri="{BB962C8B-B14F-4D97-AF65-F5344CB8AC3E}">
        <p14:creationId xmlns:p14="http://schemas.microsoft.com/office/powerpoint/2010/main" val="3500755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危険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パスワードが履歴に残ってしまう問題！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Clipboard History</a:t>
            </a:r>
            <a:r>
              <a:rPr lang="ja-JP" altLang="en-US" dirty="0"/>
              <a:t>には、コピーしても、</a:t>
            </a:r>
            <a:br>
              <a:rPr lang="en-US" altLang="ja-JP" dirty="0"/>
            </a:br>
            <a:r>
              <a:rPr lang="ja-JP" altLang="en-US" dirty="0"/>
              <a:t>それを履歴には残さないモードがある</a:t>
            </a:r>
            <a:endParaRPr lang="en-US" altLang="ja-JP" dirty="0"/>
          </a:p>
          <a:p>
            <a:pPr lvl="1"/>
            <a:r>
              <a:rPr lang="ja-JP" altLang="en-US" dirty="0"/>
              <a:t>これも策の一つ</a:t>
            </a:r>
            <a:endParaRPr lang="en-US" altLang="ja-JP" dirty="0"/>
          </a:p>
          <a:p>
            <a:pPr lvl="1"/>
            <a:r>
              <a:rPr lang="ja-JP" altLang="en-US" dirty="0"/>
              <a:t>「履歴の更新をサスペンド」</a:t>
            </a:r>
            <a:endParaRPr lang="en-US" altLang="ja-JP" dirty="0"/>
          </a:p>
          <a:p>
            <a:pPr marL="1200150" lvl="1" indent="-742950">
              <a:buFont typeface="+mj-lt"/>
              <a:buAutoNum type="arabicPeriod"/>
            </a:pPr>
            <a:r>
              <a:rPr lang="ja-JP" altLang="en-US" dirty="0"/>
              <a:t>サスペンドする</a:t>
            </a:r>
            <a:br>
              <a:rPr lang="en-US" altLang="ja-JP" dirty="0"/>
            </a:br>
            <a:r>
              <a:rPr lang="ja-JP" altLang="en-US" dirty="0"/>
              <a:t>（履歴の無効化）</a:t>
            </a:r>
            <a:endParaRPr lang="en-US" altLang="ja-JP" dirty="0"/>
          </a:p>
          <a:p>
            <a:pPr marL="1200150" lvl="1" indent="-742950">
              <a:buFont typeface="+mj-lt"/>
              <a:buAutoNum type="arabicPeriod"/>
            </a:pPr>
            <a:r>
              <a:rPr lang="ja-JP" altLang="en-US" dirty="0"/>
              <a:t>パスワードを</a:t>
            </a:r>
            <a:br>
              <a:rPr lang="en-US" altLang="ja-JP" dirty="0"/>
            </a:br>
            <a:r>
              <a:rPr lang="ja-JP" altLang="en-US" dirty="0"/>
              <a:t>コピー</a:t>
            </a:r>
            <a:r>
              <a:rPr lang="en-US" altLang="ja-JP" dirty="0"/>
              <a:t>&amp;</a:t>
            </a:r>
            <a:r>
              <a:rPr lang="ja-JP" altLang="en-US" dirty="0"/>
              <a:t>ペーストする</a:t>
            </a:r>
            <a:endParaRPr lang="en-US" altLang="ja-JP" dirty="0"/>
          </a:p>
          <a:p>
            <a:pPr marL="1200150" lvl="1" indent="-742950">
              <a:buFont typeface="+mj-lt"/>
              <a:buAutoNum type="arabicPeriod"/>
            </a:pPr>
            <a:r>
              <a:rPr lang="ja-JP" altLang="en-US" dirty="0"/>
              <a:t>サスペンドを解除する</a:t>
            </a:r>
            <a:br>
              <a:rPr lang="en-US" altLang="ja-JP" dirty="0"/>
            </a:br>
            <a:r>
              <a:rPr lang="ja-JP" altLang="en-US" dirty="0"/>
              <a:t>（履歴の有効化）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43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6402"/>
          <a:stretch/>
        </p:blipFill>
        <p:spPr>
          <a:xfrm>
            <a:off x="6617847" y="2481943"/>
            <a:ext cx="5574153" cy="37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61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>
                <a:solidFill>
                  <a:schemeClr val="bg1"/>
                </a:solidFill>
              </a:rPr>
              <a:t>&amp;</a:t>
            </a:r>
            <a:r>
              <a:rPr lang="ja-JP" altLang="en-US" sz="4400" dirty="0">
                <a:solidFill>
                  <a:schemeClr val="bg1"/>
                </a:solidFill>
              </a:rPr>
              <a:t>定型文ツール」を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ja-JP" altLang="en-US" sz="4400" dirty="0">
                <a:solidFill>
                  <a:schemeClr val="bg1"/>
                </a:solidFill>
              </a:rPr>
              <a:t>使うのか？</a:t>
            </a:r>
            <a:endParaRPr lang="en-US" altLang="ja-JP" sz="4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>
                <a:solidFill>
                  <a:schemeClr val="bg1"/>
                </a:solidFill>
              </a:rPr>
              <a:t>の紹介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セキュリティ面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b="1" dirty="0">
                <a:solidFill>
                  <a:schemeClr val="accent2"/>
                </a:solidFill>
              </a:rPr>
              <a:t>注意</a:t>
            </a:r>
            <a:r>
              <a:rPr lang="en-US" altLang="ja-JP" sz="4400" b="1" dirty="0">
                <a:solidFill>
                  <a:schemeClr val="accent2"/>
                </a:solidFill>
              </a:rPr>
              <a:t>: </a:t>
            </a:r>
            <a:r>
              <a:rPr lang="ja-JP" altLang="en-US" sz="4400" b="1" dirty="0">
                <a:solidFill>
                  <a:schemeClr val="accent2"/>
                </a:solidFill>
              </a:rPr>
              <a:t>エラー回避</a:t>
            </a:r>
            <a:endParaRPr lang="en-US" altLang="ja-JP" sz="4400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活用のためのアイディア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91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履歴が巨大過ぎると固まる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※</a:t>
            </a:r>
            <a:r>
              <a:rPr kumimoji="1" lang="ja-JP" altLang="en-US" dirty="0"/>
              <a:t>因果関係不明。僕の</a:t>
            </a:r>
            <a:r>
              <a:rPr lang="ja-JP" altLang="en-US" dirty="0"/>
              <a:t>憶測に過ぎない。</a:t>
            </a:r>
            <a:endParaRPr lang="en-US" altLang="ja-JP" dirty="0"/>
          </a:p>
          <a:p>
            <a:r>
              <a:rPr lang="ja-JP" altLang="en-US" dirty="0"/>
              <a:t>履歴が多過ぎる </a:t>
            </a:r>
            <a:r>
              <a:rPr lang="en-US" altLang="ja-JP" dirty="0"/>
              <a:t>and/or </a:t>
            </a:r>
            <a:r>
              <a:rPr lang="ja-JP" altLang="en-US" dirty="0"/>
              <a:t>大き過ぎると、</a:t>
            </a:r>
            <a:br>
              <a:rPr lang="en-US" altLang="ja-JP" dirty="0"/>
            </a:br>
            <a:r>
              <a:rPr lang="ja-JP" altLang="en-US" dirty="0"/>
              <a:t>履歴一覧メニューが表示できなくなる（？）</a:t>
            </a:r>
            <a:endParaRPr lang="en-US" altLang="ja-JP" dirty="0"/>
          </a:p>
          <a:p>
            <a:r>
              <a:rPr lang="ja-JP" altLang="en-US" dirty="0"/>
              <a:t>履歴の規模は抑え</a:t>
            </a:r>
            <a:r>
              <a:rPr lang="ja-JP" altLang="en-US" dirty="0" err="1"/>
              <a:t>めに</a:t>
            </a:r>
            <a:r>
              <a:rPr lang="ja-JP" altLang="en-US" dirty="0"/>
              <a:t>（下記はサンプルでの値）</a:t>
            </a:r>
            <a:endParaRPr lang="en-US" altLang="ja-JP" dirty="0"/>
          </a:p>
          <a:p>
            <a:pPr lvl="1"/>
            <a:r>
              <a:rPr kumimoji="1" lang="ja-JP" altLang="en-US" dirty="0"/>
              <a:t>履歴の件数</a:t>
            </a:r>
            <a:r>
              <a:rPr kumimoji="1" lang="en-US" altLang="ja-JP" dirty="0"/>
              <a:t>			=</a:t>
            </a:r>
            <a:r>
              <a:rPr kumimoji="1"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10000</a:t>
            </a:r>
            <a:r>
              <a:rPr kumimoji="1"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件</a:t>
            </a:r>
            <a:endParaRPr kumimoji="1"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項目の最大文字数</a:t>
            </a:r>
            <a:r>
              <a:rPr lang="en-US" altLang="ja-JP" dirty="0"/>
              <a:t>	=</a:t>
            </a:r>
            <a:r>
              <a:rPr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5000</a:t>
            </a:r>
            <a:r>
              <a:rPr lang="ja-JP" altLang="en-US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文字</a:t>
            </a:r>
            <a:endParaRPr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2"/>
            <a:r>
              <a:rPr kumimoji="1" lang="en-US" altLang="ja-JP" dirty="0"/>
              <a:t>2000</a:t>
            </a:r>
            <a:r>
              <a:rPr kumimoji="1" lang="ja-JP" altLang="en-US" dirty="0"/>
              <a:t>文字くらいでも良いかも</a:t>
            </a:r>
            <a:r>
              <a:rPr lang="ja-JP" altLang="en-US" dirty="0"/>
              <a:t>。</a:t>
            </a:r>
            <a:endParaRPr kumimoji="1" lang="en-US" altLang="ja-JP" dirty="0"/>
          </a:p>
          <a:p>
            <a:pPr lvl="2"/>
            <a:r>
              <a:rPr lang="ja-JP" altLang="en-US" dirty="0"/>
              <a:t>数万文字をコピペするときは、コピー後すぐに貼り付ける。</a:t>
            </a:r>
            <a:endParaRPr lang="en-US" altLang="ja-JP" dirty="0"/>
          </a:p>
          <a:p>
            <a:pPr lvl="3"/>
            <a:r>
              <a:rPr kumimoji="1" lang="ja-JP" altLang="en-US" dirty="0"/>
              <a:t>履歴に</a:t>
            </a:r>
            <a:r>
              <a:rPr lang="ja-JP" altLang="en-US" dirty="0"/>
              <a:t>頼らない。履歴を使わない。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856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固まったら、再読み込み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46</a:t>
            </a:fld>
            <a:endParaRPr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345433" y="2001348"/>
            <a:ext cx="9501133" cy="3199043"/>
            <a:chOff x="2003198" y="3554863"/>
            <a:chExt cx="9501133" cy="3199043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/>
            <a:srcRect l="28798" t="70700" r="65290" b="16411"/>
            <a:stretch/>
          </p:blipFill>
          <p:spPr>
            <a:xfrm>
              <a:off x="2003198" y="5170601"/>
              <a:ext cx="1567090" cy="1567090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/>
            <a:srcRect l="5368" t="11904"/>
            <a:stretch/>
          </p:blipFill>
          <p:spPr>
            <a:xfrm>
              <a:off x="6674111" y="3554863"/>
              <a:ext cx="4830220" cy="3199043"/>
            </a:xfrm>
            <a:prstGeom prst="rect">
              <a:avLst/>
            </a:prstGeom>
          </p:spPr>
        </p:pic>
        <p:sp>
          <p:nvSpPr>
            <p:cNvPr id="8" name="フリーフォーム 7"/>
            <p:cNvSpPr/>
            <p:nvPr/>
          </p:nvSpPr>
          <p:spPr>
            <a:xfrm>
              <a:off x="2786743" y="4597844"/>
              <a:ext cx="4833257" cy="2123631"/>
            </a:xfrm>
            <a:custGeom>
              <a:avLst/>
              <a:gdLst>
                <a:gd name="connsiteX0" fmla="*/ 0 w 4833257"/>
                <a:gd name="connsiteY0" fmla="*/ 1727200 h 2123631"/>
                <a:gd name="connsiteX1" fmla="*/ 1190171 w 4833257"/>
                <a:gd name="connsiteY1" fmla="*/ 2002971 h 2123631"/>
                <a:gd name="connsiteX2" fmla="*/ 4833257 w 4833257"/>
                <a:gd name="connsiteY2" fmla="*/ 0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3257" h="2123631">
                  <a:moveTo>
                    <a:pt x="0" y="1727200"/>
                  </a:moveTo>
                  <a:cubicBezTo>
                    <a:pt x="192314" y="2009019"/>
                    <a:pt x="384628" y="2290838"/>
                    <a:pt x="1190171" y="2002971"/>
                  </a:cubicBezTo>
                  <a:cubicBezTo>
                    <a:pt x="1995714" y="1715104"/>
                    <a:pt x="3414485" y="857552"/>
                    <a:pt x="4833257" y="0"/>
                  </a:cubicBezTo>
                </a:path>
              </a:pathLst>
            </a:custGeom>
            <a:ln w="127000">
              <a:solidFill>
                <a:srgbClr val="00B0F0"/>
              </a:solidFill>
              <a:tailEnd type="stealth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 rot="19997099">
              <a:off x="3921642" y="5336492"/>
              <a:ext cx="2231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rgbClr val="00B0F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右クリック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620000" y="4392013"/>
              <a:ext cx="1330325" cy="313337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136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>
                <a:solidFill>
                  <a:schemeClr val="bg1"/>
                </a:solidFill>
              </a:rPr>
              <a:t>&amp;</a:t>
            </a:r>
            <a:r>
              <a:rPr lang="ja-JP" altLang="en-US" sz="4400" dirty="0">
                <a:solidFill>
                  <a:schemeClr val="bg1"/>
                </a:solidFill>
              </a:rPr>
              <a:t>定型文ツール」を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ja-JP" altLang="en-US" sz="4400" dirty="0">
                <a:solidFill>
                  <a:schemeClr val="bg1"/>
                </a:solidFill>
              </a:rPr>
              <a:t>使うのか？</a:t>
            </a:r>
            <a:endParaRPr lang="en-US" altLang="ja-JP" sz="4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>
                <a:solidFill>
                  <a:schemeClr val="bg1"/>
                </a:solidFill>
              </a:rPr>
              <a:t>の紹介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セキュリティ面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>
                <a:solidFill>
                  <a:schemeClr val="bg1"/>
                </a:solidFill>
              </a:rPr>
              <a:t>注意</a:t>
            </a:r>
            <a:r>
              <a:rPr lang="en-US" altLang="ja-JP" sz="4400" dirty="0">
                <a:solidFill>
                  <a:schemeClr val="bg1"/>
                </a:solidFill>
              </a:rPr>
              <a:t>: </a:t>
            </a:r>
            <a:r>
              <a:rPr lang="ja-JP" altLang="en-US" sz="4400" dirty="0">
                <a:solidFill>
                  <a:schemeClr val="bg1"/>
                </a:solidFill>
              </a:rPr>
              <a:t>エラー回避</a:t>
            </a:r>
            <a:endParaRPr lang="en-US" altLang="ja-JP" sz="4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b="1" dirty="0">
                <a:solidFill>
                  <a:schemeClr val="accent2"/>
                </a:solidFill>
              </a:rPr>
              <a:t>活用のためのアイディア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48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/>
              <a:t>でなくていい</a:t>
            </a: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465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>
                <a:solidFill>
                  <a:schemeClr val="accent2"/>
                </a:solidFill>
              </a:rPr>
              <a:t>MECE</a:t>
            </a:r>
            <a:r>
              <a:rPr lang="ja-JP" altLang="en-US" sz="3600" dirty="0">
                <a:solidFill>
                  <a:schemeClr val="accent2"/>
                </a:solidFill>
              </a:rPr>
              <a:t>でなくていい</a:t>
            </a: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241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こんなお悩み・トラブル、ありませんか？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5389"/>
            <a:ext cx="11231598" cy="5644311"/>
          </a:xfrm>
        </p:spPr>
        <p:txBody>
          <a:bodyPr>
            <a:noAutofit/>
          </a:bodyPr>
          <a:lstStyle/>
          <a:p>
            <a:r>
              <a:rPr lang="ja-JP" altLang="en-US" sz="4400" dirty="0"/>
              <a:t>日付と曜日の組み合わせの不一致</a:t>
            </a:r>
            <a:endParaRPr lang="en-US" altLang="ja-JP" sz="4400" dirty="0"/>
          </a:p>
          <a:p>
            <a:pPr lvl="1"/>
            <a:r>
              <a:rPr lang="en-US" altLang="ja-JP" sz="3600" dirty="0"/>
              <a:t>mm</a:t>
            </a:r>
            <a:r>
              <a:rPr lang="ja-JP" altLang="en-US" sz="3600" dirty="0"/>
              <a:t>月</a:t>
            </a:r>
            <a:r>
              <a:rPr lang="en-US" altLang="ja-JP" sz="3600" dirty="0" err="1"/>
              <a:t>dd</a:t>
            </a:r>
            <a:r>
              <a:rPr lang="ja-JP" altLang="en-US" sz="3600" dirty="0"/>
              <a:t>日（木） ⇔ </a:t>
            </a:r>
            <a:r>
              <a:rPr lang="en-US" altLang="ja-JP" sz="3600" dirty="0"/>
              <a:t>mm</a:t>
            </a:r>
            <a:r>
              <a:rPr lang="ja-JP" altLang="en-US" sz="3600" dirty="0"/>
              <a:t>月</a:t>
            </a:r>
            <a:r>
              <a:rPr lang="en-US" altLang="ja-JP" sz="3600" dirty="0" err="1"/>
              <a:t>dd</a:t>
            </a:r>
            <a:r>
              <a:rPr lang="ja-JP" altLang="en-US" sz="3600" dirty="0"/>
              <a:t>日（金）</a:t>
            </a:r>
            <a:endParaRPr lang="en-US" altLang="ja-JP" sz="3600" dirty="0"/>
          </a:p>
          <a:p>
            <a:pPr lvl="2"/>
            <a:r>
              <a:rPr lang="ja-JP" altLang="en-US" sz="2800" dirty="0">
                <a:solidFill>
                  <a:srgbClr val="FF0000"/>
                </a:solidFill>
              </a:rPr>
              <a:t>↘すれ違い、再連絡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4400" dirty="0"/>
              <a:t>人名の漢字（同音異義語）の間違い</a:t>
            </a:r>
            <a:endParaRPr lang="en-US" altLang="ja-JP" sz="4400" dirty="0"/>
          </a:p>
          <a:p>
            <a:pPr lvl="1"/>
            <a:r>
              <a:rPr lang="ja-JP" altLang="en-US" sz="3600" dirty="0"/>
              <a:t>斉藤⇔斎藤⇔齋藤</a:t>
            </a:r>
            <a:endParaRPr lang="en-US" altLang="ja-JP" sz="3600" dirty="0"/>
          </a:p>
          <a:p>
            <a:pPr lvl="2"/>
            <a:r>
              <a:rPr lang="ja-JP" altLang="en-US" sz="2800" dirty="0">
                <a:solidFill>
                  <a:srgbClr val="FF0000"/>
                </a:solidFill>
              </a:rPr>
              <a:t>↘本人は「構いません。」と言う。</a:t>
            </a:r>
            <a:r>
              <a:rPr lang="en-US" altLang="ja-JP" sz="2800" dirty="0">
                <a:solidFill>
                  <a:srgbClr val="FF0000"/>
                </a:solidFill>
              </a:rPr>
              <a:t>but…</a:t>
            </a:r>
          </a:p>
          <a:p>
            <a:r>
              <a:rPr lang="ja-JP" altLang="en-US" sz="4400" dirty="0"/>
              <a:t>うろ覚えや勘違いによる間違い</a:t>
            </a:r>
            <a:endParaRPr lang="en-US" altLang="ja-JP" sz="4400" dirty="0"/>
          </a:p>
          <a:p>
            <a:pPr lvl="2"/>
            <a:r>
              <a:rPr lang="ja-JP" altLang="en-US" sz="2800" dirty="0">
                <a:solidFill>
                  <a:srgbClr val="FF0000"/>
                </a:solidFill>
              </a:rPr>
              <a:t>↘</a:t>
            </a:r>
            <a:r>
              <a:rPr lang="en-US" altLang="ja-JP" sz="2800" dirty="0">
                <a:solidFill>
                  <a:srgbClr val="FF0000"/>
                </a:solidFill>
              </a:rPr>
              <a:t>&lt;</a:t>
            </a:r>
            <a:r>
              <a:rPr lang="ja-JP" altLang="en-US" sz="2800" dirty="0">
                <a:solidFill>
                  <a:srgbClr val="FF0000"/>
                </a:solidFill>
              </a:rPr>
              <a:t>極端な話</a:t>
            </a:r>
            <a:r>
              <a:rPr lang="en-US" altLang="ja-JP" sz="2800" dirty="0">
                <a:solidFill>
                  <a:srgbClr val="FF0000"/>
                </a:solidFill>
              </a:rPr>
              <a:t>&gt;</a:t>
            </a:r>
            <a:r>
              <a:rPr lang="ja-JP" altLang="en-US" sz="2800" dirty="0">
                <a:solidFill>
                  <a:srgbClr val="FF0000"/>
                </a:solidFill>
              </a:rPr>
              <a:t>認識違いが後から発覚、設計のやり直し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4400" dirty="0"/>
              <a:t>そもそも入力が面倒</a:t>
            </a:r>
            <a:endParaRPr lang="en-US" altLang="ja-JP" sz="4400" dirty="0"/>
          </a:p>
          <a:p>
            <a:pPr lvl="1"/>
            <a:r>
              <a:rPr lang="ja-JP" altLang="en-US" sz="3200" dirty="0"/>
              <a:t>省略語</a:t>
            </a:r>
            <a:r>
              <a:rPr lang="en-US" altLang="ja-JP" sz="3200" dirty="0"/>
              <a:t>; FSI? AWS? NHK? MSF? MAGA? KU</a:t>
            </a:r>
            <a:r>
              <a:rPr lang="ja-JP" altLang="en-US" sz="3200" dirty="0"/>
              <a:t>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9838662" y="3230880"/>
            <a:ext cx="2133882" cy="1341120"/>
          </a:xfrm>
          <a:prstGeom prst="wedgeRoundRectCallout">
            <a:avLst>
              <a:gd name="adj1" fmla="val -44832"/>
              <a:gd name="adj2" fmla="val 7225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役者不足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vs</a:t>
            </a:r>
          </a:p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役不足</a:t>
            </a:r>
          </a:p>
        </p:txBody>
      </p:sp>
    </p:spTree>
    <p:extLst>
      <p:ext uri="{BB962C8B-B14F-4D97-AF65-F5344CB8AC3E}">
        <p14:creationId xmlns:p14="http://schemas.microsoft.com/office/powerpoint/2010/main" val="869694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MECE</a:t>
            </a:r>
            <a:r>
              <a:rPr lang="ja-JP" altLang="en-US" dirty="0"/>
              <a:t>でなくていい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kumimoji="1" lang="ja-JP" altLang="en-US" dirty="0"/>
              <a:t>同じ文言の定型句が複数箇所にあってもよい</a:t>
            </a:r>
            <a:endParaRPr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: </a:t>
            </a:r>
            <a:r>
              <a:rPr lang="ja-JP" altLang="en-US" dirty="0"/>
              <a:t>プロジェクト</a:t>
            </a:r>
            <a:r>
              <a:rPr lang="en-US" altLang="ja-JP" dirty="0"/>
              <a:t>A</a:t>
            </a:r>
            <a:r>
              <a:rPr lang="ja-JP" altLang="en-US" dirty="0"/>
              <a:t>とプロジェクト</a:t>
            </a:r>
            <a:r>
              <a:rPr lang="en-US" altLang="ja-JP" dirty="0"/>
              <a:t>B</a:t>
            </a:r>
            <a:r>
              <a:rPr lang="ja-JP" altLang="en-US" dirty="0"/>
              <a:t>の両方のツリーに</a:t>
            </a:r>
            <a:br>
              <a:rPr lang="en-US" altLang="ja-JP" dirty="0"/>
            </a:br>
            <a:r>
              <a:rPr lang="ja-JP" altLang="en-US" dirty="0"/>
              <a:t>「斎藤さん」があっていい。重複してもいい。</a:t>
            </a:r>
            <a:endParaRPr lang="en-US" altLang="ja-JP" dirty="0"/>
          </a:p>
          <a:p>
            <a:pPr lvl="2"/>
            <a:r>
              <a:rPr kumimoji="1" lang="ja-JP" altLang="en-US" dirty="0"/>
              <a:t>プロジェクト</a:t>
            </a:r>
            <a:r>
              <a:rPr lang="en-US" altLang="ja-JP" dirty="0"/>
              <a:t>A </a:t>
            </a:r>
            <a:r>
              <a:rPr lang="ja-JP" altLang="en-US" dirty="0"/>
              <a:t>の〇〇担当</a:t>
            </a:r>
            <a:r>
              <a:rPr lang="en-US" altLang="ja-JP" dirty="0"/>
              <a:t>=</a:t>
            </a:r>
            <a:r>
              <a:rPr lang="ja-JP" altLang="en-US" dirty="0"/>
              <a:t>斎藤さん</a:t>
            </a:r>
            <a:endParaRPr lang="en-US" altLang="ja-JP" dirty="0"/>
          </a:p>
          <a:p>
            <a:pPr lvl="2"/>
            <a:r>
              <a:rPr lang="ja-JP" altLang="en-US" dirty="0"/>
              <a:t>プロジェクト</a:t>
            </a:r>
            <a:r>
              <a:rPr lang="en-US" altLang="ja-JP" dirty="0"/>
              <a:t>B </a:t>
            </a:r>
            <a:r>
              <a:rPr lang="ja-JP" altLang="en-US" dirty="0"/>
              <a:t>の▲▲担当</a:t>
            </a:r>
            <a:r>
              <a:rPr lang="en-US" altLang="ja-JP" dirty="0"/>
              <a:t>=</a:t>
            </a:r>
            <a:r>
              <a:rPr lang="ja-JP" altLang="en-US" dirty="0"/>
              <a:t>斎藤さん</a:t>
            </a:r>
            <a:endParaRPr lang="en-US" altLang="ja-JP" dirty="0"/>
          </a:p>
          <a:p>
            <a:pPr lvl="1"/>
            <a:r>
              <a:rPr lang="ja-JP" altLang="en-US" dirty="0"/>
              <a:t>目的</a:t>
            </a:r>
            <a:r>
              <a:rPr lang="en-US" altLang="ja-JP" dirty="0"/>
              <a:t>: </a:t>
            </a:r>
            <a:r>
              <a:rPr lang="ja-JP" altLang="en-US" dirty="0"/>
              <a:t>文字入力を正確に・早く・楽にすること</a:t>
            </a:r>
            <a:endParaRPr lang="en-US" altLang="ja-JP" dirty="0"/>
          </a:p>
          <a:p>
            <a:pPr lvl="2"/>
            <a:r>
              <a:rPr lang="ja-JP" altLang="en-US" dirty="0"/>
              <a:t>唯一の場所を思い出すのに労するよりは、重複していても、ササッと入力できる方がいい。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508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/>
              <a:t>でなくていい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9737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アクセスキーの選択方針</a:t>
            </a:r>
            <a:r>
              <a:rPr lang="en-US" altLang="ja-JP" dirty="0"/>
              <a:t>;</a:t>
            </a:r>
            <a:r>
              <a:rPr lang="ja-JP" altLang="en-US" dirty="0"/>
              <a:t>〇〇しやすさ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押しやすさ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ホームポジション</a:t>
            </a:r>
            <a:r>
              <a:rPr kumimoji="1" lang="en-US" altLang="ja-JP" dirty="0"/>
              <a:t>; d, f, j, k </a:t>
            </a:r>
            <a:r>
              <a:rPr kumimoji="1" lang="ja-JP" altLang="en-US" dirty="0"/>
              <a:t>およびそれらの周辺</a:t>
            </a:r>
            <a:endParaRPr kumimoji="1" lang="en-US" altLang="ja-JP" dirty="0"/>
          </a:p>
          <a:p>
            <a:pPr lvl="2"/>
            <a:r>
              <a:rPr lang="ja-JP" altLang="en-US" dirty="0"/>
              <a:t>アクセスキーの前（後）のキーと同じキー→連打できる</a:t>
            </a:r>
            <a:endParaRPr lang="en-US" altLang="ja-JP" dirty="0"/>
          </a:p>
          <a:p>
            <a:pPr lvl="3"/>
            <a:r>
              <a:rPr lang="ja-JP" altLang="en-US" dirty="0"/>
              <a:t>「</a:t>
            </a:r>
            <a:r>
              <a:rPr lang="en-US" altLang="ja-JP" b="1" u="sng" dirty="0" err="1"/>
              <a:t>D</a:t>
            </a:r>
            <a:r>
              <a:rPr lang="en-US" altLang="ja-JP" dirty="0" err="1"/>
              <a:t>atetime</a:t>
            </a:r>
            <a:r>
              <a:rPr lang="en-US" altLang="ja-JP" dirty="0"/>
              <a:t>, </a:t>
            </a:r>
            <a:r>
              <a:rPr lang="en-US" altLang="ja-JP" b="1" u="sng" dirty="0"/>
              <a:t>D</a:t>
            </a:r>
            <a:r>
              <a:rPr lang="en-US" altLang="ja-JP" dirty="0"/>
              <a:t>ate, </a:t>
            </a:r>
            <a:r>
              <a:rPr lang="en-US" altLang="ja-JP" b="1" u="sng" dirty="0"/>
              <a:t>D</a:t>
            </a:r>
            <a:r>
              <a:rPr lang="ja-JP" altLang="en-US" dirty="0"/>
              <a:t>」←</a:t>
            </a:r>
            <a:r>
              <a:rPr lang="en-US" altLang="ja-JP" dirty="0"/>
              <a:t>3</a:t>
            </a:r>
            <a:r>
              <a:rPr lang="ja-JP" altLang="en-US" dirty="0"/>
              <a:t>つ目の</a:t>
            </a:r>
            <a:r>
              <a:rPr lang="en-US" altLang="ja-JP" b="1" u="sng" dirty="0"/>
              <a:t>D</a:t>
            </a:r>
            <a:r>
              <a:rPr lang="ja-JP" altLang="en-US" dirty="0"/>
              <a:t>に言語上の意味はない。</a:t>
            </a:r>
            <a:endParaRPr lang="en-US" altLang="ja-JP" dirty="0"/>
          </a:p>
          <a:p>
            <a:pPr lvl="1"/>
            <a:r>
              <a:rPr lang="ja-JP" altLang="en-US" dirty="0"/>
              <a:t>想起しやすさ</a:t>
            </a:r>
            <a:endParaRPr lang="en-US" altLang="ja-JP" dirty="0"/>
          </a:p>
          <a:p>
            <a:pPr lvl="2"/>
            <a:r>
              <a:rPr lang="ja-JP" altLang="en-US" dirty="0"/>
              <a:t>概ね頭文字</a:t>
            </a:r>
            <a:endParaRPr lang="en-US" altLang="ja-JP" dirty="0"/>
          </a:p>
          <a:p>
            <a:pPr lvl="3"/>
            <a:r>
              <a:rPr lang="ja-JP" altLang="en-US" dirty="0"/>
              <a:t>日本語</a:t>
            </a:r>
            <a:endParaRPr lang="en-US" altLang="ja-JP" dirty="0"/>
          </a:p>
          <a:p>
            <a:pPr lvl="3"/>
            <a:r>
              <a:rPr lang="ja-JP" altLang="en-US" dirty="0"/>
              <a:t>英語</a:t>
            </a:r>
            <a:endParaRPr lang="en-US" altLang="ja-JP" dirty="0"/>
          </a:p>
          <a:p>
            <a:pPr lvl="3"/>
            <a:r>
              <a:rPr lang="ja-JP" altLang="en-US" dirty="0"/>
              <a:t>ときには「こじつけ（言葉遊び） 」</a:t>
            </a:r>
            <a:endParaRPr lang="en-US" altLang="ja-JP" dirty="0"/>
          </a:p>
          <a:p>
            <a:pPr lvl="4"/>
            <a:r>
              <a:rPr lang="ja-JP" altLang="en-US" dirty="0"/>
              <a:t>こじつけ（言葉遊び）でも、自分が分かればよい</a:t>
            </a:r>
            <a:endParaRPr lang="en-US" altLang="ja-JP" dirty="0"/>
          </a:p>
          <a:p>
            <a:pPr lvl="2"/>
            <a:r>
              <a:rPr lang="ja-JP" altLang="en-US" dirty="0"/>
              <a:t>頭の中で言葉を紡ぎながらキーを押す→身体化が早い</a:t>
            </a:r>
            <a:endParaRPr lang="en-US" altLang="ja-JP" dirty="0"/>
          </a:p>
          <a:p>
            <a:pPr lvl="3"/>
            <a:r>
              <a:rPr lang="en-US" altLang="ja-JP" b="1" u="sng" dirty="0"/>
              <a:t>“</a:t>
            </a:r>
            <a:r>
              <a:rPr lang="en-US" altLang="ja-JP" b="1" u="sng" dirty="0" err="1"/>
              <a:t>D</a:t>
            </a:r>
            <a:r>
              <a:rPr lang="en-US" altLang="ja-JP" dirty="0" err="1"/>
              <a:t>atetime</a:t>
            </a:r>
            <a:r>
              <a:rPr lang="en-US" altLang="ja-JP" dirty="0"/>
              <a:t>, </a:t>
            </a:r>
            <a:r>
              <a:rPr lang="en-US" altLang="ja-JP" b="1" u="sng" dirty="0"/>
              <a:t>D</a:t>
            </a:r>
            <a:r>
              <a:rPr lang="en-US" altLang="ja-JP" dirty="0"/>
              <a:t>ate, </a:t>
            </a:r>
            <a:r>
              <a:rPr lang="en-US" altLang="ja-JP" b="1" u="sng" dirty="0" err="1"/>
              <a:t>Y</a:t>
            </a:r>
            <a:r>
              <a:rPr lang="en-US" altLang="ja-JP" dirty="0" err="1"/>
              <a:t>oubi</a:t>
            </a:r>
            <a:r>
              <a:rPr lang="ja-JP" altLang="en-US" dirty="0"/>
              <a:t>（曜日付き）</a:t>
            </a:r>
            <a:r>
              <a:rPr lang="en-US" altLang="ja-JP" dirty="0"/>
              <a:t>”</a:t>
            </a:r>
          </a:p>
          <a:p>
            <a:pPr lvl="2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12389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/>
              <a:t>でなくていい</a:t>
            </a: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2516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貼り付けず、見るだけでもいい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辞書代わり</a:t>
            </a:r>
            <a:r>
              <a:rPr lang="ja-JP" altLang="en-US" dirty="0"/>
              <a:t>・備忘録代わり・</a:t>
            </a:r>
            <a:r>
              <a:rPr kumimoji="1" lang="ja-JP" altLang="en-US" dirty="0"/>
              <a:t>メモ代わり</a:t>
            </a:r>
            <a:endParaRPr kumimoji="1" lang="en-US" altLang="ja-JP" dirty="0"/>
          </a:p>
          <a:p>
            <a:pPr lvl="1"/>
            <a:r>
              <a:rPr lang="en-US" altLang="ja-JP" dirty="0"/>
              <a:t>5W1H</a:t>
            </a:r>
          </a:p>
          <a:p>
            <a:pPr lvl="1"/>
            <a:r>
              <a:rPr lang="ja-JP" altLang="en-US" dirty="0"/>
              <a:t>ビジネスフレームワーク</a:t>
            </a:r>
            <a:r>
              <a:rPr lang="en-US" altLang="ja-JP" dirty="0"/>
              <a:t>; SWOT</a:t>
            </a:r>
            <a:r>
              <a:rPr lang="ja-JP" altLang="en-US" dirty="0"/>
              <a:t>分析・</a:t>
            </a:r>
            <a:r>
              <a:rPr lang="en-US" altLang="ja-JP" dirty="0"/>
              <a:t>PEST</a:t>
            </a:r>
            <a:r>
              <a:rPr lang="ja-JP" altLang="en-US" dirty="0"/>
              <a:t>分析・</a:t>
            </a:r>
            <a:r>
              <a:rPr lang="en-US" altLang="ja-JP" dirty="0"/>
              <a:t>3P</a:t>
            </a:r>
          </a:p>
          <a:p>
            <a:pPr lvl="1"/>
            <a:r>
              <a:rPr lang="ja-JP" altLang="en-US" dirty="0"/>
              <a:t>月の名の旧称</a:t>
            </a:r>
            <a:r>
              <a:rPr lang="en-US" altLang="ja-JP" dirty="0"/>
              <a:t>;</a:t>
            </a:r>
            <a:r>
              <a:rPr lang="ja-JP" altLang="en-US" dirty="0"/>
              <a:t>睦月・如月・弥生・卯月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月ごとの昼休みの時間</a:t>
            </a:r>
            <a:endParaRPr lang="en-US" altLang="ja-JP" dirty="0"/>
          </a:p>
          <a:p>
            <a:pPr lvl="1"/>
            <a:r>
              <a:rPr lang="ja-JP" altLang="en-US" dirty="0"/>
              <a:t>祝日</a:t>
            </a:r>
            <a:endParaRPr lang="en-US" altLang="ja-JP" dirty="0"/>
          </a:p>
          <a:p>
            <a:pPr lvl="1"/>
            <a:r>
              <a:rPr lang="ja-JP" altLang="en-US" dirty="0"/>
              <a:t>営業トーク</a:t>
            </a:r>
            <a:endParaRPr lang="en-US" altLang="ja-JP" dirty="0"/>
          </a:p>
          <a:p>
            <a:pPr lvl="2"/>
            <a:r>
              <a:rPr kumimoji="1" lang="ja-JP" altLang="en-US" dirty="0"/>
              <a:t>スターウォー</a:t>
            </a:r>
            <a:r>
              <a:rPr lang="ja-JP" altLang="en-US" dirty="0"/>
              <a:t>ズの各エピソードの副題</a:t>
            </a:r>
            <a:endParaRPr lang="en-US" altLang="ja-JP" dirty="0"/>
          </a:p>
          <a:p>
            <a:pPr lvl="2"/>
            <a:r>
              <a:rPr lang="ja-JP" altLang="en-US" dirty="0"/>
              <a:t>過去</a:t>
            </a:r>
            <a:r>
              <a:rPr lang="en-US" altLang="ja-JP" dirty="0"/>
              <a:t>20</a:t>
            </a:r>
            <a:r>
              <a:rPr lang="ja-JP" altLang="en-US" dirty="0"/>
              <a:t>年間の野球の優勝チーム</a:t>
            </a:r>
            <a:endParaRPr lang="en-US" altLang="ja-JP" dirty="0"/>
          </a:p>
          <a:p>
            <a:pPr lvl="2"/>
            <a:r>
              <a:rPr lang="ja-JP" altLang="en-US" dirty="0"/>
              <a:t>歴代</a:t>
            </a:r>
            <a:r>
              <a:rPr lang="en-US" altLang="ja-JP" dirty="0"/>
              <a:t>IWGP</a:t>
            </a:r>
            <a:r>
              <a:rPr lang="ja-JP" altLang="en-US" dirty="0"/>
              <a:t>世界ヘビー級王座</a:t>
            </a:r>
            <a:endParaRPr lang="en-US" altLang="ja-JP" dirty="0"/>
          </a:p>
          <a:p>
            <a:pPr lvl="2"/>
            <a:r>
              <a:rPr lang="ja-JP" altLang="en-US" dirty="0"/>
              <a:t>日本の最高峰トップ</a:t>
            </a:r>
            <a:r>
              <a:rPr lang="en-US" altLang="ja-JP" dirty="0"/>
              <a:t>5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0684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/>
              <a:t>でなくていい</a:t>
            </a: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9867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2374" y="0"/>
            <a:ext cx="11447253" cy="2082799"/>
          </a:xfrm>
        </p:spPr>
        <p:txBody>
          <a:bodyPr/>
          <a:lstStyle/>
          <a:p>
            <a:r>
              <a:rPr lang="ja-JP" altLang="en-US" dirty="0"/>
              <a:t>最終的には削除されてしまう部分が</a:t>
            </a:r>
            <a:br>
              <a:rPr lang="en-US" altLang="ja-JP" dirty="0"/>
            </a:br>
            <a:r>
              <a:rPr lang="ja-JP" altLang="en-US" dirty="0"/>
              <a:t>含まれていても良い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1485899"/>
            <a:ext cx="11447253" cy="4691063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: </a:t>
            </a:r>
            <a:r>
              <a:rPr lang="ja-JP" altLang="en-US" dirty="0"/>
              <a:t>報連相を漏れなく行う</a:t>
            </a:r>
            <a:endParaRPr lang="en-US" altLang="ja-JP" dirty="0"/>
          </a:p>
          <a:p>
            <a:pPr lvl="1"/>
            <a:r>
              <a:rPr lang="ja-JP" altLang="en-US" dirty="0"/>
              <a:t>そのための観点の列挙</a:t>
            </a:r>
            <a:endParaRPr lang="en-US" altLang="ja-JP" dirty="0"/>
          </a:p>
          <a:p>
            <a:pPr lvl="2"/>
            <a:r>
              <a:rPr kumimoji="1" lang="ja-JP" altLang="en-US" sz="3600" dirty="0"/>
              <a:t>バグ報告の要素</a:t>
            </a:r>
            <a:endParaRPr kumimoji="1" lang="en-US" altLang="ja-JP" sz="3600" dirty="0"/>
          </a:p>
          <a:p>
            <a:pPr lvl="3"/>
            <a:r>
              <a:rPr lang="ja-JP" altLang="en-US" sz="3200" dirty="0"/>
              <a:t>環境・バージョン・再現手順・期待される動作・</a:t>
            </a:r>
            <a:br>
              <a:rPr lang="en-US" altLang="ja-JP" sz="3200" dirty="0"/>
            </a:br>
            <a:r>
              <a:rPr lang="ja-JP" altLang="en-US" sz="3200" dirty="0"/>
              <a:t>実際の現象・一時的な弥縫策・</a:t>
            </a:r>
            <a:r>
              <a:rPr lang="en-US" altLang="ja-JP" sz="3200" dirty="0"/>
              <a:t>RPO</a:t>
            </a:r>
            <a:r>
              <a:rPr lang="ja-JP" altLang="en-US" sz="3200" dirty="0"/>
              <a:t>・</a:t>
            </a:r>
            <a:r>
              <a:rPr lang="en-US" altLang="ja-JP" sz="3200" dirty="0"/>
              <a:t>RTO</a:t>
            </a:r>
            <a:r>
              <a:rPr lang="ja-JP" altLang="en-US" sz="3200" dirty="0"/>
              <a:t>・原因・</a:t>
            </a:r>
            <a:br>
              <a:rPr lang="en-US" altLang="ja-JP" sz="3200" dirty="0"/>
            </a:br>
            <a:r>
              <a:rPr lang="ja-JP" altLang="en-US" sz="3200" dirty="0"/>
              <a:t>根本的な対策</a:t>
            </a:r>
            <a:r>
              <a:rPr lang="en-US" altLang="ja-JP" sz="3200" dirty="0"/>
              <a:t>…</a:t>
            </a:r>
          </a:p>
          <a:p>
            <a:pPr lvl="3"/>
            <a:r>
              <a:rPr lang="en-US" altLang="ja-JP" sz="2800" dirty="0"/>
              <a:t>※</a:t>
            </a:r>
            <a:r>
              <a:rPr kumimoji="1" lang="ja-JP" altLang="en-US" sz="2800" dirty="0"/>
              <a:t>もちろん発生直後は、</a:t>
            </a:r>
            <a:r>
              <a:rPr lang="ja-JP" altLang="en-US" sz="2800" dirty="0"/>
              <a:t>拙速でも、</a:t>
            </a:r>
            <a:r>
              <a:rPr kumimoji="1" lang="ja-JP" altLang="en-US" sz="2800" dirty="0"/>
              <a:t>口頭で</a:t>
            </a:r>
            <a:r>
              <a:rPr lang="ja-JP" altLang="en-US" sz="2800" dirty="0"/>
              <a:t>ぱっと伝えるのが肝心</a:t>
            </a:r>
            <a:endParaRPr lang="en-US" altLang="ja-JP" sz="2800" dirty="0"/>
          </a:p>
          <a:p>
            <a:pPr lvl="2"/>
            <a:r>
              <a:rPr kumimoji="1" lang="en-US" altLang="ja-JP" sz="3600" dirty="0"/>
              <a:t>5W1H</a:t>
            </a:r>
          </a:p>
          <a:p>
            <a:pPr lvl="3"/>
            <a:r>
              <a:rPr lang="en-US" altLang="ja-JP" sz="3200" dirty="0"/>
              <a:t>Who, Where, When, Why, What, </a:t>
            </a:r>
            <a:br>
              <a:rPr lang="en-US" altLang="ja-JP" sz="3200" dirty="0"/>
            </a:br>
            <a:r>
              <a:rPr lang="en-US" altLang="ja-JP" sz="3200" dirty="0"/>
              <a:t>How(by) &amp; How much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2378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/>
              <a:t>でなくていい</a:t>
            </a: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まず登録するもの </a:t>
            </a:r>
            <a:r>
              <a:rPr lang="en-US" altLang="ja-JP" sz="3600" dirty="0">
                <a:solidFill>
                  <a:schemeClr val="accent2"/>
                </a:solidFill>
              </a:rPr>
              <a:t>/ </a:t>
            </a:r>
            <a:r>
              <a:rPr lang="ja-JP" altLang="en-US" sz="3600" dirty="0">
                <a:solidFill>
                  <a:schemeClr val="accent2"/>
                </a:solidFill>
              </a:rPr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8895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まず登録するもの </a:t>
            </a:r>
            <a:r>
              <a:rPr lang="en-US" altLang="ja-JP" dirty="0"/>
              <a:t>/ </a:t>
            </a:r>
            <a:r>
              <a:rPr lang="ja-JP" altLang="en-US" dirty="0"/>
              <a:t>汎プロジェクト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部署名（詳細）・部署名（簡略）</a:t>
            </a:r>
            <a:endParaRPr lang="en-US" altLang="ja-JP" dirty="0"/>
          </a:p>
          <a:p>
            <a:r>
              <a:rPr lang="ja-JP" altLang="en-US" dirty="0"/>
              <a:t>仲間の名前（</a:t>
            </a:r>
            <a:r>
              <a:rPr lang="en-US" altLang="ja-JP" dirty="0"/>
              <a:t>IME</a:t>
            </a:r>
            <a:r>
              <a:rPr lang="ja-JP" altLang="en-US" dirty="0"/>
              <a:t>の短縮読みでも</a:t>
            </a:r>
            <a:r>
              <a:rPr lang="en-US" altLang="ja-JP" dirty="0"/>
              <a:t>OK</a:t>
            </a:r>
            <a:r>
              <a:rPr lang="ja-JP" altLang="en-US" dirty="0"/>
              <a:t>）</a:t>
            </a:r>
          </a:p>
          <a:p>
            <a:r>
              <a:rPr lang="ja-JP" altLang="en-US" dirty="0"/>
              <a:t>メールアドレス・メールの署名・電話番号（私物）</a:t>
            </a:r>
          </a:p>
          <a:p>
            <a:r>
              <a:rPr lang="ja-JP" altLang="en-US" dirty="0"/>
              <a:t>物品登録番号・バーコード番号・（固定</a:t>
            </a:r>
            <a:r>
              <a:rPr lang="en-US" altLang="ja-JP" dirty="0"/>
              <a:t>IP</a:t>
            </a:r>
            <a:r>
              <a:rPr lang="ja-JP" altLang="en-US" dirty="0"/>
              <a:t>アドレス）</a:t>
            </a:r>
          </a:p>
          <a:p>
            <a:r>
              <a:rPr lang="ja-JP" altLang="en-US" dirty="0"/>
              <a:t>よく使うコマンド</a:t>
            </a:r>
            <a:r>
              <a:rPr lang="en-US" altLang="ja-JP" dirty="0"/>
              <a:t>(</a:t>
            </a:r>
            <a:r>
              <a:rPr lang="en-US" altLang="ja-JP" dirty="0" err="1"/>
              <a:t>linux</a:t>
            </a:r>
            <a:r>
              <a:rPr lang="en-US" altLang="ja-JP" dirty="0"/>
              <a:t> </a:t>
            </a:r>
            <a:r>
              <a:rPr lang="ja-JP" altLang="en-US" dirty="0"/>
              <a:t>や</a:t>
            </a:r>
            <a:r>
              <a:rPr lang="en-US" altLang="ja-JP" dirty="0"/>
              <a:t> </a:t>
            </a:r>
            <a:r>
              <a:rPr lang="en-US" altLang="ja-JP" dirty="0" err="1"/>
              <a:t>powershell</a:t>
            </a:r>
            <a:r>
              <a:rPr lang="en-US" altLang="ja-JP" dirty="0"/>
              <a:t> 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 err="1"/>
              <a:t>git</a:t>
            </a:r>
            <a:r>
              <a:rPr lang="ja-JP" altLang="en-US" dirty="0"/>
              <a:t>系</a:t>
            </a:r>
          </a:p>
          <a:p>
            <a:pPr lvl="1"/>
            <a:r>
              <a:rPr lang="en-US" altLang="ja-JP" dirty="0"/>
              <a:t>apt</a:t>
            </a:r>
            <a:r>
              <a:rPr lang="ja-JP" altLang="en-US" dirty="0"/>
              <a:t>系（</a:t>
            </a:r>
            <a:r>
              <a:rPr lang="en-US" altLang="ja-JP" dirty="0" err="1"/>
              <a:t>ubuntu</a:t>
            </a:r>
            <a:r>
              <a:rPr lang="ja-JP" altLang="en-US" dirty="0"/>
              <a:t>）</a:t>
            </a:r>
          </a:p>
          <a:p>
            <a:pPr lvl="1"/>
            <a:r>
              <a:rPr lang="en-US" altLang="ja-JP" dirty="0" err="1"/>
              <a:t>docker</a:t>
            </a:r>
            <a:r>
              <a:rPr lang="en-US" altLang="ja-JP" dirty="0"/>
              <a:t>, </a:t>
            </a:r>
            <a:r>
              <a:rPr lang="en-US" altLang="ja-JP" dirty="0" err="1"/>
              <a:t>docker</a:t>
            </a:r>
            <a:r>
              <a:rPr lang="en-US" altLang="ja-JP" dirty="0"/>
              <a:t> composer, </a:t>
            </a:r>
            <a:r>
              <a:rPr lang="en-US" altLang="ja-JP" dirty="0" err="1"/>
              <a:t>kubernates</a:t>
            </a:r>
            <a:endParaRPr lang="en-US" altLang="ja-JP" dirty="0"/>
          </a:p>
          <a:p>
            <a:pPr lvl="1"/>
            <a:r>
              <a:rPr lang="en-US" altLang="ja-JP" dirty="0"/>
              <a:t>AWS CLI</a:t>
            </a:r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1859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/>
              <a:t>でなくていい</a:t>
            </a: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まず登録するもの </a:t>
            </a:r>
            <a:r>
              <a:rPr lang="en-US" altLang="ja-JP" sz="3600" dirty="0">
                <a:solidFill>
                  <a:schemeClr val="accent2"/>
                </a:solidFill>
              </a:rPr>
              <a:t>/ </a:t>
            </a:r>
            <a:r>
              <a:rPr lang="ja-JP" altLang="en-US" sz="3600" dirty="0">
                <a:solidFill>
                  <a:schemeClr val="accent2"/>
                </a:solidFill>
              </a:rPr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583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こんなお悩み・トラブル、ありませんか？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5390"/>
            <a:ext cx="11231598" cy="5644310"/>
          </a:xfrm>
        </p:spPr>
        <p:txBody>
          <a:bodyPr>
            <a:noAutofit/>
          </a:bodyPr>
          <a:lstStyle/>
          <a:p>
            <a:r>
              <a:rPr lang="ja-JP" altLang="en-US" sz="4400" dirty="0"/>
              <a:t>そもそも入力が面倒→安易な省略語</a:t>
            </a:r>
            <a:endParaRPr lang="en-US" altLang="ja-JP" sz="4400" dirty="0"/>
          </a:p>
          <a:p>
            <a:pPr lvl="1"/>
            <a:r>
              <a:rPr lang="en-US" altLang="ja-JP" sz="4000" dirty="0"/>
              <a:t>MSF</a:t>
            </a:r>
          </a:p>
          <a:p>
            <a:pPr lvl="2"/>
            <a:r>
              <a:rPr lang="en-US" altLang="ja-JP" sz="3600" dirty="0" err="1"/>
              <a:t>Medecins</a:t>
            </a:r>
            <a:r>
              <a:rPr lang="en-US" altLang="ja-JP" sz="3600" dirty="0"/>
              <a:t> Sans </a:t>
            </a:r>
            <a:r>
              <a:rPr lang="en-US" altLang="ja-JP" sz="3600" dirty="0" err="1"/>
              <a:t>Frontieres</a:t>
            </a:r>
            <a:br>
              <a:rPr lang="en-US" altLang="ja-JP" sz="3600" dirty="0"/>
            </a:br>
            <a:r>
              <a:rPr lang="ja-JP" altLang="en-US" sz="3600" dirty="0"/>
              <a:t>「国境なき医師団」</a:t>
            </a:r>
            <a:endParaRPr lang="en-US" altLang="ja-JP" sz="3600" dirty="0"/>
          </a:p>
          <a:p>
            <a:pPr lvl="1"/>
            <a:r>
              <a:rPr lang="en-US" altLang="ja-JP" sz="4000" dirty="0"/>
              <a:t>MAGA</a:t>
            </a:r>
          </a:p>
          <a:p>
            <a:pPr lvl="2"/>
            <a:r>
              <a:rPr lang="en-US" altLang="ja-JP" sz="3600" dirty="0"/>
              <a:t>Make America Great Again!</a:t>
            </a:r>
          </a:p>
          <a:p>
            <a:pPr lvl="1"/>
            <a:r>
              <a:rPr lang="en-US" altLang="ja-JP" sz="4000" dirty="0"/>
              <a:t>KU</a:t>
            </a:r>
            <a:r>
              <a:rPr lang="ja-JP" altLang="en-US" sz="4000" dirty="0"/>
              <a:t>会</a:t>
            </a:r>
            <a:endParaRPr lang="en-US" altLang="ja-JP" sz="4000" dirty="0"/>
          </a:p>
          <a:p>
            <a:pPr lvl="2"/>
            <a:r>
              <a:rPr lang="ja-JP" altLang="en-US" sz="3600" dirty="0"/>
              <a:t>早川が所属していた登山サークル「渓友会」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88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まず登録するもの </a:t>
            </a:r>
            <a:r>
              <a:rPr lang="en-US" altLang="ja-JP" dirty="0"/>
              <a:t>/ </a:t>
            </a:r>
            <a:r>
              <a:rPr lang="ja-JP" altLang="en-US" dirty="0"/>
              <a:t>プロジェクト別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sz="2800" dirty="0"/>
              <a:t>お客様情報</a:t>
            </a:r>
            <a:r>
              <a:rPr lang="en-US" altLang="ja-JP" sz="2800" dirty="0"/>
              <a:t>;</a:t>
            </a:r>
            <a:r>
              <a:rPr lang="ja-JP" altLang="en-US" sz="2800" dirty="0"/>
              <a:t>会社名・部署名・住所・電話番号独自の用語</a:t>
            </a:r>
            <a:endParaRPr lang="en-US" altLang="ja-JP" sz="2800" dirty="0"/>
          </a:p>
          <a:p>
            <a:pPr lvl="1"/>
            <a:r>
              <a:rPr lang="ja-JP" altLang="en-US" sz="2800" dirty="0"/>
              <a:t>プロジェクトの名称（略称）・プロジェクトの名称（長い形式）・</a:t>
            </a:r>
            <a:r>
              <a:rPr lang="zh-CN" altLang="en-US" sz="2800" dirty="0"/>
              <a:t>登録番号（親番号）</a:t>
            </a:r>
            <a:endParaRPr lang="en-US" altLang="ja-JP" sz="2800" dirty="0"/>
          </a:p>
          <a:p>
            <a:r>
              <a:rPr lang="ja-JP" altLang="en-US" sz="2800" dirty="0"/>
              <a:t>パス（ひとまず、トップディレクトリ）</a:t>
            </a:r>
            <a:endParaRPr lang="en-US" altLang="ja-JP" sz="2800" dirty="0"/>
          </a:p>
          <a:p>
            <a:pPr lvl="1"/>
            <a:r>
              <a:rPr lang="ja-JP" altLang="en-US" sz="2800" dirty="0"/>
              <a:t>ローカルディスク・共有ファイル</a:t>
            </a:r>
            <a:endParaRPr lang="en-US" altLang="ja-JP" sz="2800" dirty="0"/>
          </a:p>
          <a:p>
            <a:r>
              <a:rPr lang="en-US" altLang="ja-JP" sz="2800" dirty="0"/>
              <a:t>Issue Tracking System</a:t>
            </a:r>
            <a:r>
              <a:rPr lang="ja-JP" altLang="en-US" sz="2800" dirty="0"/>
              <a:t>の</a:t>
            </a:r>
            <a:r>
              <a:rPr lang="en-US" altLang="ja-JP" sz="2800" dirty="0"/>
              <a:t>URL</a:t>
            </a:r>
            <a:r>
              <a:rPr lang="ja-JP" altLang="en-US" sz="2800" dirty="0"/>
              <a:t>（</a:t>
            </a:r>
            <a:r>
              <a:rPr lang="en-US" altLang="ja-JP" sz="2800" dirty="0"/>
              <a:t>query</a:t>
            </a:r>
            <a:r>
              <a:rPr lang="ja-JP" altLang="en-US" sz="2800" dirty="0"/>
              <a:t>文字列付き）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自分のチケット、未完了なチケット</a:t>
            </a:r>
            <a:endParaRPr kumimoji="1" lang="en-US" altLang="ja-JP" sz="2800" dirty="0"/>
          </a:p>
          <a:p>
            <a:r>
              <a:rPr lang="ja-JP" altLang="en-US" sz="2800" dirty="0"/>
              <a:t>クラウドサービスのログイン</a:t>
            </a:r>
            <a:r>
              <a:rPr lang="en-US" altLang="ja-JP" sz="2800" dirty="0"/>
              <a:t>URL</a:t>
            </a:r>
            <a:r>
              <a:rPr lang="ja-JP" altLang="en-US" sz="2800" dirty="0"/>
              <a:t>（環境別）</a:t>
            </a:r>
            <a:endParaRPr kumimoji="1" lang="en-US" altLang="ja-JP" sz="2800" dirty="0"/>
          </a:p>
          <a:p>
            <a:r>
              <a:rPr lang="ja-JP" altLang="en-US" sz="2800" dirty="0"/>
              <a:t>メンバー名</a:t>
            </a:r>
            <a:endParaRPr lang="en-US" altLang="ja-JP" sz="2800" dirty="0"/>
          </a:p>
          <a:p>
            <a:pPr lvl="1"/>
            <a:r>
              <a:rPr lang="ja-JP" altLang="en-US" sz="2800" dirty="0"/>
              <a:t>難読漢字・同音異義語・外国籍の方の発音</a:t>
            </a:r>
            <a:endParaRPr lang="en-US" altLang="ja-JP" sz="2800" dirty="0"/>
          </a:p>
          <a:p>
            <a:pPr lvl="1"/>
            <a:r>
              <a:rPr lang="ja-JP" altLang="en-US" sz="2800" dirty="0"/>
              <a:t>お客様の氏名（備忘を兼ねて）</a:t>
            </a:r>
            <a:endParaRPr kumimoji="1"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2738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/>
              <a:t>でなくていい</a:t>
            </a: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2745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日々更新（追加・変更）（主にプロジェクト面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設計が固まっていくモノ</a:t>
            </a:r>
            <a:endParaRPr lang="en-US" altLang="ja-JP" dirty="0"/>
          </a:p>
          <a:p>
            <a:pPr lvl="1"/>
            <a:r>
              <a:rPr kumimoji="1" lang="en-US" altLang="ja-JP" dirty="0"/>
              <a:t>DB</a:t>
            </a:r>
            <a:r>
              <a:rPr kumimoji="1" lang="ja-JP" altLang="en-US" dirty="0"/>
              <a:t>名・</a:t>
            </a:r>
            <a:r>
              <a:rPr kumimoji="1" lang="en-US" altLang="ja-JP" dirty="0"/>
              <a:t>API</a:t>
            </a:r>
            <a:r>
              <a:rPr lang="ja-JP" altLang="en-US" dirty="0"/>
              <a:t>名・文書名・画面名</a:t>
            </a:r>
            <a:endParaRPr lang="en-US" altLang="ja-JP" dirty="0"/>
          </a:p>
          <a:p>
            <a:pPr lvl="1"/>
            <a:r>
              <a:rPr lang="ja-JP" altLang="en-US" dirty="0"/>
              <a:t>その他、種々の独自用語</a:t>
            </a:r>
            <a:endParaRPr lang="en-US" altLang="ja-JP" dirty="0"/>
          </a:p>
          <a:p>
            <a:pPr lvl="1"/>
            <a:r>
              <a:rPr lang="en-US" altLang="ja-JP" dirty="0"/>
              <a:t>DB</a:t>
            </a:r>
            <a:r>
              <a:rPr lang="ja-JP" altLang="en-US" dirty="0"/>
              <a:t>や</a:t>
            </a:r>
            <a:r>
              <a:rPr lang="en-US" altLang="ja-JP" dirty="0"/>
              <a:t>API</a:t>
            </a:r>
            <a:r>
              <a:rPr lang="ja-JP" altLang="en-US" dirty="0"/>
              <a:t>にアクセスするコマンド</a:t>
            </a:r>
            <a:endParaRPr lang="en-US" altLang="ja-JP" dirty="0"/>
          </a:p>
          <a:p>
            <a:r>
              <a:rPr lang="ja-JP" altLang="en-US" dirty="0"/>
              <a:t>段々と見えてくるビジネスの建て付け</a:t>
            </a:r>
            <a:endParaRPr lang="en-US" altLang="ja-JP" dirty="0"/>
          </a:p>
          <a:p>
            <a:pPr lvl="1"/>
            <a:r>
              <a:rPr lang="ja-JP" altLang="en-US" dirty="0"/>
              <a:t>法律名・制度名・省庁名（部局名）・独立行政法人名</a:t>
            </a:r>
            <a:endParaRPr lang="en-US" altLang="ja-JP" dirty="0"/>
          </a:p>
          <a:p>
            <a:r>
              <a:rPr kumimoji="1" lang="ja-JP" altLang="en-US" dirty="0"/>
              <a:t>新規参画者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5199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/>
              <a:t>でなくていい</a:t>
            </a: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日々更新（追加・変更）が面倒？</a:t>
            </a:r>
          </a:p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81704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日々更新（追加・変更）が面倒？</a:t>
            </a:r>
            <a:r>
              <a:rPr lang="en-US" altLang="ja-JP" dirty="0"/>
              <a:t>&lt;</a:t>
            </a:r>
            <a:r>
              <a:rPr lang="ja-JP" altLang="en-US" dirty="0"/>
              <a:t>マインド編</a:t>
            </a:r>
            <a:r>
              <a:rPr lang="en-US" altLang="ja-JP" dirty="0"/>
              <a:t>&gt;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sz="3600" dirty="0"/>
              <a:t>改善の効果は複利で現れる</a:t>
            </a:r>
            <a:endParaRPr lang="en-US" altLang="ja-JP" sz="3600" dirty="0"/>
          </a:p>
          <a:p>
            <a:pPr lvl="1"/>
            <a:r>
              <a:rPr lang="en-US" altLang="zh-TW" sz="3200" dirty="0"/>
              <a:t>1.07 ** 10 = 1.96 = </a:t>
            </a:r>
            <a:r>
              <a:rPr lang="zh-TW" altLang="en-US" sz="3200" dirty="0"/>
              <a:t>約</a:t>
            </a:r>
            <a:r>
              <a:rPr lang="en-US" altLang="zh-TW" sz="3200" dirty="0"/>
              <a:t>2</a:t>
            </a:r>
            <a:r>
              <a:rPr lang="zh-TW" altLang="en-US" sz="3200" dirty="0"/>
              <a:t>倍</a:t>
            </a:r>
            <a:endParaRPr lang="en-US" altLang="zh-TW" sz="3200" dirty="0"/>
          </a:p>
          <a:p>
            <a:pPr lvl="2"/>
            <a:r>
              <a:rPr lang="ja-JP" altLang="en-US" sz="2400" dirty="0"/>
              <a:t>生産性を </a:t>
            </a:r>
            <a:r>
              <a:rPr lang="en-US" altLang="ja-JP" sz="2400" dirty="0"/>
              <a:t>7% </a:t>
            </a:r>
            <a:r>
              <a:rPr lang="ja-JP" altLang="en-US" sz="2400" dirty="0" err="1"/>
              <a:t>の向</a:t>
            </a:r>
            <a:r>
              <a:rPr lang="ja-JP" altLang="en-US" sz="2400" dirty="0"/>
              <a:t>上させる仕組みや道具を</a:t>
            </a:r>
            <a:r>
              <a:rPr lang="en-US" altLang="ja-JP" sz="2400" dirty="0"/>
              <a:t>10</a:t>
            </a:r>
            <a:r>
              <a:rPr lang="ja-JP" altLang="en-US" sz="2400" dirty="0"/>
              <a:t>個導入すると、</a:t>
            </a:r>
            <a:br>
              <a:rPr lang="en-US" altLang="ja-JP" sz="2400" dirty="0"/>
            </a:br>
            <a:r>
              <a:rPr lang="ja-JP" altLang="en-US" sz="2400" dirty="0"/>
              <a:t>生産性は</a:t>
            </a:r>
            <a:r>
              <a:rPr lang="en-US" altLang="ja-JP" sz="2400" dirty="0"/>
              <a:t>2</a:t>
            </a:r>
            <a:r>
              <a:rPr lang="ja-JP" altLang="en-US" sz="2400" dirty="0"/>
              <a:t>倍になる。</a:t>
            </a:r>
            <a:endParaRPr lang="en-US" altLang="ja-JP" sz="2400" dirty="0"/>
          </a:p>
          <a:p>
            <a:pPr lvl="1"/>
            <a:r>
              <a:rPr lang="en-US" altLang="zh-TW" sz="3200" dirty="0"/>
              <a:t>1.002 ** 365 = 2.07 = </a:t>
            </a:r>
            <a:r>
              <a:rPr lang="zh-TW" altLang="en-US" sz="3200" dirty="0"/>
              <a:t>約</a:t>
            </a:r>
            <a:r>
              <a:rPr lang="en-US" altLang="zh-TW" sz="3200" dirty="0"/>
              <a:t>2</a:t>
            </a:r>
            <a:r>
              <a:rPr lang="zh-TW" altLang="en-US" sz="3200" dirty="0"/>
              <a:t>倍</a:t>
            </a:r>
            <a:endParaRPr lang="en-US" altLang="zh-TW" sz="3200" dirty="0"/>
          </a:p>
          <a:p>
            <a:pPr lvl="2"/>
            <a:r>
              <a:rPr lang="ja-JP" altLang="en-US" sz="2400" dirty="0"/>
              <a:t>毎日</a:t>
            </a:r>
            <a:r>
              <a:rPr lang="en-US" altLang="ja-JP" sz="2400" dirty="0"/>
              <a:t>0.2% </a:t>
            </a:r>
            <a:r>
              <a:rPr lang="ja-JP" altLang="en-US" sz="2400" dirty="0" err="1"/>
              <a:t>ずつ</a:t>
            </a:r>
            <a:r>
              <a:rPr lang="ja-JP" altLang="en-US" sz="2400" dirty="0"/>
              <a:t>向上すると、</a:t>
            </a:r>
            <a:r>
              <a:rPr lang="en-US" altLang="ja-JP" sz="2400" dirty="0"/>
              <a:t>1</a:t>
            </a:r>
            <a:r>
              <a:rPr lang="ja-JP" altLang="en-US" sz="2400" dirty="0"/>
              <a:t>年後には能力が </a:t>
            </a:r>
            <a:r>
              <a:rPr lang="en-US" altLang="ja-JP" sz="2400" dirty="0"/>
              <a:t>2</a:t>
            </a:r>
            <a:r>
              <a:rPr lang="ja-JP" altLang="en-US" sz="2400" dirty="0"/>
              <a:t>倍 になる。</a:t>
            </a:r>
            <a:endParaRPr lang="en-US" altLang="ja-JP" sz="2400" dirty="0"/>
          </a:p>
          <a:p>
            <a:r>
              <a:rPr lang="ja-JP" altLang="en-US" sz="3600" dirty="0"/>
              <a:t>所要時間を計測する</a:t>
            </a:r>
            <a:r>
              <a:rPr lang="en-US" altLang="ja-JP" sz="3600" dirty="0"/>
              <a:t>: </a:t>
            </a:r>
            <a:r>
              <a:rPr lang="ja-JP" altLang="en-US" sz="3600" dirty="0"/>
              <a:t>面倒なのは思い込みに過ぎない</a:t>
            </a:r>
            <a:endParaRPr lang="en-US" altLang="ja-JP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64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87987"/>
              </p:ext>
            </p:extLst>
          </p:nvPr>
        </p:nvGraphicFramePr>
        <p:xfrm>
          <a:off x="2420620" y="4252912"/>
          <a:ext cx="760476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5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洗濯物干し（一人暮らし、数日分）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7</a:t>
                      </a:r>
                      <a:r>
                        <a:rPr kumimoji="1" lang="ja-JP" altLang="en-US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バックランジ </a:t>
                      </a:r>
                      <a:r>
                        <a:rPr kumimoji="1" lang="en-US" altLang="ja-JP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[20</a:t>
                      </a:r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回＋休憩</a:t>
                      </a:r>
                      <a:r>
                        <a:rPr kumimoji="1" lang="en-US" altLang="ja-JP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分</a:t>
                      </a:r>
                      <a:r>
                        <a:rPr kumimoji="1" lang="en-US" altLang="ja-JP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]×3</a:t>
                      </a:r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セット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9</a:t>
                      </a:r>
                      <a:r>
                        <a:rPr kumimoji="1" lang="ja-JP" altLang="en-US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ジョギング（</a:t>
                      </a:r>
                      <a:r>
                        <a:rPr kumimoji="1" lang="en-US" altLang="ja-JP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</a:t>
                      </a:r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公園</a:t>
                      </a:r>
                      <a:r>
                        <a:rPr kumimoji="1" lang="en-US" altLang="ja-JP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周＋</a:t>
                      </a:r>
                      <a:r>
                        <a:rPr kumimoji="1" lang="en-US" altLang="ja-JP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30</a:t>
                      </a:r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秒の休み</a:t>
                      </a:r>
                      <a:r>
                        <a:rPr kumimoji="1" lang="en-US" altLang="ja-JP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]×5</a:t>
                      </a:r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セット）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10</a:t>
                      </a:r>
                      <a:r>
                        <a:rPr kumimoji="1" lang="ja-JP" altLang="en-US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化粧水と乳液を塗り込む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2</a:t>
                      </a:r>
                      <a:r>
                        <a:rPr kumimoji="1" lang="ja-JP" altLang="en-US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爪にヤスリを掛ける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4</a:t>
                      </a:r>
                      <a:r>
                        <a:rPr kumimoji="1" lang="ja-JP" altLang="en-US" sz="2400" b="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149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日々更新（追加・変更）が面倒？</a:t>
            </a:r>
            <a:r>
              <a:rPr lang="en-US" altLang="ja-JP" dirty="0"/>
              <a:t>&lt;</a:t>
            </a:r>
            <a:r>
              <a:rPr lang="ja-JP" altLang="en-US" dirty="0"/>
              <a:t>技術編</a:t>
            </a:r>
            <a:r>
              <a:rPr lang="en-US" altLang="ja-JP" dirty="0"/>
              <a:t>&gt;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sz="3600" dirty="0"/>
              <a:t>仲間とともに頑張る</a:t>
            </a:r>
            <a:endParaRPr lang="en-US" altLang="ja-JP" sz="3600" dirty="0"/>
          </a:p>
          <a:p>
            <a:pPr lvl="1"/>
            <a:r>
              <a:rPr lang="ja-JP" altLang="en-US" sz="3200" dirty="0"/>
              <a:t>切磋琢磨</a:t>
            </a:r>
            <a:endParaRPr lang="en-US" altLang="ja-JP" sz="3200" dirty="0"/>
          </a:p>
          <a:p>
            <a:pPr lvl="2"/>
            <a:r>
              <a:rPr lang="en-US" altLang="ja-JP" sz="2400" dirty="0"/>
              <a:t>Community of Practice</a:t>
            </a:r>
            <a:r>
              <a:rPr lang="ja-JP" altLang="en-US" sz="2000" dirty="0"/>
              <a:t>（白井恭弘、ピッツバーグ大学、第二言語習得理論）</a:t>
            </a:r>
            <a:endParaRPr lang="en-US" altLang="ja-JP" sz="2400" dirty="0"/>
          </a:p>
          <a:p>
            <a:pPr lvl="2"/>
            <a:r>
              <a:rPr lang="ja-JP" altLang="en-US" sz="2400" dirty="0"/>
              <a:t>スマフォアプリ「みんチャレ」</a:t>
            </a:r>
            <a:endParaRPr lang="en-US" altLang="ja-JP" sz="2400" dirty="0"/>
          </a:p>
          <a:p>
            <a:pPr lvl="1"/>
            <a:r>
              <a:rPr lang="ja-JP" altLang="en-US" sz="3200" dirty="0"/>
              <a:t>宣言（引っ込みが付かなくする）</a:t>
            </a:r>
            <a:endParaRPr lang="en-US" altLang="ja-JP" sz="3200" dirty="0"/>
          </a:p>
          <a:p>
            <a:r>
              <a:rPr lang="ja-JP" altLang="en-US" sz="3600" dirty="0"/>
              <a:t>可視化する</a:t>
            </a:r>
            <a:endParaRPr lang="en-US" altLang="ja-JP" sz="3600" dirty="0"/>
          </a:p>
          <a:p>
            <a:pPr lvl="1"/>
            <a:r>
              <a:rPr lang="ja-JP" altLang="en-US" sz="3200" dirty="0"/>
              <a:t>カレンダーに★を付ける</a:t>
            </a:r>
            <a:endParaRPr lang="en-US" altLang="ja-JP" sz="3200" dirty="0"/>
          </a:p>
          <a:p>
            <a:pPr lvl="2"/>
            <a:r>
              <a:rPr lang="ja-JP" altLang="en-US" sz="2400" dirty="0"/>
              <a:t>やらなかった日も空白として可視化される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65</a:t>
            </a:fld>
            <a:endParaRPr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>
            <a:off x="7396198" y="3033486"/>
            <a:ext cx="3614590" cy="3614590"/>
            <a:chOff x="7340599" y="2378972"/>
            <a:chExt cx="4479027" cy="447902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599" y="2378972"/>
              <a:ext cx="4479027" cy="447902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62310">
              <a:off x="7556500" y="3619177"/>
              <a:ext cx="530224" cy="5067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72238">
              <a:off x="11036991" y="3619177"/>
              <a:ext cx="530224" cy="5067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7541">
              <a:off x="8136582" y="3619177"/>
              <a:ext cx="530224" cy="506733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0580">
              <a:off x="8716664" y="3619177"/>
              <a:ext cx="530224" cy="506733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746" y="3619177"/>
              <a:ext cx="530224" cy="506733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72238">
              <a:off x="9876828" y="3619177"/>
              <a:ext cx="530224" cy="506733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08916">
              <a:off x="10456910" y="3619177"/>
              <a:ext cx="530224" cy="506733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72238">
              <a:off x="7556500" y="4108656"/>
              <a:ext cx="530224" cy="506733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6991" y="4108656"/>
              <a:ext cx="530224" cy="506733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582" y="4108656"/>
              <a:ext cx="530224" cy="506733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82570">
              <a:off x="8716664" y="4108656"/>
              <a:ext cx="530224" cy="506733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7541">
              <a:off x="9296746" y="4108656"/>
              <a:ext cx="530224" cy="506733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82570">
              <a:off x="9876828" y="4108656"/>
              <a:ext cx="530224" cy="506733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62310">
              <a:off x="7556500" y="4623535"/>
              <a:ext cx="530224" cy="506733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6991" y="4623535"/>
              <a:ext cx="530224" cy="506733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582" y="4623535"/>
              <a:ext cx="530224" cy="506733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7541">
              <a:off x="8716664" y="4623535"/>
              <a:ext cx="530224" cy="506733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0580">
              <a:off x="9296746" y="4623535"/>
              <a:ext cx="530224" cy="506733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828" y="4623535"/>
              <a:ext cx="530224" cy="506733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62310">
              <a:off x="10456910" y="4623535"/>
              <a:ext cx="530224" cy="506733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6500" y="5113014"/>
              <a:ext cx="530224" cy="506733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7541">
              <a:off x="11036991" y="5113014"/>
              <a:ext cx="530224" cy="506733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6664" y="5113014"/>
              <a:ext cx="530224" cy="506733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72238">
              <a:off x="9296746" y="5113014"/>
              <a:ext cx="530224" cy="506733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828" y="5113014"/>
              <a:ext cx="530224" cy="506733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6910" y="5113014"/>
              <a:ext cx="530224" cy="506733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0580">
              <a:off x="7569200" y="5633714"/>
              <a:ext cx="530224" cy="506733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82570">
              <a:off x="8149282" y="5633714"/>
              <a:ext cx="530224" cy="506733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08916">
              <a:off x="8729364" y="5633714"/>
              <a:ext cx="530224" cy="506733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45" y="4991205"/>
              <a:ext cx="845136" cy="845136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0828" y="3963142"/>
              <a:ext cx="845136" cy="845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8867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活用のためのアイディア（列挙）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/>
              <a:t>でなくていい</a:t>
            </a: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>
                <a:solidFill>
                  <a:schemeClr val="accent2"/>
                </a:solidFill>
              </a:rPr>
              <a:t>github</a:t>
            </a:r>
            <a:r>
              <a:rPr lang="ja-JP" altLang="en-US" sz="3600" dirty="0">
                <a:solidFill>
                  <a:schemeClr val="accent2"/>
                </a:solidFill>
              </a:rPr>
              <a:t>でポータビリティ</a:t>
            </a:r>
            <a:r>
              <a:rPr lang="en-US" altLang="ja-JP" sz="3600" dirty="0">
                <a:solidFill>
                  <a:schemeClr val="accent2"/>
                </a:solidFill>
              </a:rPr>
              <a:t>&amp;</a:t>
            </a:r>
            <a:r>
              <a:rPr lang="ja-JP" altLang="en-US" sz="3600" dirty="0">
                <a:solidFill>
                  <a:schemeClr val="accent2"/>
                </a:solidFill>
              </a:rPr>
              <a:t>情報漏洩を防ぐ </a:t>
            </a:r>
            <a:r>
              <a:rPr lang="en-US" altLang="ja-JP" sz="3600" dirty="0" err="1">
                <a:solidFill>
                  <a:schemeClr val="accent2"/>
                </a:solidFill>
              </a:rPr>
              <a:t>Git</a:t>
            </a:r>
            <a:r>
              <a:rPr lang="en-US" altLang="ja-JP" sz="3600" dirty="0">
                <a:solidFill>
                  <a:schemeClr val="accent2"/>
                </a:solidFill>
              </a:rPr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585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sz="3200" dirty="0"/>
              <a:t>「クリップボード履歴</a:t>
            </a:r>
            <a:r>
              <a:rPr lang="en-US" altLang="ja-JP" sz="3200" dirty="0"/>
              <a:t>&amp;</a:t>
            </a:r>
            <a:r>
              <a:rPr lang="ja-JP" altLang="en-US" sz="3200" dirty="0"/>
              <a:t>定型文ツール」を活用していくと、会社だけではなく、家でも、あらゆる場所で使いたくなる。</a:t>
            </a:r>
            <a:endParaRPr lang="en-US" altLang="ja-JP" sz="3200" dirty="0"/>
          </a:p>
          <a:p>
            <a:pPr lvl="1"/>
            <a:r>
              <a:rPr kumimoji="1" lang="ja-JP" altLang="en-US" sz="2800" dirty="0"/>
              <a:t>→クラウドサービス </a:t>
            </a:r>
            <a:r>
              <a:rPr kumimoji="1" lang="en-US" altLang="ja-JP" sz="2800" dirty="0"/>
              <a:t>github.com </a:t>
            </a:r>
            <a:r>
              <a:rPr kumimoji="1" lang="ja-JP" altLang="en-US" sz="2800" dirty="0" err="1"/>
              <a:t>で共</a:t>
            </a:r>
            <a:r>
              <a:rPr kumimoji="1" lang="ja-JP" altLang="en-US" sz="2800" dirty="0"/>
              <a:t>有する。</a:t>
            </a:r>
            <a:endParaRPr kumimoji="1" lang="en-US" altLang="ja-JP" sz="2800" dirty="0"/>
          </a:p>
          <a:p>
            <a:r>
              <a:rPr lang="ja-JP" altLang="en-US" sz="3200" dirty="0"/>
              <a:t>でも、社外秘情報はクラウドにアップロード（</a:t>
            </a:r>
            <a:r>
              <a:rPr lang="en-US" altLang="ja-JP" sz="3200" dirty="0"/>
              <a:t>push</a:t>
            </a:r>
            <a:r>
              <a:rPr lang="ja-JP" altLang="en-US" sz="3200" dirty="0"/>
              <a:t>）されないようにしたい。</a:t>
            </a:r>
            <a:endParaRPr lang="en-US" altLang="ja-JP" sz="3200" dirty="0"/>
          </a:p>
          <a:p>
            <a:pPr lvl="1"/>
            <a:r>
              <a:rPr kumimoji="1" lang="ja-JP" altLang="en-US" sz="2800" dirty="0"/>
              <a:t>サンプル設定で</a:t>
            </a:r>
            <a:r>
              <a:rPr lang="ja-JP" altLang="en-US" sz="2800" dirty="0"/>
              <a:t>は</a:t>
            </a:r>
            <a:r>
              <a:rPr kumimoji="1" lang="en-US" altLang="ja-JP" sz="2800" dirty="0"/>
              <a:t>FSI</a:t>
            </a:r>
            <a:r>
              <a:rPr kumimoji="1" lang="ja-JP" altLang="en-US" sz="2800" dirty="0" err="1"/>
              <a:t>のを</a:t>
            </a:r>
            <a:r>
              <a:rPr kumimoji="1" lang="ja-JP" altLang="en-US" sz="2800" dirty="0"/>
              <a:t>頂点とするツリーが設けられている。</a:t>
            </a:r>
            <a:endParaRPr kumimoji="1" lang="en-US" altLang="ja-JP" sz="2800" dirty="0"/>
          </a:p>
          <a:p>
            <a:pPr lvl="2"/>
            <a:r>
              <a:rPr lang="ja-JP" altLang="en-US" dirty="0"/>
              <a:t>そのツリーの配下を削除してからアップロードすれば良さそう。</a:t>
            </a:r>
            <a:endParaRPr lang="en-US" altLang="ja-JP" dirty="0"/>
          </a:p>
          <a:p>
            <a:pPr lvl="1"/>
            <a:r>
              <a:rPr lang="ja-JP" altLang="en-US" sz="2800" dirty="0"/>
              <a:t>自動化せず、</a:t>
            </a:r>
            <a:r>
              <a:rPr kumimoji="1" lang="ja-JP" altLang="en-US" sz="2800" dirty="0"/>
              <a:t>人間の努力や注意力に依存していては、早晩、誤ってアップロードしてしまうであろう。</a:t>
            </a:r>
            <a:endParaRPr kumimoji="1" lang="en-US" altLang="ja-JP" sz="2800" dirty="0"/>
          </a:p>
          <a:p>
            <a:r>
              <a:rPr lang="ja-JP" altLang="en-US" sz="3200" dirty="0"/>
              <a:t>自動化（</a:t>
            </a:r>
            <a:r>
              <a:rPr lang="en-US" altLang="ja-JP" sz="3200" dirty="0"/>
              <a:t>Hook=</a:t>
            </a:r>
            <a:r>
              <a:rPr lang="ja-JP" altLang="en-US" sz="3200" dirty="0"/>
              <a:t>フック</a:t>
            </a:r>
            <a:r>
              <a:rPr lang="en-US" altLang="ja-JP" sz="3200" dirty="0"/>
              <a:t>=</a:t>
            </a:r>
            <a:r>
              <a:rPr lang="ja-JP" altLang="en-US" sz="3200" dirty="0"/>
              <a:t>鈎針）</a:t>
            </a:r>
            <a:endParaRPr lang="en-US" altLang="ja-JP" sz="3200" dirty="0"/>
          </a:p>
          <a:p>
            <a:pPr lvl="1"/>
            <a:r>
              <a:rPr kumimoji="1" lang="ja-JP" altLang="en-US" sz="2800" dirty="0"/>
              <a:t>ある人間の行為（コミット）が行われたら、呼応する処理が自</a:t>
            </a:r>
            <a:r>
              <a:rPr lang="ja-JP" altLang="en-US" sz="2800" dirty="0"/>
              <a:t>動的に行われる。</a:t>
            </a:r>
            <a:endParaRPr lang="en-US" altLang="ja-JP" sz="2800" dirty="0"/>
          </a:p>
          <a:p>
            <a:pPr lvl="2"/>
            <a:r>
              <a:rPr kumimoji="1" lang="ja-JP" altLang="en-US" sz="2400" dirty="0"/>
              <a:t>「自動処理という名の鈎針が行為に引っ掛かって</a:t>
            </a:r>
            <a:r>
              <a:rPr lang="ja-JP" altLang="en-US" sz="2400" dirty="0"/>
              <a:t>、</a:t>
            </a:r>
            <a:r>
              <a:rPr lang="ja-JP" altLang="en-US" sz="2400" dirty="0" err="1"/>
              <a:t>引きづられて</a:t>
            </a:r>
            <a:r>
              <a:rPr lang="ja-JP" altLang="en-US" sz="2400" dirty="0"/>
              <a:t>いる</a:t>
            </a:r>
            <a:r>
              <a:rPr kumimoji="1" lang="ja-JP" altLang="en-US" sz="2400" dirty="0"/>
              <a:t>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8373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3" y="830875"/>
            <a:ext cx="11447253" cy="5331574"/>
          </a:xfrm>
        </p:spPr>
        <p:txBody>
          <a:bodyPr anchor="t"/>
          <a:lstStyle/>
          <a:p>
            <a:pPr marL="0" indent="0" algn="ctr">
              <a:buNone/>
            </a:pPr>
            <a:r>
              <a:rPr lang="ja-JP" altLang="en-US" sz="28700" dirty="0"/>
              <a:t>付録</a:t>
            </a:r>
            <a:endParaRPr kumimoji="1" lang="ja-JP" altLang="en-US" sz="287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65032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1: Windows OS</a:t>
            </a:r>
            <a:r>
              <a:rPr lang="ja-JP" altLang="en-US" dirty="0"/>
              <a:t>の設定画面を一発起動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dirty="0"/>
              <a:t>「</a:t>
            </a:r>
            <a:r>
              <a:rPr lang="en-US" altLang="ja-JP" dirty="0" err="1"/>
              <a:t>ms</a:t>
            </a:r>
            <a:r>
              <a:rPr lang="en-US" altLang="ja-JP" dirty="0"/>
              <a:t>-settings: URI </a:t>
            </a:r>
            <a:r>
              <a:rPr lang="ja-JP" altLang="en-US" dirty="0"/>
              <a:t>スキーム」を利用する</a:t>
            </a:r>
          </a:p>
          <a:p>
            <a:pPr lvl="1"/>
            <a:r>
              <a:rPr lang="en-US" altLang="ja-JP" dirty="0"/>
              <a:t>Windows </a:t>
            </a:r>
            <a:r>
              <a:rPr lang="ja-JP" altLang="en-US" dirty="0"/>
              <a:t>設定アプリの起動 </a:t>
            </a:r>
            <a:r>
              <a:rPr lang="en-US" altLang="ja-JP" dirty="0"/>
              <a:t>- UWP applications | Microsoft Learn</a:t>
            </a:r>
          </a:p>
          <a:p>
            <a:pPr lvl="2"/>
            <a:r>
              <a:rPr lang="en-US" altLang="ja-JP" dirty="0">
                <a:hlinkClick r:id="rId3"/>
              </a:rPr>
              <a:t>https://learn.microsoft.com/ja-jp/windows/uwp/launch-resume/launch-settings-app#ms-settings-uri-scheme-reference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565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お悩み・トラブル→道具を使おう！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317891"/>
              </p:ext>
            </p:extLst>
          </p:nvPr>
        </p:nvGraphicFramePr>
        <p:xfrm>
          <a:off x="122238" y="846138"/>
          <a:ext cx="11947525" cy="5875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8855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2: </a:t>
            </a:r>
            <a:r>
              <a:rPr lang="ja-JP" altLang="en-US" dirty="0"/>
              <a:t>タスクバーにアイコンを常時 表示させる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win-s</a:t>
            </a:r>
            <a:r>
              <a:rPr lang="ja-JP" altLang="en-US" dirty="0"/>
              <a:t>で検索窓を開く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検索窓に「通知領域」と入力し、「タスク バーの通知領域」を選択する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「タスク バーに表示するアイコンを選択します」を選択する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目的のアプリに対するスイッチ（フラグ）がオフ（白色、黒点が左側にある）だったら、オン（青色、白点が左側）にする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70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1347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2: </a:t>
            </a:r>
            <a:r>
              <a:rPr lang="ja-JP" altLang="en-US" dirty="0"/>
              <a:t>タスクバーにアイコンを常時 表示させる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2800" dirty="0"/>
              <a:t>win-s</a:t>
            </a:r>
            <a:r>
              <a:rPr lang="ja-JP" altLang="en-US" sz="2800" dirty="0"/>
              <a:t>で検索窓を開く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2800" dirty="0"/>
              <a:t>検索窓に「通知領域」と入力し、「タスク バーの通知領域」を選択する</a:t>
            </a:r>
          </a:p>
          <a:p>
            <a:pPr marL="0" indent="0">
              <a:buNone/>
            </a:pP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71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10623" r="12477"/>
          <a:stretch/>
        </p:blipFill>
        <p:spPr>
          <a:xfrm>
            <a:off x="834466" y="1867679"/>
            <a:ext cx="6139754" cy="4853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l="2905" t="17791" r="59077" b="66707"/>
          <a:stretch/>
        </p:blipFill>
        <p:spPr>
          <a:xfrm>
            <a:off x="4834152" y="3686323"/>
            <a:ext cx="6985475" cy="2204939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正方形/長方形 14"/>
          <p:cNvSpPr/>
          <p:nvPr/>
        </p:nvSpPr>
        <p:spPr>
          <a:xfrm>
            <a:off x="985938" y="2483766"/>
            <a:ext cx="2793582" cy="53733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966788" y="3040856"/>
            <a:ext cx="3819525" cy="2907507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779520" y="2483766"/>
            <a:ext cx="8076724" cy="1142878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78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2: </a:t>
            </a:r>
            <a:r>
              <a:rPr lang="ja-JP" altLang="en-US" dirty="0"/>
              <a:t>タスクバーにアイコンを常時 表示させる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7970" y="894601"/>
            <a:ext cx="11447253" cy="5331574"/>
          </a:xfrm>
        </p:spPr>
        <p:txBody>
          <a:bodyPr wrap="square"/>
          <a:lstStyle/>
          <a:p>
            <a:pPr marL="742950" indent="-742950">
              <a:buFont typeface="+mj-lt"/>
              <a:buAutoNum type="arabicPeriod" startAt="3"/>
            </a:pPr>
            <a:r>
              <a:rPr lang="ja-JP" altLang="en-US" dirty="0"/>
              <a:t>「タスク バーに表示するアイコン</a:t>
            </a:r>
            <a:br>
              <a:rPr lang="en-US" altLang="ja-JP" dirty="0"/>
            </a:br>
            <a:r>
              <a:rPr lang="ja-JP" altLang="en-US" dirty="0"/>
              <a:t>を選択します」を選択する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72</a:t>
            </a:fld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365" y="934233"/>
            <a:ext cx="3448050" cy="36559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t="85073" b="1171"/>
          <a:stretch/>
        </p:blipFill>
        <p:spPr>
          <a:xfrm>
            <a:off x="372374" y="4959478"/>
            <a:ext cx="10828695" cy="1579434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8502365" y="4052832"/>
            <a:ext cx="3448050" cy="53733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372374" y="4052832"/>
            <a:ext cx="8129991" cy="855719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1245850" y="4629802"/>
            <a:ext cx="704565" cy="1961498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矢印 19"/>
          <p:cNvSpPr/>
          <p:nvPr/>
        </p:nvSpPr>
        <p:spPr>
          <a:xfrm>
            <a:off x="7110663" y="5302754"/>
            <a:ext cx="814137" cy="1020763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1957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2: </a:t>
            </a:r>
            <a:r>
              <a:rPr lang="ja-JP" altLang="en-US" dirty="0"/>
              <a:t>タスクバーにアイコンを常時 表示させる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742950" indent="-742950">
              <a:buFont typeface="+mj-lt"/>
              <a:buAutoNum type="arabicPeriod" startAt="4"/>
            </a:pPr>
            <a:r>
              <a:rPr lang="ja-JP" altLang="en-US" dirty="0"/>
              <a:t>目的のアプリに対するスイッチ（フラグ）がオフ（白色、黒点が左側にある）だったら、オン（青色、白点が右側）にする</a:t>
            </a:r>
            <a:endParaRPr lang="en-US" altLang="ja-JP" dirty="0"/>
          </a:p>
          <a:p>
            <a:pPr marL="742950" indent="-742950">
              <a:buFont typeface="+mj-lt"/>
              <a:buAutoNum type="arabicPeriod" startAt="5"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73</a:t>
            </a:fld>
            <a:endParaRPr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l="748" t="52041" r="3407" b="23782"/>
          <a:stretch/>
        </p:blipFill>
        <p:spPr>
          <a:xfrm>
            <a:off x="1805013" y="2723654"/>
            <a:ext cx="8280803" cy="104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/>
          <a:srcRect t="30890" b="21953"/>
          <a:stretch/>
        </p:blipFill>
        <p:spPr>
          <a:xfrm>
            <a:off x="1805637" y="3935481"/>
            <a:ext cx="8279768" cy="1037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左矢印 12"/>
          <p:cNvSpPr/>
          <p:nvPr/>
        </p:nvSpPr>
        <p:spPr>
          <a:xfrm rot="5400000" flipH="1">
            <a:off x="6855344" y="3316227"/>
            <a:ext cx="820405" cy="820989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4835570" y="5295778"/>
            <a:ext cx="6485521" cy="1281112"/>
            <a:chOff x="5094514" y="5257800"/>
            <a:chExt cx="6485521" cy="128111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5"/>
            <a:srcRect l="17060" t="59655"/>
            <a:stretch/>
          </p:blipFill>
          <p:spPr>
            <a:xfrm>
              <a:off x="5094514" y="5305809"/>
              <a:ext cx="6485521" cy="1233103"/>
            </a:xfrm>
            <a:prstGeom prst="rect">
              <a:avLst/>
            </a:prstGeom>
          </p:spPr>
        </p:pic>
        <p:sp>
          <p:nvSpPr>
            <p:cNvPr id="7" name="円/楕円 6"/>
            <p:cNvSpPr/>
            <p:nvPr/>
          </p:nvSpPr>
          <p:spPr>
            <a:xfrm>
              <a:off x="5485605" y="5257800"/>
              <a:ext cx="703221" cy="703221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7" name="フリーフォーム 16"/>
          <p:cNvSpPr/>
          <p:nvPr/>
        </p:nvSpPr>
        <p:spPr>
          <a:xfrm>
            <a:off x="4777783" y="3665646"/>
            <a:ext cx="2156417" cy="1617554"/>
          </a:xfrm>
          <a:custGeom>
            <a:avLst/>
            <a:gdLst>
              <a:gd name="connsiteX0" fmla="*/ 2156417 w 2156417"/>
              <a:gd name="connsiteY0" fmla="*/ 601554 h 1617554"/>
              <a:gd name="connsiteX1" fmla="*/ 73617 w 2156417"/>
              <a:gd name="connsiteY1" fmla="*/ 42754 h 1617554"/>
              <a:gd name="connsiteX2" fmla="*/ 670517 w 2156417"/>
              <a:gd name="connsiteY2" fmla="*/ 1617554 h 161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417" h="1617554">
                <a:moveTo>
                  <a:pt x="2156417" y="601554"/>
                </a:moveTo>
                <a:cubicBezTo>
                  <a:pt x="1238842" y="237487"/>
                  <a:pt x="321267" y="-126579"/>
                  <a:pt x="73617" y="42754"/>
                </a:cubicBezTo>
                <a:cubicBezTo>
                  <a:pt x="-174033" y="212087"/>
                  <a:pt x="248242" y="914820"/>
                  <a:pt x="670517" y="1617554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149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2374" y="1"/>
            <a:ext cx="11447253" cy="1509710"/>
          </a:xfrm>
        </p:spPr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3:</a:t>
            </a:r>
            <a:r>
              <a:rPr lang="ja-JP" altLang="en-US" dirty="0"/>
              <a:t>マウスを使わずに、</a:t>
            </a:r>
            <a:br>
              <a:rPr lang="en-US" altLang="ja-JP" dirty="0"/>
            </a:br>
            <a:r>
              <a:rPr lang="ja-JP" altLang="en-US" dirty="0"/>
              <a:t>タスクバーのアイコンを右クリックする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1689099"/>
            <a:ext cx="11697424" cy="4487863"/>
          </a:xfrm>
        </p:spPr>
        <p:txBody>
          <a:bodyPr wrap="square"/>
          <a:lstStyle/>
          <a:p>
            <a:pPr marL="742950" indent="-742950">
              <a:buFont typeface="+mj-lt"/>
              <a:buAutoNum type="arabicPeriod"/>
            </a:pPr>
            <a:r>
              <a:rPr lang="ja-JP" altLang="en-US" b="1" dirty="0">
                <a:solidFill>
                  <a:schemeClr val="accent2"/>
                </a:solidFill>
              </a:rPr>
              <a:t>ショートカットキー </a:t>
            </a:r>
            <a:r>
              <a:rPr lang="en-US" altLang="ja-JP" b="1" dirty="0">
                <a:solidFill>
                  <a:schemeClr val="accent2"/>
                </a:solidFill>
              </a:rPr>
              <a:t>win-b</a:t>
            </a:r>
          </a:p>
          <a:p>
            <a:pPr lvl="1"/>
            <a:r>
              <a:rPr lang="ja-JP" altLang="en-US" dirty="0"/>
              <a:t>タスクバーのインジケーターにフォーカスが当たる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上下左右のカーソルキー</a:t>
            </a:r>
            <a:endParaRPr lang="en-US" altLang="ja-JP" dirty="0"/>
          </a:p>
          <a:p>
            <a:pPr lvl="1"/>
            <a:r>
              <a:rPr lang="ja-JP" altLang="en-US" dirty="0"/>
              <a:t>目的のアイコンにカーソルを当てる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>
                <a:solidFill>
                  <a:schemeClr val="accent2"/>
                </a:solidFill>
              </a:rPr>
              <a:t>アプリケーションキー</a:t>
            </a:r>
            <a:endParaRPr lang="en-US" altLang="ja-JP" b="1" dirty="0">
              <a:solidFill>
                <a:schemeClr val="accent2"/>
              </a:solidFill>
            </a:endParaRPr>
          </a:p>
          <a:p>
            <a:pPr marL="1314450" lvl="1" indent="-742950"/>
            <a:r>
              <a:rPr lang="ja-JP" altLang="en-US" b="1" dirty="0">
                <a:solidFill>
                  <a:schemeClr val="accent2"/>
                </a:solidFill>
              </a:rPr>
              <a:t>右クリック代わり</a:t>
            </a:r>
          </a:p>
          <a:p>
            <a:pPr marL="1257300" lvl="2" indent="-342900"/>
            <a:r>
              <a:rPr lang="ja-JP" altLang="en-US" dirty="0"/>
              <a:t>アプリケーションキーが備わっている機種を選ぶべき</a:t>
            </a:r>
            <a:endParaRPr lang="en-US" altLang="ja-JP" dirty="0"/>
          </a:p>
          <a:p>
            <a:pPr marL="1257300" lvl="2" indent="-342900"/>
            <a:r>
              <a:rPr lang="ja-JP" altLang="en-US" dirty="0"/>
              <a:t>アプリケーションキーが備わっている外付けキーボードを使うべき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74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2928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IME</a:t>
            </a:r>
            <a:r>
              <a:rPr lang="ja-JP" altLang="en-US" dirty="0"/>
              <a:t>（日本語入力プログラム）の技、あれこれ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845389"/>
            <a:ext cx="11447253" cy="5331574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短縮読み</a:t>
            </a:r>
          </a:p>
          <a:p>
            <a:pPr lvl="1"/>
            <a:r>
              <a:rPr lang="ja-JP" altLang="en-US" sz="3600" dirty="0"/>
              <a:t>「おつはや」→「お疲れさまです。早川です。」</a:t>
            </a:r>
          </a:p>
          <a:p>
            <a:pPr lvl="1"/>
            <a:r>
              <a:rPr lang="ja-JP" altLang="en-US" sz="3600" dirty="0"/>
              <a:t>「いかとお」→「以下の通りです。」</a:t>
            </a:r>
          </a:p>
          <a:p>
            <a:r>
              <a:rPr lang="ja-JP" altLang="en-US" sz="4000" dirty="0"/>
              <a:t>一発アルファベット変換</a:t>
            </a:r>
            <a:r>
              <a:rPr lang="ja-JP" altLang="en-US" sz="4000" dirty="0">
                <a:solidFill>
                  <a:schemeClr val="accent2"/>
                </a:solidFill>
              </a:rPr>
              <a:t>（</a:t>
            </a:r>
            <a:r>
              <a:rPr lang="en-US" altLang="ja-JP" sz="4000" dirty="0">
                <a:solidFill>
                  <a:schemeClr val="accent2"/>
                </a:solidFill>
              </a:rPr>
              <a:t>F9</a:t>
            </a:r>
            <a:r>
              <a:rPr lang="ja-JP" altLang="en-US" sz="4000" dirty="0">
                <a:solidFill>
                  <a:schemeClr val="accent2"/>
                </a:solidFill>
              </a:rPr>
              <a:t>キー・</a:t>
            </a:r>
            <a:r>
              <a:rPr lang="en-US" altLang="ja-JP" sz="4000" dirty="0">
                <a:solidFill>
                  <a:schemeClr val="accent2"/>
                </a:solidFill>
              </a:rPr>
              <a:t>F10</a:t>
            </a:r>
            <a:r>
              <a:rPr lang="ja-JP" altLang="en-US" sz="4000" dirty="0">
                <a:solidFill>
                  <a:schemeClr val="accent2"/>
                </a:solidFill>
              </a:rPr>
              <a:t>キー）</a:t>
            </a:r>
          </a:p>
          <a:p>
            <a:pPr lvl="1"/>
            <a:r>
              <a:rPr lang="ja-JP" altLang="en-US" sz="3600" dirty="0"/>
              <a:t>日本語入力のまま、数単語だけ英語を打つ。</a:t>
            </a:r>
          </a:p>
          <a:p>
            <a:r>
              <a:rPr lang="ja-JP" altLang="en-US" sz="4000" dirty="0"/>
              <a:t>一発カタカナ変換</a:t>
            </a:r>
            <a:r>
              <a:rPr lang="ja-JP" altLang="en-US" sz="4000" dirty="0">
                <a:solidFill>
                  <a:schemeClr val="accent2"/>
                </a:solidFill>
              </a:rPr>
              <a:t>（</a:t>
            </a:r>
            <a:r>
              <a:rPr lang="en-US" altLang="ja-JP" sz="4000" dirty="0">
                <a:solidFill>
                  <a:schemeClr val="accent2"/>
                </a:solidFill>
              </a:rPr>
              <a:t>ctrl-</a:t>
            </a:r>
            <a:r>
              <a:rPr lang="en-US" altLang="ja-JP" sz="4000" dirty="0" err="1">
                <a:solidFill>
                  <a:schemeClr val="accent2"/>
                </a:solidFill>
              </a:rPr>
              <a:t>i</a:t>
            </a:r>
            <a:r>
              <a:rPr lang="ja-JP" altLang="en-US" sz="4000" dirty="0">
                <a:solidFill>
                  <a:schemeClr val="accent2"/>
                </a:solidFill>
              </a:rPr>
              <a:t>）</a:t>
            </a:r>
          </a:p>
          <a:p>
            <a:r>
              <a:rPr lang="ja-JP" altLang="en-US" sz="4000" dirty="0"/>
              <a:t>一発ひらがな変換</a:t>
            </a:r>
            <a:r>
              <a:rPr lang="ja-JP" altLang="en-US" sz="4000" dirty="0">
                <a:solidFill>
                  <a:schemeClr val="accent2"/>
                </a:solidFill>
              </a:rPr>
              <a:t>（</a:t>
            </a:r>
            <a:r>
              <a:rPr lang="en-US" altLang="ja-JP" sz="4000" dirty="0">
                <a:solidFill>
                  <a:schemeClr val="accent2"/>
                </a:solidFill>
              </a:rPr>
              <a:t>ctrl-u</a:t>
            </a:r>
            <a:r>
              <a:rPr lang="ja-JP" altLang="en-US" sz="4000" dirty="0">
                <a:solidFill>
                  <a:schemeClr val="accent2"/>
                </a:solidFill>
              </a:rPr>
              <a:t>）</a:t>
            </a:r>
          </a:p>
          <a:p>
            <a:r>
              <a:rPr lang="ja-JP" altLang="en-US" sz="4000" dirty="0"/>
              <a:t>漢字確定後の再変換（</a:t>
            </a:r>
            <a:r>
              <a:rPr lang="ja-JP" altLang="en-US" sz="4000" dirty="0">
                <a:solidFill>
                  <a:schemeClr val="accent2"/>
                </a:solidFill>
              </a:rPr>
              <a:t>変換キー</a:t>
            </a:r>
            <a:r>
              <a:rPr lang="ja-JP" altLang="en-US" sz="4000" dirty="0"/>
              <a:t>）</a:t>
            </a:r>
          </a:p>
          <a:p>
            <a:pPr lvl="1"/>
            <a:r>
              <a:rPr lang="ja-JP" altLang="en-US" sz="3600" dirty="0"/>
              <a:t>漢字の変換ミス</a:t>
            </a:r>
          </a:p>
          <a:p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48" y="3984304"/>
            <a:ext cx="2247900" cy="25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6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IME</a:t>
            </a:r>
            <a:r>
              <a:rPr lang="ja-JP" altLang="en-US" dirty="0"/>
              <a:t>便利</a:t>
            </a:r>
            <a:r>
              <a:rPr lang="en-US" altLang="ja-JP" dirty="0"/>
              <a:t>! …</a:t>
            </a:r>
            <a:r>
              <a:rPr lang="ja-JP" altLang="en-US" dirty="0"/>
              <a:t>とはいえ、</a:t>
            </a:r>
            <a:r>
              <a:rPr lang="en-US" altLang="ja-JP" dirty="0"/>
              <a:t>IME</a:t>
            </a:r>
            <a:r>
              <a:rPr lang="ja-JP" altLang="en-US" dirty="0"/>
              <a:t>のもどかしさよ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平仮名を入力するもどかしさ</a:t>
            </a:r>
          </a:p>
          <a:p>
            <a:r>
              <a:rPr lang="ja-JP" altLang="en-US" sz="4000" dirty="0"/>
              <a:t>漢字を候補の中から選ぶもどかしさ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48" y="3984303"/>
            <a:ext cx="2247900" cy="25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2400">
          <a:solidFill>
            <a:srgbClr val="00B0F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000"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4565</Words>
  <Application>Microsoft Office PowerPoint</Application>
  <PresentationFormat>ワイド画面</PresentationFormat>
  <Paragraphs>735</Paragraphs>
  <Slides>74</Slides>
  <Notes>31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80" baseType="lpstr">
      <vt:lpstr>BIZ UDPゴシック</vt:lpstr>
      <vt:lpstr>BIZ UDゴシック</vt:lpstr>
      <vt:lpstr>Arial</vt:lpstr>
      <vt:lpstr>Calibri</vt:lpstr>
      <vt:lpstr>Wingdings</vt:lpstr>
      <vt:lpstr>Office テーマ</vt:lpstr>
      <vt:lpstr>ClipboardHistory の ご紹介</vt:lpstr>
      <vt:lpstr>今日の目指すところ</vt:lpstr>
      <vt:lpstr>目次</vt:lpstr>
      <vt:lpstr>目次</vt:lpstr>
      <vt:lpstr>こんなお悩み・トラブル、ありませんか？</vt:lpstr>
      <vt:lpstr>こんなお悩み・トラブル、ありませんか？</vt:lpstr>
      <vt:lpstr>お悩み・トラブル→道具を使おう！</vt:lpstr>
      <vt:lpstr>IME（日本語入力プログラム）の技、あれこれ</vt:lpstr>
      <vt:lpstr>IME便利! …とはいえ、IMEのもどかしさよ</vt:lpstr>
      <vt:lpstr>「クリップボード履歴&amp;定型文ツール」を使おう！</vt:lpstr>
      <vt:lpstr>目次</vt:lpstr>
      <vt:lpstr>Clipboard Historyの機能（一部）</vt:lpstr>
      <vt:lpstr>Clipboard Historyの機能（一部）</vt:lpstr>
      <vt:lpstr>Clipboard History の優位性</vt:lpstr>
      <vt:lpstr>Clipboard History の優位性</vt:lpstr>
      <vt:lpstr>Clipboard History の優位性</vt:lpstr>
      <vt:lpstr>Clipboard History の優位性</vt:lpstr>
      <vt:lpstr>目玉機能1.FIFO と LILO</vt:lpstr>
      <vt:lpstr>目玉機能2. アクセスキーを設定できる/1</vt:lpstr>
      <vt:lpstr>目玉機能2. アクセスキーを設定できる/2</vt:lpstr>
      <vt:lpstr>目玉機能2. アクセスキーを設定できる/3</vt:lpstr>
      <vt:lpstr>目玉機能3.ランチャー（LAUNCHER）/1</vt:lpstr>
      <vt:lpstr>目玉機能3.ランチャー（LAUNCHER）/2</vt:lpstr>
      <vt:lpstr>目玉機能3.ランチャー（LAUNCHER）/3</vt:lpstr>
      <vt:lpstr>目玉機能3.ランチャー（LAUNCHER）/4</vt:lpstr>
      <vt:lpstr>Clipboard History の優位性</vt:lpstr>
      <vt:lpstr>目玉機能</vt:lpstr>
      <vt:lpstr>目次</vt:lpstr>
      <vt:lpstr>インストール（適宜やってください）</vt:lpstr>
      <vt:lpstr>設定ファイルのサンプルの共有</vt:lpstr>
      <vt:lpstr>実践</vt:lpstr>
      <vt:lpstr>実践;動的定型句</vt:lpstr>
      <vt:lpstr>実践; FIFO</vt:lpstr>
      <vt:lpstr>実践; FIFO</vt:lpstr>
      <vt:lpstr>実践; FIFO</vt:lpstr>
      <vt:lpstr>実践; FIFO</vt:lpstr>
      <vt:lpstr>実践; ランチャー</vt:lpstr>
      <vt:lpstr>実践; 引用記号を付ける</vt:lpstr>
      <vt:lpstr>実践; 引用記号を外す</vt:lpstr>
      <vt:lpstr>実践; 括弧で囲む</vt:lpstr>
      <vt:lpstr>目次</vt:lpstr>
      <vt:lpstr>危険: パスワードが履歴に残ってしまう問題！</vt:lpstr>
      <vt:lpstr>危険: パスワードが履歴に残ってしまう問題！</vt:lpstr>
      <vt:lpstr>目次</vt:lpstr>
      <vt:lpstr>履歴が巨大過ぎると固まる</vt:lpstr>
      <vt:lpstr>固まったら、再読み込み</vt:lpstr>
      <vt:lpstr>目次</vt:lpstr>
      <vt:lpstr>活用のためのアイディア（列挙）</vt:lpstr>
      <vt:lpstr>活用のためのアイディア（列挙）</vt:lpstr>
      <vt:lpstr>MECEでなくていい</vt:lpstr>
      <vt:lpstr>活用のためのアイディア（列挙）</vt:lpstr>
      <vt:lpstr>アクセスキーの選択方針;〇〇しやすさ</vt:lpstr>
      <vt:lpstr>活用のためのアイディア（列挙）</vt:lpstr>
      <vt:lpstr>貼り付けず、見るだけでもいい</vt:lpstr>
      <vt:lpstr>活用のためのアイディア（列挙）</vt:lpstr>
      <vt:lpstr>最終的には削除されてしまう部分が 含まれていても良い </vt:lpstr>
      <vt:lpstr>活用のためのアイディア（列挙）</vt:lpstr>
      <vt:lpstr>まず登録するもの / 汎プロジェクト</vt:lpstr>
      <vt:lpstr>活用のためのアイディア（列挙）</vt:lpstr>
      <vt:lpstr>まず登録するもの / プロジェクト別</vt:lpstr>
      <vt:lpstr>活用のためのアイディア（列挙）</vt:lpstr>
      <vt:lpstr>日々更新（追加・変更）（主にプロジェクト面)</vt:lpstr>
      <vt:lpstr>活用のためのアイディア（列挙）</vt:lpstr>
      <vt:lpstr>日々更新（追加・変更）が面倒？&lt;マインド編&gt;</vt:lpstr>
      <vt:lpstr>日々更新（追加・変更）が面倒？&lt;技術編&gt;</vt:lpstr>
      <vt:lpstr>活用のためのアイディア（列挙）</vt:lpstr>
      <vt:lpstr>githubでポータビリティ&amp;情報漏洩を防ぐ Git Hooks</vt:lpstr>
      <vt:lpstr>PowerPoint プレゼンテーション</vt:lpstr>
      <vt:lpstr>付録1: Windows OSの設定画面を一発起動</vt:lpstr>
      <vt:lpstr>付録2: タスクバーにアイコンを常時 表示させる</vt:lpstr>
      <vt:lpstr>付録2: タスクバーにアイコンを常時 表示させる</vt:lpstr>
      <vt:lpstr>付録2: タスクバーにアイコンを常時 表示させる</vt:lpstr>
      <vt:lpstr>付録2: タスクバーにアイコンを常時 表示させる</vt:lpstr>
      <vt:lpstr>付録3:マウスを使わずに、 タスクバーのアイコンを右クリックする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ClipboardHistory の ご紹介</dc:title>
  <dc:creator>早川 剛</dc:creator>
  <cp:lastModifiedBy>早川 剛 Ｔ ＮＩ（ＮＥＴ）６Ｇ</cp:lastModifiedBy>
  <cp:revision>703</cp:revision>
  <dcterms:created xsi:type="dcterms:W3CDTF">2024-12-02T13:20:40Z</dcterms:created>
  <dcterms:modified xsi:type="dcterms:W3CDTF">2024-12-04T01:54:29Z</dcterms:modified>
</cp:coreProperties>
</file>