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3"/>
  </p:notesMasterIdLst>
  <p:sldIdLst>
    <p:sldId id="256" r:id="rId2"/>
    <p:sldId id="257" r:id="rId3"/>
    <p:sldId id="362" r:id="rId4"/>
    <p:sldId id="363" r:id="rId5"/>
    <p:sldId id="265" r:id="rId6"/>
    <p:sldId id="302" r:id="rId7"/>
    <p:sldId id="266" r:id="rId8"/>
    <p:sldId id="306" r:id="rId9"/>
    <p:sldId id="307" r:id="rId10"/>
    <p:sldId id="272" r:id="rId11"/>
    <p:sldId id="361" r:id="rId12"/>
    <p:sldId id="308" r:id="rId13"/>
    <p:sldId id="309" r:id="rId14"/>
    <p:sldId id="310" r:id="rId15"/>
    <p:sldId id="311" r:id="rId16"/>
    <p:sldId id="312" r:id="rId17"/>
    <p:sldId id="313" r:id="rId18"/>
    <p:sldId id="278" r:id="rId19"/>
    <p:sldId id="314" r:id="rId20"/>
    <p:sldId id="315" r:id="rId21"/>
    <p:sldId id="316" r:id="rId22"/>
    <p:sldId id="317" r:id="rId23"/>
    <p:sldId id="318" r:id="rId24"/>
    <p:sldId id="319" r:id="rId25"/>
    <p:sldId id="320" r:id="rId26"/>
    <p:sldId id="368" r:id="rId27"/>
    <p:sldId id="367" r:id="rId28"/>
    <p:sldId id="295" r:id="rId29"/>
    <p:sldId id="322" r:id="rId30"/>
    <p:sldId id="321" r:id="rId31"/>
    <p:sldId id="323" r:id="rId32"/>
    <p:sldId id="324" r:id="rId33"/>
    <p:sldId id="325" r:id="rId34"/>
    <p:sldId id="326" r:id="rId35"/>
    <p:sldId id="327" r:id="rId36"/>
    <p:sldId id="328" r:id="rId37"/>
    <p:sldId id="329" r:id="rId38"/>
    <p:sldId id="364" r:id="rId39"/>
    <p:sldId id="330" r:id="rId40"/>
    <p:sldId id="332" r:id="rId41"/>
    <p:sldId id="365" r:id="rId42"/>
    <p:sldId id="331" r:id="rId43"/>
    <p:sldId id="333" r:id="rId44"/>
    <p:sldId id="366" r:id="rId45"/>
    <p:sldId id="360" r:id="rId46"/>
    <p:sldId id="334" r:id="rId47"/>
    <p:sldId id="350" r:id="rId48"/>
    <p:sldId id="342" r:id="rId49"/>
    <p:sldId id="351" r:id="rId50"/>
    <p:sldId id="343" r:id="rId51"/>
    <p:sldId id="352" r:id="rId52"/>
    <p:sldId id="344" r:id="rId53"/>
    <p:sldId id="353" r:id="rId54"/>
    <p:sldId id="345" r:id="rId55"/>
    <p:sldId id="354" r:id="rId56"/>
    <p:sldId id="346" r:id="rId57"/>
    <p:sldId id="355" r:id="rId58"/>
    <p:sldId id="347" r:id="rId59"/>
    <p:sldId id="356" r:id="rId60"/>
    <p:sldId id="348" r:id="rId61"/>
    <p:sldId id="357" r:id="rId62"/>
    <p:sldId id="358" r:id="rId63"/>
    <p:sldId id="349" r:id="rId64"/>
    <p:sldId id="359" r:id="rId65"/>
    <p:sldId id="335" r:id="rId66"/>
    <p:sldId id="336" r:id="rId67"/>
    <p:sldId id="337" r:id="rId68"/>
    <p:sldId id="338" r:id="rId69"/>
    <p:sldId id="339" r:id="rId70"/>
    <p:sldId id="340" r:id="rId71"/>
    <p:sldId id="341" r:id="rId7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CC"/>
    <a:srgbClr val="FF9999"/>
    <a:srgbClr val="BFBFBF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中間スタイル 3 - アクセント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C89EF96-8CEA-46FF-86C4-4CE0E7609802}" styleName="淡色スタイル 3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997" autoAdjust="0"/>
    <p:restoredTop sz="89610" autoAdjust="0"/>
  </p:normalViewPr>
  <p:slideViewPr>
    <p:cSldViewPr snapToGrid="0" showGuides="1">
      <p:cViewPr varScale="1">
        <p:scale>
          <a:sx n="74" d="100"/>
          <a:sy n="74" d="100"/>
        </p:scale>
        <p:origin x="78" y="600"/>
      </p:cViewPr>
      <p:guideLst>
        <p:guide orient="horz" pos="2160"/>
        <p:guide pos="3840"/>
      </p:guideLst>
    </p:cSldViewPr>
  </p:slideViewPr>
  <p:notesTextViewPr>
    <p:cViewPr>
      <p:scale>
        <a:sx n="150" d="100"/>
        <a:sy n="15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357D0A4-7D49-40A1-B53A-B98F6D21CAA9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</dgm:pt>
    <dgm:pt modelId="{80ABE339-C761-4339-81F4-D6F50CA1EF28}">
      <dgm:prSet phldrT="[テキスト]" custT="1"/>
      <dgm:spPr>
        <a:solidFill>
          <a:srgbClr val="FF0000">
            <a:alpha val="50000"/>
          </a:srgbClr>
        </a:solidFill>
      </dgm:spPr>
      <dgm:t>
        <a:bodyPr/>
        <a:lstStyle/>
        <a:p>
          <a:pPr algn="ctr"/>
          <a:r>
            <a:rPr kumimoji="1" lang="ja-JP" altLang="en-US" sz="8000" dirty="0" smtClean="0">
              <a:latin typeface="BIZ UDPゴシック" panose="020B0400000000000000" pitchFamily="50" charset="-128"/>
              <a:ea typeface="BIZ UDPゴシック" panose="020B0400000000000000" pitchFamily="50" charset="-128"/>
            </a:rPr>
            <a:t>正確</a:t>
          </a:r>
          <a:endParaRPr kumimoji="1" lang="ja-JP" altLang="en-US" sz="8000" dirty="0">
            <a:latin typeface="BIZ UDPゴシック" panose="020B0400000000000000" pitchFamily="50" charset="-128"/>
            <a:ea typeface="BIZ UDPゴシック" panose="020B0400000000000000" pitchFamily="50" charset="-128"/>
          </a:endParaRPr>
        </a:p>
      </dgm:t>
    </dgm:pt>
    <dgm:pt modelId="{68DDEB2B-67DE-4300-BC50-297CE7B3AD98}" type="parTrans" cxnId="{7AEFAF16-33D0-4B2C-AD46-E8BE7D85A2C9}">
      <dgm:prSet/>
      <dgm:spPr/>
      <dgm:t>
        <a:bodyPr/>
        <a:lstStyle/>
        <a:p>
          <a:pPr algn="ctr"/>
          <a:endParaRPr kumimoji="1" lang="ja-JP" altLang="en-US" sz="2800">
            <a:latin typeface="BIZ UDPゴシック" panose="020B0400000000000000" pitchFamily="50" charset="-128"/>
            <a:ea typeface="BIZ UDPゴシック" panose="020B0400000000000000" pitchFamily="50" charset="-128"/>
          </a:endParaRPr>
        </a:p>
      </dgm:t>
    </dgm:pt>
    <dgm:pt modelId="{16CFEB9B-FFCA-4161-BD2A-6F6DC0AFD672}" type="sibTrans" cxnId="{7AEFAF16-33D0-4B2C-AD46-E8BE7D85A2C9}">
      <dgm:prSet/>
      <dgm:spPr/>
      <dgm:t>
        <a:bodyPr/>
        <a:lstStyle/>
        <a:p>
          <a:pPr algn="ctr"/>
          <a:endParaRPr kumimoji="1" lang="ja-JP" altLang="en-US" sz="2800">
            <a:latin typeface="BIZ UDPゴシック" panose="020B0400000000000000" pitchFamily="50" charset="-128"/>
            <a:ea typeface="BIZ UDPゴシック" panose="020B0400000000000000" pitchFamily="50" charset="-128"/>
          </a:endParaRPr>
        </a:p>
      </dgm:t>
    </dgm:pt>
    <dgm:pt modelId="{57E544AC-1353-49BC-A0BE-8CCA51F036FD}">
      <dgm:prSet phldrT="[テキスト]" custT="1"/>
      <dgm:spPr/>
      <dgm:t>
        <a:bodyPr/>
        <a:lstStyle/>
        <a:p>
          <a:pPr algn="ctr"/>
          <a:r>
            <a:rPr kumimoji="1" lang="ja-JP" altLang="en-US" sz="8000" dirty="0" smtClean="0">
              <a:latin typeface="BIZ UDPゴシック" panose="020B0400000000000000" pitchFamily="50" charset="-128"/>
              <a:ea typeface="BIZ UDPゴシック" panose="020B0400000000000000" pitchFamily="50" charset="-128"/>
            </a:rPr>
            <a:t>楽</a:t>
          </a:r>
          <a:endParaRPr kumimoji="1" lang="ja-JP" altLang="en-US" sz="8000" dirty="0">
            <a:latin typeface="BIZ UDPゴシック" panose="020B0400000000000000" pitchFamily="50" charset="-128"/>
            <a:ea typeface="BIZ UDPゴシック" panose="020B0400000000000000" pitchFamily="50" charset="-128"/>
          </a:endParaRPr>
        </a:p>
      </dgm:t>
    </dgm:pt>
    <dgm:pt modelId="{6CA264CA-12E8-45B0-BF68-496D02B6D7C8}" type="parTrans" cxnId="{D0489CC7-8FCB-4F7A-B0BF-529E03F683EA}">
      <dgm:prSet/>
      <dgm:spPr/>
      <dgm:t>
        <a:bodyPr/>
        <a:lstStyle/>
        <a:p>
          <a:pPr algn="ctr"/>
          <a:endParaRPr kumimoji="1" lang="ja-JP" altLang="en-US" sz="2800">
            <a:latin typeface="BIZ UDPゴシック" panose="020B0400000000000000" pitchFamily="50" charset="-128"/>
            <a:ea typeface="BIZ UDPゴシック" panose="020B0400000000000000" pitchFamily="50" charset="-128"/>
          </a:endParaRPr>
        </a:p>
      </dgm:t>
    </dgm:pt>
    <dgm:pt modelId="{3A7E72CD-61B3-4E34-B059-B5773C0FE7D2}" type="sibTrans" cxnId="{D0489CC7-8FCB-4F7A-B0BF-529E03F683EA}">
      <dgm:prSet/>
      <dgm:spPr/>
      <dgm:t>
        <a:bodyPr/>
        <a:lstStyle/>
        <a:p>
          <a:pPr algn="ctr"/>
          <a:endParaRPr kumimoji="1" lang="ja-JP" altLang="en-US" sz="2800">
            <a:latin typeface="BIZ UDPゴシック" panose="020B0400000000000000" pitchFamily="50" charset="-128"/>
            <a:ea typeface="BIZ UDPゴシック" panose="020B0400000000000000" pitchFamily="50" charset="-128"/>
          </a:endParaRPr>
        </a:p>
      </dgm:t>
    </dgm:pt>
    <dgm:pt modelId="{52CF75B0-2D63-4BDD-8083-A2AC8B89FA16}">
      <dgm:prSet phldrT="[テキスト]" custT="1"/>
      <dgm:spPr/>
      <dgm:t>
        <a:bodyPr/>
        <a:lstStyle/>
        <a:p>
          <a:pPr algn="ctr"/>
          <a:r>
            <a:rPr kumimoji="1" lang="ja-JP" altLang="en-US" sz="8000" dirty="0" smtClean="0">
              <a:latin typeface="BIZ UDPゴシック" panose="020B0400000000000000" pitchFamily="50" charset="-128"/>
              <a:ea typeface="BIZ UDPゴシック" panose="020B0400000000000000" pitchFamily="50" charset="-128"/>
            </a:rPr>
            <a:t>早い</a:t>
          </a:r>
          <a:endParaRPr kumimoji="1" lang="ja-JP" altLang="en-US" sz="8000" dirty="0">
            <a:latin typeface="BIZ UDPゴシック" panose="020B0400000000000000" pitchFamily="50" charset="-128"/>
            <a:ea typeface="BIZ UDPゴシック" panose="020B0400000000000000" pitchFamily="50" charset="-128"/>
          </a:endParaRPr>
        </a:p>
      </dgm:t>
    </dgm:pt>
    <dgm:pt modelId="{18F7032D-2215-447D-AFA6-ED28C107B2C9}" type="parTrans" cxnId="{74EB66DB-738D-4877-8117-95D4E95E160A}">
      <dgm:prSet/>
      <dgm:spPr/>
      <dgm:t>
        <a:bodyPr/>
        <a:lstStyle/>
        <a:p>
          <a:pPr algn="ctr"/>
          <a:endParaRPr kumimoji="1" lang="ja-JP" altLang="en-US" sz="2800">
            <a:latin typeface="BIZ UDPゴシック" panose="020B0400000000000000" pitchFamily="50" charset="-128"/>
            <a:ea typeface="BIZ UDPゴシック" panose="020B0400000000000000" pitchFamily="50" charset="-128"/>
          </a:endParaRPr>
        </a:p>
      </dgm:t>
    </dgm:pt>
    <dgm:pt modelId="{8B24917C-211E-4F62-933E-4C6B56A67FB6}" type="sibTrans" cxnId="{74EB66DB-738D-4877-8117-95D4E95E160A}">
      <dgm:prSet/>
      <dgm:spPr/>
      <dgm:t>
        <a:bodyPr/>
        <a:lstStyle/>
        <a:p>
          <a:pPr algn="ctr"/>
          <a:endParaRPr kumimoji="1" lang="ja-JP" altLang="en-US" sz="2800">
            <a:latin typeface="BIZ UDPゴシック" panose="020B0400000000000000" pitchFamily="50" charset="-128"/>
            <a:ea typeface="BIZ UDPゴシック" panose="020B0400000000000000" pitchFamily="50" charset="-128"/>
          </a:endParaRPr>
        </a:p>
      </dgm:t>
    </dgm:pt>
    <dgm:pt modelId="{F1B5C556-A660-49EE-89A3-D225CFD04F09}" type="pres">
      <dgm:prSet presAssocID="{9357D0A4-7D49-40A1-B53A-B98F6D21CAA9}" presName="compositeShape" presStyleCnt="0">
        <dgm:presLayoutVars>
          <dgm:chMax val="7"/>
          <dgm:dir/>
          <dgm:resizeHandles val="exact"/>
        </dgm:presLayoutVars>
      </dgm:prSet>
      <dgm:spPr/>
    </dgm:pt>
    <dgm:pt modelId="{03A8A0BD-B455-4C92-B259-DD16DE3F56D0}" type="pres">
      <dgm:prSet presAssocID="{80ABE339-C761-4339-81F4-D6F50CA1EF28}" presName="circ1" presStyleLbl="vennNode1" presStyleIdx="0" presStyleCnt="3"/>
      <dgm:spPr/>
      <dgm:t>
        <a:bodyPr/>
        <a:lstStyle/>
        <a:p>
          <a:endParaRPr kumimoji="1" lang="ja-JP" altLang="en-US"/>
        </a:p>
      </dgm:t>
    </dgm:pt>
    <dgm:pt modelId="{59707959-0886-41C3-A306-A06F26B6BFC5}" type="pres">
      <dgm:prSet presAssocID="{80ABE339-C761-4339-81F4-D6F50CA1EF28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1486FC6E-8178-497F-8801-D067E1432232}" type="pres">
      <dgm:prSet presAssocID="{57E544AC-1353-49BC-A0BE-8CCA51F036FD}" presName="circ2" presStyleLbl="vennNode1" presStyleIdx="1" presStyleCnt="3"/>
      <dgm:spPr/>
      <dgm:t>
        <a:bodyPr/>
        <a:lstStyle/>
        <a:p>
          <a:endParaRPr kumimoji="1" lang="ja-JP" altLang="en-US"/>
        </a:p>
      </dgm:t>
    </dgm:pt>
    <dgm:pt modelId="{07D7F5FD-3CF9-4541-911A-998171142CA3}" type="pres">
      <dgm:prSet presAssocID="{57E544AC-1353-49BC-A0BE-8CCA51F036FD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332A2663-AE2B-4B5E-B6E9-59E3BD7ECD09}" type="pres">
      <dgm:prSet presAssocID="{52CF75B0-2D63-4BDD-8083-A2AC8B89FA16}" presName="circ3" presStyleLbl="vennNode1" presStyleIdx="2" presStyleCnt="3"/>
      <dgm:spPr/>
      <dgm:t>
        <a:bodyPr/>
        <a:lstStyle/>
        <a:p>
          <a:endParaRPr kumimoji="1" lang="ja-JP" altLang="en-US"/>
        </a:p>
      </dgm:t>
    </dgm:pt>
    <dgm:pt modelId="{B64CC4F8-51C5-4670-8F0D-C0B10A2FAA42}" type="pres">
      <dgm:prSet presAssocID="{52CF75B0-2D63-4BDD-8083-A2AC8B89FA16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</dgm:ptLst>
  <dgm:cxnLst>
    <dgm:cxn modelId="{9C20AC5B-38B2-4DBA-AF23-E9424D46164C}" type="presOf" srcId="{57E544AC-1353-49BC-A0BE-8CCA51F036FD}" destId="{07D7F5FD-3CF9-4541-911A-998171142CA3}" srcOrd="1" destOrd="0" presId="urn:microsoft.com/office/officeart/2005/8/layout/venn1"/>
    <dgm:cxn modelId="{9216751C-F30C-4BEF-BABE-17C78A180A63}" type="presOf" srcId="{52CF75B0-2D63-4BDD-8083-A2AC8B89FA16}" destId="{B64CC4F8-51C5-4670-8F0D-C0B10A2FAA42}" srcOrd="1" destOrd="0" presId="urn:microsoft.com/office/officeart/2005/8/layout/venn1"/>
    <dgm:cxn modelId="{2D9E888B-24F5-4114-BEE1-132A6226A148}" type="presOf" srcId="{80ABE339-C761-4339-81F4-D6F50CA1EF28}" destId="{59707959-0886-41C3-A306-A06F26B6BFC5}" srcOrd="1" destOrd="0" presId="urn:microsoft.com/office/officeart/2005/8/layout/venn1"/>
    <dgm:cxn modelId="{D0489CC7-8FCB-4F7A-B0BF-529E03F683EA}" srcId="{9357D0A4-7D49-40A1-B53A-B98F6D21CAA9}" destId="{57E544AC-1353-49BC-A0BE-8CCA51F036FD}" srcOrd="1" destOrd="0" parTransId="{6CA264CA-12E8-45B0-BF68-496D02B6D7C8}" sibTransId="{3A7E72CD-61B3-4E34-B059-B5773C0FE7D2}"/>
    <dgm:cxn modelId="{68205075-0906-4AD0-8BBD-C2D64E0F59B6}" type="presOf" srcId="{80ABE339-C761-4339-81F4-D6F50CA1EF28}" destId="{03A8A0BD-B455-4C92-B259-DD16DE3F56D0}" srcOrd="0" destOrd="0" presId="urn:microsoft.com/office/officeart/2005/8/layout/venn1"/>
    <dgm:cxn modelId="{74EB66DB-738D-4877-8117-95D4E95E160A}" srcId="{9357D0A4-7D49-40A1-B53A-B98F6D21CAA9}" destId="{52CF75B0-2D63-4BDD-8083-A2AC8B89FA16}" srcOrd="2" destOrd="0" parTransId="{18F7032D-2215-447D-AFA6-ED28C107B2C9}" sibTransId="{8B24917C-211E-4F62-933E-4C6B56A67FB6}"/>
    <dgm:cxn modelId="{1F14CA2D-2A79-4D92-97A6-CAEAE49DBE9C}" type="presOf" srcId="{9357D0A4-7D49-40A1-B53A-B98F6D21CAA9}" destId="{F1B5C556-A660-49EE-89A3-D225CFD04F09}" srcOrd="0" destOrd="0" presId="urn:microsoft.com/office/officeart/2005/8/layout/venn1"/>
    <dgm:cxn modelId="{02EA7A58-E9A6-4857-BCEE-AFF6DF55E9F2}" type="presOf" srcId="{52CF75B0-2D63-4BDD-8083-A2AC8B89FA16}" destId="{332A2663-AE2B-4B5E-B6E9-59E3BD7ECD09}" srcOrd="0" destOrd="0" presId="urn:microsoft.com/office/officeart/2005/8/layout/venn1"/>
    <dgm:cxn modelId="{69417982-343A-42C1-816A-4E8359E23663}" type="presOf" srcId="{57E544AC-1353-49BC-A0BE-8CCA51F036FD}" destId="{1486FC6E-8178-497F-8801-D067E1432232}" srcOrd="0" destOrd="0" presId="urn:microsoft.com/office/officeart/2005/8/layout/venn1"/>
    <dgm:cxn modelId="{7AEFAF16-33D0-4B2C-AD46-E8BE7D85A2C9}" srcId="{9357D0A4-7D49-40A1-B53A-B98F6D21CAA9}" destId="{80ABE339-C761-4339-81F4-D6F50CA1EF28}" srcOrd="0" destOrd="0" parTransId="{68DDEB2B-67DE-4300-BC50-297CE7B3AD98}" sibTransId="{16CFEB9B-FFCA-4161-BD2A-6F6DC0AFD672}"/>
    <dgm:cxn modelId="{D28E5BE5-BC47-4FEC-A342-5A18FAD3E68D}" type="presParOf" srcId="{F1B5C556-A660-49EE-89A3-D225CFD04F09}" destId="{03A8A0BD-B455-4C92-B259-DD16DE3F56D0}" srcOrd="0" destOrd="0" presId="urn:microsoft.com/office/officeart/2005/8/layout/venn1"/>
    <dgm:cxn modelId="{9461BB26-3828-4A6D-BEDC-6E463B1DE5E0}" type="presParOf" srcId="{F1B5C556-A660-49EE-89A3-D225CFD04F09}" destId="{59707959-0886-41C3-A306-A06F26B6BFC5}" srcOrd="1" destOrd="0" presId="urn:microsoft.com/office/officeart/2005/8/layout/venn1"/>
    <dgm:cxn modelId="{2EC7FE15-A3E6-45D0-9A1F-2F01D08E315E}" type="presParOf" srcId="{F1B5C556-A660-49EE-89A3-D225CFD04F09}" destId="{1486FC6E-8178-497F-8801-D067E1432232}" srcOrd="2" destOrd="0" presId="urn:microsoft.com/office/officeart/2005/8/layout/venn1"/>
    <dgm:cxn modelId="{27DC8F8B-B676-410F-A808-184AF5DCA502}" type="presParOf" srcId="{F1B5C556-A660-49EE-89A3-D225CFD04F09}" destId="{07D7F5FD-3CF9-4541-911A-998171142CA3}" srcOrd="3" destOrd="0" presId="urn:microsoft.com/office/officeart/2005/8/layout/venn1"/>
    <dgm:cxn modelId="{F8853B75-3781-41D1-8280-FB892E405D24}" type="presParOf" srcId="{F1B5C556-A660-49EE-89A3-D225CFD04F09}" destId="{332A2663-AE2B-4B5E-B6E9-59E3BD7ECD09}" srcOrd="4" destOrd="0" presId="urn:microsoft.com/office/officeart/2005/8/layout/venn1"/>
    <dgm:cxn modelId="{CB464FC0-2987-4469-965B-C7D1F17711D8}" type="presParOf" srcId="{F1B5C556-A660-49EE-89A3-D225CFD04F09}" destId="{B64CC4F8-51C5-4670-8F0D-C0B10A2FAA42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60E6CF1-0B4F-471D-8EA3-AC2D71372D33}" type="doc">
      <dgm:prSet loTypeId="urn:microsoft.com/office/officeart/2005/8/layout/arrow2" loCatId="process" qsTypeId="urn:microsoft.com/office/officeart/2005/8/quickstyle/simple1" qsCatId="simple" csTypeId="urn:microsoft.com/office/officeart/2005/8/colors/accent1_2" csCatId="accent1" phldr="1"/>
      <dgm:spPr/>
    </dgm:pt>
    <dgm:pt modelId="{7B42EB99-62D1-40D8-876D-228515A4E09C}">
      <dgm:prSet phldrT="[テキスト]" custT="1"/>
      <dgm:spPr/>
      <dgm:t>
        <a:bodyPr/>
        <a:lstStyle/>
        <a:p>
          <a:r>
            <a:rPr kumimoji="1" lang="ja-JP" altLang="en-US" sz="4400" dirty="0" smtClean="0">
              <a:latin typeface="BIZ UDPゴシック" panose="020B0400000000000000" pitchFamily="50" charset="-128"/>
              <a:ea typeface="BIZ UDPゴシック" panose="020B0400000000000000" pitchFamily="50" charset="-128"/>
            </a:rPr>
            <a:t>平仮名入力</a:t>
          </a:r>
          <a:endParaRPr kumimoji="1" lang="ja-JP" altLang="en-US" sz="4400" dirty="0">
            <a:latin typeface="BIZ UDPゴシック" panose="020B0400000000000000" pitchFamily="50" charset="-128"/>
            <a:ea typeface="BIZ UDPゴシック" panose="020B0400000000000000" pitchFamily="50" charset="-128"/>
          </a:endParaRPr>
        </a:p>
      </dgm:t>
    </dgm:pt>
    <dgm:pt modelId="{1A527DDD-F964-495B-A57A-7DC0E491D275}" type="parTrans" cxnId="{88B2E7BC-818F-49EB-817D-C924DF9BF4E3}">
      <dgm:prSet/>
      <dgm:spPr/>
      <dgm:t>
        <a:bodyPr/>
        <a:lstStyle/>
        <a:p>
          <a:endParaRPr kumimoji="1" lang="ja-JP" altLang="en-US" sz="1200">
            <a:latin typeface="BIZ UDPゴシック" panose="020B0400000000000000" pitchFamily="50" charset="-128"/>
            <a:ea typeface="BIZ UDPゴシック" panose="020B0400000000000000" pitchFamily="50" charset="-128"/>
          </a:endParaRPr>
        </a:p>
      </dgm:t>
    </dgm:pt>
    <dgm:pt modelId="{2F192E9C-A14E-45F1-989F-0E0E8C637163}" type="sibTrans" cxnId="{88B2E7BC-818F-49EB-817D-C924DF9BF4E3}">
      <dgm:prSet/>
      <dgm:spPr/>
      <dgm:t>
        <a:bodyPr/>
        <a:lstStyle/>
        <a:p>
          <a:endParaRPr kumimoji="1" lang="ja-JP" altLang="en-US" sz="1200">
            <a:latin typeface="BIZ UDPゴシック" panose="020B0400000000000000" pitchFamily="50" charset="-128"/>
            <a:ea typeface="BIZ UDPゴシック" panose="020B0400000000000000" pitchFamily="50" charset="-128"/>
          </a:endParaRPr>
        </a:p>
      </dgm:t>
    </dgm:pt>
    <dgm:pt modelId="{E0F3990F-5079-4A59-AFE2-7B955F9C005E}">
      <dgm:prSet phldrT="[テキスト]" custT="1"/>
      <dgm:spPr/>
      <dgm:t>
        <a:bodyPr/>
        <a:lstStyle/>
        <a:p>
          <a:r>
            <a:rPr kumimoji="1" lang="ja-JP" altLang="en-US" sz="4400" dirty="0" smtClean="0">
              <a:latin typeface="BIZ UDPゴシック" panose="020B0400000000000000" pitchFamily="50" charset="-128"/>
              <a:ea typeface="BIZ UDPゴシック" panose="020B0400000000000000" pitchFamily="50" charset="-128"/>
            </a:rPr>
            <a:t>変換候補選択</a:t>
          </a:r>
          <a:endParaRPr kumimoji="1" lang="ja-JP" altLang="en-US" sz="4400" dirty="0">
            <a:latin typeface="BIZ UDPゴシック" panose="020B0400000000000000" pitchFamily="50" charset="-128"/>
            <a:ea typeface="BIZ UDPゴシック" panose="020B0400000000000000" pitchFamily="50" charset="-128"/>
          </a:endParaRPr>
        </a:p>
      </dgm:t>
    </dgm:pt>
    <dgm:pt modelId="{51DA34D0-06A9-4FB4-943B-238351AF63ED}" type="parTrans" cxnId="{8EBB1E4E-7B95-4D8C-A107-052367CF59BB}">
      <dgm:prSet/>
      <dgm:spPr/>
      <dgm:t>
        <a:bodyPr/>
        <a:lstStyle/>
        <a:p>
          <a:endParaRPr kumimoji="1" lang="ja-JP" altLang="en-US" sz="1200">
            <a:latin typeface="BIZ UDPゴシック" panose="020B0400000000000000" pitchFamily="50" charset="-128"/>
            <a:ea typeface="BIZ UDPゴシック" panose="020B0400000000000000" pitchFamily="50" charset="-128"/>
          </a:endParaRPr>
        </a:p>
      </dgm:t>
    </dgm:pt>
    <dgm:pt modelId="{9E7E342C-DD23-4DC1-BAF6-B92E731FBF94}" type="sibTrans" cxnId="{8EBB1E4E-7B95-4D8C-A107-052367CF59BB}">
      <dgm:prSet/>
      <dgm:spPr/>
      <dgm:t>
        <a:bodyPr/>
        <a:lstStyle/>
        <a:p>
          <a:endParaRPr kumimoji="1" lang="ja-JP" altLang="en-US" sz="1200">
            <a:latin typeface="BIZ UDPゴシック" panose="020B0400000000000000" pitchFamily="50" charset="-128"/>
            <a:ea typeface="BIZ UDPゴシック" panose="020B0400000000000000" pitchFamily="50" charset="-128"/>
          </a:endParaRPr>
        </a:p>
      </dgm:t>
    </dgm:pt>
    <dgm:pt modelId="{3784E4F7-ACBB-49D1-AE64-CA96B74EC3CD}">
      <dgm:prSet phldrT="[テキスト]" custT="1"/>
      <dgm:spPr/>
      <dgm:t>
        <a:bodyPr/>
        <a:lstStyle/>
        <a:p>
          <a:r>
            <a:rPr kumimoji="1" lang="ja-JP" altLang="en-US" sz="4400" dirty="0" smtClean="0">
              <a:latin typeface="BIZ UDPゴシック" panose="020B0400000000000000" pitchFamily="50" charset="-128"/>
              <a:ea typeface="BIZ UDPゴシック" panose="020B0400000000000000" pitchFamily="50" charset="-128"/>
            </a:rPr>
            <a:t>確定</a:t>
          </a:r>
          <a:endParaRPr kumimoji="1" lang="ja-JP" altLang="en-US" sz="4400" dirty="0">
            <a:latin typeface="BIZ UDPゴシック" panose="020B0400000000000000" pitchFamily="50" charset="-128"/>
            <a:ea typeface="BIZ UDPゴシック" panose="020B0400000000000000" pitchFamily="50" charset="-128"/>
          </a:endParaRPr>
        </a:p>
      </dgm:t>
    </dgm:pt>
    <dgm:pt modelId="{4BBF99EE-7151-4E78-A9EB-9228AC379EB2}" type="parTrans" cxnId="{51463246-8E33-4CF4-9CD6-FAA4C547A3A2}">
      <dgm:prSet/>
      <dgm:spPr/>
      <dgm:t>
        <a:bodyPr/>
        <a:lstStyle/>
        <a:p>
          <a:endParaRPr kumimoji="1" lang="ja-JP" altLang="en-US" sz="1200">
            <a:latin typeface="BIZ UDPゴシック" panose="020B0400000000000000" pitchFamily="50" charset="-128"/>
            <a:ea typeface="BIZ UDPゴシック" panose="020B0400000000000000" pitchFamily="50" charset="-128"/>
          </a:endParaRPr>
        </a:p>
      </dgm:t>
    </dgm:pt>
    <dgm:pt modelId="{65B586B2-2DB3-4289-A20C-FA980F7972FD}" type="sibTrans" cxnId="{51463246-8E33-4CF4-9CD6-FAA4C547A3A2}">
      <dgm:prSet/>
      <dgm:spPr/>
      <dgm:t>
        <a:bodyPr/>
        <a:lstStyle/>
        <a:p>
          <a:endParaRPr kumimoji="1" lang="ja-JP" altLang="en-US" sz="1200">
            <a:latin typeface="BIZ UDPゴシック" panose="020B0400000000000000" pitchFamily="50" charset="-128"/>
            <a:ea typeface="BIZ UDPゴシック" panose="020B0400000000000000" pitchFamily="50" charset="-128"/>
          </a:endParaRPr>
        </a:p>
      </dgm:t>
    </dgm:pt>
    <dgm:pt modelId="{099C92E7-424A-4D4E-B2F5-26226A15A1A5}" type="pres">
      <dgm:prSet presAssocID="{360E6CF1-0B4F-471D-8EA3-AC2D71372D33}" presName="arrowDiagram" presStyleCnt="0">
        <dgm:presLayoutVars>
          <dgm:chMax val="5"/>
          <dgm:dir/>
          <dgm:resizeHandles val="exact"/>
        </dgm:presLayoutVars>
      </dgm:prSet>
      <dgm:spPr/>
    </dgm:pt>
    <dgm:pt modelId="{6BB7FB55-A580-444B-A5B2-629F9C152265}" type="pres">
      <dgm:prSet presAssocID="{360E6CF1-0B4F-471D-8EA3-AC2D71372D33}" presName="arrow" presStyleLbl="bgShp" presStyleIdx="0" presStyleCnt="1"/>
      <dgm:spPr/>
    </dgm:pt>
    <dgm:pt modelId="{C70E0203-D500-495D-9444-95ACB52903E0}" type="pres">
      <dgm:prSet presAssocID="{360E6CF1-0B4F-471D-8EA3-AC2D71372D33}" presName="arrowDiagram3" presStyleCnt="0"/>
      <dgm:spPr/>
    </dgm:pt>
    <dgm:pt modelId="{6AD98807-CF67-4372-862A-08F830553671}" type="pres">
      <dgm:prSet presAssocID="{7B42EB99-62D1-40D8-876D-228515A4E09C}" presName="bullet3a" presStyleLbl="node1" presStyleIdx="0" presStyleCnt="3"/>
      <dgm:spPr/>
    </dgm:pt>
    <dgm:pt modelId="{5E1263CB-436B-4820-B0B1-FDB558F0A70C}" type="pres">
      <dgm:prSet presAssocID="{7B42EB99-62D1-40D8-876D-228515A4E09C}" presName="textBox3a" presStyleLbl="revTx" presStyleIdx="0" presStyleCnt="3" custScaleX="194954" custLinFactNeighborX="12142" custLinFactNeighborY="23494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800C95E3-6406-4E4C-BE1E-EAE856402611}" type="pres">
      <dgm:prSet presAssocID="{E0F3990F-5079-4A59-AFE2-7B955F9C005E}" presName="bullet3b" presStyleLbl="node1" presStyleIdx="1" presStyleCnt="3"/>
      <dgm:spPr/>
    </dgm:pt>
    <dgm:pt modelId="{222887B4-A442-4109-AD32-C7DCCDAFE4C5}" type="pres">
      <dgm:prSet presAssocID="{E0F3990F-5079-4A59-AFE2-7B955F9C005E}" presName="textBox3b" presStyleLbl="revTx" presStyleIdx="1" presStyleCnt="3" custScaleX="236995" custScaleY="57630" custLinFactNeighborX="17372" custLinFactNeighborY="-10072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38A666D6-4847-439C-9DDA-A1C1A8884C82}" type="pres">
      <dgm:prSet presAssocID="{3784E4F7-ACBB-49D1-AE64-CA96B74EC3CD}" presName="bullet3c" presStyleLbl="node1" presStyleIdx="2" presStyleCnt="3"/>
      <dgm:spPr/>
    </dgm:pt>
    <dgm:pt modelId="{2F242574-6AF3-4C3F-BF6A-D77384A62356}" type="pres">
      <dgm:prSet presAssocID="{3784E4F7-ACBB-49D1-AE64-CA96B74EC3CD}" presName="textBox3c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</dgm:ptLst>
  <dgm:cxnLst>
    <dgm:cxn modelId="{51463246-8E33-4CF4-9CD6-FAA4C547A3A2}" srcId="{360E6CF1-0B4F-471D-8EA3-AC2D71372D33}" destId="{3784E4F7-ACBB-49D1-AE64-CA96B74EC3CD}" srcOrd="2" destOrd="0" parTransId="{4BBF99EE-7151-4E78-A9EB-9228AC379EB2}" sibTransId="{65B586B2-2DB3-4289-A20C-FA980F7972FD}"/>
    <dgm:cxn modelId="{A739054E-819A-4DE6-9E62-9F969CECD7C9}" type="presOf" srcId="{3784E4F7-ACBB-49D1-AE64-CA96B74EC3CD}" destId="{2F242574-6AF3-4C3F-BF6A-D77384A62356}" srcOrd="0" destOrd="0" presId="urn:microsoft.com/office/officeart/2005/8/layout/arrow2"/>
    <dgm:cxn modelId="{C540A586-4808-44BD-96AE-EDAFAC030534}" type="presOf" srcId="{360E6CF1-0B4F-471D-8EA3-AC2D71372D33}" destId="{099C92E7-424A-4D4E-B2F5-26226A15A1A5}" srcOrd="0" destOrd="0" presId="urn:microsoft.com/office/officeart/2005/8/layout/arrow2"/>
    <dgm:cxn modelId="{EAB6C15F-4AA8-46B2-9E43-944A48754FC7}" type="presOf" srcId="{E0F3990F-5079-4A59-AFE2-7B955F9C005E}" destId="{222887B4-A442-4109-AD32-C7DCCDAFE4C5}" srcOrd="0" destOrd="0" presId="urn:microsoft.com/office/officeart/2005/8/layout/arrow2"/>
    <dgm:cxn modelId="{8EBB1E4E-7B95-4D8C-A107-052367CF59BB}" srcId="{360E6CF1-0B4F-471D-8EA3-AC2D71372D33}" destId="{E0F3990F-5079-4A59-AFE2-7B955F9C005E}" srcOrd="1" destOrd="0" parTransId="{51DA34D0-06A9-4FB4-943B-238351AF63ED}" sibTransId="{9E7E342C-DD23-4DC1-BAF6-B92E731FBF94}"/>
    <dgm:cxn modelId="{B41E51A7-240E-41A2-BBC8-524E54BC0EBC}" type="presOf" srcId="{7B42EB99-62D1-40D8-876D-228515A4E09C}" destId="{5E1263CB-436B-4820-B0B1-FDB558F0A70C}" srcOrd="0" destOrd="0" presId="urn:microsoft.com/office/officeart/2005/8/layout/arrow2"/>
    <dgm:cxn modelId="{88B2E7BC-818F-49EB-817D-C924DF9BF4E3}" srcId="{360E6CF1-0B4F-471D-8EA3-AC2D71372D33}" destId="{7B42EB99-62D1-40D8-876D-228515A4E09C}" srcOrd="0" destOrd="0" parTransId="{1A527DDD-F964-495B-A57A-7DC0E491D275}" sibTransId="{2F192E9C-A14E-45F1-989F-0E0E8C637163}"/>
    <dgm:cxn modelId="{006CB8D9-B68C-46A3-AB70-C632A31AD762}" type="presParOf" srcId="{099C92E7-424A-4D4E-B2F5-26226A15A1A5}" destId="{6BB7FB55-A580-444B-A5B2-629F9C152265}" srcOrd="0" destOrd="0" presId="urn:microsoft.com/office/officeart/2005/8/layout/arrow2"/>
    <dgm:cxn modelId="{4809D853-CB23-41C6-A59F-C88966AA77B4}" type="presParOf" srcId="{099C92E7-424A-4D4E-B2F5-26226A15A1A5}" destId="{C70E0203-D500-495D-9444-95ACB52903E0}" srcOrd="1" destOrd="0" presId="urn:microsoft.com/office/officeart/2005/8/layout/arrow2"/>
    <dgm:cxn modelId="{508DA4D5-0751-40E8-AC51-E6D2CA498758}" type="presParOf" srcId="{C70E0203-D500-495D-9444-95ACB52903E0}" destId="{6AD98807-CF67-4372-862A-08F830553671}" srcOrd="0" destOrd="0" presId="urn:microsoft.com/office/officeart/2005/8/layout/arrow2"/>
    <dgm:cxn modelId="{1138442A-A4DB-4E33-8B22-25774898C402}" type="presParOf" srcId="{C70E0203-D500-495D-9444-95ACB52903E0}" destId="{5E1263CB-436B-4820-B0B1-FDB558F0A70C}" srcOrd="1" destOrd="0" presId="urn:microsoft.com/office/officeart/2005/8/layout/arrow2"/>
    <dgm:cxn modelId="{54D3C88E-4E65-4B53-ACFC-AB17353BC37A}" type="presParOf" srcId="{C70E0203-D500-495D-9444-95ACB52903E0}" destId="{800C95E3-6406-4E4C-BE1E-EAE856402611}" srcOrd="2" destOrd="0" presId="urn:microsoft.com/office/officeart/2005/8/layout/arrow2"/>
    <dgm:cxn modelId="{0B84963E-DBC8-41B1-A57B-E202802F94F8}" type="presParOf" srcId="{C70E0203-D500-495D-9444-95ACB52903E0}" destId="{222887B4-A442-4109-AD32-C7DCCDAFE4C5}" srcOrd="3" destOrd="0" presId="urn:microsoft.com/office/officeart/2005/8/layout/arrow2"/>
    <dgm:cxn modelId="{E41E0165-DD9D-487B-B8FD-BB0725D86947}" type="presParOf" srcId="{C70E0203-D500-495D-9444-95ACB52903E0}" destId="{38A666D6-4847-439C-9DDA-A1C1A8884C82}" srcOrd="4" destOrd="0" presId="urn:microsoft.com/office/officeart/2005/8/layout/arrow2"/>
    <dgm:cxn modelId="{25B0BB66-353E-40D0-8504-99CF8645F0B8}" type="presParOf" srcId="{C70E0203-D500-495D-9444-95ACB52903E0}" destId="{2F242574-6AF3-4C3F-BF6A-D77384A62356}" srcOrd="5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9606FF3-A62E-4DAF-A5F9-7FA7D111A69A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CBBEA46B-7C29-4D04-9497-F40023E6C756}">
      <dgm:prSet phldrT="[テキスト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kumimoji="1" lang="ja-JP" altLang="en-US" dirty="0" smtClean="0">
              <a:solidFill>
                <a:schemeClr val="tx1"/>
              </a:solidFill>
            </a:rPr>
            <a:t>定型句ツール</a:t>
          </a:r>
          <a:endParaRPr kumimoji="1" lang="ja-JP" altLang="en-US" dirty="0">
            <a:solidFill>
              <a:schemeClr val="tx1"/>
            </a:solidFill>
          </a:endParaRPr>
        </a:p>
      </dgm:t>
    </dgm:pt>
    <dgm:pt modelId="{5A9088A1-BEC1-4EA6-B795-5D2C297D6669}" type="parTrans" cxnId="{DFF7656C-C699-4129-B014-F8EA3A550727}">
      <dgm:prSet/>
      <dgm:spPr/>
      <dgm:t>
        <a:bodyPr/>
        <a:lstStyle/>
        <a:p>
          <a:endParaRPr kumimoji="1" lang="ja-JP" altLang="en-US"/>
        </a:p>
      </dgm:t>
    </dgm:pt>
    <dgm:pt modelId="{7EC5060F-9324-4A8B-A98A-9FACF769C346}" type="sibTrans" cxnId="{DFF7656C-C699-4129-B014-F8EA3A550727}">
      <dgm:prSet/>
      <dgm:spPr/>
      <dgm:t>
        <a:bodyPr/>
        <a:lstStyle/>
        <a:p>
          <a:endParaRPr kumimoji="1" lang="ja-JP" altLang="en-US"/>
        </a:p>
      </dgm:t>
    </dgm:pt>
    <dgm:pt modelId="{7C6E0836-13A0-4BC5-818B-09D70C9DF07C}">
      <dgm:prSet phldrT="[テキスト]"/>
      <dgm:spPr>
        <a:solidFill>
          <a:srgbClr val="FF0000"/>
        </a:solidFill>
      </dgm:spPr>
      <dgm:t>
        <a:bodyPr/>
        <a:lstStyle/>
        <a:p>
          <a:r>
            <a:rPr kumimoji="1" lang="ja-JP" altLang="en-US" dirty="0" smtClean="0">
              <a:solidFill>
                <a:schemeClr val="bg1"/>
              </a:solidFill>
            </a:rPr>
            <a:t>クリップボード</a:t>
          </a:r>
          <a:endParaRPr kumimoji="1" lang="ja-JP" altLang="en-US" dirty="0">
            <a:solidFill>
              <a:schemeClr val="bg1"/>
            </a:solidFill>
          </a:endParaRPr>
        </a:p>
      </dgm:t>
    </dgm:pt>
    <dgm:pt modelId="{83F94B8B-9423-4244-870C-C38140B61B84}" type="parTrans" cxnId="{5C2A1C54-F107-423F-B3E7-6B3654B8A1E9}">
      <dgm:prSet/>
      <dgm:spPr/>
      <dgm:t>
        <a:bodyPr/>
        <a:lstStyle/>
        <a:p>
          <a:endParaRPr kumimoji="1" lang="ja-JP" altLang="en-US"/>
        </a:p>
      </dgm:t>
    </dgm:pt>
    <dgm:pt modelId="{C46E263A-976B-4CD8-8D04-7BC21410D317}" type="sibTrans" cxnId="{5C2A1C54-F107-423F-B3E7-6B3654B8A1E9}">
      <dgm:prSet/>
      <dgm:spPr/>
      <dgm:t>
        <a:bodyPr/>
        <a:lstStyle/>
        <a:p>
          <a:endParaRPr kumimoji="1" lang="ja-JP" altLang="en-US"/>
        </a:p>
      </dgm:t>
    </dgm:pt>
    <dgm:pt modelId="{42A00EDE-E196-4F6F-9C65-3E25960A5A7A}">
      <dgm:prSet phldrT="[テキスト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kumimoji="1" lang="ja-JP" altLang="en-US" dirty="0" smtClean="0">
              <a:solidFill>
                <a:schemeClr val="tx1"/>
              </a:solidFill>
            </a:rPr>
            <a:t>貼り付け先</a:t>
          </a:r>
          <a:endParaRPr kumimoji="1" lang="ja-JP" altLang="en-US" dirty="0">
            <a:solidFill>
              <a:schemeClr val="tx1"/>
            </a:solidFill>
          </a:endParaRPr>
        </a:p>
      </dgm:t>
    </dgm:pt>
    <dgm:pt modelId="{5F8ACA01-0FC2-4A3A-B362-FFF6A497B751}" type="parTrans" cxnId="{9B560D36-867D-4441-B065-DBA31ECF05A0}">
      <dgm:prSet/>
      <dgm:spPr/>
      <dgm:t>
        <a:bodyPr/>
        <a:lstStyle/>
        <a:p>
          <a:endParaRPr kumimoji="1" lang="ja-JP" altLang="en-US"/>
        </a:p>
      </dgm:t>
    </dgm:pt>
    <dgm:pt modelId="{464AE861-3428-4FFA-BFAD-57194746F580}" type="sibTrans" cxnId="{9B560D36-867D-4441-B065-DBA31ECF05A0}">
      <dgm:prSet/>
      <dgm:spPr/>
      <dgm:t>
        <a:bodyPr/>
        <a:lstStyle/>
        <a:p>
          <a:endParaRPr kumimoji="1" lang="ja-JP" altLang="en-US"/>
        </a:p>
      </dgm:t>
    </dgm:pt>
    <dgm:pt modelId="{E2230C95-CF87-41B0-85BC-175E07DEB2D8}" type="pres">
      <dgm:prSet presAssocID="{39606FF3-A62E-4DAF-A5F9-7FA7D111A69A}" presName="Name0" presStyleCnt="0">
        <dgm:presLayoutVars>
          <dgm:dir/>
          <dgm:animLvl val="lvl"/>
          <dgm:resizeHandles val="exact"/>
        </dgm:presLayoutVars>
      </dgm:prSet>
      <dgm:spPr/>
    </dgm:pt>
    <dgm:pt modelId="{2337B702-9779-41BC-9AF4-526F7566F7DA}" type="pres">
      <dgm:prSet presAssocID="{CBBEA46B-7C29-4D04-9497-F40023E6C756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D55BFCB6-8642-4B85-ACFE-6773B231047E}" type="pres">
      <dgm:prSet presAssocID="{7EC5060F-9324-4A8B-A98A-9FACF769C346}" presName="parTxOnlySpace" presStyleCnt="0"/>
      <dgm:spPr/>
    </dgm:pt>
    <dgm:pt modelId="{EEB03399-F0AD-4AC2-AD56-3A0269F3F09D}" type="pres">
      <dgm:prSet presAssocID="{7C6E0836-13A0-4BC5-818B-09D70C9DF07C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FFF18000-1EFA-4776-AFA4-2E67E69B9424}" type="pres">
      <dgm:prSet presAssocID="{C46E263A-976B-4CD8-8D04-7BC21410D317}" presName="parTxOnlySpace" presStyleCnt="0"/>
      <dgm:spPr/>
    </dgm:pt>
    <dgm:pt modelId="{3F5F81C4-DDDB-443E-8262-3C83255BC019}" type="pres">
      <dgm:prSet presAssocID="{42A00EDE-E196-4F6F-9C65-3E25960A5A7A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</dgm:ptLst>
  <dgm:cxnLst>
    <dgm:cxn modelId="{594A85D3-2041-4EBC-981F-8C11786270C4}" type="presOf" srcId="{42A00EDE-E196-4F6F-9C65-3E25960A5A7A}" destId="{3F5F81C4-DDDB-443E-8262-3C83255BC019}" srcOrd="0" destOrd="0" presId="urn:microsoft.com/office/officeart/2005/8/layout/chevron1"/>
    <dgm:cxn modelId="{5C2A1C54-F107-423F-B3E7-6B3654B8A1E9}" srcId="{39606FF3-A62E-4DAF-A5F9-7FA7D111A69A}" destId="{7C6E0836-13A0-4BC5-818B-09D70C9DF07C}" srcOrd="1" destOrd="0" parTransId="{83F94B8B-9423-4244-870C-C38140B61B84}" sibTransId="{C46E263A-976B-4CD8-8D04-7BC21410D317}"/>
    <dgm:cxn modelId="{68C517AE-4123-495A-91A3-01113ACEFF27}" type="presOf" srcId="{CBBEA46B-7C29-4D04-9497-F40023E6C756}" destId="{2337B702-9779-41BC-9AF4-526F7566F7DA}" srcOrd="0" destOrd="0" presId="urn:microsoft.com/office/officeart/2005/8/layout/chevron1"/>
    <dgm:cxn modelId="{8455769F-264E-4C6E-87F7-ADAB41FAAF66}" type="presOf" srcId="{39606FF3-A62E-4DAF-A5F9-7FA7D111A69A}" destId="{E2230C95-CF87-41B0-85BC-175E07DEB2D8}" srcOrd="0" destOrd="0" presId="urn:microsoft.com/office/officeart/2005/8/layout/chevron1"/>
    <dgm:cxn modelId="{DFF7656C-C699-4129-B014-F8EA3A550727}" srcId="{39606FF3-A62E-4DAF-A5F9-7FA7D111A69A}" destId="{CBBEA46B-7C29-4D04-9497-F40023E6C756}" srcOrd="0" destOrd="0" parTransId="{5A9088A1-BEC1-4EA6-B795-5D2C297D6669}" sibTransId="{7EC5060F-9324-4A8B-A98A-9FACF769C346}"/>
    <dgm:cxn modelId="{D007B192-6070-47EF-98A3-1D51FE2C0CF1}" type="presOf" srcId="{7C6E0836-13A0-4BC5-818B-09D70C9DF07C}" destId="{EEB03399-F0AD-4AC2-AD56-3A0269F3F09D}" srcOrd="0" destOrd="0" presId="urn:microsoft.com/office/officeart/2005/8/layout/chevron1"/>
    <dgm:cxn modelId="{9B560D36-867D-4441-B065-DBA31ECF05A0}" srcId="{39606FF3-A62E-4DAF-A5F9-7FA7D111A69A}" destId="{42A00EDE-E196-4F6F-9C65-3E25960A5A7A}" srcOrd="2" destOrd="0" parTransId="{5F8ACA01-0FC2-4A3A-B362-FFF6A497B751}" sibTransId="{464AE861-3428-4FFA-BFAD-57194746F580}"/>
    <dgm:cxn modelId="{F8D1B305-6E9D-4154-8951-634AC1526929}" type="presParOf" srcId="{E2230C95-CF87-41B0-85BC-175E07DEB2D8}" destId="{2337B702-9779-41BC-9AF4-526F7566F7DA}" srcOrd="0" destOrd="0" presId="urn:microsoft.com/office/officeart/2005/8/layout/chevron1"/>
    <dgm:cxn modelId="{EB1FEC38-9301-47C9-B21F-D46B0F398EB5}" type="presParOf" srcId="{E2230C95-CF87-41B0-85BC-175E07DEB2D8}" destId="{D55BFCB6-8642-4B85-ACFE-6773B231047E}" srcOrd="1" destOrd="0" presId="urn:microsoft.com/office/officeart/2005/8/layout/chevron1"/>
    <dgm:cxn modelId="{43DAB793-4AB9-40D5-89C2-285F5B21F9BA}" type="presParOf" srcId="{E2230C95-CF87-41B0-85BC-175E07DEB2D8}" destId="{EEB03399-F0AD-4AC2-AD56-3A0269F3F09D}" srcOrd="2" destOrd="0" presId="urn:microsoft.com/office/officeart/2005/8/layout/chevron1"/>
    <dgm:cxn modelId="{42F30B4D-A2B0-4020-A10C-894769FCF40F}" type="presParOf" srcId="{E2230C95-CF87-41B0-85BC-175E07DEB2D8}" destId="{FFF18000-1EFA-4776-AFA4-2E67E69B9424}" srcOrd="3" destOrd="0" presId="urn:microsoft.com/office/officeart/2005/8/layout/chevron1"/>
    <dgm:cxn modelId="{A431FF3D-770F-4D40-BC67-32ABA287D9BD}" type="presParOf" srcId="{E2230C95-CF87-41B0-85BC-175E07DEB2D8}" destId="{3F5F81C4-DDDB-443E-8262-3C83255BC019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A8A0BD-B455-4C92-B259-DD16DE3F56D0}">
      <dsp:nvSpPr>
        <dsp:cNvPr id="0" name=""/>
        <dsp:cNvSpPr/>
      </dsp:nvSpPr>
      <dsp:spPr>
        <a:xfrm>
          <a:off x="4211161" y="73441"/>
          <a:ext cx="3525202" cy="3525202"/>
        </a:xfrm>
        <a:prstGeom prst="ellipse">
          <a:avLst/>
        </a:prstGeom>
        <a:solidFill>
          <a:srgbClr val="FF0000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8000" kern="1200" dirty="0" smtClean="0">
              <a:latin typeface="BIZ UDPゴシック" panose="020B0400000000000000" pitchFamily="50" charset="-128"/>
              <a:ea typeface="BIZ UDPゴシック" panose="020B0400000000000000" pitchFamily="50" charset="-128"/>
            </a:rPr>
            <a:t>正確</a:t>
          </a:r>
          <a:endParaRPr kumimoji="1" lang="ja-JP" altLang="en-US" sz="8000" kern="1200" dirty="0">
            <a:latin typeface="BIZ UDPゴシック" panose="020B0400000000000000" pitchFamily="50" charset="-128"/>
            <a:ea typeface="BIZ UDPゴシック" panose="020B0400000000000000" pitchFamily="50" charset="-128"/>
          </a:endParaRPr>
        </a:p>
      </dsp:txBody>
      <dsp:txXfrm>
        <a:off x="4681188" y="690352"/>
        <a:ext cx="2585148" cy="1586340"/>
      </dsp:txXfrm>
    </dsp:sp>
    <dsp:sp modelId="{1486FC6E-8178-497F-8801-D067E1432232}">
      <dsp:nvSpPr>
        <dsp:cNvPr id="0" name=""/>
        <dsp:cNvSpPr/>
      </dsp:nvSpPr>
      <dsp:spPr>
        <a:xfrm>
          <a:off x="5483171" y="2276693"/>
          <a:ext cx="3525202" cy="352520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8000" kern="1200" dirty="0" smtClean="0">
              <a:latin typeface="BIZ UDPゴシック" panose="020B0400000000000000" pitchFamily="50" charset="-128"/>
              <a:ea typeface="BIZ UDPゴシック" panose="020B0400000000000000" pitchFamily="50" charset="-128"/>
            </a:rPr>
            <a:t>楽</a:t>
          </a:r>
          <a:endParaRPr kumimoji="1" lang="ja-JP" altLang="en-US" sz="8000" kern="1200" dirty="0">
            <a:latin typeface="BIZ UDPゴシック" panose="020B0400000000000000" pitchFamily="50" charset="-128"/>
            <a:ea typeface="BIZ UDPゴシック" panose="020B0400000000000000" pitchFamily="50" charset="-128"/>
          </a:endParaRPr>
        </a:p>
      </dsp:txBody>
      <dsp:txXfrm>
        <a:off x="6561296" y="3187370"/>
        <a:ext cx="2115121" cy="1938861"/>
      </dsp:txXfrm>
    </dsp:sp>
    <dsp:sp modelId="{332A2663-AE2B-4B5E-B6E9-59E3BD7ECD09}">
      <dsp:nvSpPr>
        <dsp:cNvPr id="0" name=""/>
        <dsp:cNvSpPr/>
      </dsp:nvSpPr>
      <dsp:spPr>
        <a:xfrm>
          <a:off x="2939150" y="2276693"/>
          <a:ext cx="3525202" cy="352520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8000" kern="1200" dirty="0" smtClean="0">
              <a:latin typeface="BIZ UDPゴシック" panose="020B0400000000000000" pitchFamily="50" charset="-128"/>
              <a:ea typeface="BIZ UDPゴシック" panose="020B0400000000000000" pitchFamily="50" charset="-128"/>
            </a:rPr>
            <a:t>早い</a:t>
          </a:r>
          <a:endParaRPr kumimoji="1" lang="ja-JP" altLang="en-US" sz="8000" kern="1200" dirty="0">
            <a:latin typeface="BIZ UDPゴシック" panose="020B0400000000000000" pitchFamily="50" charset="-128"/>
            <a:ea typeface="BIZ UDPゴシック" panose="020B0400000000000000" pitchFamily="50" charset="-128"/>
          </a:endParaRPr>
        </a:p>
      </dsp:txBody>
      <dsp:txXfrm>
        <a:off x="3271107" y="3187370"/>
        <a:ext cx="2115121" cy="193886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B7FB55-A580-444B-A5B2-629F9C152265}">
      <dsp:nvSpPr>
        <dsp:cNvPr id="0" name=""/>
        <dsp:cNvSpPr/>
      </dsp:nvSpPr>
      <dsp:spPr>
        <a:xfrm>
          <a:off x="315697" y="0"/>
          <a:ext cx="7146748" cy="4466718"/>
        </a:xfrm>
        <a:prstGeom prst="swooshArrow">
          <a:avLst>
            <a:gd name="adj1" fmla="val 25000"/>
            <a:gd name="adj2" fmla="val 2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D98807-CF67-4372-862A-08F830553671}">
      <dsp:nvSpPr>
        <dsp:cNvPr id="0" name=""/>
        <dsp:cNvSpPr/>
      </dsp:nvSpPr>
      <dsp:spPr>
        <a:xfrm>
          <a:off x="1223334" y="3082928"/>
          <a:ext cx="185815" cy="18581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1263CB-436B-4820-B0B1-FDB558F0A70C}">
      <dsp:nvSpPr>
        <dsp:cNvPr id="0" name=""/>
        <dsp:cNvSpPr/>
      </dsp:nvSpPr>
      <dsp:spPr>
        <a:xfrm>
          <a:off x="727846" y="3175836"/>
          <a:ext cx="3246359" cy="12908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460" tIns="0" rIns="0" bIns="0" numCol="1" spcCol="1270" anchor="t" anchorCtr="0">
          <a:noAutofit/>
        </a:bodyPr>
        <a:lstStyle/>
        <a:p>
          <a:pPr lvl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4400" kern="1200" dirty="0" smtClean="0">
              <a:latin typeface="BIZ UDPゴシック" panose="020B0400000000000000" pitchFamily="50" charset="-128"/>
              <a:ea typeface="BIZ UDPゴシック" panose="020B0400000000000000" pitchFamily="50" charset="-128"/>
            </a:rPr>
            <a:t>平仮名入力</a:t>
          </a:r>
          <a:endParaRPr kumimoji="1" lang="ja-JP" altLang="en-US" sz="4400" kern="1200" dirty="0">
            <a:latin typeface="BIZ UDPゴシック" panose="020B0400000000000000" pitchFamily="50" charset="-128"/>
            <a:ea typeface="BIZ UDPゴシック" panose="020B0400000000000000" pitchFamily="50" charset="-128"/>
          </a:endParaRPr>
        </a:p>
      </dsp:txBody>
      <dsp:txXfrm>
        <a:off x="727846" y="3175836"/>
        <a:ext cx="3246359" cy="1290881"/>
      </dsp:txXfrm>
    </dsp:sp>
    <dsp:sp modelId="{800C95E3-6406-4E4C-BE1E-EAE856402611}">
      <dsp:nvSpPr>
        <dsp:cNvPr id="0" name=""/>
        <dsp:cNvSpPr/>
      </dsp:nvSpPr>
      <dsp:spPr>
        <a:xfrm>
          <a:off x="2863513" y="1868874"/>
          <a:ext cx="335897" cy="33589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2887B4-A442-4109-AD32-C7DCCDAFE4C5}">
      <dsp:nvSpPr>
        <dsp:cNvPr id="0" name=""/>
        <dsp:cNvSpPr/>
      </dsp:nvSpPr>
      <dsp:spPr>
        <a:xfrm>
          <a:off x="2154546" y="2306857"/>
          <a:ext cx="4064984" cy="14003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85" tIns="0" rIns="0" bIns="0" numCol="1" spcCol="1270" anchor="t" anchorCtr="0">
          <a:noAutofit/>
        </a:bodyPr>
        <a:lstStyle/>
        <a:p>
          <a:pPr lvl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4400" kern="1200" dirty="0" smtClean="0">
              <a:latin typeface="BIZ UDPゴシック" panose="020B0400000000000000" pitchFamily="50" charset="-128"/>
              <a:ea typeface="BIZ UDPゴシック" panose="020B0400000000000000" pitchFamily="50" charset="-128"/>
            </a:rPr>
            <a:t>変換候補選択</a:t>
          </a:r>
          <a:endParaRPr kumimoji="1" lang="ja-JP" altLang="en-US" sz="4400" kern="1200" dirty="0">
            <a:latin typeface="BIZ UDPゴシック" panose="020B0400000000000000" pitchFamily="50" charset="-128"/>
            <a:ea typeface="BIZ UDPゴシック" panose="020B0400000000000000" pitchFamily="50" charset="-128"/>
          </a:endParaRPr>
        </a:p>
      </dsp:txBody>
      <dsp:txXfrm>
        <a:off x="2154546" y="2306857"/>
        <a:ext cx="4064984" cy="1400348"/>
      </dsp:txXfrm>
    </dsp:sp>
    <dsp:sp modelId="{38A666D6-4847-439C-9DDA-A1C1A8884C82}">
      <dsp:nvSpPr>
        <dsp:cNvPr id="0" name=""/>
        <dsp:cNvSpPr/>
      </dsp:nvSpPr>
      <dsp:spPr>
        <a:xfrm>
          <a:off x="4836015" y="1130079"/>
          <a:ext cx="464538" cy="46453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242574-6AF3-4C3F-BF6A-D77384A62356}">
      <dsp:nvSpPr>
        <dsp:cNvPr id="0" name=""/>
        <dsp:cNvSpPr/>
      </dsp:nvSpPr>
      <dsp:spPr>
        <a:xfrm>
          <a:off x="5068285" y="1362348"/>
          <a:ext cx="1715219" cy="31043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6149" tIns="0" rIns="0" bIns="0" numCol="1" spcCol="1270" anchor="t" anchorCtr="0">
          <a:noAutofit/>
        </a:bodyPr>
        <a:lstStyle/>
        <a:p>
          <a:pPr lvl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4400" kern="1200" dirty="0" smtClean="0">
              <a:latin typeface="BIZ UDPゴシック" panose="020B0400000000000000" pitchFamily="50" charset="-128"/>
              <a:ea typeface="BIZ UDPゴシック" panose="020B0400000000000000" pitchFamily="50" charset="-128"/>
            </a:rPr>
            <a:t>確定</a:t>
          </a:r>
          <a:endParaRPr kumimoji="1" lang="ja-JP" altLang="en-US" sz="4400" kern="1200" dirty="0">
            <a:latin typeface="BIZ UDPゴシック" panose="020B0400000000000000" pitchFamily="50" charset="-128"/>
            <a:ea typeface="BIZ UDPゴシック" panose="020B0400000000000000" pitchFamily="50" charset="-128"/>
          </a:endParaRPr>
        </a:p>
      </dsp:txBody>
      <dsp:txXfrm>
        <a:off x="5068285" y="1362348"/>
        <a:ext cx="1715219" cy="310436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3045F-0C34-4E57-BB06-0F377D73F2CD}" type="datetimeFigureOut">
              <a:rPr kumimoji="1" lang="ja-JP" altLang="en-US" smtClean="0"/>
              <a:t>2024/12/4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C67D63-ABA3-42CF-A519-AC71C2F0F0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47989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ja-JP" altLang="en-US" sz="400" dirty="0" smtClean="0"/>
              <a:t>サイの字</a:t>
            </a:r>
            <a:endParaRPr kumimoji="1" lang="en-US" altLang="ja-JP" sz="40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kumimoji="1" lang="ja-JP" altLang="en-US" sz="400" dirty="0" smtClean="0"/>
              <a:t>斉</a:t>
            </a:r>
            <a:r>
              <a:rPr kumimoji="1" lang="en-US" altLang="ja-JP" sz="400" dirty="0" smtClean="0"/>
              <a:t>: </a:t>
            </a:r>
            <a:r>
              <a:rPr kumimoji="1" lang="ja-JP" altLang="en-US" sz="400" dirty="0" smtClean="0"/>
              <a:t>整える。等しい。同じ。「斉唱」</a:t>
            </a:r>
            <a:endParaRPr kumimoji="1" lang="en-US" altLang="ja-JP" sz="40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kumimoji="1" lang="ja-JP" altLang="en-US" sz="400" dirty="0" smtClean="0"/>
              <a:t>斎（齋）</a:t>
            </a:r>
            <a:r>
              <a:rPr kumimoji="1" lang="en-US" altLang="ja-JP" sz="400" dirty="0" smtClean="0"/>
              <a:t>: </a:t>
            </a:r>
            <a:r>
              <a:rPr kumimoji="1" lang="ja-JP" altLang="en-US" sz="400" dirty="0" smtClean="0"/>
              <a:t>心身を清める。慎む。祈祷する。「斎潔」</a:t>
            </a:r>
            <a:endParaRPr kumimoji="1" lang="en-US" altLang="ja-JP" sz="40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kumimoji="1" lang="ja-JP" altLang="en-US" sz="400" dirty="0" smtClean="0"/>
              <a:t>齎</a:t>
            </a:r>
            <a:r>
              <a:rPr kumimoji="1" lang="en-US" altLang="ja-JP" sz="400" dirty="0" smtClean="0"/>
              <a:t>: </a:t>
            </a:r>
            <a:r>
              <a:rPr kumimoji="1" lang="ja-JP" altLang="en-US" sz="400" dirty="0" smtClean="0"/>
              <a:t>もたらす、贈る（はなむけ）、与える、渡す←貝殻</a:t>
            </a:r>
            <a:endParaRPr kumimoji="1" lang="en-US" altLang="ja-JP" sz="400" dirty="0" smtClean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ja-JP" altLang="en-US" sz="800" dirty="0" smtClean="0">
                <a:solidFill>
                  <a:srgbClr val="FF0000"/>
                </a:solidFill>
              </a:rPr>
              <a:t>手書きなら簡略文字もありだが、いまやキーボード入力の時代。</a:t>
            </a:r>
            <a:endParaRPr lang="en-US" altLang="ja-JP" sz="800" dirty="0" smtClean="0">
              <a:solidFill>
                <a:srgbClr val="FF000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ja-JP" altLang="en-US" sz="400" dirty="0" smtClean="0"/>
              <a:t>うろ覚え→「役者不足」と「役不足」</a:t>
            </a:r>
            <a:endParaRPr kumimoji="1" lang="ja-JP" altLang="en-US" sz="4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C67D63-ABA3-42CF-A519-AC71C2F0F0EB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62953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手段</a:t>
            </a:r>
            <a:r>
              <a:rPr kumimoji="1" lang="en-US" altLang="ja-JP" dirty="0" smtClean="0"/>
              <a:t>: </a:t>
            </a:r>
            <a:r>
              <a:rPr kumimoji="1" lang="ja-JP" altLang="en-US" dirty="0" smtClean="0"/>
              <a:t>その</a:t>
            </a:r>
            <a:r>
              <a:rPr kumimoji="1" lang="en-US" altLang="ja-JP" dirty="0" smtClean="0"/>
              <a:t>URL</a:t>
            </a:r>
            <a:r>
              <a:rPr kumimoji="1" lang="ja-JP" altLang="en-US" dirty="0" smtClean="0"/>
              <a:t>をコピペしたわけではなく。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目的</a:t>
            </a:r>
            <a:r>
              <a:rPr kumimoji="1" lang="en-US" altLang="ja-JP" dirty="0" smtClean="0"/>
              <a:t>: </a:t>
            </a:r>
            <a:r>
              <a:rPr kumimoji="1" lang="ja-JP" altLang="en-US" dirty="0" smtClean="0"/>
              <a:t>コピペすることで、ブックマークを開きたい。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C67D63-ABA3-42CF-A519-AC71C2F0F0EB}" type="slidenum">
              <a:rPr kumimoji="1" lang="ja-JP" altLang="en-US" smtClean="0"/>
              <a:t>22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79074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C67D63-ABA3-42CF-A519-AC71C2F0F0EB}" type="slidenum">
              <a:rPr kumimoji="1" lang="ja-JP" altLang="en-US" smtClean="0"/>
              <a:t>24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67000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ja-JP" altLang="en-US" dirty="0" smtClean="0"/>
              <a:t>目玉機能</a:t>
            </a:r>
            <a:endParaRPr kumimoji="1" lang="en-US" altLang="ja-JP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kumimoji="1" lang="ja-JP" altLang="en-US" dirty="0" smtClean="0"/>
              <a:t>勝手に推し活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C67D63-ABA3-42CF-A519-AC71C2F0F0EB}" type="slidenum">
              <a:rPr lang="ja-JP" altLang="en-US" smtClean="0">
                <a:solidFill>
                  <a:prstClr val="black"/>
                </a:solidFill>
              </a:rPr>
              <a:pPr/>
              <a:t>26</a:t>
            </a:fld>
            <a:endParaRPr lang="ja-JP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64898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「ぶらんくのーと」から</a:t>
            </a:r>
            <a:r>
              <a:rPr kumimoji="1" lang="en-US" altLang="ja-JP" dirty="0" smtClean="0"/>
              <a:t>vector</a:t>
            </a:r>
            <a:r>
              <a:rPr kumimoji="1" lang="ja-JP" altLang="en-US" dirty="0" smtClean="0"/>
              <a:t>にリンクが張られている。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C67D63-ABA3-42CF-A519-AC71C2F0F0EB}" type="slidenum">
              <a:rPr kumimoji="1" lang="ja-JP" altLang="en-US" smtClean="0"/>
              <a:t>29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94154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C67D63-ABA3-42CF-A519-AC71C2F0F0EB}" type="slidenum">
              <a:rPr kumimoji="1" lang="ja-JP" altLang="en-US" smtClean="0"/>
              <a:t>31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00955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C67D63-ABA3-42CF-A519-AC71C2F0F0EB}" type="slidenum">
              <a:rPr kumimoji="1" lang="ja-JP" altLang="en-US" smtClean="0"/>
              <a:t>32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83182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C67D63-ABA3-42CF-A519-AC71C2F0F0EB}" type="slidenum">
              <a:rPr kumimoji="1" lang="ja-JP" altLang="en-US" smtClean="0"/>
              <a:t>33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43240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C67D63-ABA3-42CF-A519-AC71C2F0F0EB}" type="slidenum">
              <a:rPr kumimoji="1" lang="ja-JP" altLang="en-US" smtClean="0"/>
              <a:t>34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7488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C67D63-ABA3-42CF-A519-AC71C2F0F0EB}" type="slidenum">
              <a:rPr kumimoji="1" lang="ja-JP" altLang="en-US" smtClean="0"/>
              <a:t>35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29563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C67D63-ABA3-42CF-A519-AC71C2F0F0EB}" type="slidenum">
              <a:rPr kumimoji="1" lang="ja-JP" altLang="en-US" smtClean="0"/>
              <a:t>36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64907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ja-JP" altLang="en-US" sz="400" dirty="0" smtClean="0"/>
              <a:t>サイの字</a:t>
            </a:r>
            <a:endParaRPr kumimoji="1" lang="en-US" altLang="ja-JP" sz="40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kumimoji="1" lang="ja-JP" altLang="en-US" sz="400" dirty="0" smtClean="0"/>
              <a:t>斉</a:t>
            </a:r>
            <a:r>
              <a:rPr kumimoji="1" lang="en-US" altLang="ja-JP" sz="400" dirty="0" smtClean="0"/>
              <a:t>: </a:t>
            </a:r>
            <a:r>
              <a:rPr kumimoji="1" lang="ja-JP" altLang="en-US" sz="400" dirty="0" smtClean="0"/>
              <a:t>整える。等しい。同じ。「斉唱」</a:t>
            </a:r>
            <a:endParaRPr kumimoji="1" lang="en-US" altLang="ja-JP" sz="40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kumimoji="1" lang="ja-JP" altLang="en-US" sz="400" dirty="0" smtClean="0"/>
              <a:t>斎（齋）</a:t>
            </a:r>
            <a:r>
              <a:rPr kumimoji="1" lang="en-US" altLang="ja-JP" sz="400" dirty="0" smtClean="0"/>
              <a:t>: </a:t>
            </a:r>
            <a:r>
              <a:rPr kumimoji="1" lang="ja-JP" altLang="en-US" sz="400" dirty="0" smtClean="0"/>
              <a:t>心身を清める。慎む。祈祷する。「斎潔」</a:t>
            </a:r>
            <a:endParaRPr kumimoji="1" lang="en-US" altLang="ja-JP" sz="40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kumimoji="1" lang="ja-JP" altLang="en-US" sz="400" dirty="0" smtClean="0"/>
              <a:t>齎</a:t>
            </a:r>
            <a:r>
              <a:rPr kumimoji="1" lang="en-US" altLang="ja-JP" sz="400" dirty="0" smtClean="0"/>
              <a:t>: </a:t>
            </a:r>
            <a:r>
              <a:rPr kumimoji="1" lang="ja-JP" altLang="en-US" sz="400" dirty="0" smtClean="0"/>
              <a:t>もたらす、贈る（はなむけ）、与える、渡す←貝殻</a:t>
            </a:r>
            <a:endParaRPr kumimoji="1" lang="en-US" altLang="ja-JP" sz="400" dirty="0" smtClean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ja-JP" altLang="en-US" sz="800" dirty="0" smtClean="0">
                <a:solidFill>
                  <a:srgbClr val="FF0000"/>
                </a:solidFill>
              </a:rPr>
              <a:t>手書きなら簡略文字もありだが、いまやキーボード入力の時代。</a:t>
            </a:r>
            <a:endParaRPr lang="en-US" altLang="ja-JP" sz="800" dirty="0" smtClean="0">
              <a:solidFill>
                <a:srgbClr val="FF000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ja-JP" altLang="en-US" sz="400" smtClean="0"/>
              <a:t>「</a:t>
            </a:r>
            <a:r>
              <a:rPr kumimoji="1" lang="ja-JP" altLang="en-US" sz="400" dirty="0" smtClean="0"/>
              <a:t>役者不足」と「役不足」</a:t>
            </a:r>
            <a:endParaRPr kumimoji="1" lang="ja-JP" altLang="en-US" sz="4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C67D63-ABA3-42CF-A519-AC71C2F0F0EB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910476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C67D63-ABA3-42CF-A519-AC71C2F0F0EB}" type="slidenum">
              <a:rPr kumimoji="1" lang="ja-JP" altLang="en-US" smtClean="0"/>
              <a:t>37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13508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C67D63-ABA3-42CF-A519-AC71C2F0F0EB}" type="slidenum">
              <a:rPr kumimoji="1" lang="ja-JP" altLang="en-US" smtClean="0"/>
              <a:t>50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091740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C67D63-ABA3-42CF-A519-AC71C2F0F0EB}" type="slidenum">
              <a:rPr kumimoji="1" lang="ja-JP" altLang="en-US" smtClean="0"/>
              <a:t>66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251378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C67D63-ABA3-42CF-A519-AC71C2F0F0EB}" type="slidenum">
              <a:rPr kumimoji="1" lang="ja-JP" altLang="en-US" smtClean="0"/>
              <a:t>67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03079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C67D63-ABA3-42CF-A519-AC71C2F0F0EB}" type="slidenum">
              <a:rPr kumimoji="1" lang="ja-JP" altLang="en-US" smtClean="0"/>
              <a:t>68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550232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C67D63-ABA3-42CF-A519-AC71C2F0F0EB}" type="slidenum">
              <a:rPr kumimoji="1" lang="ja-JP" altLang="en-US" smtClean="0"/>
              <a:t>69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490311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C67D63-ABA3-42CF-A519-AC71C2F0F0EB}" type="slidenum">
              <a:rPr kumimoji="1" lang="ja-JP" altLang="en-US" smtClean="0"/>
              <a:t>70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136543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C67D63-ABA3-42CF-A519-AC71C2F0F0EB}" type="slidenum">
              <a:rPr kumimoji="1" lang="ja-JP" altLang="en-US" smtClean="0"/>
              <a:t>71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51754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ja-JP" altLang="en-US" dirty="0" smtClean="0"/>
              <a:t>必ずしも早いとは限らない。必ずしも楽とは限らない。</a:t>
            </a:r>
            <a:endParaRPr kumimoji="1" lang="en-US" altLang="ja-JP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ja-JP" altLang="en-US" dirty="0" smtClean="0"/>
              <a:t>しかし、正確であることは確実。</a:t>
            </a:r>
            <a:endParaRPr kumimoji="1" lang="en-US" altLang="ja-JP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kumimoji="1" lang="ja-JP" altLang="en-US" dirty="0" smtClean="0"/>
              <a:t>とくに「クリップボード履歴</a:t>
            </a:r>
            <a:r>
              <a:rPr kumimoji="1" lang="en-US" altLang="ja-JP" dirty="0" smtClean="0"/>
              <a:t>&amp;</a:t>
            </a:r>
            <a:r>
              <a:rPr kumimoji="1" lang="ja-JP" altLang="en-US" dirty="0" smtClean="0"/>
              <a:t>定型文ツール」ならば。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C67D63-ABA3-42CF-A519-AC71C2F0F0EB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98608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ja-JP" sz="1200" dirty="0" smtClean="0"/>
              <a:t>PAP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ja-JP" altLang="en-US" sz="1200" dirty="0" smtClean="0"/>
              <a:t>人間の性</a:t>
            </a:r>
            <a:r>
              <a:rPr lang="en-US" altLang="ja-JP" sz="1200" dirty="0" smtClean="0"/>
              <a:t>: </a:t>
            </a:r>
            <a:r>
              <a:rPr lang="ja-JP" altLang="en-US" sz="1200" dirty="0" smtClean="0"/>
              <a:t>貼り付け先にカーソルを合わせたくなる。</a:t>
            </a:r>
            <a:endParaRPr lang="en-US" altLang="ja-JP" sz="1200" dirty="0" smtClean="0"/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ja-JP" altLang="en-US" sz="1200" dirty="0" smtClean="0"/>
              <a:t>昔、別のツール</a:t>
            </a:r>
            <a:endParaRPr lang="en-US" altLang="ja-JP" sz="1200" dirty="0" smtClean="0"/>
          </a:p>
          <a:p>
            <a:pPr marL="10858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ja-JP" altLang="en-US" sz="1200" dirty="0" smtClean="0"/>
              <a:t>先にコピーしておかないとだめだった。</a:t>
            </a:r>
            <a:endParaRPr lang="en-US" altLang="ja-JP" sz="1200" dirty="0" smtClean="0"/>
          </a:p>
          <a:p>
            <a:pPr marL="10858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ja-JP" altLang="en-US" sz="1200" dirty="0" smtClean="0"/>
              <a:t>カーソルが外れてします。明後日の位置へ。紛失。行方不明。</a:t>
            </a:r>
            <a:endParaRPr lang="en-US" altLang="ja-JP" sz="1200" dirty="0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C67D63-ABA3-42CF-A519-AC71C2F0F0EB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04418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ja-JP" altLang="en-US" dirty="0" smtClean="0"/>
              <a:t>目玉機能</a:t>
            </a:r>
            <a:endParaRPr kumimoji="1" lang="en-US" altLang="ja-JP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kumimoji="1" lang="ja-JP" altLang="en-US" dirty="0" smtClean="0"/>
              <a:t>勝手に推し活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C67D63-ABA3-42CF-A519-AC71C2F0F0EB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71068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dirty="0" smtClean="0"/>
              <a:t>alt-tab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kumimoji="1" lang="ja-JP" altLang="en-US" dirty="0" smtClean="0"/>
              <a:t>毎回、</a:t>
            </a:r>
            <a:r>
              <a:rPr kumimoji="1" lang="en-US" altLang="ja-JP" dirty="0" smtClean="0"/>
              <a:t>alt-tab</a:t>
            </a:r>
            <a:r>
              <a:rPr kumimoji="1" lang="ja-JP" altLang="en-US" dirty="0" smtClean="0"/>
              <a:t>でアプリケーションを切り替える動作が必要</a:t>
            </a:r>
            <a:endParaRPr kumimoji="1" lang="en-US" altLang="ja-JP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kumimoji="1" lang="en-US" altLang="ja-JP" dirty="0" smtClean="0"/>
              <a:t>Web</a:t>
            </a:r>
            <a:r>
              <a:rPr kumimoji="1" lang="ja-JP" altLang="en-US" dirty="0" smtClean="0"/>
              <a:t>ブラウザ </a:t>
            </a:r>
            <a:r>
              <a:rPr kumimoji="1" lang="ja-JP" altLang="en-US" dirty="0" smtClean="0">
                <a:sym typeface="Wingdings" panose="05000000000000000000" pitchFamily="2" charset="2"/>
              </a:rPr>
              <a:t>と エクセル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C67D63-ABA3-42CF-A519-AC71C2F0F0EB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24994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「</a:t>
            </a:r>
            <a:r>
              <a:rPr kumimoji="1" lang="en-US" altLang="ja-JP" dirty="0" err="1" smtClean="0"/>
              <a:t>ClipboardHistory</a:t>
            </a:r>
            <a:r>
              <a:rPr kumimoji="1" lang="ja-JP" altLang="en-US" dirty="0" smtClean="0"/>
              <a:t>」に限らない、アクセスキーの一般論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C67D63-ABA3-42CF-A519-AC71C2F0F0EB}" type="slidenum">
              <a:rPr kumimoji="1" lang="ja-JP" altLang="en-US" smtClean="0"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15102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エクセル基礎の勉強会もあります。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C67D63-ABA3-42CF-A519-AC71C2F0F0EB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35571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マウス操作</a:t>
            </a:r>
            <a:r>
              <a:rPr kumimoji="1" lang="en-US" altLang="ja-JP" dirty="0" smtClean="0"/>
              <a:t>; [</a:t>
            </a:r>
            <a:r>
              <a:rPr kumimoji="1" lang="ja-JP" altLang="en-US" dirty="0" smtClean="0"/>
              <a:t>観る、認知、判断、命令、筋肉</a:t>
            </a:r>
            <a:r>
              <a:rPr kumimoji="1" lang="en-US" altLang="ja-JP" dirty="0" smtClean="0"/>
              <a:t>]</a:t>
            </a:r>
            <a:r>
              <a:rPr kumimoji="1" lang="ja-JP" altLang="en-US" dirty="0" smtClean="0"/>
              <a:t>を連続的に。</a:t>
            </a:r>
            <a:endParaRPr kumimoji="1" lang="en-US" altLang="ja-JP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dirty="0" smtClean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∴</a:t>
            </a:r>
            <a:r>
              <a:rPr lang="en-US" altLang="ja-JP" dirty="0" smtClean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markdown</a:t>
            </a:r>
            <a:r>
              <a:rPr lang="ja-JP" altLang="en-US" dirty="0" smtClean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使おうぜ！</a:t>
            </a:r>
            <a:endParaRPr kumimoji="1" lang="ja-JP" altLang="en-US" dirty="0" smtClean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C67D63-ABA3-42CF-A519-AC71C2F0F0EB}" type="slidenum">
              <a:rPr kumimoji="1" lang="ja-JP" altLang="en-US" smtClean="0"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12081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F333B-9229-4654-947D-B05705CC7B4B}" type="datetime3">
              <a:rPr kumimoji="1" lang="ja-JP" altLang="en-US" smtClean="0"/>
              <a:t>令和6年12月4日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7AC27-25EA-49A0-A65A-6E85137720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0761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17219-87F1-4D20-9CFA-D2A9F3E142AE}" type="datetime3">
              <a:rPr kumimoji="1" lang="ja-JP" altLang="en-US" smtClean="0"/>
              <a:t>令和6年12月4日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7AC27-25EA-49A0-A65A-6E85137720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8138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20AC9-32AD-499D-AAD0-5E44382161A2}" type="datetime3">
              <a:rPr kumimoji="1" lang="ja-JP" altLang="en-US" smtClean="0"/>
              <a:t>令和6年12月4日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7AC27-25EA-49A0-A65A-6E85137720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8947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372374" y="1"/>
            <a:ext cx="11447253" cy="845388"/>
          </a:xfrm>
        </p:spPr>
        <p:txBody>
          <a:bodyPr wrap="none">
            <a:noAutofit/>
          </a:bodyPr>
          <a:lstStyle>
            <a:lvl1pPr>
              <a:defRPr u="sng"/>
            </a:lvl1pPr>
          </a:lstStyle>
          <a:p>
            <a:r>
              <a:rPr kumimoji="1" lang="ja-JP" altLang="en-US" dirty="0" smtClean="0"/>
              <a:t>マスター タイトルの書式設定</a:t>
            </a:r>
            <a:r>
              <a:rPr kumimoji="1" lang="en-US" altLang="ja-JP" dirty="0" smtClean="0"/>
              <a:t>					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72374" y="845389"/>
            <a:ext cx="11447253" cy="5331574"/>
          </a:xfrm>
        </p:spPr>
        <p:txBody>
          <a:bodyPr wrap="none">
            <a:noAutofit/>
          </a:bodyPr>
          <a:lstStyle>
            <a:lvl1pPr marL="228600" indent="-228600">
              <a:buFont typeface="Wingdings" panose="05000000000000000000" pitchFamily="2" charset="2"/>
              <a:buChar char="n"/>
              <a:defRPr sz="4000"/>
            </a:lvl1pPr>
            <a:lvl2pPr marL="800100" indent="-342900">
              <a:buFont typeface="Wingdings" panose="05000000000000000000" pitchFamily="2" charset="2"/>
              <a:buChar char="p"/>
              <a:defRPr sz="3600"/>
            </a:lvl2pPr>
            <a:lvl3pPr marL="1143000" indent="-228600">
              <a:buFont typeface="Wingdings" panose="05000000000000000000" pitchFamily="2" charset="2"/>
              <a:buChar char="Ø"/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ECC69-3947-4CA1-9A3C-B86B55CE7E9A}" type="datetime3">
              <a:rPr kumimoji="1" lang="ja-JP" altLang="en-US" smtClean="0"/>
              <a:t>令和6年12月4日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BIZ UDゴシック" panose="020B0400000000000000" pitchFamily="49" charset="-128"/>
                <a:ea typeface="BIZ UDゴシック" panose="020B0400000000000000" pitchFamily="49" charset="-128"/>
              </a:defRPr>
            </a:lvl1pPr>
          </a:lstStyle>
          <a:p>
            <a:fld id="{9277AC27-25EA-49A0-A65A-6E85137720DA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970415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249C6-0245-47DE-B8D1-5A1004C8D687}" type="datetime3">
              <a:rPr kumimoji="1" lang="ja-JP" altLang="en-US" smtClean="0"/>
              <a:t>令和6年12月4日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7AC27-25EA-49A0-A65A-6E85137720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3557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60A40-C0C4-42E4-8C7C-A68D97DBB355}" type="datetime3">
              <a:rPr kumimoji="1" lang="ja-JP" altLang="en-US" smtClean="0"/>
              <a:t>令和6年12月4日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7AC27-25EA-49A0-A65A-6E85137720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2284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51CD2-EA3E-4B1E-BEBB-A413AE836906}" type="datetime3">
              <a:rPr kumimoji="1" lang="ja-JP" altLang="en-US" smtClean="0"/>
              <a:t>令和6年12月4日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7AC27-25EA-49A0-A65A-6E85137720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1548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F0249-354B-420C-9938-1E550589DF77}" type="datetime3">
              <a:rPr kumimoji="1" lang="ja-JP" altLang="en-US" smtClean="0"/>
              <a:t>令和6年12月4日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7AC27-25EA-49A0-A65A-6E85137720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5148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F7ACA-75C9-4694-974B-07305F0ED52C}" type="datetime3">
              <a:rPr kumimoji="1" lang="ja-JP" altLang="en-US" smtClean="0"/>
              <a:t>令和6年12月4日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7AC27-25EA-49A0-A65A-6E85137720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6343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59204-416F-4FCB-BC88-C6B3FA42AC65}" type="datetime3">
              <a:rPr kumimoji="1" lang="ja-JP" altLang="en-US" smtClean="0"/>
              <a:t>令和6年12月4日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7AC27-25EA-49A0-A65A-6E85137720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032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18D8D-3778-41DF-9807-F52F2ABAD033}" type="datetime3">
              <a:rPr kumimoji="1" lang="ja-JP" altLang="en-US" smtClean="0"/>
              <a:t>令和6年12月4日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7AC27-25EA-49A0-A65A-6E85137720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0115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122203" y="1"/>
            <a:ext cx="11947595" cy="8453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22203" y="845389"/>
            <a:ext cx="11947596" cy="5331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122203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defRPr>
            </a:lvl1pPr>
          </a:lstStyle>
          <a:p>
            <a:fld id="{52BFA618-20C8-46CA-81AF-46A13BF45B34}" type="datetime3">
              <a:rPr lang="ja-JP" altLang="en-US" smtClean="0"/>
              <a:t>令和6年12月4日</a:t>
            </a:fld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defRPr>
            </a:lvl1pPr>
          </a:lstStyle>
          <a:p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32659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defRPr>
            </a:lvl1pPr>
          </a:lstStyle>
          <a:p>
            <a:fld id="{9277AC27-25EA-49A0-A65A-6E85137720DA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209552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BIZ UDPゴシック" panose="020B0400000000000000" pitchFamily="50" charset="-128"/>
          <a:ea typeface="BIZ UDPゴシック" panose="020B0400000000000000" pitchFamily="50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BIZ UDPゴシック" panose="020B0400000000000000" pitchFamily="50" charset="-128"/>
          <a:ea typeface="BIZ UDPゴシック" panose="020B0400000000000000" pitchFamily="50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BIZ UDPゴシック" panose="020B0400000000000000" pitchFamily="50" charset="-128"/>
          <a:ea typeface="BIZ UDPゴシック" panose="020B0400000000000000" pitchFamily="50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BIZ UDPゴシック" panose="020B0400000000000000" pitchFamily="50" charset="-128"/>
          <a:ea typeface="BIZ UDPゴシック" panose="020B0400000000000000" pitchFamily="50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BIZ UDPゴシック" panose="020B0400000000000000" pitchFamily="50" charset="-128"/>
          <a:ea typeface="BIZ UDPゴシック" panose="020B0400000000000000" pitchFamily="50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BIZ UDPゴシック" panose="020B0400000000000000" pitchFamily="50" charset="-128"/>
          <a:ea typeface="BIZ UDPゴシック" panose="020B0400000000000000" pitchFamily="50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blank-note.sakura.ne.jp/topics/clipboard_history.html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vector.co.jp/soft/dl/winnt/util/se512783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ja-jp/windows/uwp/launch-resume/launch-settings-app#ms-settings-uri-scheme-reference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290946" y="2203017"/>
            <a:ext cx="11610109" cy="2387600"/>
          </a:xfrm>
        </p:spPr>
        <p:txBody>
          <a:bodyPr>
            <a:noAutofit/>
          </a:bodyPr>
          <a:lstStyle/>
          <a:p>
            <a:r>
              <a:rPr lang="en-US" altLang="ja-JP" sz="8800" dirty="0" err="1" smtClean="0"/>
              <a:t>ClipboardHistory</a:t>
            </a:r>
            <a:r>
              <a:rPr lang="en-US" altLang="ja-JP" sz="8800" dirty="0" smtClean="0"/>
              <a:t/>
            </a:r>
            <a:br>
              <a:rPr lang="en-US" altLang="ja-JP" sz="8800" dirty="0" smtClean="0"/>
            </a:br>
            <a:r>
              <a:rPr lang="ja-JP" altLang="en-US" sz="8800" dirty="0" smtClean="0"/>
              <a:t>の</a:t>
            </a:r>
            <a:r>
              <a:rPr lang="en-US" altLang="ja-JP" sz="8800" dirty="0" smtClean="0"/>
              <a:t/>
            </a:r>
            <a:br>
              <a:rPr lang="en-US" altLang="ja-JP" sz="8800" dirty="0" smtClean="0"/>
            </a:br>
            <a:r>
              <a:rPr lang="ja-JP" altLang="en-US" sz="8800" dirty="0" smtClean="0"/>
              <a:t>ご紹介</a:t>
            </a:r>
            <a:endParaRPr kumimoji="1" lang="ja-JP" altLang="en-US" sz="88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7AC27-25EA-49A0-A65A-6E85137720DA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1846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22203" y="1"/>
            <a:ext cx="11947595" cy="1403604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「クリップボード履歴</a:t>
            </a:r>
            <a:r>
              <a:rPr lang="en-US" altLang="ja-JP" dirty="0" smtClean="0"/>
              <a:t>&amp;</a:t>
            </a:r>
            <a:r>
              <a:rPr lang="ja-JP" altLang="en-US" dirty="0" smtClean="0"/>
              <a:t>定型文ツール」を使おう！</a:t>
            </a:r>
            <a:endParaRPr kumimoji="1" lang="ja-JP" altLang="en-US" sz="36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7AC27-25EA-49A0-A65A-6E85137720DA}" type="slidenum">
              <a:rPr kumimoji="1" lang="ja-JP" altLang="en-US" smtClean="0"/>
              <a:t>10</a:t>
            </a:fld>
            <a:endParaRPr kumimoji="1" lang="ja-JP" altLang="en-US"/>
          </a:p>
        </p:txBody>
      </p:sp>
      <p:graphicFrame>
        <p:nvGraphicFramePr>
          <p:cNvPr id="7" name="コンテンツ プレースホルダー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6578003"/>
              </p:ext>
            </p:extLst>
          </p:nvPr>
        </p:nvGraphicFramePr>
        <p:xfrm>
          <a:off x="2450945" y="2161095"/>
          <a:ext cx="7778143" cy="44667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角丸四角形吹き出し 7"/>
          <p:cNvSpPr/>
          <p:nvPr/>
        </p:nvSpPr>
        <p:spPr>
          <a:xfrm>
            <a:off x="1388872" y="1140333"/>
            <a:ext cx="4419600" cy="1854200"/>
          </a:xfrm>
          <a:prstGeom prst="wedgeRoundRectCallout">
            <a:avLst>
              <a:gd name="adj1" fmla="val 79251"/>
              <a:gd name="adj2" fmla="val 6652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400" dirty="0" smtClean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いきなりココに跳べない？</a:t>
            </a:r>
            <a:endParaRPr kumimoji="1" lang="ja-JP" altLang="en-US" sz="4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60819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9051" y="254001"/>
            <a:ext cx="11853898" cy="845388"/>
          </a:xfrm>
        </p:spPr>
        <p:txBody>
          <a:bodyPr>
            <a:normAutofit/>
          </a:bodyPr>
          <a:lstStyle/>
          <a:p>
            <a:r>
              <a:rPr kumimoji="1" lang="ja-JP" altLang="en-US" dirty="0" smtClean="0">
                <a:solidFill>
                  <a:schemeClr val="bg1"/>
                </a:solidFill>
              </a:rPr>
              <a:t>目次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96899" y="1193799"/>
            <a:ext cx="11472899" cy="5339601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ja-JP" altLang="en-US" sz="4400" dirty="0" smtClean="0">
                <a:solidFill>
                  <a:schemeClr val="bg1"/>
                </a:solidFill>
              </a:rPr>
              <a:t>なぜ「クリップボード履歴</a:t>
            </a:r>
            <a:r>
              <a:rPr lang="en-US" altLang="ja-JP" sz="4400" dirty="0" smtClean="0">
                <a:solidFill>
                  <a:schemeClr val="bg1"/>
                </a:solidFill>
              </a:rPr>
              <a:t>&amp;</a:t>
            </a:r>
            <a:r>
              <a:rPr lang="ja-JP" altLang="en-US" sz="4400" dirty="0" smtClean="0">
                <a:solidFill>
                  <a:schemeClr val="bg1"/>
                </a:solidFill>
              </a:rPr>
              <a:t>定型文ツール」を</a:t>
            </a:r>
            <a:r>
              <a:rPr lang="en-US" altLang="ja-JP" sz="4400" dirty="0" smtClean="0">
                <a:solidFill>
                  <a:schemeClr val="bg1"/>
                </a:solidFill>
              </a:rPr>
              <a:t/>
            </a:r>
            <a:br>
              <a:rPr lang="en-US" altLang="ja-JP" sz="4400" dirty="0" smtClean="0">
                <a:solidFill>
                  <a:schemeClr val="bg1"/>
                </a:solidFill>
              </a:rPr>
            </a:br>
            <a:r>
              <a:rPr lang="ja-JP" altLang="en-US" sz="4400" dirty="0" smtClean="0">
                <a:solidFill>
                  <a:schemeClr val="bg1"/>
                </a:solidFill>
              </a:rPr>
              <a:t>使うのか？</a:t>
            </a:r>
            <a:endParaRPr lang="en-US" altLang="ja-JP" sz="4000" dirty="0" smtClean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ja-JP" sz="4400" b="1" dirty="0" smtClean="0">
                <a:solidFill>
                  <a:schemeClr val="accent2"/>
                </a:solidFill>
              </a:rPr>
              <a:t>Clipboard History </a:t>
            </a:r>
            <a:r>
              <a:rPr lang="ja-JP" altLang="en-US" sz="4400" b="1" dirty="0" smtClean="0">
                <a:solidFill>
                  <a:schemeClr val="accent2"/>
                </a:solidFill>
              </a:rPr>
              <a:t>の紹介</a:t>
            </a:r>
            <a:endParaRPr lang="en-US" altLang="ja-JP" sz="4400" b="1" dirty="0" smtClean="0">
              <a:solidFill>
                <a:schemeClr val="accent2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ja-JP" sz="4400" dirty="0" smtClean="0">
                <a:solidFill>
                  <a:schemeClr val="bg1"/>
                </a:solidFill>
              </a:rPr>
              <a:t>Clipboard History</a:t>
            </a:r>
            <a:r>
              <a:rPr lang="ja-JP" altLang="en-US" sz="4400" dirty="0" smtClean="0">
                <a:solidFill>
                  <a:schemeClr val="bg1"/>
                </a:solidFill>
              </a:rPr>
              <a:t>を触ってみる（実践）</a:t>
            </a:r>
            <a:endParaRPr lang="en-US" altLang="ja-JP" sz="4400" dirty="0" smtClean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ja-JP" altLang="en-US" sz="4400" dirty="0" smtClean="0">
                <a:solidFill>
                  <a:schemeClr val="bg1"/>
                </a:solidFill>
              </a:rPr>
              <a:t>注意</a:t>
            </a:r>
            <a:r>
              <a:rPr lang="en-US" altLang="ja-JP" sz="4400" dirty="0" smtClean="0">
                <a:solidFill>
                  <a:schemeClr val="bg1"/>
                </a:solidFill>
              </a:rPr>
              <a:t>: </a:t>
            </a:r>
            <a:r>
              <a:rPr lang="ja-JP" altLang="en-US" sz="4400" dirty="0" smtClean="0">
                <a:solidFill>
                  <a:schemeClr val="bg1"/>
                </a:solidFill>
              </a:rPr>
              <a:t>セキュリティ面</a:t>
            </a:r>
            <a:endParaRPr lang="en-US" altLang="ja-JP" sz="4400" dirty="0" smtClean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ja-JP" altLang="en-US" sz="4400" dirty="0" smtClean="0">
                <a:solidFill>
                  <a:schemeClr val="bg1"/>
                </a:solidFill>
              </a:rPr>
              <a:t>注意</a:t>
            </a:r>
            <a:r>
              <a:rPr lang="en-US" altLang="ja-JP" sz="4400" dirty="0" smtClean="0">
                <a:solidFill>
                  <a:schemeClr val="bg1"/>
                </a:solidFill>
              </a:rPr>
              <a:t>: </a:t>
            </a:r>
            <a:r>
              <a:rPr lang="ja-JP" altLang="en-US" sz="4400" dirty="0" smtClean="0">
                <a:solidFill>
                  <a:schemeClr val="bg1"/>
                </a:solidFill>
              </a:rPr>
              <a:t>エラー回避</a:t>
            </a:r>
            <a:endParaRPr lang="en-US" altLang="ja-JP" sz="4400" dirty="0" smtClean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ja-JP" altLang="en-US" sz="4400" dirty="0" smtClean="0">
                <a:solidFill>
                  <a:schemeClr val="bg1"/>
                </a:solidFill>
              </a:rPr>
              <a:t>活用のためのアイディア</a:t>
            </a:r>
            <a:endParaRPr lang="ja-JP" altLang="en-US" sz="4400" dirty="0">
              <a:solidFill>
                <a:schemeClr val="bg1"/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7AC27-25EA-49A0-A65A-6E85137720DA}" type="slidenum">
              <a:rPr lang="ja-JP" altLang="en-US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2612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Clipboard History</a:t>
            </a:r>
            <a:r>
              <a:rPr lang="ja-JP" altLang="en-US" dirty="0"/>
              <a:t>の機能（一部）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sz="4000" dirty="0"/>
              <a:t>クリップボード履歴からの貼り付け</a:t>
            </a:r>
          </a:p>
          <a:p>
            <a:r>
              <a:rPr lang="ja-JP" altLang="en-US" sz="4000" dirty="0"/>
              <a:t>静的定型句の貼り付け</a:t>
            </a:r>
          </a:p>
          <a:p>
            <a:r>
              <a:rPr lang="ja-JP" altLang="en-US" sz="4000" dirty="0"/>
              <a:t>動的定型句の貼り付け</a:t>
            </a:r>
          </a:p>
          <a:p>
            <a:pPr lvl="1"/>
            <a:r>
              <a:rPr lang="ja-JP" altLang="en-US" sz="3600" dirty="0"/>
              <a:t>日付や時刻</a:t>
            </a:r>
            <a:r>
              <a:rPr lang="en-US" altLang="ja-JP" sz="3600" dirty="0"/>
              <a:t>; </a:t>
            </a:r>
            <a:r>
              <a:rPr lang="ja-JP" altLang="en-US" sz="3600" dirty="0"/>
              <a:t>現在・昨日・明日</a:t>
            </a:r>
            <a:r>
              <a:rPr lang="en-US" altLang="ja-JP" sz="3600" dirty="0"/>
              <a:t>…</a:t>
            </a:r>
          </a:p>
          <a:p>
            <a:r>
              <a:rPr lang="ja-JP" altLang="en-US" sz="4000" dirty="0"/>
              <a:t>ちょっとした編集</a:t>
            </a:r>
          </a:p>
          <a:p>
            <a:pPr lvl="1"/>
            <a:r>
              <a:rPr lang="ja-JP" altLang="en-US" sz="3600" dirty="0"/>
              <a:t>括弧で括る</a:t>
            </a:r>
          </a:p>
          <a:p>
            <a:pPr lvl="1"/>
            <a:r>
              <a:rPr lang="ja-JP" altLang="en-US" sz="3600" dirty="0"/>
              <a:t>各行の先頭に引用記号を付加する</a:t>
            </a:r>
          </a:p>
          <a:p>
            <a:pPr lvl="2"/>
            <a:r>
              <a:rPr lang="ja-JP" altLang="en-US" sz="3200" dirty="0"/>
              <a:t>削除もできる</a:t>
            </a:r>
          </a:p>
          <a:p>
            <a:endParaRPr kumimoji="1" lang="ja-JP" altLang="en-US" sz="40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7AC27-25EA-49A0-A65A-6E85137720DA}" type="slidenum">
              <a:rPr lang="ja-JP" altLang="en-US" smtClean="0"/>
              <a:pPr/>
              <a:t>12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872783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Clipboard History</a:t>
            </a:r>
            <a:r>
              <a:rPr lang="ja-JP" altLang="en-US" dirty="0"/>
              <a:t>の機能（一部）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sz="4000" dirty="0"/>
              <a:t>クリップボード履歴からの貼り付け</a:t>
            </a:r>
          </a:p>
          <a:p>
            <a:r>
              <a:rPr lang="ja-JP" altLang="en-US" sz="4000" dirty="0"/>
              <a:t>静的定型句の貼り付け</a:t>
            </a:r>
          </a:p>
          <a:p>
            <a:r>
              <a:rPr lang="ja-JP" altLang="en-US" sz="4000" dirty="0"/>
              <a:t>動的定型句の貼り付け</a:t>
            </a:r>
          </a:p>
          <a:p>
            <a:pPr lvl="1"/>
            <a:r>
              <a:rPr lang="ja-JP" altLang="en-US" sz="3600" dirty="0"/>
              <a:t>日付や時刻</a:t>
            </a:r>
            <a:r>
              <a:rPr lang="en-US" altLang="ja-JP" sz="3600" dirty="0"/>
              <a:t>; </a:t>
            </a:r>
            <a:r>
              <a:rPr lang="ja-JP" altLang="en-US" sz="3600" dirty="0"/>
              <a:t>現在・昨日・明日</a:t>
            </a:r>
            <a:r>
              <a:rPr lang="en-US" altLang="ja-JP" sz="3600" dirty="0"/>
              <a:t>…</a:t>
            </a:r>
          </a:p>
          <a:p>
            <a:r>
              <a:rPr lang="ja-JP" altLang="en-US" sz="4000" dirty="0"/>
              <a:t>ちょっとした編集</a:t>
            </a:r>
          </a:p>
          <a:p>
            <a:pPr lvl="1"/>
            <a:r>
              <a:rPr lang="ja-JP" altLang="en-US" sz="3600" dirty="0"/>
              <a:t>括弧で括る</a:t>
            </a:r>
          </a:p>
          <a:p>
            <a:pPr lvl="1"/>
            <a:r>
              <a:rPr lang="ja-JP" altLang="en-US" sz="3600" dirty="0"/>
              <a:t>各行の先頭に引用記号を付加する</a:t>
            </a:r>
          </a:p>
          <a:p>
            <a:pPr lvl="2"/>
            <a:r>
              <a:rPr lang="ja-JP" altLang="en-US" sz="3200" dirty="0"/>
              <a:t>削除もできる</a:t>
            </a:r>
          </a:p>
          <a:p>
            <a:endParaRPr kumimoji="1" lang="ja-JP" altLang="en-US" sz="40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7AC27-25EA-49A0-A65A-6E85137720DA}" type="slidenum">
              <a:rPr lang="ja-JP" altLang="en-US" smtClean="0"/>
              <a:pPr/>
              <a:t>13</a:t>
            </a:fld>
            <a:endParaRPr lang="ja-JP" altLang="en-US"/>
          </a:p>
        </p:txBody>
      </p:sp>
      <p:grpSp>
        <p:nvGrpSpPr>
          <p:cNvPr id="7" name="グループ化 6"/>
          <p:cNvGrpSpPr/>
          <p:nvPr/>
        </p:nvGrpSpPr>
        <p:grpSpPr>
          <a:xfrm>
            <a:off x="8384400" y="2222986"/>
            <a:ext cx="3685398" cy="3545546"/>
            <a:chOff x="8384400" y="2222986"/>
            <a:chExt cx="3685398" cy="3545546"/>
          </a:xfrm>
        </p:grpSpPr>
        <p:sp>
          <p:nvSpPr>
            <p:cNvPr id="5" name="角丸四角形吹き出し 4"/>
            <p:cNvSpPr/>
            <p:nvPr/>
          </p:nvSpPr>
          <p:spPr>
            <a:xfrm>
              <a:off x="8384400" y="2222986"/>
              <a:ext cx="3390899" cy="1328023"/>
            </a:xfrm>
            <a:prstGeom prst="wedgeRoundRectCallout">
              <a:avLst>
                <a:gd name="adj1" fmla="val -6380"/>
                <a:gd name="adj2" fmla="val 69297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r>
                <a:rPr kumimoji="1" lang="ja-JP" altLang="en-US" sz="3600" dirty="0" smtClean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デモンストレーション</a:t>
              </a:r>
              <a:endParaRPr kumimoji="1" lang="ja-JP" altLang="en-US" sz="36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pic>
          <p:nvPicPr>
            <p:cNvPr id="6" name="図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55161" y="2918267"/>
              <a:ext cx="2814637" cy="285026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16719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Clipboard History </a:t>
            </a:r>
            <a:r>
              <a:rPr lang="ja-JP" altLang="en-US" dirty="0"/>
              <a:t>の優位性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世の中</a:t>
            </a:r>
            <a:r>
              <a:rPr lang="ja-JP" altLang="en-US" dirty="0" smtClean="0"/>
              <a:t>に</a:t>
            </a:r>
            <a:r>
              <a:rPr lang="ja-JP" altLang="en-US" dirty="0"/>
              <a:t>数多ある「クリップボード履歴</a:t>
            </a:r>
            <a:r>
              <a:rPr lang="en-US" altLang="ja-JP" dirty="0"/>
              <a:t>&amp;</a:t>
            </a:r>
            <a:r>
              <a:rPr lang="ja-JP" altLang="en-US" dirty="0"/>
              <a:t>定型文ツール</a:t>
            </a:r>
            <a:r>
              <a:rPr lang="ja-JP" altLang="en-US" dirty="0" smtClean="0"/>
              <a:t>」の中で、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なぜ</a:t>
            </a:r>
            <a:r>
              <a:rPr lang="en-US" altLang="ja-JP" dirty="0"/>
              <a:t>Clipboard History </a:t>
            </a:r>
            <a:r>
              <a:rPr lang="ja-JP" altLang="en-US" dirty="0" smtClean="0"/>
              <a:t>を選ぶのか？</a:t>
            </a:r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7AC27-25EA-49A0-A65A-6E85137720DA}" type="slidenum">
              <a:rPr lang="ja-JP" altLang="en-US" smtClean="0"/>
              <a:pPr/>
              <a:t>14</a:t>
            </a:fld>
            <a:endParaRPr lang="ja-JP" altLang="en-US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 rotWithShape="1">
          <a:blip r:embed="rId2"/>
          <a:srcRect b="82618"/>
          <a:stretch/>
        </p:blipFill>
        <p:spPr>
          <a:xfrm>
            <a:off x="3341477" y="2382932"/>
            <a:ext cx="5509045" cy="43385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角丸四角形吹き出し 7"/>
          <p:cNvSpPr/>
          <p:nvPr/>
        </p:nvSpPr>
        <p:spPr>
          <a:xfrm>
            <a:off x="5399899" y="2025387"/>
            <a:ext cx="5412599" cy="715089"/>
          </a:xfrm>
          <a:prstGeom prst="wedgeRoundRectCallout">
            <a:avLst>
              <a:gd name="adj1" fmla="val -50023"/>
              <a:gd name="adj2" fmla="val 13323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kumimoji="1" lang="en-US" altLang="ja-JP" sz="3600" dirty="0" smtClean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231</a:t>
            </a:r>
            <a:r>
              <a:rPr kumimoji="1" lang="ja-JP" altLang="en-US" sz="3600" dirty="0" smtClean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本</a:t>
            </a:r>
            <a:r>
              <a:rPr kumimoji="1" lang="en-US" altLang="ja-JP" sz="3600" dirty="0" smtClean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@vector.co.jp</a:t>
            </a:r>
            <a:endParaRPr kumimoji="1" lang="ja-JP" altLang="en-US" sz="36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41585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Clipboard History </a:t>
            </a:r>
            <a:r>
              <a:rPr lang="ja-JP" altLang="en-US" dirty="0"/>
              <a:t>の優位性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sz="4000" dirty="0"/>
              <a:t>メニューを階層化できる</a:t>
            </a:r>
          </a:p>
          <a:p>
            <a:r>
              <a:rPr lang="ja-JP" altLang="en-US" sz="4000" dirty="0"/>
              <a:t>設定ファイルがテキストである</a:t>
            </a:r>
          </a:p>
          <a:p>
            <a:r>
              <a:rPr lang="ja-JP" altLang="en-US" sz="4000" dirty="0"/>
              <a:t>メニュー構成を好みで変えられる</a:t>
            </a:r>
          </a:p>
          <a:p>
            <a:r>
              <a:rPr lang="en-US" altLang="ja-JP" sz="4000" dirty="0"/>
              <a:t>FIFO</a:t>
            </a:r>
            <a:r>
              <a:rPr lang="ja-JP" altLang="en-US" sz="4000" dirty="0"/>
              <a:t>と</a:t>
            </a:r>
            <a:r>
              <a:rPr lang="en-US" altLang="ja-JP" sz="4000" dirty="0"/>
              <a:t>LILO</a:t>
            </a:r>
            <a:r>
              <a:rPr lang="ja-JP" altLang="en-US" sz="4000" dirty="0"/>
              <a:t>が可能である</a:t>
            </a:r>
          </a:p>
          <a:p>
            <a:r>
              <a:rPr lang="ja-JP" altLang="en-US" sz="4000" dirty="0"/>
              <a:t>アクセスキーを設定できる</a:t>
            </a:r>
          </a:p>
          <a:p>
            <a:r>
              <a:rPr lang="ja-JP" altLang="en-US" sz="4000" dirty="0"/>
              <a:t>ランチャーにも</a:t>
            </a:r>
            <a:r>
              <a:rPr lang="ja-JP" altLang="en-US" sz="4000" dirty="0" smtClean="0"/>
              <a:t>なる</a:t>
            </a:r>
            <a:endParaRPr lang="en-US" altLang="ja-JP" sz="4000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7AC27-25EA-49A0-A65A-6E85137720DA}" type="slidenum">
              <a:rPr lang="ja-JP" altLang="en-US" smtClean="0"/>
              <a:pPr/>
              <a:t>15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980652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Clipboard History </a:t>
            </a:r>
            <a:r>
              <a:rPr lang="ja-JP" altLang="en-US" dirty="0"/>
              <a:t>の優位性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sz="4000" dirty="0" smtClean="0"/>
              <a:t>作って</a:t>
            </a:r>
            <a:r>
              <a:rPr lang="ja-JP" altLang="en-US" sz="4000" dirty="0"/>
              <a:t>いるのが日本人</a:t>
            </a:r>
          </a:p>
          <a:p>
            <a:pPr lvl="1"/>
            <a:r>
              <a:rPr lang="ja-JP" altLang="en-US" sz="3600" dirty="0"/>
              <a:t>説明書が読みやすい</a:t>
            </a:r>
          </a:p>
          <a:p>
            <a:r>
              <a:rPr lang="ja-JP" altLang="en-US" sz="4000" dirty="0"/>
              <a:t>細かな使い勝手が</a:t>
            </a:r>
            <a:r>
              <a:rPr lang="ja-JP" altLang="en-US" sz="4000" dirty="0" smtClean="0"/>
              <a:t>良い</a:t>
            </a:r>
            <a:endParaRPr lang="en-US" altLang="ja-JP" sz="4000" dirty="0" smtClean="0"/>
          </a:p>
          <a:p>
            <a:pPr lvl="1"/>
            <a:r>
              <a:rPr lang="ja-JP" altLang="en-US" sz="3600" dirty="0" smtClean="0"/>
              <a:t>設定項目にホバーすると、説明がポップアップ</a:t>
            </a:r>
            <a:r>
              <a:rPr lang="ja-JP" altLang="en-US" sz="3600" dirty="0" smtClean="0"/>
              <a:t>する</a:t>
            </a:r>
            <a:endParaRPr lang="en-US" altLang="ja-JP" sz="3600" dirty="0" smtClean="0"/>
          </a:p>
          <a:p>
            <a:r>
              <a:rPr lang="en-US" altLang="ja-JP" dirty="0"/>
              <a:t>PAP</a:t>
            </a:r>
            <a:r>
              <a:rPr lang="ja-JP" altLang="en-US" dirty="0"/>
              <a:t>に対応している</a:t>
            </a:r>
            <a:endParaRPr lang="en-US" altLang="ja-JP" dirty="0"/>
          </a:p>
          <a:p>
            <a:pPr lvl="1"/>
            <a:r>
              <a:rPr lang="en-US" altLang="ja-JP" dirty="0"/>
              <a:t>Pop up in Application Process</a:t>
            </a:r>
            <a:r>
              <a:rPr lang="ja-JP" altLang="en-US" dirty="0"/>
              <a:t>（造語？</a:t>
            </a:r>
            <a:r>
              <a:rPr lang="ja-JP" altLang="en-US" dirty="0" smtClean="0"/>
              <a:t>）</a:t>
            </a:r>
            <a:endParaRPr lang="en-US" altLang="ja-JP" dirty="0" smtClean="0"/>
          </a:p>
          <a:p>
            <a:pPr lvl="1"/>
            <a:r>
              <a:rPr lang="ja-JP" altLang="en-US" dirty="0"/>
              <a:t>以下</a:t>
            </a:r>
            <a:r>
              <a:rPr lang="ja-JP" altLang="en-US" dirty="0" smtClean="0"/>
              <a:t>の</a:t>
            </a:r>
            <a:r>
              <a:rPr lang="en-US" altLang="ja-JP" dirty="0" smtClean="0"/>
              <a:t>2</a:t>
            </a:r>
            <a:r>
              <a:rPr lang="ja-JP" altLang="en-US" dirty="0" err="1" smtClean="0"/>
              <a:t>つの</a:t>
            </a:r>
            <a:r>
              <a:rPr lang="ja-JP" altLang="en-US" dirty="0" smtClean="0"/>
              <a:t>操作の順番を不問にできる。</a:t>
            </a:r>
            <a:endParaRPr lang="en-US" altLang="ja-JP" dirty="0" smtClean="0"/>
          </a:p>
          <a:p>
            <a:pPr lvl="2"/>
            <a:r>
              <a:rPr lang="ja-JP" altLang="en-US" sz="3200" dirty="0" smtClean="0"/>
              <a:t>貼り付け先にカーソルを合わせる</a:t>
            </a:r>
            <a:endParaRPr lang="en-US" altLang="ja-JP" sz="3200" dirty="0" smtClean="0"/>
          </a:p>
          <a:p>
            <a:pPr lvl="2"/>
            <a:r>
              <a:rPr lang="ja-JP" altLang="en-US" sz="3200" dirty="0"/>
              <a:t>「クリップボード履歴</a:t>
            </a:r>
            <a:r>
              <a:rPr lang="en-US" altLang="ja-JP" sz="3200" dirty="0"/>
              <a:t>&amp;</a:t>
            </a:r>
            <a:r>
              <a:rPr lang="ja-JP" altLang="en-US" sz="3200" dirty="0"/>
              <a:t>定型文ツール</a:t>
            </a:r>
            <a:r>
              <a:rPr lang="ja-JP" altLang="en-US" sz="3200" dirty="0" smtClean="0"/>
              <a:t>」からコピーする</a:t>
            </a:r>
            <a:endParaRPr lang="ja-JP" altLang="en-US" sz="32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7AC27-25EA-49A0-A65A-6E85137720DA}" type="slidenum">
              <a:rPr lang="ja-JP" altLang="en-US" smtClean="0"/>
              <a:pPr/>
              <a:t>16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182763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Clipboard History </a:t>
            </a:r>
            <a:r>
              <a:rPr lang="ja-JP" altLang="en-US" dirty="0"/>
              <a:t>の優位性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sz="4000" dirty="0"/>
              <a:t>メニューを階層化できる</a:t>
            </a:r>
          </a:p>
          <a:p>
            <a:r>
              <a:rPr lang="ja-JP" altLang="en-US" sz="4000" dirty="0"/>
              <a:t>設定ファイルがテキストである</a:t>
            </a:r>
          </a:p>
          <a:p>
            <a:r>
              <a:rPr lang="ja-JP" altLang="en-US" sz="4000" dirty="0"/>
              <a:t>メニュー構成を好みで変えられる</a:t>
            </a:r>
          </a:p>
          <a:p>
            <a:r>
              <a:rPr lang="en-US" altLang="ja-JP" sz="4000" dirty="0">
                <a:solidFill>
                  <a:schemeClr val="accent2"/>
                </a:solidFill>
              </a:rPr>
              <a:t>FIFO</a:t>
            </a:r>
            <a:r>
              <a:rPr lang="ja-JP" altLang="en-US" sz="4000" dirty="0">
                <a:solidFill>
                  <a:schemeClr val="accent2"/>
                </a:solidFill>
              </a:rPr>
              <a:t>と</a:t>
            </a:r>
            <a:r>
              <a:rPr lang="en-US" altLang="ja-JP" sz="4000" dirty="0">
                <a:solidFill>
                  <a:schemeClr val="accent2"/>
                </a:solidFill>
              </a:rPr>
              <a:t>LILO</a:t>
            </a:r>
            <a:r>
              <a:rPr lang="ja-JP" altLang="en-US" sz="4000" dirty="0">
                <a:solidFill>
                  <a:schemeClr val="accent2"/>
                </a:solidFill>
              </a:rPr>
              <a:t>が可能である</a:t>
            </a:r>
          </a:p>
          <a:p>
            <a:r>
              <a:rPr lang="ja-JP" altLang="en-US" sz="4000" dirty="0">
                <a:solidFill>
                  <a:schemeClr val="accent2"/>
                </a:solidFill>
              </a:rPr>
              <a:t>アクセスキーを設定できる</a:t>
            </a:r>
          </a:p>
          <a:p>
            <a:r>
              <a:rPr lang="ja-JP" altLang="en-US" sz="4000" dirty="0">
                <a:solidFill>
                  <a:schemeClr val="accent2"/>
                </a:solidFill>
              </a:rPr>
              <a:t>ランチャーにも</a:t>
            </a:r>
            <a:r>
              <a:rPr lang="ja-JP" altLang="en-US" sz="4000" dirty="0" smtClean="0">
                <a:solidFill>
                  <a:schemeClr val="accent2"/>
                </a:solidFill>
              </a:rPr>
              <a:t>なる</a:t>
            </a:r>
            <a:endParaRPr lang="en-US" altLang="ja-JP" sz="4000" dirty="0" smtClean="0">
              <a:solidFill>
                <a:schemeClr val="accent2"/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7AC27-25EA-49A0-A65A-6E85137720DA}" type="slidenum">
              <a:rPr lang="ja-JP" altLang="en-US" smtClean="0"/>
              <a:pPr/>
              <a:t>17</a:t>
            </a:fld>
            <a:endParaRPr lang="ja-JP" altLang="en-US"/>
          </a:p>
        </p:txBody>
      </p:sp>
      <p:sp>
        <p:nvSpPr>
          <p:cNvPr id="5" name="右中かっこ 4"/>
          <p:cNvSpPr/>
          <p:nvPr/>
        </p:nvSpPr>
        <p:spPr>
          <a:xfrm>
            <a:off x="7056174" y="2932111"/>
            <a:ext cx="479629" cy="1868490"/>
          </a:xfrm>
          <a:prstGeom prst="rightBrace">
            <a:avLst>
              <a:gd name="adj1" fmla="val 45361"/>
              <a:gd name="adj2" fmla="val 50000"/>
            </a:avLst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7848600" y="3448913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dirty="0">
                <a:solidFill>
                  <a:schemeClr val="accent2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目玉</a:t>
            </a:r>
            <a:r>
              <a:rPr lang="ja-JP" altLang="en-US" sz="4000" dirty="0" smtClean="0">
                <a:solidFill>
                  <a:schemeClr val="accent2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機能</a:t>
            </a:r>
            <a:endParaRPr lang="ja-JP" altLang="en-US" sz="4000" dirty="0">
              <a:solidFill>
                <a:schemeClr val="accent2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75929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22203" y="1"/>
            <a:ext cx="11947595" cy="1403604"/>
          </a:xfrm>
        </p:spPr>
        <p:txBody>
          <a:bodyPr>
            <a:normAutofit/>
          </a:bodyPr>
          <a:lstStyle/>
          <a:p>
            <a:r>
              <a:rPr lang="ja-JP" altLang="en-US" sz="5400" dirty="0" smtClean="0"/>
              <a:t>目玉機能</a:t>
            </a:r>
            <a:r>
              <a:rPr lang="en-US" altLang="ja-JP" sz="5400" dirty="0" smtClean="0"/>
              <a:t>1.FIFO </a:t>
            </a:r>
            <a:r>
              <a:rPr lang="ja-JP" altLang="en-US" sz="5400" dirty="0" smtClean="0"/>
              <a:t>と </a:t>
            </a:r>
            <a:r>
              <a:rPr lang="en-US" altLang="ja-JP" sz="5400" dirty="0" smtClean="0"/>
              <a:t>LILO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7AC27-25EA-49A0-A65A-6E85137720DA}" type="slidenum">
              <a:rPr kumimoji="1" lang="ja-JP" altLang="en-US" smtClean="0"/>
              <a:t>18</a:t>
            </a:fld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22203" y="1219199"/>
            <a:ext cx="11947596" cy="49577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ja-JP" altLang="en-US" sz="3600" dirty="0" smtClean="0"/>
              <a:t>（「</a:t>
            </a:r>
            <a:r>
              <a:rPr lang="en-US" altLang="ja-JP" sz="3600" dirty="0" smtClean="0"/>
              <a:t>First In, First out.</a:t>
            </a:r>
            <a:r>
              <a:rPr lang="ja-JP" altLang="en-US" sz="3600" dirty="0" smtClean="0"/>
              <a:t>」と「</a:t>
            </a:r>
            <a:r>
              <a:rPr lang="en-US" altLang="ja-JP" sz="3600" dirty="0" smtClean="0"/>
              <a:t>Last In, Last out.</a:t>
            </a:r>
            <a:r>
              <a:rPr lang="ja-JP" altLang="en-US" sz="3600" dirty="0" smtClean="0"/>
              <a:t>」）</a:t>
            </a:r>
            <a:endParaRPr lang="en-US" altLang="ja-JP" sz="3600" dirty="0" smtClean="0"/>
          </a:p>
          <a:p>
            <a:r>
              <a:rPr lang="ja-JP" altLang="en-US" sz="4400" dirty="0" smtClean="0"/>
              <a:t>いままで</a:t>
            </a:r>
            <a:endParaRPr lang="en-US" altLang="ja-JP" sz="4400" dirty="0"/>
          </a:p>
          <a:p>
            <a:endParaRPr lang="en-US" altLang="ja-JP" sz="4400" dirty="0" smtClean="0"/>
          </a:p>
          <a:p>
            <a:endParaRPr lang="en-US" altLang="ja-JP" sz="4400" dirty="0" smtClean="0"/>
          </a:p>
          <a:p>
            <a:r>
              <a:rPr lang="en-US" altLang="ja-JP" sz="4400" dirty="0" smtClean="0"/>
              <a:t>FIFO</a:t>
            </a:r>
            <a:r>
              <a:rPr lang="ja-JP" altLang="en-US" sz="4400" dirty="0" smtClean="0"/>
              <a:t>なら</a:t>
            </a:r>
            <a:endParaRPr lang="en-US" altLang="ja-JP" sz="3200" dirty="0" smtClean="0"/>
          </a:p>
        </p:txBody>
      </p:sp>
      <p:grpSp>
        <p:nvGrpSpPr>
          <p:cNvPr id="25" name="グループ化 24"/>
          <p:cNvGrpSpPr/>
          <p:nvPr/>
        </p:nvGrpSpPr>
        <p:grpSpPr>
          <a:xfrm>
            <a:off x="981086" y="2622803"/>
            <a:ext cx="10656000" cy="648000"/>
            <a:chOff x="1626972" y="3698080"/>
            <a:chExt cx="8064000" cy="432000"/>
          </a:xfrm>
        </p:grpSpPr>
        <p:sp>
          <p:nvSpPr>
            <p:cNvPr id="26" name="正方形/長方形 25"/>
            <p:cNvSpPr/>
            <p:nvPr/>
          </p:nvSpPr>
          <p:spPr>
            <a:xfrm>
              <a:off x="1626972" y="3698080"/>
              <a:ext cx="1008000" cy="432000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/>
              <a:r>
                <a:rPr kumimoji="1" lang="ja-JP" altLang="en-US" sz="2400" dirty="0" smtClean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コピー</a:t>
              </a:r>
              <a:endParaRPr kumimoji="1"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27" name="正方形/長方形 26"/>
            <p:cNvSpPr/>
            <p:nvPr/>
          </p:nvSpPr>
          <p:spPr>
            <a:xfrm>
              <a:off x="2634972" y="3698080"/>
              <a:ext cx="1008000" cy="432000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/>
              <a:r>
                <a:rPr lang="ja-JP" altLang="en-US" sz="2400" dirty="0" smtClean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ペースト</a:t>
              </a:r>
              <a:endParaRPr kumimoji="1"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28" name="正方形/長方形 27"/>
            <p:cNvSpPr/>
            <p:nvPr/>
          </p:nvSpPr>
          <p:spPr>
            <a:xfrm>
              <a:off x="3642972" y="3698080"/>
              <a:ext cx="1008000" cy="432000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/>
              <a:r>
                <a:rPr kumimoji="1" lang="ja-JP" altLang="en-US" sz="2400" dirty="0" smtClean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コピー</a:t>
              </a:r>
              <a:endParaRPr kumimoji="1"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29" name="正方形/長方形 28"/>
            <p:cNvSpPr/>
            <p:nvPr/>
          </p:nvSpPr>
          <p:spPr>
            <a:xfrm>
              <a:off x="4650972" y="3698080"/>
              <a:ext cx="1008000" cy="432000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/>
              <a:r>
                <a:rPr lang="ja-JP" altLang="en-US" sz="2400" dirty="0" smtClean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ペースト</a:t>
              </a:r>
              <a:endParaRPr kumimoji="1"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30" name="正方形/長方形 29"/>
            <p:cNvSpPr/>
            <p:nvPr/>
          </p:nvSpPr>
          <p:spPr>
            <a:xfrm>
              <a:off x="5658972" y="3698080"/>
              <a:ext cx="1008000" cy="432000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/>
              <a:r>
                <a:rPr kumimoji="1" lang="ja-JP" altLang="en-US" sz="2400" dirty="0" smtClean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コピー</a:t>
              </a:r>
              <a:endParaRPr kumimoji="1"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31" name="正方形/長方形 30"/>
            <p:cNvSpPr/>
            <p:nvPr/>
          </p:nvSpPr>
          <p:spPr>
            <a:xfrm>
              <a:off x="6666972" y="3698080"/>
              <a:ext cx="1008000" cy="432000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/>
              <a:r>
                <a:rPr lang="ja-JP" altLang="en-US" sz="2400" dirty="0" smtClean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ペースト</a:t>
              </a:r>
              <a:endParaRPr kumimoji="1"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32" name="正方形/長方形 31"/>
            <p:cNvSpPr/>
            <p:nvPr/>
          </p:nvSpPr>
          <p:spPr>
            <a:xfrm>
              <a:off x="7674972" y="3698080"/>
              <a:ext cx="1008000" cy="432000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/>
              <a:r>
                <a:rPr kumimoji="1" lang="ja-JP" altLang="en-US" sz="2400" dirty="0" smtClean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コピー</a:t>
              </a:r>
              <a:endParaRPr kumimoji="1"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33" name="正方形/長方形 32"/>
            <p:cNvSpPr/>
            <p:nvPr/>
          </p:nvSpPr>
          <p:spPr>
            <a:xfrm>
              <a:off x="8682972" y="3698080"/>
              <a:ext cx="1008000" cy="432000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/>
              <a:r>
                <a:rPr lang="ja-JP" altLang="en-US" sz="2400" dirty="0" smtClean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ペースト</a:t>
              </a:r>
              <a:endParaRPr kumimoji="1"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</p:grpSp>
      <p:grpSp>
        <p:nvGrpSpPr>
          <p:cNvPr id="56" name="グループ化 55"/>
          <p:cNvGrpSpPr/>
          <p:nvPr/>
        </p:nvGrpSpPr>
        <p:grpSpPr>
          <a:xfrm>
            <a:off x="981086" y="4781550"/>
            <a:ext cx="10656000" cy="648000"/>
            <a:chOff x="-11363314" y="3429000"/>
            <a:chExt cx="10656000" cy="432000"/>
          </a:xfrm>
        </p:grpSpPr>
        <p:sp>
          <p:nvSpPr>
            <p:cNvPr id="35" name="正方形/長方形 34"/>
            <p:cNvSpPr/>
            <p:nvPr/>
          </p:nvSpPr>
          <p:spPr>
            <a:xfrm>
              <a:off x="-11363314" y="3429000"/>
              <a:ext cx="1332000" cy="432000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/>
              <a:r>
                <a:rPr kumimoji="1" lang="ja-JP" altLang="en-US" sz="2400" dirty="0" smtClean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コピー</a:t>
              </a:r>
              <a:endParaRPr kumimoji="1"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36" name="正方形/長方形 35"/>
            <p:cNvSpPr/>
            <p:nvPr/>
          </p:nvSpPr>
          <p:spPr>
            <a:xfrm>
              <a:off x="-6035314" y="3429000"/>
              <a:ext cx="1332000" cy="432000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/>
              <a:r>
                <a:rPr lang="ja-JP" altLang="en-US" sz="2400" dirty="0" smtClean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ペースト</a:t>
              </a:r>
              <a:endParaRPr kumimoji="1"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37" name="正方形/長方形 36"/>
            <p:cNvSpPr/>
            <p:nvPr/>
          </p:nvSpPr>
          <p:spPr>
            <a:xfrm>
              <a:off x="-8699314" y="3429000"/>
              <a:ext cx="1332000" cy="432000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/>
              <a:r>
                <a:rPr kumimoji="1" lang="ja-JP" altLang="en-US" sz="2400" dirty="0" smtClean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コピー</a:t>
              </a:r>
              <a:endParaRPr kumimoji="1"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38" name="正方形/長方形 37"/>
            <p:cNvSpPr/>
            <p:nvPr/>
          </p:nvSpPr>
          <p:spPr>
            <a:xfrm>
              <a:off x="-3371314" y="3429000"/>
              <a:ext cx="1332000" cy="432000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/>
              <a:r>
                <a:rPr lang="ja-JP" altLang="en-US" sz="2400" dirty="0" smtClean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ペースト</a:t>
              </a:r>
              <a:endParaRPr kumimoji="1"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39" name="正方形/長方形 38"/>
            <p:cNvSpPr/>
            <p:nvPr/>
          </p:nvSpPr>
          <p:spPr>
            <a:xfrm>
              <a:off x="-10031314" y="3429000"/>
              <a:ext cx="1332000" cy="432000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/>
              <a:r>
                <a:rPr kumimoji="1" lang="ja-JP" altLang="en-US" sz="2400" dirty="0" smtClean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コピー</a:t>
              </a:r>
              <a:endParaRPr kumimoji="1"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40" name="正方形/長方形 39"/>
            <p:cNvSpPr/>
            <p:nvPr/>
          </p:nvSpPr>
          <p:spPr>
            <a:xfrm>
              <a:off x="-4703314" y="3429000"/>
              <a:ext cx="1332000" cy="432000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/>
              <a:r>
                <a:rPr lang="ja-JP" altLang="en-US" sz="2400" dirty="0" smtClean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ペースト</a:t>
              </a:r>
              <a:endParaRPr kumimoji="1"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41" name="正方形/長方形 40"/>
            <p:cNvSpPr/>
            <p:nvPr/>
          </p:nvSpPr>
          <p:spPr>
            <a:xfrm>
              <a:off x="-7367314" y="3429000"/>
              <a:ext cx="1332000" cy="432000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/>
              <a:r>
                <a:rPr kumimoji="1" lang="ja-JP" altLang="en-US" sz="2400" dirty="0" smtClean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コピー</a:t>
              </a:r>
              <a:endParaRPr kumimoji="1"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42" name="正方形/長方形 41"/>
            <p:cNvSpPr/>
            <p:nvPr/>
          </p:nvSpPr>
          <p:spPr>
            <a:xfrm>
              <a:off x="-2039314" y="3429000"/>
              <a:ext cx="1332000" cy="432000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/>
              <a:r>
                <a:rPr lang="ja-JP" altLang="en-US" sz="2400" dirty="0" smtClean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ペースト</a:t>
              </a:r>
              <a:endParaRPr kumimoji="1"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</p:grpSp>
      <p:cxnSp>
        <p:nvCxnSpPr>
          <p:cNvPr id="58" name="カギ線コネクタ 57"/>
          <p:cNvCxnSpPr>
            <a:stCxn id="26" idx="2"/>
            <a:endCxn id="27" idx="2"/>
          </p:cNvCxnSpPr>
          <p:nvPr/>
        </p:nvCxnSpPr>
        <p:spPr>
          <a:xfrm rot="16200000" flipH="1">
            <a:off x="2313086" y="2604803"/>
            <a:ext cx="12700" cy="1332000"/>
          </a:xfrm>
          <a:prstGeom prst="bentConnector3">
            <a:avLst>
              <a:gd name="adj1" fmla="val 3450000"/>
            </a:avLst>
          </a:prstGeom>
          <a:ln w="762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カギ線コネクタ 59"/>
          <p:cNvCxnSpPr>
            <a:stCxn id="32" idx="2"/>
            <a:endCxn id="33" idx="2"/>
          </p:cNvCxnSpPr>
          <p:nvPr/>
        </p:nvCxnSpPr>
        <p:spPr>
          <a:xfrm rot="16200000" flipH="1">
            <a:off x="10305086" y="2604803"/>
            <a:ext cx="12700" cy="1332000"/>
          </a:xfrm>
          <a:prstGeom prst="bentConnector3">
            <a:avLst>
              <a:gd name="adj1" fmla="val 3480000"/>
            </a:avLst>
          </a:prstGeom>
          <a:ln w="762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カギ線コネクタ 60"/>
          <p:cNvCxnSpPr>
            <a:stCxn id="28" idx="2"/>
            <a:endCxn id="29" idx="2"/>
          </p:cNvCxnSpPr>
          <p:nvPr/>
        </p:nvCxnSpPr>
        <p:spPr>
          <a:xfrm rot="16200000" flipH="1">
            <a:off x="4977086" y="2604803"/>
            <a:ext cx="12700" cy="1332000"/>
          </a:xfrm>
          <a:prstGeom prst="bentConnector3">
            <a:avLst>
              <a:gd name="adj1" fmla="val 3456000"/>
            </a:avLst>
          </a:prstGeom>
          <a:ln w="762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カギ線コネクタ 61"/>
          <p:cNvCxnSpPr>
            <a:stCxn id="30" idx="2"/>
            <a:endCxn id="31" idx="2"/>
          </p:cNvCxnSpPr>
          <p:nvPr/>
        </p:nvCxnSpPr>
        <p:spPr>
          <a:xfrm rot="16200000" flipH="1">
            <a:off x="7641086" y="2604803"/>
            <a:ext cx="12700" cy="1332000"/>
          </a:xfrm>
          <a:prstGeom prst="bentConnector3">
            <a:avLst>
              <a:gd name="adj1" fmla="val 3480000"/>
            </a:avLst>
          </a:prstGeom>
          <a:ln w="762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カギ線コネクタ 78"/>
          <p:cNvCxnSpPr>
            <a:stCxn id="35" idx="2"/>
            <a:endCxn id="36" idx="2"/>
          </p:cNvCxnSpPr>
          <p:nvPr/>
        </p:nvCxnSpPr>
        <p:spPr>
          <a:xfrm rot="16200000" flipH="1">
            <a:off x="4311086" y="2765550"/>
            <a:ext cx="12700" cy="5328000"/>
          </a:xfrm>
          <a:prstGeom prst="bentConnector3">
            <a:avLst>
              <a:gd name="adj1" fmla="val 2760000"/>
            </a:avLst>
          </a:prstGeom>
          <a:ln w="762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カギ線コネクタ 82"/>
          <p:cNvCxnSpPr>
            <a:stCxn id="39" idx="2"/>
            <a:endCxn id="40" idx="2"/>
          </p:cNvCxnSpPr>
          <p:nvPr/>
        </p:nvCxnSpPr>
        <p:spPr>
          <a:xfrm rot="16200000" flipH="1">
            <a:off x="5643086" y="2765550"/>
            <a:ext cx="12700" cy="5328000"/>
          </a:xfrm>
          <a:prstGeom prst="bentConnector3">
            <a:avLst>
              <a:gd name="adj1" fmla="val 3912000"/>
            </a:avLst>
          </a:prstGeom>
          <a:ln w="762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カギ線コネクタ 89"/>
          <p:cNvCxnSpPr>
            <a:stCxn id="37" idx="2"/>
            <a:endCxn id="38" idx="2"/>
          </p:cNvCxnSpPr>
          <p:nvPr/>
        </p:nvCxnSpPr>
        <p:spPr>
          <a:xfrm rot="16200000" flipH="1">
            <a:off x="6975086" y="2765550"/>
            <a:ext cx="12700" cy="5328000"/>
          </a:xfrm>
          <a:prstGeom prst="bentConnector3">
            <a:avLst>
              <a:gd name="adj1" fmla="val 5100000"/>
            </a:avLst>
          </a:prstGeom>
          <a:ln w="762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カギ線コネクタ 94"/>
          <p:cNvCxnSpPr>
            <a:stCxn id="41" idx="2"/>
            <a:endCxn id="42" idx="2"/>
          </p:cNvCxnSpPr>
          <p:nvPr/>
        </p:nvCxnSpPr>
        <p:spPr>
          <a:xfrm rot="16200000" flipH="1">
            <a:off x="8307086" y="2765550"/>
            <a:ext cx="12700" cy="5328000"/>
          </a:xfrm>
          <a:prstGeom prst="bentConnector3">
            <a:avLst>
              <a:gd name="adj1" fmla="val 6180000"/>
            </a:avLst>
          </a:prstGeom>
          <a:ln w="762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7674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目玉機能</a:t>
            </a:r>
            <a:r>
              <a:rPr lang="en-US" altLang="ja-JP" dirty="0"/>
              <a:t>2. </a:t>
            </a:r>
            <a:r>
              <a:rPr lang="ja-JP" altLang="en-US" dirty="0"/>
              <a:t>アクセスキーを設定できる</a:t>
            </a:r>
            <a:r>
              <a:rPr lang="en-US" altLang="ja-JP" dirty="0"/>
              <a:t>/1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実はショートカットキーは</a:t>
            </a:r>
            <a:r>
              <a:rPr lang="en-US" altLang="ja-JP" dirty="0" smtClean="0"/>
              <a:t>2</a:t>
            </a:r>
            <a:r>
              <a:rPr lang="ja-JP" altLang="en-US" dirty="0" smtClean="0"/>
              <a:t>種類ある</a:t>
            </a:r>
            <a:endParaRPr lang="ja-JP" altLang="en-US" dirty="0"/>
          </a:p>
          <a:p>
            <a:pPr lvl="1"/>
            <a:r>
              <a:rPr lang="ja-JP" altLang="en-US" dirty="0" smtClean="0"/>
              <a:t>ホットキー</a:t>
            </a:r>
            <a:endParaRPr lang="en-US" altLang="ja-JP" dirty="0"/>
          </a:p>
          <a:p>
            <a:pPr lvl="2"/>
            <a:r>
              <a:rPr lang="ja-JP" altLang="en-US" dirty="0" smtClean="0"/>
              <a:t>いわゆるショートカットキー</a:t>
            </a:r>
            <a:endParaRPr lang="en-US" altLang="ja-JP" dirty="0" smtClean="0"/>
          </a:p>
          <a:p>
            <a:pPr lvl="2"/>
            <a:r>
              <a:rPr lang="ja-JP" altLang="en-US" dirty="0"/>
              <a:t>ｃｔｒｌ－</a:t>
            </a:r>
            <a:r>
              <a:rPr lang="ja-JP" altLang="en-US" dirty="0" err="1"/>
              <a:t>ｃ</a:t>
            </a:r>
            <a:r>
              <a:rPr lang="ja-JP" altLang="en-US" dirty="0" smtClean="0"/>
              <a:t>でコピー、</a:t>
            </a:r>
            <a:r>
              <a:rPr lang="en-US" altLang="ja-JP" dirty="0" smtClean="0"/>
              <a:t>ctrl-</a:t>
            </a:r>
            <a:r>
              <a:rPr lang="ja-JP" altLang="en-US" dirty="0" err="1" smtClean="0"/>
              <a:t>ｖ</a:t>
            </a:r>
            <a:r>
              <a:rPr lang="ja-JP" altLang="en-US" dirty="0" smtClean="0"/>
              <a:t>でペースト、</a:t>
            </a:r>
            <a:r>
              <a:rPr lang="en-US" altLang="ja-JP" dirty="0" smtClean="0"/>
              <a:t>ctrl-p</a:t>
            </a:r>
            <a:r>
              <a:rPr lang="ja-JP" altLang="en-US" dirty="0" smtClean="0"/>
              <a:t>で印刷</a:t>
            </a:r>
            <a:endParaRPr lang="ja-JP" altLang="en-US" dirty="0"/>
          </a:p>
          <a:p>
            <a:pPr lvl="1"/>
            <a:r>
              <a:rPr lang="ja-JP" altLang="en-US" dirty="0"/>
              <a:t>アクセスキー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7AC27-25EA-49A0-A65A-6E85137720DA}" type="slidenum">
              <a:rPr lang="ja-JP" altLang="en-US" smtClean="0"/>
              <a:pPr/>
              <a:t>19</a:t>
            </a:fld>
            <a:endParaRPr lang="ja-JP" altLang="en-US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0971758"/>
              </p:ext>
            </p:extLst>
          </p:nvPr>
        </p:nvGraphicFramePr>
        <p:xfrm>
          <a:off x="881380" y="3683000"/>
          <a:ext cx="10429241" cy="24891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0480"/>
                <a:gridCol w="6321743"/>
                <a:gridCol w="1537018"/>
              </a:tblGrid>
              <a:tr h="829733">
                <a:tc>
                  <a:txBody>
                    <a:bodyPr/>
                    <a:lstStyle/>
                    <a:p>
                      <a:r>
                        <a:rPr kumimoji="1" lang="ja-JP" altLang="en-US" sz="3200" dirty="0" smtClean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種類</a:t>
                      </a:r>
                      <a:endParaRPr kumimoji="1" lang="ja-JP" altLang="en-US" sz="32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3200" dirty="0" smtClean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キーの識別方法</a:t>
                      </a:r>
                      <a:endParaRPr kumimoji="1" lang="ja-JP" altLang="en-US" sz="32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 smtClean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次元</a:t>
                      </a:r>
                      <a:endParaRPr kumimoji="1" lang="ja-JP" altLang="en-US" sz="32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anchor="ctr"/>
                </a:tc>
              </a:tr>
              <a:tr h="829733">
                <a:tc>
                  <a:txBody>
                    <a:bodyPr/>
                    <a:lstStyle/>
                    <a:p>
                      <a:r>
                        <a:rPr kumimoji="1" lang="ja-JP" altLang="en-US" sz="3200" dirty="0" smtClean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ホットキー</a:t>
                      </a:r>
                      <a:endParaRPr kumimoji="1" lang="ja-JP" altLang="en-US" sz="32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3200" dirty="0" smtClean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同時に押されたキーの組み合わせ</a:t>
                      </a:r>
                      <a:endParaRPr kumimoji="1" lang="ja-JP" altLang="en-US" sz="32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 smtClean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空間</a:t>
                      </a:r>
                      <a:endParaRPr kumimoji="1" lang="ja-JP" altLang="en-US" sz="32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anchor="ctr"/>
                </a:tc>
              </a:tr>
              <a:tr h="829733">
                <a:tc>
                  <a:txBody>
                    <a:bodyPr/>
                    <a:lstStyle/>
                    <a:p>
                      <a:r>
                        <a:rPr kumimoji="1" lang="ja-JP" altLang="en-US" sz="3200" dirty="0" smtClean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アクセスキー</a:t>
                      </a:r>
                      <a:endParaRPr kumimoji="1" lang="ja-JP" altLang="en-US" sz="32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3200" dirty="0" smtClean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順番に押されたキーの組み合わせ</a:t>
                      </a:r>
                      <a:endParaRPr kumimoji="1" lang="ja-JP" altLang="en-US" sz="32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 smtClean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時間</a:t>
                      </a:r>
                      <a:endParaRPr kumimoji="1" lang="ja-JP" altLang="en-US" sz="32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07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今日の目指すところ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798722" y="1065493"/>
            <a:ext cx="9923499" cy="5331574"/>
          </a:xfrm>
        </p:spPr>
        <p:txBody>
          <a:bodyPr>
            <a:noAutofit/>
          </a:bodyPr>
          <a:lstStyle/>
          <a:p>
            <a:r>
              <a:rPr lang="ja-JP" altLang="en-US" sz="4000" dirty="0" smtClean="0"/>
              <a:t>今日</a:t>
            </a:r>
            <a:r>
              <a:rPr lang="ja-JP" altLang="en-US" sz="4000" dirty="0"/>
              <a:t>、体験していただくこと</a:t>
            </a:r>
          </a:p>
          <a:p>
            <a:pPr lvl="1"/>
            <a:r>
              <a:rPr lang="ja-JP" altLang="en-US" sz="3600" dirty="0" smtClean="0"/>
              <a:t>静的定型句</a:t>
            </a:r>
            <a:endParaRPr lang="en-US" altLang="ja-JP" sz="3600" dirty="0" smtClean="0"/>
          </a:p>
          <a:p>
            <a:pPr lvl="1"/>
            <a:r>
              <a:rPr lang="ja-JP" altLang="en-US" sz="3600" dirty="0" smtClean="0"/>
              <a:t>動的定型句</a:t>
            </a:r>
            <a:endParaRPr lang="en-US" altLang="ja-JP" sz="3600" dirty="0" smtClean="0"/>
          </a:p>
          <a:p>
            <a:pPr lvl="1"/>
            <a:r>
              <a:rPr lang="ja-JP" altLang="en-US" sz="3600" dirty="0" smtClean="0"/>
              <a:t>クリップボード</a:t>
            </a:r>
            <a:r>
              <a:rPr lang="ja-JP" altLang="en-US" sz="3600" dirty="0"/>
              <a:t>履歴からの</a:t>
            </a:r>
            <a:r>
              <a:rPr lang="en-US" altLang="ja-JP" sz="3600" dirty="0"/>
              <a:t>FIFO</a:t>
            </a:r>
            <a:r>
              <a:rPr lang="ja-JP" altLang="en-US" sz="3600" dirty="0" smtClean="0"/>
              <a:t>ペースト</a:t>
            </a:r>
            <a:endParaRPr lang="en-US" altLang="ja-JP" sz="3600" dirty="0" smtClean="0"/>
          </a:p>
          <a:p>
            <a:pPr lvl="1"/>
            <a:r>
              <a:rPr lang="ja-JP" altLang="en-US" sz="3600" dirty="0" smtClean="0"/>
              <a:t>定型句 </a:t>
            </a:r>
            <a:r>
              <a:rPr lang="ja-JP" altLang="en-US" sz="3600" dirty="0"/>
              <a:t>と </a:t>
            </a:r>
            <a:r>
              <a:rPr lang="en-US" altLang="ja-JP" sz="3600" dirty="0"/>
              <a:t>launcher </a:t>
            </a:r>
            <a:r>
              <a:rPr lang="ja-JP" altLang="en-US" sz="3600" dirty="0"/>
              <a:t>との</a:t>
            </a:r>
            <a:r>
              <a:rPr lang="ja-JP" altLang="en-US" sz="3600" dirty="0" smtClean="0"/>
              <a:t>組み合わせ</a:t>
            </a:r>
            <a:endParaRPr lang="en-US" altLang="ja-JP" sz="3600" dirty="0" smtClean="0"/>
          </a:p>
          <a:p>
            <a:r>
              <a:rPr lang="ja-JP" altLang="en-US" sz="4000" dirty="0" smtClean="0"/>
              <a:t>今日、学んでいただくこと</a:t>
            </a:r>
            <a:endParaRPr lang="en-US" altLang="ja-JP" sz="4000" dirty="0" smtClean="0"/>
          </a:p>
          <a:p>
            <a:pPr lvl="1"/>
            <a:r>
              <a:rPr lang="ja-JP" altLang="en-US" sz="3600" dirty="0" smtClean="0"/>
              <a:t>マインド</a:t>
            </a:r>
            <a:r>
              <a:rPr lang="ja-JP" altLang="en-US" sz="3600" dirty="0"/>
              <a:t>の</a:t>
            </a:r>
            <a:r>
              <a:rPr lang="ja-JP" altLang="en-US" sz="3600" dirty="0" smtClean="0"/>
              <a:t>ブラッシュアップ</a:t>
            </a:r>
            <a:endParaRPr lang="en-US" altLang="ja-JP" sz="3600" dirty="0" smtClean="0"/>
          </a:p>
          <a:p>
            <a:pPr lvl="2"/>
            <a:r>
              <a:rPr lang="ja-JP" altLang="en-US" sz="3200" dirty="0" smtClean="0"/>
              <a:t>複利的効果</a:t>
            </a:r>
            <a:endParaRPr lang="en-US" altLang="ja-JP" sz="3200" dirty="0" smtClean="0"/>
          </a:p>
          <a:p>
            <a:pPr lvl="2"/>
            <a:r>
              <a:rPr lang="ja-JP" altLang="en-US" sz="3200" dirty="0" smtClean="0"/>
              <a:t>怠惰</a:t>
            </a:r>
            <a:r>
              <a:rPr lang="ja-JP" altLang="en-US" sz="3200" dirty="0"/>
              <a:t>な心理を克服</a:t>
            </a:r>
            <a:r>
              <a:rPr lang="ja-JP" altLang="en-US" sz="3200" dirty="0" smtClean="0"/>
              <a:t>するテクニック</a:t>
            </a:r>
            <a:endParaRPr lang="ja-JP" altLang="en-US" sz="32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7AC27-25EA-49A0-A65A-6E85137720DA}" type="slidenum">
              <a:rPr kumimoji="1" lang="ja-JP" altLang="en-US" smtClean="0"/>
              <a:t>2</a:t>
            </a:fld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22203" y="3649104"/>
            <a:ext cx="800219" cy="176075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ja-JP" altLang="en-US" sz="4000" dirty="0" smtClean="0"/>
              <a:t>時間が許せば</a:t>
            </a:r>
            <a:endParaRPr kumimoji="1" lang="ja-JP" altLang="en-US" sz="4000" dirty="0"/>
          </a:p>
        </p:txBody>
      </p:sp>
      <p:grpSp>
        <p:nvGrpSpPr>
          <p:cNvPr id="13" name="グループ化 12"/>
          <p:cNvGrpSpPr/>
          <p:nvPr/>
        </p:nvGrpSpPr>
        <p:grpSpPr>
          <a:xfrm>
            <a:off x="922422" y="3955581"/>
            <a:ext cx="876300" cy="2441486"/>
            <a:chOff x="11448342" y="1690777"/>
            <a:chExt cx="876300" cy="2024063"/>
          </a:xfrm>
        </p:grpSpPr>
        <p:cxnSp>
          <p:nvCxnSpPr>
            <p:cNvPr id="6" name="直線矢印コネクタ 5"/>
            <p:cNvCxnSpPr/>
            <p:nvPr/>
          </p:nvCxnSpPr>
          <p:spPr>
            <a:xfrm>
              <a:off x="11886492" y="1690777"/>
              <a:ext cx="0" cy="2024063"/>
            </a:xfrm>
            <a:prstGeom prst="straightConnector1">
              <a:avLst/>
            </a:prstGeom>
            <a:ln w="152400">
              <a:solidFill>
                <a:srgbClr val="00B0F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コネクタ 11"/>
            <p:cNvCxnSpPr/>
            <p:nvPr/>
          </p:nvCxnSpPr>
          <p:spPr>
            <a:xfrm>
              <a:off x="11448342" y="1690777"/>
              <a:ext cx="876300" cy="0"/>
            </a:xfrm>
            <a:prstGeom prst="line">
              <a:avLst/>
            </a:prstGeom>
            <a:ln w="152400">
              <a:solidFill>
                <a:srgbClr val="00B0F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71063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目玉機能</a:t>
            </a:r>
            <a:r>
              <a:rPr lang="en-US" altLang="ja-JP" dirty="0"/>
              <a:t>2. </a:t>
            </a:r>
            <a:r>
              <a:rPr lang="ja-JP" altLang="en-US" dirty="0"/>
              <a:t>アクセスキーを設定できる</a:t>
            </a:r>
            <a:r>
              <a:rPr lang="en-US" altLang="ja-JP" dirty="0"/>
              <a:t>/</a:t>
            </a:r>
            <a:r>
              <a:rPr lang="en-US" altLang="ja-JP" dirty="0" smtClean="0"/>
              <a:t>2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Alt</a:t>
            </a:r>
            <a:r>
              <a:rPr lang="ja-JP" altLang="en-US" dirty="0"/>
              <a:t>キーから</a:t>
            </a:r>
            <a:r>
              <a:rPr lang="ja-JP" altLang="en-US" dirty="0" smtClean="0"/>
              <a:t>始める</a:t>
            </a:r>
            <a:endParaRPr lang="ja-JP" altLang="en-US" dirty="0"/>
          </a:p>
          <a:p>
            <a:pPr marL="1085850" lvl="1" indent="-514350">
              <a:buFont typeface="+mj-lt"/>
              <a:buAutoNum type="arabicPeriod"/>
            </a:pPr>
            <a:r>
              <a:rPr lang="ja-JP" altLang="en-US" dirty="0" smtClean="0"/>
              <a:t>まず、</a:t>
            </a:r>
            <a:r>
              <a:rPr lang="en-US" altLang="ja-JP" dirty="0" smtClean="0"/>
              <a:t>Alt</a:t>
            </a:r>
            <a:r>
              <a:rPr lang="ja-JP" altLang="en-US" dirty="0" smtClean="0"/>
              <a:t>キーのみを単体で押して、離す</a:t>
            </a:r>
            <a:endParaRPr lang="en-US" altLang="ja-JP" dirty="0" smtClean="0"/>
          </a:p>
          <a:p>
            <a:pPr marL="1085850" lvl="1" indent="-514350">
              <a:buFont typeface="+mj-lt"/>
              <a:buAutoNum type="arabicPeriod"/>
            </a:pPr>
            <a:r>
              <a:rPr lang="ja-JP" altLang="en-US" dirty="0" smtClean="0"/>
              <a:t>以後</a:t>
            </a:r>
            <a:r>
              <a:rPr lang="ja-JP" altLang="en-US" dirty="0" smtClean="0"/>
              <a:t>、</a:t>
            </a:r>
            <a:r>
              <a:rPr lang="ja-JP" altLang="en-US" dirty="0" smtClean="0"/>
              <a:t>アルファベットを</a:t>
            </a:r>
            <a:r>
              <a:rPr lang="en-US" altLang="ja-JP" dirty="0" smtClean="0"/>
              <a:t>1</a:t>
            </a:r>
            <a:r>
              <a:rPr lang="ja-JP" altLang="en-US" dirty="0" smtClean="0"/>
              <a:t>文字ずつ押して、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順次、絞り込んでいく</a:t>
            </a:r>
          </a:p>
          <a:p>
            <a:pPr lvl="1"/>
            <a:r>
              <a:rPr lang="ja-JP" altLang="en-US" dirty="0" smtClean="0"/>
              <a:t>階層化</a:t>
            </a:r>
            <a:r>
              <a:rPr lang="ja-JP" altLang="en-US" dirty="0"/>
              <a:t>できることと表裏</a:t>
            </a:r>
            <a:r>
              <a:rPr lang="ja-JP" altLang="en-US" dirty="0" smtClean="0"/>
              <a:t>一体</a:t>
            </a:r>
            <a:endParaRPr lang="en-US" altLang="ja-JP" dirty="0" smtClean="0"/>
          </a:p>
          <a:p>
            <a:r>
              <a:rPr lang="en-US" altLang="ja-JP" dirty="0" smtClean="0"/>
              <a:t>Microsoft</a:t>
            </a:r>
            <a:r>
              <a:rPr lang="ja-JP" altLang="en-US" dirty="0"/>
              <a:t>オフィスには標準装備</a:t>
            </a:r>
          </a:p>
          <a:p>
            <a:pPr lvl="1"/>
            <a:r>
              <a:rPr lang="ja-JP" altLang="en-US" dirty="0"/>
              <a:t>ワード・エクセル・</a:t>
            </a:r>
            <a:r>
              <a:rPr lang="ja-JP" altLang="en-US" dirty="0" smtClean="0"/>
              <a:t>パワポ</a:t>
            </a:r>
            <a:endParaRPr lang="en-US" altLang="ja-JP" dirty="0" smtClean="0"/>
          </a:p>
          <a:p>
            <a:r>
              <a:rPr lang="ja-JP" altLang="en-US" dirty="0" smtClean="0"/>
              <a:t>アクセスキーを知ってしまうと</a:t>
            </a:r>
            <a:r>
              <a:rPr lang="en-US" altLang="ja-JP" dirty="0" smtClean="0"/>
              <a:t>…</a:t>
            </a:r>
          </a:p>
          <a:p>
            <a:pPr lvl="1"/>
            <a:r>
              <a:rPr lang="ja-JP" altLang="en-US" sz="3200" dirty="0" smtClean="0"/>
              <a:t>アクセスキー無いアプリ＝使いにくい</a:t>
            </a:r>
            <a:r>
              <a:rPr lang="ja-JP" altLang="en-US" sz="3200" dirty="0" smtClean="0"/>
              <a:t>！</a:t>
            </a:r>
            <a:endParaRPr lang="en-US" altLang="ja-JP" sz="3200" dirty="0" smtClean="0"/>
          </a:p>
          <a:p>
            <a:pPr lvl="1"/>
            <a:r>
              <a:rPr lang="ja-JP" altLang="en-US" sz="3200" dirty="0"/>
              <a:t>アプリ</a:t>
            </a:r>
            <a:r>
              <a:rPr lang="ja-JP" altLang="en-US" sz="3200" dirty="0" smtClean="0"/>
              <a:t>を設計する機会には、アクセスキーも</a:t>
            </a:r>
            <a:r>
              <a:rPr lang="ja-JP" altLang="en-US" sz="3200" dirty="0"/>
              <a:t>盛り込む</a:t>
            </a:r>
            <a:r>
              <a:rPr lang="ja-JP" altLang="en-US" sz="3200" dirty="0" smtClean="0"/>
              <a:t>べし</a:t>
            </a:r>
            <a:r>
              <a:rPr lang="ja-JP" altLang="en-US" sz="3200" dirty="0"/>
              <a:t>！</a:t>
            </a:r>
            <a:endParaRPr lang="ja-JP" altLang="en-US" sz="3200" dirty="0"/>
          </a:p>
          <a:p>
            <a:pPr marL="0" indent="0">
              <a:buNone/>
            </a:pPr>
            <a:endParaRPr lang="ja-JP" altLang="en-US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7AC27-25EA-49A0-A65A-6E85137720DA}" type="slidenum">
              <a:rPr lang="ja-JP" altLang="en-US" smtClean="0"/>
              <a:pPr/>
              <a:t>20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536317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目玉機能</a:t>
            </a:r>
            <a:r>
              <a:rPr lang="en-US" altLang="ja-JP" dirty="0"/>
              <a:t>2. </a:t>
            </a:r>
            <a:r>
              <a:rPr lang="ja-JP" altLang="en-US" dirty="0"/>
              <a:t>アクセスキーを設定できる</a:t>
            </a:r>
            <a:r>
              <a:rPr lang="en-US" altLang="ja-JP" dirty="0"/>
              <a:t>/</a:t>
            </a:r>
            <a:r>
              <a:rPr lang="en-US" altLang="ja-JP" dirty="0" smtClean="0"/>
              <a:t>3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マウスを使わなくて済む</a:t>
            </a:r>
          </a:p>
          <a:p>
            <a:pPr lvl="1"/>
            <a:r>
              <a:rPr lang="ja-JP" altLang="en-US" dirty="0"/>
              <a:t>手の移動が不要なので、早い</a:t>
            </a:r>
          </a:p>
          <a:p>
            <a:pPr lvl="1"/>
            <a:r>
              <a:rPr lang="ja-JP" altLang="en-US" dirty="0"/>
              <a:t>マウスカーソルの操作は「アナログ」なの</a:t>
            </a:r>
            <a:r>
              <a:rPr lang="ja-JP" altLang="en-US" dirty="0" smtClean="0"/>
              <a:t>で</a:t>
            </a:r>
            <a:r>
              <a:rPr lang="en-US" altLang="ja-JP" dirty="0" smtClean="0"/>
              <a:t>…</a:t>
            </a:r>
          </a:p>
          <a:p>
            <a:pPr lvl="2"/>
            <a:r>
              <a:rPr lang="ja-JP" altLang="en-US" dirty="0" smtClean="0"/>
              <a:t>時間</a:t>
            </a:r>
            <a:r>
              <a:rPr lang="ja-JP" altLang="en-US" dirty="0"/>
              <a:t>が</a:t>
            </a:r>
            <a:r>
              <a:rPr lang="ja-JP" altLang="en-US" dirty="0" smtClean="0"/>
              <a:t>掛かる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間違える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ストレス</a:t>
            </a:r>
            <a:r>
              <a:rPr lang="ja-JP" altLang="en-US" dirty="0"/>
              <a:t>に</a:t>
            </a:r>
            <a:r>
              <a:rPr lang="ja-JP" altLang="en-US" dirty="0" smtClean="0"/>
              <a:t>なる</a:t>
            </a:r>
            <a:endParaRPr lang="ja-JP" altLang="en-US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7AC27-25EA-49A0-A65A-6E85137720DA}" type="slidenum">
              <a:rPr lang="ja-JP" altLang="en-US" smtClean="0"/>
              <a:pPr/>
              <a:t>21</a:t>
            </a:fld>
            <a:endParaRPr lang="ja-JP" altLang="en-US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6746122"/>
              </p:ext>
            </p:extLst>
          </p:nvPr>
        </p:nvGraphicFramePr>
        <p:xfrm>
          <a:off x="861373" y="4618990"/>
          <a:ext cx="6884841" cy="1737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71148"/>
                <a:gridCol w="5413693"/>
              </a:tblGrid>
              <a:tr h="207645">
                <a:tc>
                  <a:txBody>
                    <a:bodyPr/>
                    <a:lstStyle/>
                    <a:p>
                      <a:endParaRPr kumimoji="1" lang="ja-JP" altLang="en-US" sz="3200" dirty="0">
                        <a:solidFill>
                          <a:srgbClr val="FF0000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3200" dirty="0" smtClean="0"/>
                        <a:t>「デジタル」とは？</a:t>
                      </a:r>
                      <a:endParaRPr kumimoji="1" lang="ja-JP" altLang="en-US" sz="3200" dirty="0">
                        <a:solidFill>
                          <a:srgbClr val="FF0000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3200" dirty="0" smtClean="0"/>
                        <a:t>古典論</a:t>
                      </a:r>
                      <a:endParaRPr kumimoji="1" lang="ja-JP" altLang="en-US" sz="3200" dirty="0">
                        <a:solidFill>
                          <a:srgbClr val="FF0000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3200" dirty="0" smtClean="0"/>
                        <a:t>符号化・離散化されていること</a:t>
                      </a:r>
                      <a:endParaRPr kumimoji="1" lang="ja-JP" altLang="en-US" sz="3200" dirty="0">
                        <a:solidFill>
                          <a:srgbClr val="FF0000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3200" dirty="0" smtClean="0"/>
                        <a:t>現代論</a:t>
                      </a:r>
                      <a:endParaRPr kumimoji="1" lang="ja-JP" altLang="en-US" sz="3200" dirty="0">
                        <a:solidFill>
                          <a:srgbClr val="FF0000"/>
                        </a:solidFill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3200" dirty="0" smtClean="0">
                          <a:solidFill>
                            <a:srgbClr val="C00000"/>
                          </a:solidFill>
                        </a:rPr>
                        <a:t>便利であること、楽であること</a:t>
                      </a:r>
                      <a:endParaRPr kumimoji="1" lang="en-US" altLang="ja-JP" sz="3200" dirty="0" smtClean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円形吹き出し 7"/>
          <p:cNvSpPr/>
          <p:nvPr/>
        </p:nvSpPr>
        <p:spPr>
          <a:xfrm>
            <a:off x="6551648" y="2667160"/>
            <a:ext cx="5549900" cy="2077403"/>
          </a:xfrm>
          <a:prstGeom prst="wedgeEllipseCallout">
            <a:avLst>
              <a:gd name="adj1" fmla="val -42343"/>
              <a:gd name="adj2" fmla="val 5027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ja-JP" altLang="en-US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たとえエクセルという電子ファイル（デジタル形式）を使っていたとしても、</a:t>
            </a:r>
          </a:p>
          <a:p>
            <a:pPr algn="ctr"/>
            <a:r>
              <a:rPr lang="ja-JP" altLang="en-US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（手順書の）見出しの番号を手で編集していたら、それは「アナログ」である。</a:t>
            </a:r>
          </a:p>
          <a:p>
            <a:pPr algn="ctr"/>
            <a:r>
              <a:rPr lang="ja-JP" altLang="en-US" dirty="0" smtClean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∴</a:t>
            </a:r>
            <a:r>
              <a:rPr lang="en-US" altLang="ja-JP" dirty="0" smtClean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markdown</a:t>
            </a:r>
            <a:r>
              <a:rPr lang="ja-JP" altLang="en-US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使おうぜ</a:t>
            </a:r>
            <a:r>
              <a:rPr lang="ja-JP" altLang="en-US" dirty="0" smtClean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！</a:t>
            </a:r>
            <a:endParaRPr kumimoji="1" lang="ja-JP" altLang="en-US" dirty="0" smtClean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82387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目玉機能</a:t>
            </a:r>
            <a:r>
              <a:rPr lang="en-US" altLang="ja-JP" dirty="0"/>
              <a:t>3.</a:t>
            </a:r>
            <a:r>
              <a:rPr lang="ja-JP" altLang="en-US" dirty="0"/>
              <a:t>ランチャー（</a:t>
            </a:r>
            <a:r>
              <a:rPr lang="en-US" altLang="ja-JP" dirty="0"/>
              <a:t>LAUNCHER</a:t>
            </a:r>
            <a:r>
              <a:rPr lang="ja-JP" altLang="en-US" dirty="0"/>
              <a:t>）</a:t>
            </a:r>
            <a:r>
              <a:rPr lang="en-US" altLang="ja-JP" dirty="0"/>
              <a:t>/1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URL</a:t>
            </a:r>
            <a:r>
              <a:rPr lang="ja-JP" altLang="en-US" dirty="0"/>
              <a:t>を開く手順（定型句あり </a:t>
            </a:r>
            <a:r>
              <a:rPr lang="en-US" altLang="ja-JP" dirty="0"/>
              <a:t>but </a:t>
            </a:r>
            <a:r>
              <a:rPr lang="ja-JP" altLang="en-US" dirty="0"/>
              <a:t>ランチャー無し）</a:t>
            </a:r>
          </a:p>
          <a:p>
            <a:pPr marL="742950" indent="-742950">
              <a:buFont typeface="+mj-lt"/>
              <a:buAutoNum type="arabicPeriod"/>
            </a:pPr>
            <a:r>
              <a:rPr lang="ja-JP" altLang="en-US" dirty="0"/>
              <a:t>定型句を</a:t>
            </a:r>
            <a:r>
              <a:rPr lang="ja-JP" altLang="en-US" dirty="0" smtClean="0"/>
              <a:t>選ぶ</a:t>
            </a:r>
            <a:endParaRPr lang="ja-JP" altLang="en-US" dirty="0"/>
          </a:p>
          <a:p>
            <a:pPr marL="1314450" lvl="1" indent="-742950"/>
            <a:r>
              <a:rPr lang="ja-JP" altLang="en-US" dirty="0"/>
              <a:t>目的の</a:t>
            </a:r>
            <a:r>
              <a:rPr lang="en-US" altLang="ja-JP" dirty="0"/>
              <a:t>URL</a:t>
            </a:r>
            <a:r>
              <a:rPr lang="ja-JP" altLang="en-US" dirty="0"/>
              <a:t>がクリップボードに</a:t>
            </a:r>
            <a:r>
              <a:rPr lang="ja-JP" altLang="en-US" dirty="0" smtClean="0"/>
              <a:t>取り込まれる</a:t>
            </a:r>
            <a:endParaRPr lang="ja-JP" altLang="en-US" dirty="0"/>
          </a:p>
          <a:p>
            <a:pPr marL="742950" indent="-742950">
              <a:buFont typeface="+mj-lt"/>
              <a:buAutoNum type="arabicPeriod"/>
            </a:pPr>
            <a:r>
              <a:rPr lang="ja-JP" altLang="en-US" dirty="0"/>
              <a:t>ブラウザを活性化する（</a:t>
            </a:r>
            <a:r>
              <a:rPr lang="en-US" altLang="ja-JP" dirty="0"/>
              <a:t>Alt-tab</a:t>
            </a:r>
            <a:r>
              <a:rPr lang="ja-JP" altLang="en-US" dirty="0"/>
              <a:t>キー）</a:t>
            </a:r>
          </a:p>
          <a:p>
            <a:pPr marL="742950" indent="-742950">
              <a:buFont typeface="+mj-lt"/>
              <a:buAutoNum type="arabicPeriod"/>
            </a:pPr>
            <a:r>
              <a:rPr lang="ja-JP" altLang="en-US" dirty="0"/>
              <a:t>新しいタブを作る</a:t>
            </a:r>
          </a:p>
          <a:p>
            <a:pPr marL="742950" indent="-742950">
              <a:buFont typeface="+mj-lt"/>
              <a:buAutoNum type="arabicPeriod"/>
            </a:pPr>
            <a:r>
              <a:rPr lang="en-US" altLang="ja-JP" dirty="0"/>
              <a:t>URL</a:t>
            </a:r>
            <a:r>
              <a:rPr lang="ja-JP" altLang="en-US" dirty="0"/>
              <a:t>バーにカーソルを当てる</a:t>
            </a:r>
          </a:p>
          <a:p>
            <a:pPr marL="742950" indent="-742950">
              <a:buFont typeface="+mj-lt"/>
              <a:buAutoNum type="arabicPeriod"/>
            </a:pPr>
            <a:r>
              <a:rPr lang="ja-JP" altLang="en-US" dirty="0"/>
              <a:t>ペーストする</a:t>
            </a:r>
          </a:p>
          <a:p>
            <a:pPr marL="742950" indent="-742950">
              <a:buFont typeface="+mj-lt"/>
              <a:buAutoNum type="arabicPeriod"/>
            </a:pPr>
            <a:r>
              <a:rPr lang="ja-JP" altLang="en-US" dirty="0"/>
              <a:t>エンターキーを叩く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7AC27-25EA-49A0-A65A-6E85137720DA}" type="slidenum">
              <a:rPr lang="ja-JP" altLang="en-US" smtClean="0"/>
              <a:pPr/>
              <a:t>22</a:t>
            </a:fld>
            <a:endParaRPr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6598" y="3746511"/>
            <a:ext cx="2617787" cy="297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900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目玉機能</a:t>
            </a:r>
            <a:r>
              <a:rPr lang="en-US" altLang="ja-JP" dirty="0"/>
              <a:t>3.</a:t>
            </a:r>
            <a:r>
              <a:rPr lang="ja-JP" altLang="en-US" dirty="0"/>
              <a:t>ランチャー（</a:t>
            </a:r>
            <a:r>
              <a:rPr lang="en-US" altLang="ja-JP" dirty="0"/>
              <a:t>LAUNCHER</a:t>
            </a:r>
            <a:r>
              <a:rPr lang="ja-JP" altLang="en-US" dirty="0"/>
              <a:t>）</a:t>
            </a:r>
            <a:r>
              <a:rPr lang="en-US" altLang="ja-JP" dirty="0"/>
              <a:t>/</a:t>
            </a:r>
            <a:r>
              <a:rPr lang="en-US" altLang="ja-JP" dirty="0" smtClean="0"/>
              <a:t>2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URL</a:t>
            </a:r>
            <a:r>
              <a:rPr lang="ja-JP" altLang="en-US" dirty="0"/>
              <a:t>を開く手順（定型句あり かつ ランチャーあり）</a:t>
            </a:r>
          </a:p>
          <a:p>
            <a:pPr marL="742950" indent="-742950">
              <a:buFont typeface="+mj-lt"/>
              <a:buAutoNum type="arabicPeriod"/>
            </a:pPr>
            <a:r>
              <a:rPr lang="ja-JP" altLang="en-US" dirty="0"/>
              <a:t>定型句を選ぶ、</a:t>
            </a:r>
            <a:r>
              <a:rPr lang="ja-JP" altLang="en-US" dirty="0" smtClean="0"/>
              <a:t>以上</a:t>
            </a:r>
            <a:r>
              <a:rPr lang="en-US" altLang="ja-JP" dirty="0" smtClean="0"/>
              <a:t>.</a:t>
            </a:r>
            <a:endParaRPr lang="ja-JP" altLang="en-US" dirty="0"/>
          </a:p>
          <a:p>
            <a:pPr lvl="1"/>
            <a:r>
              <a:rPr lang="ja-JP" altLang="en-US" dirty="0"/>
              <a:t>以下の処理が自動で行われる</a:t>
            </a:r>
          </a:p>
          <a:p>
            <a:pPr marL="1428750" lvl="2" indent="-514350">
              <a:buFont typeface="+mj-lt"/>
              <a:buAutoNum type="arabicPeriod"/>
            </a:pPr>
            <a:r>
              <a:rPr lang="ja-JP" altLang="en-US" sz="3600" dirty="0"/>
              <a:t>ブラウザが活性化され、</a:t>
            </a:r>
          </a:p>
          <a:p>
            <a:pPr marL="1428750" lvl="2" indent="-514350">
              <a:buFont typeface="+mj-lt"/>
              <a:buAutoNum type="arabicPeriod"/>
            </a:pPr>
            <a:r>
              <a:rPr lang="ja-JP" altLang="en-US" sz="3600" dirty="0"/>
              <a:t>新しいタブで作られ、</a:t>
            </a:r>
          </a:p>
          <a:p>
            <a:pPr marL="1428750" lvl="2" indent="-514350">
              <a:buFont typeface="+mj-lt"/>
              <a:buAutoNum type="arabicPeriod"/>
            </a:pPr>
            <a:r>
              <a:rPr lang="ja-JP" altLang="en-US" sz="3600" dirty="0"/>
              <a:t>目的の</a:t>
            </a:r>
            <a:r>
              <a:rPr lang="en-US" altLang="ja-JP" sz="3600" dirty="0"/>
              <a:t>URL</a:t>
            </a:r>
            <a:r>
              <a:rPr lang="ja-JP" altLang="en-US" sz="3600" dirty="0"/>
              <a:t>が</a:t>
            </a:r>
            <a:r>
              <a:rPr lang="ja-JP" altLang="en-US" sz="3600" dirty="0" smtClean="0"/>
              <a:t>開かれる</a:t>
            </a:r>
            <a:endParaRPr lang="ja-JP" altLang="en-US" sz="3600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7AC27-25EA-49A0-A65A-6E85137720DA}" type="slidenum">
              <a:rPr lang="ja-JP" altLang="en-US" smtClean="0"/>
              <a:pPr/>
              <a:t>23</a:t>
            </a:fld>
            <a:endParaRPr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6488" y="1690777"/>
            <a:ext cx="4261231" cy="478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704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目玉機能</a:t>
            </a:r>
            <a:r>
              <a:rPr lang="en-US" altLang="ja-JP" dirty="0"/>
              <a:t>3.</a:t>
            </a:r>
            <a:r>
              <a:rPr lang="ja-JP" altLang="en-US" dirty="0"/>
              <a:t>ランチャー（</a:t>
            </a:r>
            <a:r>
              <a:rPr lang="en-US" altLang="ja-JP" dirty="0"/>
              <a:t>LAUNCHER</a:t>
            </a:r>
            <a:r>
              <a:rPr lang="ja-JP" altLang="en-US" dirty="0"/>
              <a:t>）</a:t>
            </a:r>
            <a:r>
              <a:rPr lang="en-US" altLang="ja-JP" dirty="0"/>
              <a:t>/</a:t>
            </a:r>
            <a:r>
              <a:rPr lang="en-US" altLang="ja-JP" dirty="0" smtClean="0"/>
              <a:t>3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ja-JP" dirty="0"/>
              <a:t>launch</a:t>
            </a:r>
            <a:r>
              <a:rPr lang="ja-JP" altLang="en-US" dirty="0"/>
              <a:t>（自動起動）できるもの</a:t>
            </a:r>
          </a:p>
          <a:p>
            <a:r>
              <a:rPr lang="en-US" altLang="ja-JP" dirty="0"/>
              <a:t>URL→</a:t>
            </a:r>
            <a:r>
              <a:rPr lang="ja-JP" altLang="en-US" dirty="0" smtClean="0"/>
              <a:t>ブラウザ</a:t>
            </a:r>
            <a:r>
              <a:rPr lang="ja-JP" altLang="en-US" dirty="0"/>
              <a:t>にて</a:t>
            </a:r>
          </a:p>
          <a:p>
            <a:r>
              <a:rPr lang="ja-JP" altLang="en-US" dirty="0"/>
              <a:t>ディレクトリのパス→</a:t>
            </a:r>
            <a:r>
              <a:rPr lang="ja-JP" altLang="en-US" dirty="0" smtClean="0"/>
              <a:t>エクスプローラーにて</a:t>
            </a:r>
            <a:endParaRPr lang="ja-JP" altLang="en-US" dirty="0"/>
          </a:p>
          <a:p>
            <a:r>
              <a:rPr lang="ja-JP" altLang="en-US" dirty="0"/>
              <a:t>ファイルのパス→拡張子ごとの</a:t>
            </a:r>
            <a:r>
              <a:rPr lang="ja-JP" altLang="en-US" dirty="0" smtClean="0"/>
              <a:t>アプリにて）</a:t>
            </a:r>
            <a:endParaRPr lang="ja-JP" altLang="en-US" dirty="0"/>
          </a:p>
          <a:p>
            <a:pPr lvl="1"/>
            <a:r>
              <a:rPr lang="ja-JP" altLang="en-US" dirty="0"/>
              <a:t>エクセル・パワポ・テキストエディタなどなど（何でも）</a:t>
            </a:r>
          </a:p>
          <a:p>
            <a:r>
              <a:rPr lang="en-US" altLang="ja-JP" dirty="0"/>
              <a:t>OS</a:t>
            </a:r>
            <a:r>
              <a:rPr lang="ja-JP" altLang="en-US" dirty="0"/>
              <a:t>の設定</a:t>
            </a:r>
            <a:r>
              <a:rPr lang="ja-JP" altLang="en-US" dirty="0" smtClean="0"/>
              <a:t>画面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(</a:t>
            </a:r>
            <a:r>
              <a:rPr lang="ja-JP" altLang="en-US" dirty="0"/>
              <a:t>「</a:t>
            </a:r>
            <a:r>
              <a:rPr lang="en-US" altLang="ja-JP" dirty="0" err="1"/>
              <a:t>ms</a:t>
            </a:r>
            <a:r>
              <a:rPr lang="en-US" altLang="ja-JP" dirty="0"/>
              <a:t>-settings: URI </a:t>
            </a:r>
            <a:r>
              <a:rPr lang="ja-JP" altLang="en-US" dirty="0"/>
              <a:t>スキーム」を利用する</a:t>
            </a:r>
            <a:r>
              <a:rPr lang="en-US" altLang="ja-JP" dirty="0"/>
              <a:t>)</a:t>
            </a:r>
          </a:p>
          <a:p>
            <a:pPr lvl="1"/>
            <a:r>
              <a:rPr lang="ja-JP" altLang="en-US" dirty="0"/>
              <a:t>「</a:t>
            </a:r>
            <a:r>
              <a:rPr lang="en-US" altLang="ja-JP" dirty="0"/>
              <a:t>Windows Update</a:t>
            </a:r>
            <a:r>
              <a:rPr lang="ja-JP" altLang="en-US" dirty="0" smtClean="0"/>
              <a:t>」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「</a:t>
            </a:r>
            <a:r>
              <a:rPr lang="ja-JP" altLang="en-US" dirty="0"/>
              <a:t>職場または学校にアクセスする」などなど</a:t>
            </a:r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7AC27-25EA-49A0-A65A-6E85137720DA}" type="slidenum">
              <a:rPr lang="ja-JP" altLang="en-US" smtClean="0"/>
              <a:pPr/>
              <a:t>24</a:t>
            </a:fld>
            <a:endParaRPr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4748" y="1"/>
            <a:ext cx="2305050" cy="2634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5739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316"/>
          <a:stretch/>
        </p:blipFill>
        <p:spPr>
          <a:xfrm>
            <a:off x="372374" y="4960588"/>
            <a:ext cx="11697424" cy="1395762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目玉機能</a:t>
            </a:r>
            <a:r>
              <a:rPr lang="en-US" altLang="ja-JP" dirty="0"/>
              <a:t>3.</a:t>
            </a:r>
            <a:r>
              <a:rPr lang="ja-JP" altLang="en-US" dirty="0"/>
              <a:t>ランチャー（</a:t>
            </a:r>
            <a:r>
              <a:rPr lang="en-US" altLang="ja-JP" dirty="0"/>
              <a:t>LAUNCHER</a:t>
            </a:r>
            <a:r>
              <a:rPr lang="ja-JP" altLang="en-US" dirty="0"/>
              <a:t>）</a:t>
            </a:r>
            <a:r>
              <a:rPr lang="en-US" altLang="ja-JP" dirty="0"/>
              <a:t>/4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反論</a:t>
            </a:r>
            <a:r>
              <a:rPr lang="en-US" altLang="ja-JP" dirty="0"/>
              <a:t>: </a:t>
            </a:r>
            <a:r>
              <a:rPr lang="ja-JP" altLang="en-US" dirty="0"/>
              <a:t>ブラウザやエクスプローラーの</a:t>
            </a:r>
            <a:br>
              <a:rPr lang="ja-JP" altLang="en-US" dirty="0"/>
            </a:br>
            <a:r>
              <a:rPr lang="ja-JP" altLang="en-US" dirty="0"/>
              <a:t>ブックマーク機能で十分ではないか？</a:t>
            </a:r>
          </a:p>
          <a:p>
            <a:pPr lvl="1"/>
            <a:r>
              <a:rPr lang="ja-JP" altLang="en-US" dirty="0"/>
              <a:t>これ一つ</a:t>
            </a:r>
            <a:r>
              <a:rPr lang="ja-JP" altLang="en-US" dirty="0" smtClean="0"/>
              <a:t>で種々の「ブックマーク」を扱える</a:t>
            </a:r>
            <a:endParaRPr lang="ja-JP" altLang="en-US" dirty="0"/>
          </a:p>
          <a:p>
            <a:pPr lvl="1"/>
            <a:r>
              <a:rPr lang="ja-JP" altLang="en-US" dirty="0"/>
              <a:t>設定がテキストファイルである</a:t>
            </a:r>
          </a:p>
          <a:p>
            <a:pPr lvl="2"/>
            <a:r>
              <a:rPr lang="ja-JP" altLang="en-US" dirty="0"/>
              <a:t>差分が明瞭である</a:t>
            </a:r>
          </a:p>
          <a:p>
            <a:pPr lvl="2"/>
            <a:r>
              <a:rPr lang="ja-JP" altLang="en-US" dirty="0"/>
              <a:t>軽い（ファイルサイズが小さい）</a:t>
            </a:r>
          </a:p>
          <a:p>
            <a:pPr lvl="1"/>
            <a:r>
              <a:rPr lang="en-US" altLang="ja-JP" dirty="0"/>
              <a:t>…</a:t>
            </a:r>
            <a:r>
              <a:rPr lang="ja-JP" altLang="en-US" dirty="0"/>
              <a:t>とはいえ、手段であって</a:t>
            </a:r>
            <a:r>
              <a:rPr lang="ja-JP" altLang="en-US" dirty="0" smtClean="0"/>
              <a:t>、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目的</a:t>
            </a:r>
            <a:r>
              <a:rPr lang="ja-JP" altLang="en-US" dirty="0"/>
              <a:t>ではないので</a:t>
            </a:r>
            <a:r>
              <a:rPr lang="ja-JP" altLang="en-US" dirty="0" smtClean="0"/>
              <a:t>、使い分け</a:t>
            </a:r>
            <a:r>
              <a:rPr lang="ja-JP" altLang="en-US" dirty="0"/>
              <a:t>はお好みで。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7AC27-25EA-49A0-A65A-6E85137720DA}" type="slidenum">
              <a:rPr lang="ja-JP" altLang="en-US" smtClean="0"/>
              <a:pPr/>
              <a:t>25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8229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Clipboard History </a:t>
            </a:r>
            <a:r>
              <a:rPr lang="ja-JP" altLang="en-US" dirty="0"/>
              <a:t>の優位性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72374" y="2139281"/>
            <a:ext cx="11447253" cy="4037682"/>
          </a:xfrm>
        </p:spPr>
        <p:txBody>
          <a:bodyPr/>
          <a:lstStyle/>
          <a:p>
            <a:r>
              <a:rPr lang="ja-JP" altLang="en-US" sz="4000" dirty="0"/>
              <a:t>メニューを階層化できる</a:t>
            </a:r>
          </a:p>
          <a:p>
            <a:r>
              <a:rPr lang="ja-JP" altLang="en-US" sz="4000" dirty="0"/>
              <a:t>設定ファイルがテキストである</a:t>
            </a:r>
          </a:p>
          <a:p>
            <a:r>
              <a:rPr lang="ja-JP" altLang="en-US" sz="4000" dirty="0"/>
              <a:t>メニュー構成を好みで変えられる</a:t>
            </a:r>
          </a:p>
          <a:p>
            <a:r>
              <a:rPr lang="en-US" altLang="ja-JP" sz="4000" dirty="0">
                <a:solidFill>
                  <a:schemeClr val="accent2"/>
                </a:solidFill>
              </a:rPr>
              <a:t>FIFO</a:t>
            </a:r>
            <a:r>
              <a:rPr lang="ja-JP" altLang="en-US" sz="4000" dirty="0">
                <a:solidFill>
                  <a:schemeClr val="accent2"/>
                </a:solidFill>
              </a:rPr>
              <a:t>と</a:t>
            </a:r>
            <a:r>
              <a:rPr lang="en-US" altLang="ja-JP" sz="4000" dirty="0">
                <a:solidFill>
                  <a:schemeClr val="accent2"/>
                </a:solidFill>
              </a:rPr>
              <a:t>LILO</a:t>
            </a:r>
            <a:r>
              <a:rPr lang="ja-JP" altLang="en-US" sz="4000" dirty="0">
                <a:solidFill>
                  <a:schemeClr val="accent2"/>
                </a:solidFill>
              </a:rPr>
              <a:t>が可能である</a:t>
            </a:r>
          </a:p>
          <a:p>
            <a:r>
              <a:rPr lang="ja-JP" altLang="en-US" sz="4000" dirty="0">
                <a:solidFill>
                  <a:schemeClr val="accent2"/>
                </a:solidFill>
              </a:rPr>
              <a:t>アクセスキーを設定できる</a:t>
            </a:r>
          </a:p>
          <a:p>
            <a:r>
              <a:rPr lang="ja-JP" altLang="en-US" sz="4000" dirty="0">
                <a:solidFill>
                  <a:schemeClr val="accent2"/>
                </a:solidFill>
              </a:rPr>
              <a:t>ランチャーにも</a:t>
            </a:r>
            <a:r>
              <a:rPr lang="ja-JP" altLang="en-US" sz="4000" dirty="0" smtClean="0">
                <a:solidFill>
                  <a:schemeClr val="accent2"/>
                </a:solidFill>
              </a:rPr>
              <a:t>なる</a:t>
            </a:r>
            <a:endParaRPr lang="en-US" altLang="ja-JP" sz="4000" dirty="0" smtClean="0">
              <a:solidFill>
                <a:schemeClr val="accent2"/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7AC27-25EA-49A0-A65A-6E85137720DA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26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6" name="グループ化 5"/>
          <p:cNvGrpSpPr/>
          <p:nvPr/>
        </p:nvGrpSpPr>
        <p:grpSpPr>
          <a:xfrm>
            <a:off x="7056174" y="4170361"/>
            <a:ext cx="3028936" cy="1868490"/>
            <a:chOff x="7056174" y="2932111"/>
            <a:chExt cx="3028936" cy="1868490"/>
          </a:xfrm>
        </p:grpSpPr>
        <p:sp>
          <p:nvSpPr>
            <p:cNvPr id="5" name="右中かっこ 4"/>
            <p:cNvSpPr/>
            <p:nvPr/>
          </p:nvSpPr>
          <p:spPr>
            <a:xfrm>
              <a:off x="7056174" y="2932111"/>
              <a:ext cx="479629" cy="1868490"/>
            </a:xfrm>
            <a:prstGeom prst="rightBrace">
              <a:avLst>
                <a:gd name="adj1" fmla="val 45361"/>
                <a:gd name="adj2" fmla="val 50000"/>
              </a:avLst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prstClr val="black"/>
                </a:solidFill>
              </a:endParaRPr>
            </a:p>
          </p:txBody>
        </p:sp>
        <p:sp>
          <p:nvSpPr>
            <p:cNvPr id="7" name="テキスト ボックス 6"/>
            <p:cNvSpPr txBox="1"/>
            <p:nvPr/>
          </p:nvSpPr>
          <p:spPr>
            <a:xfrm>
              <a:off x="7848600" y="3448913"/>
              <a:ext cx="223651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4000" dirty="0">
                  <a:solidFill>
                    <a:srgbClr val="ED7D31"/>
                  </a:solidFill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目玉</a:t>
              </a:r>
              <a:r>
                <a:rPr lang="ja-JP" altLang="en-US" sz="4000" dirty="0" smtClean="0">
                  <a:solidFill>
                    <a:srgbClr val="ED7D31"/>
                  </a:solidFill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機能</a:t>
              </a:r>
              <a:endParaRPr lang="ja-JP" altLang="en-US" sz="4000" dirty="0">
                <a:solidFill>
                  <a:srgbClr val="ED7D3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</p:grpSp>
      <p:grpSp>
        <p:nvGrpSpPr>
          <p:cNvPr id="8" name="グループ化 7"/>
          <p:cNvGrpSpPr/>
          <p:nvPr/>
        </p:nvGrpSpPr>
        <p:grpSpPr>
          <a:xfrm>
            <a:off x="8346300" y="535077"/>
            <a:ext cx="3685398" cy="3545546"/>
            <a:chOff x="8384400" y="2222986"/>
            <a:chExt cx="3685398" cy="3545546"/>
          </a:xfrm>
        </p:grpSpPr>
        <p:sp>
          <p:nvSpPr>
            <p:cNvPr id="9" name="角丸四角形吹き出し 8"/>
            <p:cNvSpPr/>
            <p:nvPr/>
          </p:nvSpPr>
          <p:spPr>
            <a:xfrm>
              <a:off x="8384400" y="2222986"/>
              <a:ext cx="3390899" cy="1328023"/>
            </a:xfrm>
            <a:prstGeom prst="wedgeRoundRectCallout">
              <a:avLst>
                <a:gd name="adj1" fmla="val -6380"/>
                <a:gd name="adj2" fmla="val 69297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r>
                <a:rPr kumimoji="1" lang="ja-JP" altLang="en-US" sz="3600" dirty="0" smtClean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デモンストレーション</a:t>
              </a:r>
              <a:endParaRPr kumimoji="1" lang="ja-JP" altLang="en-US" sz="36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pic>
          <p:nvPicPr>
            <p:cNvPr id="10" name="図 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55161" y="2918267"/>
              <a:ext cx="2814637" cy="285026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23232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目玉</a:t>
            </a:r>
            <a:r>
              <a:rPr lang="ja-JP" altLang="en-US" dirty="0" smtClean="0"/>
              <a:t>機能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7AC27-25EA-49A0-A65A-6E85137720DA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27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7" name="グループ化 6"/>
          <p:cNvGrpSpPr/>
          <p:nvPr/>
        </p:nvGrpSpPr>
        <p:grpSpPr>
          <a:xfrm>
            <a:off x="3278531" y="665856"/>
            <a:ext cx="5634938" cy="5526289"/>
            <a:chOff x="4649582" y="1494746"/>
            <a:chExt cx="3723159" cy="3651371"/>
          </a:xfrm>
        </p:grpSpPr>
        <p:sp>
          <p:nvSpPr>
            <p:cNvPr id="5" name="角丸四角形吹き出し 4"/>
            <p:cNvSpPr/>
            <p:nvPr/>
          </p:nvSpPr>
          <p:spPr>
            <a:xfrm>
              <a:off x="4649582" y="1494746"/>
              <a:ext cx="3281768" cy="660190"/>
            </a:xfrm>
            <a:prstGeom prst="wedgeRoundRectCallout">
              <a:avLst>
                <a:gd name="adj1" fmla="val -4639"/>
                <a:gd name="adj2" fmla="val 92176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r>
                <a:rPr lang="ja-JP" altLang="en-US" sz="4000" dirty="0" smtClean="0">
                  <a:solidFill>
                    <a:prstClr val="white"/>
                  </a:solidFill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デモンストレーション</a:t>
              </a:r>
              <a:endParaRPr lang="ja-JP" altLang="en-US" sz="4000" dirty="0">
                <a:solidFill>
                  <a:prstClr val="white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pic>
          <p:nvPicPr>
            <p:cNvPr id="6" name="図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58104" y="2295852"/>
              <a:ext cx="2814637" cy="285026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26186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9051" y="254001"/>
            <a:ext cx="11853898" cy="845388"/>
          </a:xfrm>
        </p:spPr>
        <p:txBody>
          <a:bodyPr>
            <a:normAutofit/>
          </a:bodyPr>
          <a:lstStyle/>
          <a:p>
            <a:r>
              <a:rPr kumimoji="1" lang="ja-JP" altLang="en-US" dirty="0" smtClean="0">
                <a:solidFill>
                  <a:schemeClr val="bg1"/>
                </a:solidFill>
              </a:rPr>
              <a:t>目次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96899" y="1193799"/>
            <a:ext cx="11472899" cy="5339601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ja-JP" altLang="en-US" sz="4400" dirty="0" smtClean="0">
                <a:solidFill>
                  <a:schemeClr val="bg1"/>
                </a:solidFill>
              </a:rPr>
              <a:t>なぜ「クリップボード履歴</a:t>
            </a:r>
            <a:r>
              <a:rPr lang="en-US" altLang="ja-JP" sz="4400" dirty="0" smtClean="0">
                <a:solidFill>
                  <a:schemeClr val="bg1"/>
                </a:solidFill>
              </a:rPr>
              <a:t>&amp;</a:t>
            </a:r>
            <a:r>
              <a:rPr lang="ja-JP" altLang="en-US" sz="4400" dirty="0" smtClean="0">
                <a:solidFill>
                  <a:schemeClr val="bg1"/>
                </a:solidFill>
              </a:rPr>
              <a:t>定型文ツール」を</a:t>
            </a:r>
            <a:r>
              <a:rPr lang="en-US" altLang="ja-JP" sz="4400" dirty="0" smtClean="0">
                <a:solidFill>
                  <a:schemeClr val="bg1"/>
                </a:solidFill>
              </a:rPr>
              <a:t/>
            </a:r>
            <a:br>
              <a:rPr lang="en-US" altLang="ja-JP" sz="4400" dirty="0" smtClean="0">
                <a:solidFill>
                  <a:schemeClr val="bg1"/>
                </a:solidFill>
              </a:rPr>
            </a:br>
            <a:r>
              <a:rPr lang="ja-JP" altLang="en-US" sz="4400" dirty="0" smtClean="0">
                <a:solidFill>
                  <a:schemeClr val="bg1"/>
                </a:solidFill>
              </a:rPr>
              <a:t>使うのか？</a:t>
            </a:r>
            <a:endParaRPr lang="en-US" altLang="ja-JP" sz="4000" dirty="0" smtClean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ja-JP" sz="4400" dirty="0" smtClean="0">
                <a:solidFill>
                  <a:schemeClr val="bg1"/>
                </a:solidFill>
              </a:rPr>
              <a:t>Clipboard History </a:t>
            </a:r>
            <a:r>
              <a:rPr lang="ja-JP" altLang="en-US" sz="4400" dirty="0" smtClean="0">
                <a:solidFill>
                  <a:schemeClr val="bg1"/>
                </a:solidFill>
              </a:rPr>
              <a:t>の紹介</a:t>
            </a:r>
            <a:endParaRPr lang="en-US" altLang="ja-JP" sz="4400" dirty="0" smtClean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ja-JP" sz="4400" b="1" dirty="0" smtClean="0">
                <a:solidFill>
                  <a:schemeClr val="accent2"/>
                </a:solidFill>
              </a:rPr>
              <a:t>Clipboard History</a:t>
            </a:r>
            <a:r>
              <a:rPr lang="ja-JP" altLang="en-US" sz="4400" b="1" dirty="0" smtClean="0">
                <a:solidFill>
                  <a:schemeClr val="accent2"/>
                </a:solidFill>
              </a:rPr>
              <a:t>を触ってみる（実践）</a:t>
            </a:r>
            <a:endParaRPr lang="en-US" altLang="ja-JP" sz="4400" b="1" dirty="0" smtClean="0">
              <a:solidFill>
                <a:schemeClr val="accent2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ja-JP" altLang="en-US" sz="4400" dirty="0" smtClean="0">
                <a:solidFill>
                  <a:schemeClr val="bg1"/>
                </a:solidFill>
              </a:rPr>
              <a:t>注意</a:t>
            </a:r>
            <a:r>
              <a:rPr lang="en-US" altLang="ja-JP" sz="4400" dirty="0" smtClean="0">
                <a:solidFill>
                  <a:schemeClr val="bg1"/>
                </a:solidFill>
              </a:rPr>
              <a:t>: </a:t>
            </a:r>
            <a:r>
              <a:rPr lang="ja-JP" altLang="en-US" sz="4400" dirty="0" smtClean="0">
                <a:solidFill>
                  <a:schemeClr val="bg1"/>
                </a:solidFill>
              </a:rPr>
              <a:t>セキュリティ面</a:t>
            </a:r>
            <a:endParaRPr lang="en-US" altLang="ja-JP" sz="4400" dirty="0" smtClean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ja-JP" altLang="en-US" sz="4400" dirty="0" smtClean="0">
                <a:solidFill>
                  <a:schemeClr val="bg1"/>
                </a:solidFill>
              </a:rPr>
              <a:t>注意</a:t>
            </a:r>
            <a:r>
              <a:rPr lang="en-US" altLang="ja-JP" sz="4400" dirty="0" smtClean="0">
                <a:solidFill>
                  <a:schemeClr val="bg1"/>
                </a:solidFill>
              </a:rPr>
              <a:t>: </a:t>
            </a:r>
            <a:r>
              <a:rPr lang="ja-JP" altLang="en-US" sz="4400" dirty="0" smtClean="0">
                <a:solidFill>
                  <a:schemeClr val="bg1"/>
                </a:solidFill>
              </a:rPr>
              <a:t>エラー回避</a:t>
            </a:r>
            <a:endParaRPr lang="en-US" altLang="ja-JP" sz="4400" dirty="0" smtClean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ja-JP" altLang="en-US" sz="4400" dirty="0" smtClean="0">
                <a:solidFill>
                  <a:schemeClr val="bg1"/>
                </a:solidFill>
              </a:rPr>
              <a:t>活用のためのアイディア</a:t>
            </a:r>
            <a:endParaRPr lang="ja-JP" altLang="en-US" sz="4400" dirty="0">
              <a:solidFill>
                <a:schemeClr val="bg1"/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7AC27-25EA-49A0-A65A-6E85137720DA}" type="slidenum">
              <a:rPr lang="ja-JP" altLang="en-US">
                <a:solidFill>
                  <a:prstClr val="black">
                    <a:tint val="75000"/>
                  </a:prstClr>
                </a:solidFill>
              </a:rPr>
              <a:pPr/>
              <a:t>28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4888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インストール（適宜やってください）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r>
              <a:rPr kumimoji="1" lang="ja-JP" altLang="en-US" dirty="0" smtClean="0"/>
              <a:t>本家</a:t>
            </a:r>
            <a:endParaRPr kumimoji="1" lang="en-US" altLang="ja-JP" dirty="0" smtClean="0"/>
          </a:p>
          <a:p>
            <a:pPr lvl="1"/>
            <a:r>
              <a:rPr lang="en-US" altLang="ja-JP" dirty="0"/>
              <a:t>Clipboard History 1.9.1 (</a:t>
            </a:r>
            <a:r>
              <a:rPr lang="ja-JP" altLang="en-US" dirty="0"/>
              <a:t>クリップボード履歴＆定型文</a:t>
            </a:r>
            <a:r>
              <a:rPr lang="en-US" altLang="ja-JP" dirty="0"/>
              <a:t>) </a:t>
            </a:r>
            <a:r>
              <a:rPr lang="ja-JP" altLang="en-US" dirty="0"/>
              <a:t>を公開しました </a:t>
            </a:r>
            <a:r>
              <a:rPr lang="en-US" altLang="ja-JP" dirty="0"/>
              <a:t>- </a:t>
            </a:r>
            <a:r>
              <a:rPr lang="ja-JP" altLang="en-US" dirty="0"/>
              <a:t>ぶらんくのーと</a:t>
            </a:r>
            <a:r>
              <a:rPr lang="en-US" altLang="ja-JP" dirty="0"/>
              <a:t>: TOPICS</a:t>
            </a:r>
          </a:p>
          <a:p>
            <a:pPr lvl="2"/>
            <a:r>
              <a:rPr lang="en-US" altLang="ja-JP" dirty="0">
                <a:hlinkClick r:id="rId3"/>
              </a:rPr>
              <a:t>https://</a:t>
            </a:r>
            <a:r>
              <a:rPr lang="en-US" altLang="ja-JP" dirty="0" smtClean="0">
                <a:hlinkClick r:id="rId3"/>
              </a:rPr>
              <a:t>blank-note.sakura.ne.jp/topics/clipboard_history.html</a:t>
            </a:r>
            <a:endParaRPr lang="en-US" altLang="ja-JP" dirty="0" smtClean="0"/>
          </a:p>
          <a:p>
            <a:r>
              <a:rPr kumimoji="1" lang="en-US" altLang="ja-JP" dirty="0" smtClean="0"/>
              <a:t>Vector.co.jp</a:t>
            </a:r>
          </a:p>
          <a:p>
            <a:pPr lvl="1"/>
            <a:r>
              <a:rPr lang="en-US" altLang="ja-JP" dirty="0"/>
              <a:t>Clipboard History</a:t>
            </a:r>
            <a:r>
              <a:rPr lang="ja-JP" altLang="en-US" dirty="0"/>
              <a:t>の詳細情報 </a:t>
            </a:r>
            <a:r>
              <a:rPr lang="en-US" altLang="ja-JP" dirty="0"/>
              <a:t>: Vector </a:t>
            </a:r>
            <a:r>
              <a:rPr lang="ja-JP" altLang="en-US" dirty="0"/>
              <a:t>ソフトを探す！</a:t>
            </a:r>
          </a:p>
          <a:p>
            <a:pPr lvl="2"/>
            <a:r>
              <a:rPr lang="en-US" altLang="ja-JP" dirty="0">
                <a:hlinkClick r:id="rId4"/>
              </a:rPr>
              <a:t>https://</a:t>
            </a:r>
            <a:r>
              <a:rPr lang="en-US" altLang="ja-JP" dirty="0" smtClean="0">
                <a:hlinkClick r:id="rId4"/>
              </a:rPr>
              <a:t>www.vector.co.jp/soft/dl/winnt/util/se512783.html</a:t>
            </a:r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7AC27-25EA-49A0-A65A-6E85137720DA}" type="slidenum">
              <a:rPr lang="ja-JP" altLang="en-US" smtClean="0"/>
              <a:pPr/>
              <a:t>29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79024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9051" y="254001"/>
            <a:ext cx="11853898" cy="845388"/>
          </a:xfrm>
        </p:spPr>
        <p:txBody>
          <a:bodyPr>
            <a:normAutofit/>
          </a:bodyPr>
          <a:lstStyle/>
          <a:p>
            <a:r>
              <a:rPr kumimoji="1" lang="ja-JP" altLang="en-US" dirty="0" smtClean="0">
                <a:solidFill>
                  <a:schemeClr val="bg1"/>
                </a:solidFill>
              </a:rPr>
              <a:t>目次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96899" y="1193799"/>
            <a:ext cx="11472899" cy="5339601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ja-JP" altLang="en-US" sz="4400" dirty="0" smtClean="0">
                <a:solidFill>
                  <a:schemeClr val="bg1"/>
                </a:solidFill>
              </a:rPr>
              <a:t>なぜ「クリップボード履歴</a:t>
            </a:r>
            <a:r>
              <a:rPr lang="en-US" altLang="ja-JP" sz="4400" dirty="0" smtClean="0">
                <a:solidFill>
                  <a:schemeClr val="bg1"/>
                </a:solidFill>
              </a:rPr>
              <a:t>&amp;</a:t>
            </a:r>
            <a:r>
              <a:rPr lang="ja-JP" altLang="en-US" sz="4400" dirty="0" smtClean="0">
                <a:solidFill>
                  <a:schemeClr val="bg1"/>
                </a:solidFill>
              </a:rPr>
              <a:t>定型文ツール」を</a:t>
            </a:r>
            <a:r>
              <a:rPr lang="en-US" altLang="ja-JP" sz="4400" dirty="0" smtClean="0">
                <a:solidFill>
                  <a:schemeClr val="bg1"/>
                </a:solidFill>
              </a:rPr>
              <a:t/>
            </a:r>
            <a:br>
              <a:rPr lang="en-US" altLang="ja-JP" sz="4400" dirty="0" smtClean="0">
                <a:solidFill>
                  <a:schemeClr val="bg1"/>
                </a:solidFill>
              </a:rPr>
            </a:br>
            <a:r>
              <a:rPr lang="ja-JP" altLang="en-US" sz="4400" dirty="0" smtClean="0">
                <a:solidFill>
                  <a:schemeClr val="bg1"/>
                </a:solidFill>
              </a:rPr>
              <a:t>使うのか？</a:t>
            </a:r>
            <a:endParaRPr lang="en-US" altLang="ja-JP" sz="4000" dirty="0" smtClean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ja-JP" sz="4400" dirty="0" smtClean="0">
                <a:solidFill>
                  <a:schemeClr val="bg1"/>
                </a:solidFill>
              </a:rPr>
              <a:t>Clipboard History </a:t>
            </a:r>
            <a:r>
              <a:rPr lang="ja-JP" altLang="en-US" sz="4400" dirty="0" smtClean="0">
                <a:solidFill>
                  <a:schemeClr val="bg1"/>
                </a:solidFill>
              </a:rPr>
              <a:t>の紹介</a:t>
            </a:r>
            <a:endParaRPr lang="en-US" altLang="ja-JP" sz="4400" dirty="0" smtClean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ja-JP" sz="4400" dirty="0" smtClean="0">
                <a:solidFill>
                  <a:schemeClr val="bg1"/>
                </a:solidFill>
              </a:rPr>
              <a:t>Clipboard History</a:t>
            </a:r>
            <a:r>
              <a:rPr lang="ja-JP" altLang="en-US" sz="4400" dirty="0" smtClean="0">
                <a:solidFill>
                  <a:schemeClr val="bg1"/>
                </a:solidFill>
              </a:rPr>
              <a:t>を触ってみる（実践）</a:t>
            </a:r>
            <a:endParaRPr lang="en-US" altLang="ja-JP" sz="4400" dirty="0" smtClean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ja-JP" altLang="en-US" sz="4400" dirty="0" smtClean="0">
                <a:solidFill>
                  <a:schemeClr val="bg1"/>
                </a:solidFill>
              </a:rPr>
              <a:t>注意</a:t>
            </a:r>
            <a:r>
              <a:rPr lang="en-US" altLang="ja-JP" sz="4400" dirty="0" smtClean="0">
                <a:solidFill>
                  <a:schemeClr val="bg1"/>
                </a:solidFill>
              </a:rPr>
              <a:t>: </a:t>
            </a:r>
            <a:r>
              <a:rPr lang="ja-JP" altLang="en-US" sz="4400" dirty="0" smtClean="0">
                <a:solidFill>
                  <a:schemeClr val="bg1"/>
                </a:solidFill>
              </a:rPr>
              <a:t>セキュリティ面</a:t>
            </a:r>
            <a:endParaRPr lang="en-US" altLang="ja-JP" sz="4400" dirty="0" smtClean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ja-JP" altLang="en-US" sz="4400" dirty="0" smtClean="0">
                <a:solidFill>
                  <a:schemeClr val="bg1"/>
                </a:solidFill>
              </a:rPr>
              <a:t>注意</a:t>
            </a:r>
            <a:r>
              <a:rPr lang="en-US" altLang="ja-JP" sz="4400" dirty="0" smtClean="0">
                <a:solidFill>
                  <a:schemeClr val="bg1"/>
                </a:solidFill>
              </a:rPr>
              <a:t>: </a:t>
            </a:r>
            <a:r>
              <a:rPr lang="ja-JP" altLang="en-US" sz="4400" dirty="0" smtClean="0">
                <a:solidFill>
                  <a:schemeClr val="bg1"/>
                </a:solidFill>
              </a:rPr>
              <a:t>エラー回避</a:t>
            </a:r>
            <a:endParaRPr lang="en-US" altLang="ja-JP" sz="4400" dirty="0" smtClean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ja-JP" altLang="en-US" sz="4400" dirty="0" smtClean="0">
                <a:solidFill>
                  <a:schemeClr val="bg1"/>
                </a:solidFill>
              </a:rPr>
              <a:t>活用のためのアイディア</a:t>
            </a:r>
            <a:endParaRPr lang="ja-JP" altLang="en-US" sz="4400" dirty="0">
              <a:solidFill>
                <a:schemeClr val="bg1"/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7AC27-25EA-49A0-A65A-6E85137720DA}" type="slidenum">
              <a:rPr lang="ja-JP" altLang="en-US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8827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設定ファイルのサンプルの共有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kumimoji="1" lang="ja-JP" altLang="en-US" dirty="0" smtClean="0"/>
              <a:t>デフォルト</a:t>
            </a:r>
            <a:r>
              <a:rPr lang="ja-JP" altLang="en-US" dirty="0" smtClean="0"/>
              <a:t>の設定ファイルの名前を変更する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前</a:t>
            </a:r>
            <a:r>
              <a:rPr lang="en-US" altLang="ja-JP" dirty="0" smtClean="0"/>
              <a:t>; Config.txt</a:t>
            </a:r>
          </a:p>
          <a:p>
            <a:pPr lvl="1"/>
            <a:r>
              <a:rPr lang="ja-JP" altLang="en-US" dirty="0" smtClean="0"/>
              <a:t>後</a:t>
            </a:r>
            <a:r>
              <a:rPr lang="en-US" altLang="ja-JP" dirty="0" smtClean="0"/>
              <a:t>; Config_original.txt</a:t>
            </a:r>
          </a:p>
          <a:p>
            <a:pPr marL="742950" indent="-742950">
              <a:buFont typeface="+mj-lt"/>
              <a:buAutoNum type="arabicPeriod"/>
            </a:pPr>
            <a:r>
              <a:rPr lang="ja-JP" altLang="en-US" dirty="0" smtClean="0"/>
              <a:t>謹製のサンプルの名前を変更する</a:t>
            </a:r>
            <a:endParaRPr lang="en-US" altLang="ja-JP" dirty="0"/>
          </a:p>
          <a:p>
            <a:pPr lvl="1"/>
            <a:r>
              <a:rPr lang="ja-JP" altLang="en-US" dirty="0" smtClean="0"/>
              <a:t>前</a:t>
            </a:r>
            <a:r>
              <a:rPr lang="en-US" altLang="ja-JP" dirty="0" smtClean="0"/>
              <a:t>; Config_sample.txt</a:t>
            </a:r>
          </a:p>
          <a:p>
            <a:pPr lvl="1"/>
            <a:r>
              <a:rPr lang="ja-JP" altLang="en-US" dirty="0" smtClean="0"/>
              <a:t>後</a:t>
            </a:r>
            <a:r>
              <a:rPr lang="en-US" altLang="ja-JP" dirty="0" smtClean="0"/>
              <a:t>; Config.txt</a:t>
            </a:r>
          </a:p>
          <a:p>
            <a:pPr marL="742950" indent="-742950">
              <a:buFont typeface="+mj-lt"/>
              <a:buAutoNum type="arabicPeriod"/>
            </a:pPr>
            <a:r>
              <a:rPr kumimoji="1" lang="ja-JP" altLang="en-US" dirty="0" smtClean="0"/>
              <a:t>再読み込み（</a:t>
            </a:r>
            <a:r>
              <a:rPr kumimoji="1" lang="en-US" altLang="ja-JP" u="heavy" dirty="0" smtClean="0"/>
              <a:t>R</a:t>
            </a:r>
            <a:r>
              <a:rPr kumimoji="1"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7AC27-25EA-49A0-A65A-6E85137720DA}" type="slidenum">
              <a:rPr lang="ja-JP" altLang="en-US" smtClean="0"/>
              <a:pPr/>
              <a:t>30</a:t>
            </a:fld>
            <a:endParaRPr lang="ja-JP" altLang="en-US"/>
          </a:p>
        </p:txBody>
      </p:sp>
      <p:grpSp>
        <p:nvGrpSpPr>
          <p:cNvPr id="11" name="グループ化 10"/>
          <p:cNvGrpSpPr/>
          <p:nvPr/>
        </p:nvGrpSpPr>
        <p:grpSpPr>
          <a:xfrm>
            <a:off x="2003198" y="3554863"/>
            <a:ext cx="9501133" cy="3199043"/>
            <a:chOff x="2003198" y="3554863"/>
            <a:chExt cx="9501133" cy="3199043"/>
          </a:xfrm>
        </p:grpSpPr>
        <p:pic>
          <p:nvPicPr>
            <p:cNvPr id="5" name="図 4"/>
            <p:cNvPicPr>
              <a:picLocks noChangeAspect="1"/>
            </p:cNvPicPr>
            <p:nvPr/>
          </p:nvPicPr>
          <p:blipFill rotWithShape="1">
            <a:blip r:embed="rId2"/>
            <a:srcRect l="28798" t="70700" r="65290" b="16411"/>
            <a:stretch/>
          </p:blipFill>
          <p:spPr>
            <a:xfrm>
              <a:off x="2003198" y="5170601"/>
              <a:ext cx="1567090" cy="1567090"/>
            </a:xfrm>
            <a:prstGeom prst="rect">
              <a:avLst/>
            </a:prstGeom>
          </p:spPr>
        </p:pic>
        <p:pic>
          <p:nvPicPr>
            <p:cNvPr id="6" name="図 5"/>
            <p:cNvPicPr>
              <a:picLocks noChangeAspect="1"/>
            </p:cNvPicPr>
            <p:nvPr/>
          </p:nvPicPr>
          <p:blipFill rotWithShape="1">
            <a:blip r:embed="rId3"/>
            <a:srcRect l="5368" t="11904"/>
            <a:stretch/>
          </p:blipFill>
          <p:spPr>
            <a:xfrm>
              <a:off x="6674111" y="3554863"/>
              <a:ext cx="4830220" cy="3199043"/>
            </a:xfrm>
            <a:prstGeom prst="rect">
              <a:avLst/>
            </a:prstGeom>
          </p:spPr>
        </p:pic>
        <p:sp>
          <p:nvSpPr>
            <p:cNvPr id="8" name="フリーフォーム 7"/>
            <p:cNvSpPr/>
            <p:nvPr/>
          </p:nvSpPr>
          <p:spPr>
            <a:xfrm>
              <a:off x="2786743" y="4597844"/>
              <a:ext cx="4833257" cy="2123631"/>
            </a:xfrm>
            <a:custGeom>
              <a:avLst/>
              <a:gdLst>
                <a:gd name="connsiteX0" fmla="*/ 0 w 4833257"/>
                <a:gd name="connsiteY0" fmla="*/ 1727200 h 2123631"/>
                <a:gd name="connsiteX1" fmla="*/ 1190171 w 4833257"/>
                <a:gd name="connsiteY1" fmla="*/ 2002971 h 2123631"/>
                <a:gd name="connsiteX2" fmla="*/ 4833257 w 4833257"/>
                <a:gd name="connsiteY2" fmla="*/ 0 h 2123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833257" h="2123631">
                  <a:moveTo>
                    <a:pt x="0" y="1727200"/>
                  </a:moveTo>
                  <a:cubicBezTo>
                    <a:pt x="192314" y="2009019"/>
                    <a:pt x="384628" y="2290838"/>
                    <a:pt x="1190171" y="2002971"/>
                  </a:cubicBezTo>
                  <a:cubicBezTo>
                    <a:pt x="1995714" y="1715104"/>
                    <a:pt x="3414485" y="857552"/>
                    <a:pt x="4833257" y="0"/>
                  </a:cubicBezTo>
                </a:path>
              </a:pathLst>
            </a:custGeom>
            <a:ln w="127000">
              <a:solidFill>
                <a:srgbClr val="00B0F0"/>
              </a:solidFill>
              <a:tailEnd type="stealth" w="lg" len="lg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テキスト ボックス 8"/>
            <p:cNvSpPr txBox="1"/>
            <p:nvPr/>
          </p:nvSpPr>
          <p:spPr>
            <a:xfrm rot="19997099">
              <a:off x="3921642" y="5336492"/>
              <a:ext cx="223170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3600" dirty="0" smtClean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右クリック</a:t>
              </a:r>
              <a:endParaRPr kumimoji="1" lang="ja-JP" altLang="en-US" sz="36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10" name="正方形/長方形 9"/>
            <p:cNvSpPr/>
            <p:nvPr/>
          </p:nvSpPr>
          <p:spPr>
            <a:xfrm>
              <a:off x="7620000" y="4392013"/>
              <a:ext cx="1330325" cy="313337"/>
            </a:xfrm>
            <a:prstGeom prst="rect">
              <a:avLst/>
            </a:prstGeom>
            <a:noFill/>
            <a:ln w="762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03214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実践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動的定型句</a:t>
            </a:r>
            <a:endParaRPr kumimoji="1" lang="en-US" altLang="ja-JP" dirty="0" smtClean="0"/>
          </a:p>
          <a:p>
            <a:r>
              <a:rPr lang="en-US" altLang="ja-JP" dirty="0" smtClean="0"/>
              <a:t>FIFO</a:t>
            </a:r>
          </a:p>
          <a:p>
            <a:r>
              <a:rPr lang="ja-JP" altLang="en-US" dirty="0"/>
              <a:t>ランチャー</a:t>
            </a:r>
            <a:endParaRPr kumimoji="1" lang="en-US" altLang="ja-JP" dirty="0" smtClean="0"/>
          </a:p>
          <a:p>
            <a:pPr marL="1314450" lvl="1" indent="-742950"/>
            <a:r>
              <a:rPr lang="ja-JP" altLang="en-US" dirty="0"/>
              <a:t>「職場または学校にアクセスする</a:t>
            </a:r>
            <a:r>
              <a:rPr lang="ja-JP" altLang="en-US" dirty="0" smtClean="0"/>
              <a:t>」</a:t>
            </a:r>
            <a:endParaRPr lang="en-US" altLang="ja-JP" dirty="0" smtClean="0"/>
          </a:p>
          <a:p>
            <a:pPr marL="742950" indent="-742950"/>
            <a:r>
              <a:rPr lang="ja-JP" altLang="en-US" dirty="0"/>
              <a:t>引用符</a:t>
            </a:r>
            <a:r>
              <a:rPr lang="ja-JP" altLang="en-US" dirty="0" smtClean="0"/>
              <a:t>を付ける</a:t>
            </a:r>
            <a:endParaRPr lang="en-US" altLang="ja-JP" dirty="0" smtClean="0"/>
          </a:p>
          <a:p>
            <a:pPr marL="742950" indent="-742950"/>
            <a:r>
              <a:rPr lang="ja-JP" altLang="en-US" dirty="0"/>
              <a:t>引用符</a:t>
            </a:r>
            <a:r>
              <a:rPr lang="ja-JP" altLang="en-US" dirty="0" smtClean="0"/>
              <a:t>を外す</a:t>
            </a:r>
            <a:endParaRPr lang="en-US" altLang="ja-JP" dirty="0" smtClean="0"/>
          </a:p>
          <a:p>
            <a:pPr marL="742950" indent="-742950"/>
            <a:r>
              <a:rPr lang="ja-JP" altLang="en-US" dirty="0"/>
              <a:t>括弧</a:t>
            </a:r>
            <a:r>
              <a:rPr lang="ja-JP" altLang="en-US" dirty="0" smtClean="0"/>
              <a:t>で囲む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7AC27-25EA-49A0-A65A-6E85137720DA}" type="slidenum">
              <a:rPr lang="ja-JP" altLang="en-US" smtClean="0"/>
              <a:pPr/>
              <a:t>31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12016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実践</a:t>
            </a:r>
            <a:r>
              <a:rPr kumimoji="1" lang="en-US" altLang="ja-JP" dirty="0" smtClean="0"/>
              <a:t>;</a:t>
            </a:r>
            <a:r>
              <a:rPr lang="ja-JP" altLang="en-US" dirty="0"/>
              <a:t>動的</a:t>
            </a:r>
            <a:r>
              <a:rPr lang="ja-JP" altLang="en-US" dirty="0" smtClean="0"/>
              <a:t>定型句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ja-JP" altLang="en-US" dirty="0" smtClean="0"/>
              <a:t>呼び出しのアクセスキー（の例）</a:t>
            </a:r>
            <a:endParaRPr lang="en-US" altLang="ja-JP" dirty="0" smtClean="0"/>
          </a:p>
          <a:p>
            <a:pPr marL="1314450" lvl="1" indent="-742950">
              <a:buFont typeface="+mj-lt"/>
              <a:buAutoNum type="arabicPeriod"/>
            </a:pPr>
            <a:r>
              <a:rPr lang="en-US" altLang="ja-JP" dirty="0" smtClean="0">
                <a:solidFill>
                  <a:srgbClr val="FF0000"/>
                </a:solidFill>
              </a:rPr>
              <a:t>shift</a:t>
            </a:r>
            <a:r>
              <a:rPr lang="ja-JP" altLang="en-US" dirty="0" smtClean="0">
                <a:solidFill>
                  <a:srgbClr val="FF0000"/>
                </a:solidFill>
              </a:rPr>
              <a:t>キー連打 </a:t>
            </a:r>
            <a:endParaRPr lang="en-US" altLang="ja-JP" dirty="0" smtClean="0">
              <a:solidFill>
                <a:srgbClr val="FF0000"/>
              </a:solidFill>
            </a:endParaRPr>
          </a:p>
          <a:p>
            <a:pPr marL="1314450" lvl="1" indent="-742950">
              <a:buFont typeface="+mj-lt"/>
              <a:buAutoNum type="arabicPeriod"/>
            </a:pPr>
            <a:r>
              <a:rPr lang="en-US" altLang="ja-JP" dirty="0" smtClean="0">
                <a:solidFill>
                  <a:srgbClr val="FF0000"/>
                </a:solidFill>
              </a:rPr>
              <a:t>d</a:t>
            </a:r>
          </a:p>
          <a:p>
            <a:pPr marL="1314450" lvl="1" indent="-742950">
              <a:buFont typeface="+mj-lt"/>
              <a:buAutoNum type="arabicPeriod"/>
            </a:pPr>
            <a:r>
              <a:rPr lang="en-US" altLang="ja-JP" dirty="0" smtClean="0">
                <a:solidFill>
                  <a:srgbClr val="FF0000"/>
                </a:solidFill>
              </a:rPr>
              <a:t>d</a:t>
            </a:r>
          </a:p>
          <a:p>
            <a:pPr marL="1314450" lvl="1" indent="-742950">
              <a:buFont typeface="+mj-lt"/>
              <a:buAutoNum type="arabicPeriod"/>
            </a:pPr>
            <a:r>
              <a:rPr lang="en-US" altLang="ja-JP" dirty="0">
                <a:solidFill>
                  <a:srgbClr val="FF0000"/>
                </a:solidFill>
              </a:rPr>
              <a:t>y</a:t>
            </a:r>
            <a:endParaRPr lang="en-US" altLang="ja-JP" dirty="0" smtClean="0">
              <a:solidFill>
                <a:srgbClr val="FF0000"/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7AC27-25EA-49A0-A65A-6E85137720DA}" type="slidenum">
              <a:rPr lang="ja-JP" altLang="en-US" smtClean="0"/>
              <a:pPr/>
              <a:t>32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936005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実践</a:t>
            </a:r>
            <a:r>
              <a:rPr kumimoji="1" lang="en-US" altLang="ja-JP" dirty="0" smtClean="0"/>
              <a:t>; FIFO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ja-JP" altLang="en-US" dirty="0"/>
              <a:t>（適当に履歴を積む）</a:t>
            </a:r>
          </a:p>
          <a:p>
            <a:pPr marL="742950" indent="-742950">
              <a:buFont typeface="+mj-lt"/>
              <a:buAutoNum type="arabicPeriod"/>
            </a:pPr>
            <a:r>
              <a:rPr lang="en-US" altLang="ja-JP" dirty="0"/>
              <a:t>FIFO</a:t>
            </a:r>
            <a:r>
              <a:rPr lang="ja-JP" altLang="en-US" dirty="0" smtClean="0"/>
              <a:t>モードを有効にする</a:t>
            </a:r>
            <a:endParaRPr lang="en-US" altLang="ja-JP" dirty="0" smtClean="0"/>
          </a:p>
          <a:p>
            <a:pPr marL="1314450" lvl="1" indent="-742950"/>
            <a:r>
              <a:rPr lang="en-US" altLang="ja-JP" dirty="0" smtClean="0">
                <a:solidFill>
                  <a:srgbClr val="FF0000"/>
                </a:solidFill>
              </a:rPr>
              <a:t>shift</a:t>
            </a:r>
            <a:r>
              <a:rPr lang="ja-JP" altLang="en-US" dirty="0" smtClean="0">
                <a:solidFill>
                  <a:srgbClr val="FF0000"/>
                </a:solidFill>
              </a:rPr>
              <a:t>連打→</a:t>
            </a:r>
            <a:r>
              <a:rPr lang="en-US" altLang="ja-JP" dirty="0" smtClean="0">
                <a:solidFill>
                  <a:srgbClr val="FF0000"/>
                </a:solidFill>
              </a:rPr>
              <a:t>o</a:t>
            </a:r>
            <a:r>
              <a:rPr lang="ja-JP" altLang="en-US" dirty="0" smtClean="0">
                <a:solidFill>
                  <a:srgbClr val="FF0000"/>
                </a:solidFill>
              </a:rPr>
              <a:t>→</a:t>
            </a:r>
            <a:r>
              <a:rPr lang="en-US" altLang="ja-JP" dirty="0" smtClean="0">
                <a:solidFill>
                  <a:srgbClr val="FF0000"/>
                </a:solidFill>
              </a:rPr>
              <a:t>f</a:t>
            </a:r>
            <a:r>
              <a:rPr lang="ja-JP" altLang="en-US" dirty="0" smtClean="0">
                <a:solidFill>
                  <a:srgbClr val="FF0000"/>
                </a:solidFill>
              </a:rPr>
              <a:t>→</a:t>
            </a:r>
            <a:r>
              <a:rPr lang="en-US" altLang="ja-JP" dirty="0" smtClean="0">
                <a:solidFill>
                  <a:srgbClr val="FF0000"/>
                </a:solidFill>
              </a:rPr>
              <a:t>ENTER</a:t>
            </a:r>
            <a:endParaRPr lang="ja-JP" altLang="en-US" dirty="0">
              <a:solidFill>
                <a:srgbClr val="FF0000"/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lang="ja-JP" altLang="en-US" dirty="0"/>
              <a:t>最初に貼り付けるものを選ぶ</a:t>
            </a:r>
          </a:p>
          <a:p>
            <a:pPr marL="742950" indent="-742950">
              <a:buFont typeface="+mj-lt"/>
              <a:buAutoNum type="arabicPeriod"/>
            </a:pPr>
            <a:r>
              <a:rPr lang="ja-JP" altLang="en-US" dirty="0"/>
              <a:t>あとは、</a:t>
            </a:r>
            <a:r>
              <a:rPr lang="en-US" altLang="ja-JP" dirty="0"/>
              <a:t>ctrl-v</a:t>
            </a:r>
            <a:r>
              <a:rPr lang="ja-JP" altLang="en-US" dirty="0"/>
              <a:t>を連打するだけ</a:t>
            </a:r>
          </a:p>
          <a:p>
            <a:pPr marL="1314450" lvl="1" indent="-742950">
              <a:buFont typeface="+mj-lt"/>
              <a:buAutoNum type="arabicPeriod"/>
            </a:pPr>
            <a:r>
              <a:rPr lang="ja-JP" altLang="en-US" dirty="0"/>
              <a:t>（改行のエンターは必要かもしれない</a:t>
            </a:r>
            <a:r>
              <a:rPr lang="ja-JP" altLang="en-US" dirty="0" smtClean="0"/>
              <a:t>）</a:t>
            </a:r>
            <a:endParaRPr lang="en-US" altLang="ja-JP" dirty="0" smtClean="0"/>
          </a:p>
          <a:p>
            <a:pPr marL="742950" indent="-742950">
              <a:buFont typeface="+mj-lt"/>
              <a:buAutoNum type="arabicPeriod"/>
            </a:pPr>
            <a:r>
              <a:rPr lang="ja-JP" altLang="en-US" dirty="0"/>
              <a:t>先頭</a:t>
            </a:r>
            <a:r>
              <a:rPr lang="ja-JP" altLang="en-US" dirty="0" smtClean="0"/>
              <a:t>まで貼り付け終わると、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自動的に</a:t>
            </a:r>
            <a:r>
              <a:rPr lang="en-US" altLang="ja-JP" dirty="0" smtClean="0"/>
              <a:t>FIFO</a:t>
            </a:r>
            <a:r>
              <a:rPr lang="ja-JP" altLang="en-US" dirty="0" smtClean="0"/>
              <a:t>モードが無効になる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7AC27-25EA-49A0-A65A-6E85137720DA}" type="slidenum">
              <a:rPr lang="ja-JP" altLang="en-US" smtClean="0"/>
              <a:pPr/>
              <a:t>33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618626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実践</a:t>
            </a:r>
            <a:r>
              <a:rPr kumimoji="1" lang="en-US" altLang="ja-JP" dirty="0" smtClean="0"/>
              <a:t>; </a:t>
            </a:r>
            <a:r>
              <a:rPr kumimoji="1" lang="ja-JP" altLang="en-US" dirty="0" smtClean="0"/>
              <a:t>ランチャー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dirty="0"/>
              <a:t>「職場または学校にアクセスする</a:t>
            </a:r>
            <a:r>
              <a:rPr lang="ja-JP" altLang="en-US" dirty="0" smtClean="0"/>
              <a:t>」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→サンプル設定に登録済み</a:t>
            </a:r>
            <a:endParaRPr lang="en-US" altLang="ja-JP" dirty="0" smtClean="0"/>
          </a:p>
          <a:p>
            <a:pPr marL="1314450" lvl="1" indent="-742950">
              <a:buFont typeface="+mj-lt"/>
              <a:buAutoNum type="arabicPeriod"/>
            </a:pPr>
            <a:r>
              <a:rPr kumimoji="1" lang="en-US" altLang="ja-JP" dirty="0" smtClean="0">
                <a:solidFill>
                  <a:srgbClr val="FF0000"/>
                </a:solidFill>
              </a:rPr>
              <a:t>shift</a:t>
            </a:r>
            <a:r>
              <a:rPr kumimoji="1" lang="ja-JP" altLang="en-US" dirty="0" smtClean="0">
                <a:solidFill>
                  <a:srgbClr val="FF0000"/>
                </a:solidFill>
              </a:rPr>
              <a:t>キー連打</a:t>
            </a:r>
            <a:endParaRPr kumimoji="1" lang="en-US" altLang="ja-JP" dirty="0" smtClean="0">
              <a:solidFill>
                <a:srgbClr val="FF0000"/>
              </a:solidFill>
            </a:endParaRPr>
          </a:p>
          <a:p>
            <a:pPr marL="1314450" lvl="1" indent="-742950">
              <a:buFont typeface="+mj-lt"/>
              <a:buAutoNum type="arabicPeriod"/>
            </a:pPr>
            <a:r>
              <a:rPr lang="en-US" altLang="ja-JP" dirty="0" smtClean="0">
                <a:solidFill>
                  <a:srgbClr val="FF0000"/>
                </a:solidFill>
              </a:rPr>
              <a:t>x</a:t>
            </a:r>
          </a:p>
          <a:p>
            <a:pPr marL="1314450" lvl="1" indent="-742950">
              <a:buFont typeface="+mj-lt"/>
              <a:buAutoNum type="arabicPeriod"/>
            </a:pPr>
            <a:r>
              <a:rPr kumimoji="1" lang="en-US" altLang="ja-JP" dirty="0" smtClean="0">
                <a:solidFill>
                  <a:srgbClr val="FF0000"/>
                </a:solidFill>
              </a:rPr>
              <a:t>x</a:t>
            </a:r>
          </a:p>
          <a:p>
            <a:pPr marL="1314450" lvl="1" indent="-742950">
              <a:buFont typeface="+mj-lt"/>
              <a:buAutoNum type="arabicPeriod"/>
            </a:pPr>
            <a:r>
              <a:rPr lang="en-US" altLang="ja-JP" dirty="0" smtClean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7AC27-25EA-49A0-A65A-6E85137720DA}" type="slidenum">
              <a:rPr lang="ja-JP" altLang="en-US" smtClean="0"/>
              <a:pPr/>
              <a:t>34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632796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実践</a:t>
            </a:r>
            <a:r>
              <a:rPr kumimoji="1" lang="en-US" altLang="ja-JP" dirty="0" smtClean="0"/>
              <a:t>; </a:t>
            </a:r>
            <a:r>
              <a:rPr lang="ja-JP" altLang="en-US" dirty="0"/>
              <a:t>引用符</a:t>
            </a:r>
            <a:r>
              <a:rPr lang="ja-JP" altLang="en-US" dirty="0" smtClean="0"/>
              <a:t>で囲む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kumimoji="1" lang="en-US" altLang="ja-JP" dirty="0" smtClean="0">
                <a:solidFill>
                  <a:srgbClr val="FF0000"/>
                </a:solidFill>
              </a:rPr>
              <a:t>shift</a:t>
            </a:r>
            <a:r>
              <a:rPr kumimoji="1" lang="ja-JP" altLang="en-US" dirty="0" smtClean="0">
                <a:solidFill>
                  <a:srgbClr val="FF0000"/>
                </a:solidFill>
              </a:rPr>
              <a:t>キー連打</a:t>
            </a:r>
            <a:endParaRPr kumimoji="1" lang="en-US" altLang="ja-JP" dirty="0" smtClean="0">
              <a:solidFill>
                <a:srgbClr val="FF0000"/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lang="en-US" altLang="ja-JP" dirty="0" smtClean="0">
                <a:solidFill>
                  <a:srgbClr val="FF0000"/>
                </a:solidFill>
              </a:rPr>
              <a:t>x</a:t>
            </a:r>
          </a:p>
          <a:p>
            <a:pPr marL="742950" indent="-742950">
              <a:buFont typeface="+mj-lt"/>
              <a:buAutoNum type="arabicPeriod"/>
            </a:pPr>
            <a:r>
              <a:rPr kumimoji="1" lang="en-US" altLang="ja-JP" dirty="0" smtClean="0">
                <a:solidFill>
                  <a:srgbClr val="FF0000"/>
                </a:solidFill>
              </a:rPr>
              <a:t>x</a:t>
            </a:r>
          </a:p>
          <a:p>
            <a:pPr marL="742950" indent="-742950">
              <a:buFont typeface="+mj-lt"/>
              <a:buAutoNum type="arabicPeriod"/>
            </a:pPr>
            <a:r>
              <a:rPr lang="en-US" altLang="ja-JP" dirty="0" smtClean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7AC27-25EA-49A0-A65A-6E85137720DA}" type="slidenum">
              <a:rPr lang="ja-JP" altLang="en-US" smtClean="0"/>
              <a:pPr/>
              <a:t>35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891352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実践</a:t>
            </a:r>
            <a:r>
              <a:rPr kumimoji="1" lang="en-US" altLang="ja-JP" dirty="0" smtClean="0"/>
              <a:t>; </a:t>
            </a:r>
            <a:r>
              <a:rPr lang="ja-JP" altLang="en-US" dirty="0"/>
              <a:t>引用</a:t>
            </a:r>
            <a:r>
              <a:rPr lang="ja-JP" altLang="en-US" dirty="0" smtClean="0"/>
              <a:t>符を外す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kumimoji="1" lang="en-US" altLang="ja-JP" dirty="0" smtClean="0">
                <a:solidFill>
                  <a:srgbClr val="FF0000"/>
                </a:solidFill>
              </a:rPr>
              <a:t>shift</a:t>
            </a:r>
            <a:r>
              <a:rPr kumimoji="1" lang="ja-JP" altLang="en-US" dirty="0" smtClean="0">
                <a:solidFill>
                  <a:srgbClr val="FF0000"/>
                </a:solidFill>
              </a:rPr>
              <a:t>キー連打</a:t>
            </a:r>
            <a:endParaRPr kumimoji="1" lang="en-US" altLang="ja-JP" dirty="0" smtClean="0">
              <a:solidFill>
                <a:srgbClr val="FF0000"/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lang="en-US" altLang="ja-JP" dirty="0" smtClean="0">
                <a:solidFill>
                  <a:srgbClr val="FF0000"/>
                </a:solidFill>
              </a:rPr>
              <a:t>x</a:t>
            </a:r>
          </a:p>
          <a:p>
            <a:pPr marL="742950" indent="-742950">
              <a:buFont typeface="+mj-lt"/>
              <a:buAutoNum type="arabicPeriod"/>
            </a:pPr>
            <a:r>
              <a:rPr kumimoji="1" lang="en-US" altLang="ja-JP" dirty="0" smtClean="0">
                <a:solidFill>
                  <a:srgbClr val="FF0000"/>
                </a:solidFill>
              </a:rPr>
              <a:t>x</a:t>
            </a:r>
          </a:p>
          <a:p>
            <a:pPr marL="742950" indent="-742950">
              <a:buFont typeface="+mj-lt"/>
              <a:buAutoNum type="arabicPeriod"/>
            </a:pPr>
            <a:r>
              <a:rPr lang="en-US" altLang="ja-JP" dirty="0" smtClean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7AC27-25EA-49A0-A65A-6E85137720DA}" type="slidenum">
              <a:rPr lang="ja-JP" altLang="en-US" smtClean="0"/>
              <a:pPr/>
              <a:t>36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366955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実践</a:t>
            </a:r>
            <a:r>
              <a:rPr kumimoji="1" lang="en-US" altLang="ja-JP" dirty="0" smtClean="0"/>
              <a:t>; </a:t>
            </a:r>
            <a:r>
              <a:rPr lang="ja-JP" altLang="en-US" dirty="0"/>
              <a:t>括弧</a:t>
            </a:r>
            <a:r>
              <a:rPr lang="ja-JP" altLang="en-US" dirty="0" smtClean="0"/>
              <a:t>で囲む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kumimoji="1" lang="en-US" altLang="ja-JP" dirty="0" smtClean="0">
                <a:solidFill>
                  <a:srgbClr val="FF0000"/>
                </a:solidFill>
              </a:rPr>
              <a:t>shift</a:t>
            </a:r>
            <a:r>
              <a:rPr kumimoji="1" lang="ja-JP" altLang="en-US" dirty="0" smtClean="0">
                <a:solidFill>
                  <a:srgbClr val="FF0000"/>
                </a:solidFill>
              </a:rPr>
              <a:t>キー連打</a:t>
            </a:r>
            <a:endParaRPr kumimoji="1" lang="en-US" altLang="ja-JP" dirty="0" smtClean="0">
              <a:solidFill>
                <a:srgbClr val="FF0000"/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lang="en-US" altLang="ja-JP" dirty="0" smtClean="0">
                <a:solidFill>
                  <a:srgbClr val="FF0000"/>
                </a:solidFill>
              </a:rPr>
              <a:t>x</a:t>
            </a:r>
          </a:p>
          <a:p>
            <a:pPr marL="742950" indent="-742950">
              <a:buFont typeface="+mj-lt"/>
              <a:buAutoNum type="arabicPeriod"/>
            </a:pPr>
            <a:r>
              <a:rPr kumimoji="1" lang="en-US" altLang="ja-JP" dirty="0" smtClean="0">
                <a:solidFill>
                  <a:srgbClr val="FF0000"/>
                </a:solidFill>
              </a:rPr>
              <a:t>x</a:t>
            </a:r>
          </a:p>
          <a:p>
            <a:pPr marL="742950" indent="-742950">
              <a:buFont typeface="+mj-lt"/>
              <a:buAutoNum type="arabicPeriod"/>
            </a:pPr>
            <a:r>
              <a:rPr lang="en-US" altLang="ja-JP" dirty="0" smtClean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7AC27-25EA-49A0-A65A-6E85137720DA}" type="slidenum">
              <a:rPr lang="ja-JP" altLang="en-US" smtClean="0"/>
              <a:pPr/>
              <a:t>37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267058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9051" y="254001"/>
            <a:ext cx="11853898" cy="845388"/>
          </a:xfrm>
        </p:spPr>
        <p:txBody>
          <a:bodyPr>
            <a:normAutofit/>
          </a:bodyPr>
          <a:lstStyle/>
          <a:p>
            <a:r>
              <a:rPr kumimoji="1" lang="ja-JP" altLang="en-US" dirty="0" smtClean="0">
                <a:solidFill>
                  <a:schemeClr val="bg1"/>
                </a:solidFill>
              </a:rPr>
              <a:t>目次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96899" y="1193799"/>
            <a:ext cx="11472899" cy="5339601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ja-JP" altLang="en-US" sz="4400" dirty="0" smtClean="0">
                <a:solidFill>
                  <a:schemeClr val="bg1"/>
                </a:solidFill>
              </a:rPr>
              <a:t>なぜ「クリップボード履歴</a:t>
            </a:r>
            <a:r>
              <a:rPr lang="en-US" altLang="ja-JP" sz="4400" dirty="0" smtClean="0">
                <a:solidFill>
                  <a:schemeClr val="bg1"/>
                </a:solidFill>
              </a:rPr>
              <a:t>&amp;</a:t>
            </a:r>
            <a:r>
              <a:rPr lang="ja-JP" altLang="en-US" sz="4400" dirty="0" smtClean="0">
                <a:solidFill>
                  <a:schemeClr val="bg1"/>
                </a:solidFill>
              </a:rPr>
              <a:t>定型文ツール」を</a:t>
            </a:r>
            <a:r>
              <a:rPr lang="en-US" altLang="ja-JP" sz="4400" dirty="0" smtClean="0">
                <a:solidFill>
                  <a:schemeClr val="bg1"/>
                </a:solidFill>
              </a:rPr>
              <a:t/>
            </a:r>
            <a:br>
              <a:rPr lang="en-US" altLang="ja-JP" sz="4400" dirty="0" smtClean="0">
                <a:solidFill>
                  <a:schemeClr val="bg1"/>
                </a:solidFill>
              </a:rPr>
            </a:br>
            <a:r>
              <a:rPr lang="ja-JP" altLang="en-US" sz="4400" dirty="0" smtClean="0">
                <a:solidFill>
                  <a:schemeClr val="bg1"/>
                </a:solidFill>
              </a:rPr>
              <a:t>使うのか？</a:t>
            </a:r>
            <a:endParaRPr lang="en-US" altLang="ja-JP" sz="4000" dirty="0" smtClean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ja-JP" sz="4400" dirty="0" smtClean="0">
                <a:solidFill>
                  <a:schemeClr val="bg1"/>
                </a:solidFill>
              </a:rPr>
              <a:t>Clipboard History </a:t>
            </a:r>
            <a:r>
              <a:rPr lang="ja-JP" altLang="en-US" sz="4400" dirty="0" smtClean="0">
                <a:solidFill>
                  <a:schemeClr val="bg1"/>
                </a:solidFill>
              </a:rPr>
              <a:t>の紹介</a:t>
            </a:r>
            <a:endParaRPr lang="en-US" altLang="ja-JP" sz="4400" dirty="0" smtClean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ja-JP" sz="4400" dirty="0" smtClean="0">
                <a:solidFill>
                  <a:schemeClr val="bg1"/>
                </a:solidFill>
              </a:rPr>
              <a:t>Clipboard History</a:t>
            </a:r>
            <a:r>
              <a:rPr lang="ja-JP" altLang="en-US" sz="4400" dirty="0" smtClean="0">
                <a:solidFill>
                  <a:schemeClr val="bg1"/>
                </a:solidFill>
              </a:rPr>
              <a:t>を触ってみる（実践）</a:t>
            </a:r>
            <a:endParaRPr lang="en-US" altLang="ja-JP" sz="4400" dirty="0" smtClean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ja-JP" altLang="en-US" sz="4400" b="1" dirty="0" smtClean="0">
                <a:solidFill>
                  <a:schemeClr val="accent2"/>
                </a:solidFill>
              </a:rPr>
              <a:t>注意</a:t>
            </a:r>
            <a:r>
              <a:rPr lang="en-US" altLang="ja-JP" sz="4400" b="1" dirty="0" smtClean="0">
                <a:solidFill>
                  <a:schemeClr val="accent2"/>
                </a:solidFill>
              </a:rPr>
              <a:t>: </a:t>
            </a:r>
            <a:r>
              <a:rPr lang="ja-JP" altLang="en-US" sz="4400" b="1" dirty="0" smtClean="0">
                <a:solidFill>
                  <a:schemeClr val="accent2"/>
                </a:solidFill>
              </a:rPr>
              <a:t>セキュリティ面</a:t>
            </a:r>
            <a:endParaRPr lang="en-US" altLang="ja-JP" sz="4400" b="1" dirty="0" smtClean="0">
              <a:solidFill>
                <a:schemeClr val="accent2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ja-JP" altLang="en-US" sz="4400" dirty="0" smtClean="0">
                <a:solidFill>
                  <a:schemeClr val="bg1"/>
                </a:solidFill>
              </a:rPr>
              <a:t>注意</a:t>
            </a:r>
            <a:r>
              <a:rPr lang="en-US" altLang="ja-JP" sz="4400" dirty="0" smtClean="0">
                <a:solidFill>
                  <a:schemeClr val="bg1"/>
                </a:solidFill>
              </a:rPr>
              <a:t>: </a:t>
            </a:r>
            <a:r>
              <a:rPr lang="ja-JP" altLang="en-US" sz="4400" dirty="0" smtClean="0">
                <a:solidFill>
                  <a:schemeClr val="bg1"/>
                </a:solidFill>
              </a:rPr>
              <a:t>エラー回避</a:t>
            </a:r>
            <a:endParaRPr lang="en-US" altLang="ja-JP" sz="4400" dirty="0" smtClean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ja-JP" altLang="en-US" sz="4400" dirty="0" smtClean="0">
                <a:solidFill>
                  <a:schemeClr val="bg1"/>
                </a:solidFill>
              </a:rPr>
              <a:t>活用のためのアイディア</a:t>
            </a:r>
            <a:endParaRPr lang="ja-JP" altLang="en-US" sz="4400" dirty="0">
              <a:solidFill>
                <a:schemeClr val="bg1"/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7AC27-25EA-49A0-A65A-6E85137720DA}" type="slidenum">
              <a:rPr lang="ja-JP" altLang="en-US">
                <a:solidFill>
                  <a:prstClr val="black">
                    <a:tint val="75000"/>
                  </a:prstClr>
                </a:solidFill>
              </a:rPr>
              <a:pPr/>
              <a:t>38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1665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C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危険</a:t>
            </a:r>
            <a:r>
              <a:rPr kumimoji="1" lang="en-US" altLang="ja-JP" dirty="0" smtClean="0"/>
              <a:t>: </a:t>
            </a:r>
            <a:r>
              <a:rPr kumimoji="1" lang="ja-JP" altLang="en-US" dirty="0" smtClean="0"/>
              <a:t>パスワードが履歴に残ってしまう問題！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Clipboard </a:t>
            </a:r>
            <a:r>
              <a:rPr lang="en-US" altLang="ja-JP" dirty="0" smtClean="0"/>
              <a:t>History</a:t>
            </a:r>
            <a:r>
              <a:rPr lang="ja-JP" altLang="en-US" dirty="0" smtClean="0"/>
              <a:t>に 限らず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Windows OS </a:t>
            </a:r>
            <a:r>
              <a:rPr kumimoji="1" lang="ja-JP" altLang="en-US" dirty="0" smtClean="0"/>
              <a:t>の標準クリップボードでも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mac OS</a:t>
            </a:r>
            <a:r>
              <a:rPr lang="ja-JP" altLang="en-US" dirty="0"/>
              <a:t> </a:t>
            </a:r>
            <a:r>
              <a:rPr lang="ja-JP" altLang="en-US" dirty="0" smtClean="0"/>
              <a:t>でも</a:t>
            </a:r>
            <a:endParaRPr lang="en-US" altLang="ja-JP" dirty="0" smtClean="0"/>
          </a:p>
          <a:p>
            <a:pPr lvl="1"/>
            <a:r>
              <a:rPr kumimoji="1" lang="en-US" altLang="ja-JP" dirty="0" err="1" smtClean="0"/>
              <a:t>iphone</a:t>
            </a:r>
            <a:r>
              <a:rPr kumimoji="1" lang="en-US" altLang="ja-JP" dirty="0" smtClean="0"/>
              <a:t> </a:t>
            </a:r>
            <a:r>
              <a:rPr kumimoji="1" lang="ja-JP" altLang="en-US" dirty="0" smtClean="0"/>
              <a:t>でも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android </a:t>
            </a:r>
            <a:r>
              <a:rPr lang="ja-JP" altLang="en-US" dirty="0" smtClean="0"/>
              <a:t>でも</a:t>
            </a:r>
            <a:endParaRPr lang="en-US" altLang="ja-JP" dirty="0" smtClean="0"/>
          </a:p>
          <a:p>
            <a:pPr lvl="1"/>
            <a:r>
              <a:rPr kumimoji="1" lang="en-US" altLang="ja-JP" dirty="0" err="1" smtClean="0"/>
              <a:t>linux</a:t>
            </a:r>
            <a:r>
              <a:rPr kumimoji="1" lang="en-US" altLang="ja-JP" dirty="0" smtClean="0"/>
              <a:t> </a:t>
            </a:r>
            <a:r>
              <a:rPr kumimoji="1" lang="ja-JP" altLang="en-US" dirty="0" smtClean="0"/>
              <a:t>でも</a:t>
            </a:r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r>
              <a:rPr lang="ja-JP" altLang="en-US" dirty="0" smtClean="0"/>
              <a:t>＜習慣付け＞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ペースとしたらパスワードを履歴</a:t>
            </a:r>
            <a:r>
              <a:rPr lang="ja-JP" altLang="en-US" dirty="0"/>
              <a:t>から</a:t>
            </a:r>
            <a:r>
              <a:rPr lang="ja-JP" altLang="en-US" dirty="0" smtClean="0"/>
              <a:t>削除する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7AC27-25EA-49A0-A65A-6E85137720DA}" type="slidenum">
              <a:rPr lang="ja-JP" altLang="en-US" smtClean="0"/>
              <a:pPr/>
              <a:t>39</a:t>
            </a:fld>
            <a:endParaRPr lang="ja-JP" altLang="en-US"/>
          </a:p>
        </p:txBody>
      </p:sp>
      <p:graphicFrame>
        <p:nvGraphicFramePr>
          <p:cNvPr id="5" name="図表 4"/>
          <p:cNvGraphicFramePr/>
          <p:nvPr>
            <p:extLst>
              <p:ext uri="{D42A27DB-BD31-4B8C-83A1-F6EECF244321}">
                <p14:modId xmlns:p14="http://schemas.microsoft.com/office/powerpoint/2010/main" val="122021095"/>
              </p:ext>
            </p:extLst>
          </p:nvPr>
        </p:nvGraphicFramePr>
        <p:xfrm>
          <a:off x="2032000" y="2185609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角丸四角形吹き出し 6"/>
          <p:cNvSpPr/>
          <p:nvPr/>
        </p:nvSpPr>
        <p:spPr>
          <a:xfrm>
            <a:off x="5455337" y="2885780"/>
            <a:ext cx="6364289" cy="715089"/>
          </a:xfrm>
          <a:prstGeom prst="wedgeRoundRectCallout">
            <a:avLst>
              <a:gd name="adj1" fmla="val -33604"/>
              <a:gd name="adj2" fmla="val 133540"/>
              <a:gd name="adj3" fmla="val 16667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ja-JP" altLang="en-US" sz="3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ここの履歴に残り続けて</a:t>
            </a:r>
            <a:r>
              <a:rPr lang="ja-JP" altLang="en-US" sz="3600" dirty="0" smtClean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しまう</a:t>
            </a:r>
            <a:endParaRPr lang="ja-JP" altLang="en-US" sz="36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00755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9051" y="254001"/>
            <a:ext cx="11853898" cy="845388"/>
          </a:xfrm>
        </p:spPr>
        <p:txBody>
          <a:bodyPr>
            <a:normAutofit/>
          </a:bodyPr>
          <a:lstStyle/>
          <a:p>
            <a:r>
              <a:rPr kumimoji="1" lang="ja-JP" altLang="en-US" dirty="0" smtClean="0">
                <a:solidFill>
                  <a:schemeClr val="bg1"/>
                </a:solidFill>
              </a:rPr>
              <a:t>目次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96899" y="1193799"/>
            <a:ext cx="11472899" cy="5339601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ja-JP" altLang="en-US" sz="4400" b="1" dirty="0" smtClean="0">
                <a:solidFill>
                  <a:schemeClr val="accent2"/>
                </a:solidFill>
              </a:rPr>
              <a:t>なぜ「クリップボード履歴</a:t>
            </a:r>
            <a:r>
              <a:rPr lang="en-US" altLang="ja-JP" sz="4400" b="1" dirty="0" smtClean="0">
                <a:solidFill>
                  <a:schemeClr val="accent2"/>
                </a:solidFill>
              </a:rPr>
              <a:t>&amp;</a:t>
            </a:r>
            <a:r>
              <a:rPr lang="ja-JP" altLang="en-US" sz="4400" b="1" dirty="0" smtClean="0">
                <a:solidFill>
                  <a:schemeClr val="accent2"/>
                </a:solidFill>
              </a:rPr>
              <a:t>定型文ツール」を</a:t>
            </a:r>
            <a:r>
              <a:rPr lang="en-US" altLang="ja-JP" sz="4400" b="1" dirty="0" smtClean="0">
                <a:solidFill>
                  <a:schemeClr val="accent2"/>
                </a:solidFill>
              </a:rPr>
              <a:t/>
            </a:r>
            <a:br>
              <a:rPr lang="en-US" altLang="ja-JP" sz="4400" b="1" dirty="0" smtClean="0">
                <a:solidFill>
                  <a:schemeClr val="accent2"/>
                </a:solidFill>
              </a:rPr>
            </a:br>
            <a:r>
              <a:rPr lang="ja-JP" altLang="en-US" sz="4400" b="1" dirty="0" smtClean="0">
                <a:solidFill>
                  <a:schemeClr val="accent2"/>
                </a:solidFill>
              </a:rPr>
              <a:t>使うのか？</a:t>
            </a:r>
            <a:endParaRPr lang="en-US" altLang="ja-JP" sz="4000" b="1" dirty="0" smtClean="0">
              <a:solidFill>
                <a:schemeClr val="accent2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ja-JP" sz="4400" dirty="0" smtClean="0">
                <a:solidFill>
                  <a:schemeClr val="bg1"/>
                </a:solidFill>
              </a:rPr>
              <a:t>Clipboard History </a:t>
            </a:r>
            <a:r>
              <a:rPr lang="ja-JP" altLang="en-US" sz="4400" dirty="0" smtClean="0">
                <a:solidFill>
                  <a:schemeClr val="bg1"/>
                </a:solidFill>
              </a:rPr>
              <a:t>の紹介</a:t>
            </a:r>
            <a:endParaRPr lang="en-US" altLang="ja-JP" sz="4400" dirty="0" smtClean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ja-JP" sz="4400" dirty="0" smtClean="0">
                <a:solidFill>
                  <a:schemeClr val="bg1"/>
                </a:solidFill>
              </a:rPr>
              <a:t>Clipboard History</a:t>
            </a:r>
            <a:r>
              <a:rPr lang="ja-JP" altLang="en-US" sz="4400" dirty="0" smtClean="0">
                <a:solidFill>
                  <a:schemeClr val="bg1"/>
                </a:solidFill>
              </a:rPr>
              <a:t>を触ってみる（実践）</a:t>
            </a:r>
            <a:endParaRPr lang="en-US" altLang="ja-JP" sz="4400" dirty="0" smtClean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ja-JP" altLang="en-US" sz="4400" dirty="0" smtClean="0">
                <a:solidFill>
                  <a:schemeClr val="bg1"/>
                </a:solidFill>
              </a:rPr>
              <a:t>注意</a:t>
            </a:r>
            <a:r>
              <a:rPr lang="en-US" altLang="ja-JP" sz="4400" dirty="0" smtClean="0">
                <a:solidFill>
                  <a:schemeClr val="bg1"/>
                </a:solidFill>
              </a:rPr>
              <a:t>: </a:t>
            </a:r>
            <a:r>
              <a:rPr lang="ja-JP" altLang="en-US" sz="4400" dirty="0" smtClean="0">
                <a:solidFill>
                  <a:schemeClr val="bg1"/>
                </a:solidFill>
              </a:rPr>
              <a:t>セキュリティ面</a:t>
            </a:r>
            <a:endParaRPr lang="en-US" altLang="ja-JP" sz="4400" dirty="0" smtClean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ja-JP" altLang="en-US" sz="4400" dirty="0" smtClean="0">
                <a:solidFill>
                  <a:schemeClr val="bg1"/>
                </a:solidFill>
              </a:rPr>
              <a:t>注意</a:t>
            </a:r>
            <a:r>
              <a:rPr lang="en-US" altLang="ja-JP" sz="4400" dirty="0" smtClean="0">
                <a:solidFill>
                  <a:schemeClr val="bg1"/>
                </a:solidFill>
              </a:rPr>
              <a:t>: </a:t>
            </a:r>
            <a:r>
              <a:rPr lang="ja-JP" altLang="en-US" sz="4400" dirty="0" smtClean="0">
                <a:solidFill>
                  <a:schemeClr val="bg1"/>
                </a:solidFill>
              </a:rPr>
              <a:t>エラー回避</a:t>
            </a:r>
            <a:endParaRPr lang="en-US" altLang="ja-JP" sz="4400" dirty="0" smtClean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ja-JP" altLang="en-US" sz="4400" dirty="0" smtClean="0">
                <a:solidFill>
                  <a:schemeClr val="bg1"/>
                </a:solidFill>
              </a:rPr>
              <a:t>活用のためのアイディア</a:t>
            </a:r>
            <a:endParaRPr lang="ja-JP" altLang="en-US" sz="4400" dirty="0">
              <a:solidFill>
                <a:schemeClr val="bg1"/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7AC27-25EA-49A0-A65A-6E85137720DA}" type="slidenum">
              <a:rPr lang="ja-JP" altLang="en-US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0067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C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危険</a:t>
            </a:r>
            <a:r>
              <a:rPr kumimoji="1" lang="en-US" altLang="ja-JP" dirty="0" smtClean="0"/>
              <a:t>: </a:t>
            </a:r>
            <a:r>
              <a:rPr kumimoji="1" lang="ja-JP" altLang="en-US" dirty="0" smtClean="0"/>
              <a:t>パスワードが履歴に残ってしまう問題！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Clipboard </a:t>
            </a:r>
            <a:r>
              <a:rPr lang="en-US" altLang="ja-JP" dirty="0" smtClean="0"/>
              <a:t>History</a:t>
            </a:r>
            <a:r>
              <a:rPr lang="ja-JP" altLang="en-US" dirty="0" smtClean="0"/>
              <a:t>には、コピーしても、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それを履歴には残さないモードがある</a:t>
            </a:r>
            <a:endParaRPr lang="en-US" altLang="ja-JP" dirty="0" smtClean="0"/>
          </a:p>
          <a:p>
            <a:pPr lvl="1"/>
            <a:r>
              <a:rPr lang="ja-JP" altLang="en-US" dirty="0"/>
              <a:t>これ</a:t>
            </a:r>
            <a:r>
              <a:rPr lang="ja-JP" altLang="en-US" dirty="0" smtClean="0"/>
              <a:t>も策の一つ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「履歴の更新をサスペンド」</a:t>
            </a:r>
            <a:endParaRPr lang="en-US" altLang="ja-JP" dirty="0" smtClean="0"/>
          </a:p>
          <a:p>
            <a:pPr marL="1200150" lvl="1" indent="-742950">
              <a:buFont typeface="+mj-lt"/>
              <a:buAutoNum type="arabicPeriod"/>
            </a:pPr>
            <a:r>
              <a:rPr lang="ja-JP" altLang="en-US" dirty="0" smtClean="0"/>
              <a:t>サスペンドする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（履歴の無効化）</a:t>
            </a:r>
            <a:endParaRPr lang="en-US" altLang="ja-JP" dirty="0" smtClean="0"/>
          </a:p>
          <a:p>
            <a:pPr marL="1200150" lvl="1" indent="-742950">
              <a:buFont typeface="+mj-lt"/>
              <a:buAutoNum type="arabicPeriod"/>
            </a:pPr>
            <a:r>
              <a:rPr lang="ja-JP" altLang="en-US" dirty="0"/>
              <a:t>パスワード</a:t>
            </a:r>
            <a:r>
              <a:rPr lang="ja-JP" altLang="en-US" dirty="0" smtClean="0"/>
              <a:t>を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コピー</a:t>
            </a:r>
            <a:r>
              <a:rPr lang="en-US" altLang="ja-JP" dirty="0" smtClean="0"/>
              <a:t>&amp;</a:t>
            </a:r>
            <a:r>
              <a:rPr lang="ja-JP" altLang="en-US" dirty="0" smtClean="0"/>
              <a:t>ペーストする</a:t>
            </a:r>
            <a:endParaRPr lang="en-US" altLang="ja-JP" dirty="0" smtClean="0"/>
          </a:p>
          <a:p>
            <a:pPr marL="1200150" lvl="1" indent="-742950">
              <a:buFont typeface="+mj-lt"/>
              <a:buAutoNum type="arabicPeriod"/>
            </a:pPr>
            <a:r>
              <a:rPr lang="ja-JP" altLang="en-US" dirty="0" smtClean="0"/>
              <a:t>サスペンドを解除する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（履歴の有効化）</a:t>
            </a:r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7AC27-25EA-49A0-A65A-6E85137720DA}" type="slidenum">
              <a:rPr lang="ja-JP" altLang="en-US" smtClean="0"/>
              <a:pPr/>
              <a:t>40</a:t>
            </a:fld>
            <a:endParaRPr lang="ja-JP" altLang="en-US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 rotWithShape="1">
          <a:blip r:embed="rId2"/>
          <a:srcRect t="6402"/>
          <a:stretch/>
        </p:blipFill>
        <p:spPr>
          <a:xfrm>
            <a:off x="6617847" y="2481943"/>
            <a:ext cx="5574153" cy="3784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061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9051" y="254001"/>
            <a:ext cx="11853898" cy="845388"/>
          </a:xfrm>
        </p:spPr>
        <p:txBody>
          <a:bodyPr>
            <a:normAutofit/>
          </a:bodyPr>
          <a:lstStyle/>
          <a:p>
            <a:r>
              <a:rPr kumimoji="1" lang="ja-JP" altLang="en-US" dirty="0" smtClean="0">
                <a:solidFill>
                  <a:schemeClr val="bg1"/>
                </a:solidFill>
              </a:rPr>
              <a:t>目次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96899" y="1193799"/>
            <a:ext cx="11472899" cy="5339601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ja-JP" altLang="en-US" sz="4400" dirty="0" smtClean="0">
                <a:solidFill>
                  <a:schemeClr val="bg1"/>
                </a:solidFill>
              </a:rPr>
              <a:t>なぜ「クリップボード履歴</a:t>
            </a:r>
            <a:r>
              <a:rPr lang="en-US" altLang="ja-JP" sz="4400" dirty="0" smtClean="0">
                <a:solidFill>
                  <a:schemeClr val="bg1"/>
                </a:solidFill>
              </a:rPr>
              <a:t>&amp;</a:t>
            </a:r>
            <a:r>
              <a:rPr lang="ja-JP" altLang="en-US" sz="4400" dirty="0" smtClean="0">
                <a:solidFill>
                  <a:schemeClr val="bg1"/>
                </a:solidFill>
              </a:rPr>
              <a:t>定型文ツール」を</a:t>
            </a:r>
            <a:r>
              <a:rPr lang="en-US" altLang="ja-JP" sz="4400" dirty="0" smtClean="0">
                <a:solidFill>
                  <a:schemeClr val="bg1"/>
                </a:solidFill>
              </a:rPr>
              <a:t/>
            </a:r>
            <a:br>
              <a:rPr lang="en-US" altLang="ja-JP" sz="4400" dirty="0" smtClean="0">
                <a:solidFill>
                  <a:schemeClr val="bg1"/>
                </a:solidFill>
              </a:rPr>
            </a:br>
            <a:r>
              <a:rPr lang="ja-JP" altLang="en-US" sz="4400" dirty="0" smtClean="0">
                <a:solidFill>
                  <a:schemeClr val="bg1"/>
                </a:solidFill>
              </a:rPr>
              <a:t>使うのか？</a:t>
            </a:r>
            <a:endParaRPr lang="en-US" altLang="ja-JP" sz="4000" dirty="0" smtClean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ja-JP" sz="4400" dirty="0" smtClean="0">
                <a:solidFill>
                  <a:schemeClr val="bg1"/>
                </a:solidFill>
              </a:rPr>
              <a:t>Clipboard History </a:t>
            </a:r>
            <a:r>
              <a:rPr lang="ja-JP" altLang="en-US" sz="4400" dirty="0" smtClean="0">
                <a:solidFill>
                  <a:schemeClr val="bg1"/>
                </a:solidFill>
              </a:rPr>
              <a:t>の紹介</a:t>
            </a:r>
            <a:endParaRPr lang="en-US" altLang="ja-JP" sz="4400" dirty="0" smtClean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ja-JP" sz="4400" dirty="0" smtClean="0">
                <a:solidFill>
                  <a:schemeClr val="bg1"/>
                </a:solidFill>
              </a:rPr>
              <a:t>Clipboard History</a:t>
            </a:r>
            <a:r>
              <a:rPr lang="ja-JP" altLang="en-US" sz="4400" dirty="0" smtClean="0">
                <a:solidFill>
                  <a:schemeClr val="bg1"/>
                </a:solidFill>
              </a:rPr>
              <a:t>を触ってみる（実践）</a:t>
            </a:r>
            <a:endParaRPr lang="en-US" altLang="ja-JP" sz="4400" dirty="0" smtClean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ja-JP" altLang="en-US" sz="4400" dirty="0" smtClean="0">
                <a:solidFill>
                  <a:schemeClr val="bg1"/>
                </a:solidFill>
              </a:rPr>
              <a:t>注意</a:t>
            </a:r>
            <a:r>
              <a:rPr lang="en-US" altLang="ja-JP" sz="4400" dirty="0" smtClean="0">
                <a:solidFill>
                  <a:schemeClr val="bg1"/>
                </a:solidFill>
              </a:rPr>
              <a:t>: </a:t>
            </a:r>
            <a:r>
              <a:rPr lang="ja-JP" altLang="en-US" sz="4400" dirty="0" smtClean="0">
                <a:solidFill>
                  <a:schemeClr val="bg1"/>
                </a:solidFill>
              </a:rPr>
              <a:t>セキュリティ面</a:t>
            </a:r>
            <a:endParaRPr lang="en-US" altLang="ja-JP" sz="4400" dirty="0" smtClean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ja-JP" altLang="en-US" sz="4400" b="1" dirty="0" smtClean="0">
                <a:solidFill>
                  <a:schemeClr val="accent2"/>
                </a:solidFill>
              </a:rPr>
              <a:t>注意</a:t>
            </a:r>
            <a:r>
              <a:rPr lang="en-US" altLang="ja-JP" sz="4400" b="1" dirty="0" smtClean="0">
                <a:solidFill>
                  <a:schemeClr val="accent2"/>
                </a:solidFill>
              </a:rPr>
              <a:t>: </a:t>
            </a:r>
            <a:r>
              <a:rPr lang="ja-JP" altLang="en-US" sz="4400" b="1" dirty="0" smtClean="0">
                <a:solidFill>
                  <a:schemeClr val="accent2"/>
                </a:solidFill>
              </a:rPr>
              <a:t>エラー回避</a:t>
            </a:r>
            <a:endParaRPr lang="en-US" altLang="ja-JP" sz="4400" b="1" dirty="0" smtClean="0">
              <a:solidFill>
                <a:schemeClr val="accent2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ja-JP" altLang="en-US" sz="4400" dirty="0" smtClean="0">
                <a:solidFill>
                  <a:schemeClr val="bg1"/>
                </a:solidFill>
              </a:rPr>
              <a:t>活用のためのアイディア</a:t>
            </a:r>
            <a:endParaRPr lang="ja-JP" altLang="en-US" sz="4400" dirty="0">
              <a:solidFill>
                <a:schemeClr val="bg1"/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7AC27-25EA-49A0-A65A-6E85137720DA}" type="slidenum">
              <a:rPr lang="ja-JP" altLang="en-US">
                <a:solidFill>
                  <a:prstClr val="black">
                    <a:tint val="75000"/>
                  </a:prstClr>
                </a:solidFill>
              </a:rPr>
              <a:pPr/>
              <a:t>41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5691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履歴が巨大過ぎると固まる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※</a:t>
            </a:r>
            <a:r>
              <a:rPr kumimoji="1" lang="ja-JP" altLang="en-US" dirty="0" smtClean="0"/>
              <a:t>因果関係不明。僕の</a:t>
            </a:r>
            <a:r>
              <a:rPr lang="ja-JP" altLang="en-US" dirty="0" smtClean="0"/>
              <a:t>憶測に過ぎない。</a:t>
            </a:r>
            <a:endParaRPr lang="en-US" altLang="ja-JP" dirty="0" smtClean="0"/>
          </a:p>
          <a:p>
            <a:r>
              <a:rPr lang="ja-JP" altLang="en-US" dirty="0" smtClean="0"/>
              <a:t>履歴が多過ぎる </a:t>
            </a:r>
            <a:r>
              <a:rPr lang="en-US" altLang="ja-JP" dirty="0" smtClean="0"/>
              <a:t>and/or </a:t>
            </a:r>
            <a:r>
              <a:rPr lang="ja-JP" altLang="en-US" dirty="0" smtClean="0"/>
              <a:t>大き過ぎると、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履歴一覧メニューが表示できなくなる（？）</a:t>
            </a:r>
            <a:endParaRPr lang="en-US" altLang="ja-JP" dirty="0" smtClean="0"/>
          </a:p>
          <a:p>
            <a:r>
              <a:rPr lang="ja-JP" altLang="en-US" dirty="0" smtClean="0"/>
              <a:t>履歴の規模は抑え</a:t>
            </a:r>
            <a:r>
              <a:rPr lang="ja-JP" altLang="en-US" dirty="0" err="1" smtClean="0"/>
              <a:t>めに</a:t>
            </a:r>
            <a:r>
              <a:rPr lang="ja-JP" altLang="en-US" dirty="0" smtClean="0"/>
              <a:t>（下記はサンプルでの値）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履歴の件数</a:t>
            </a:r>
            <a:r>
              <a:rPr kumimoji="1" lang="en-US" altLang="ja-JP" dirty="0" smtClean="0"/>
              <a:t>			=</a:t>
            </a:r>
            <a:r>
              <a:rPr kumimoji="1" lang="en-US" altLang="ja-JP" dirty="0" smtClean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10000</a:t>
            </a:r>
            <a:r>
              <a:rPr kumimoji="1" lang="ja-JP" altLang="en-US" dirty="0" smtClean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件</a:t>
            </a:r>
            <a:endParaRPr kumimoji="1" lang="en-US" altLang="ja-JP" dirty="0" smtClean="0"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  <a:p>
            <a:pPr lvl="1"/>
            <a:r>
              <a:rPr lang="en-US" altLang="ja-JP" dirty="0" smtClean="0"/>
              <a:t>1</a:t>
            </a:r>
            <a:r>
              <a:rPr lang="ja-JP" altLang="en-US" dirty="0" smtClean="0"/>
              <a:t>項目の最大文字数</a:t>
            </a:r>
            <a:r>
              <a:rPr lang="en-US" altLang="ja-JP" dirty="0" smtClean="0"/>
              <a:t>	=</a:t>
            </a:r>
            <a:r>
              <a:rPr lang="en-US" altLang="ja-JP" dirty="0" smtClean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 5000</a:t>
            </a:r>
            <a:r>
              <a:rPr lang="ja-JP" altLang="en-US" dirty="0" smtClean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文字</a:t>
            </a:r>
            <a:endParaRPr lang="en-US" altLang="ja-JP" dirty="0" smtClean="0"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  <a:p>
            <a:pPr lvl="2"/>
            <a:r>
              <a:rPr kumimoji="1" lang="en-US" altLang="ja-JP" dirty="0" smtClean="0"/>
              <a:t>2000</a:t>
            </a:r>
            <a:r>
              <a:rPr kumimoji="1" lang="ja-JP" altLang="en-US" dirty="0" smtClean="0"/>
              <a:t>文字くらいでも良いかも</a:t>
            </a:r>
            <a:r>
              <a:rPr lang="ja-JP" altLang="en-US" dirty="0"/>
              <a:t>。</a:t>
            </a:r>
            <a:endParaRPr kumimoji="1" lang="en-US" altLang="ja-JP" dirty="0" smtClean="0"/>
          </a:p>
          <a:p>
            <a:pPr lvl="2"/>
            <a:r>
              <a:rPr lang="ja-JP" altLang="en-US" dirty="0"/>
              <a:t>数万文字</a:t>
            </a:r>
            <a:r>
              <a:rPr lang="ja-JP" altLang="en-US" dirty="0" smtClean="0"/>
              <a:t>をコピペするときは、コピー後すぐに貼り付ける。</a:t>
            </a:r>
            <a:endParaRPr lang="en-US" altLang="ja-JP" dirty="0" smtClean="0"/>
          </a:p>
          <a:p>
            <a:pPr lvl="3"/>
            <a:r>
              <a:rPr kumimoji="1" lang="ja-JP" altLang="en-US" dirty="0" smtClean="0"/>
              <a:t>履歴に</a:t>
            </a:r>
            <a:r>
              <a:rPr lang="ja-JP" altLang="en-US" dirty="0" smtClean="0"/>
              <a:t>頼らない。</a:t>
            </a:r>
            <a:r>
              <a:rPr lang="ja-JP" altLang="en-US" dirty="0"/>
              <a:t>履歴を</a:t>
            </a:r>
            <a:r>
              <a:rPr lang="ja-JP" altLang="en-US" dirty="0" smtClean="0"/>
              <a:t>使わない。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7AC27-25EA-49A0-A65A-6E85137720DA}" type="slidenum">
              <a:rPr lang="ja-JP" altLang="en-US" smtClean="0"/>
              <a:pPr/>
              <a:t>42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23856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固まったら</a:t>
            </a:r>
            <a:r>
              <a:rPr lang="ja-JP" altLang="en-US" dirty="0"/>
              <a:t>、</a:t>
            </a:r>
            <a:r>
              <a:rPr lang="ja-JP" altLang="en-US" dirty="0" smtClean="0"/>
              <a:t>再読み込み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7AC27-25EA-49A0-A65A-6E85137720DA}" type="slidenum">
              <a:rPr lang="ja-JP" altLang="en-US" smtClean="0"/>
              <a:pPr/>
              <a:t>43</a:t>
            </a:fld>
            <a:endParaRPr lang="ja-JP" altLang="en-US"/>
          </a:p>
        </p:txBody>
      </p:sp>
      <p:grpSp>
        <p:nvGrpSpPr>
          <p:cNvPr id="5" name="グループ化 4"/>
          <p:cNvGrpSpPr/>
          <p:nvPr/>
        </p:nvGrpSpPr>
        <p:grpSpPr>
          <a:xfrm>
            <a:off x="1345433" y="2001348"/>
            <a:ext cx="9501133" cy="3199043"/>
            <a:chOff x="2003198" y="3554863"/>
            <a:chExt cx="9501133" cy="3199043"/>
          </a:xfrm>
        </p:grpSpPr>
        <p:pic>
          <p:nvPicPr>
            <p:cNvPr id="6" name="図 5"/>
            <p:cNvPicPr>
              <a:picLocks noChangeAspect="1"/>
            </p:cNvPicPr>
            <p:nvPr/>
          </p:nvPicPr>
          <p:blipFill rotWithShape="1">
            <a:blip r:embed="rId2"/>
            <a:srcRect l="28798" t="70700" r="65290" b="16411"/>
            <a:stretch/>
          </p:blipFill>
          <p:spPr>
            <a:xfrm>
              <a:off x="2003198" y="5170601"/>
              <a:ext cx="1567090" cy="1567090"/>
            </a:xfrm>
            <a:prstGeom prst="rect">
              <a:avLst/>
            </a:prstGeom>
          </p:spPr>
        </p:pic>
        <p:pic>
          <p:nvPicPr>
            <p:cNvPr id="7" name="図 6"/>
            <p:cNvPicPr>
              <a:picLocks noChangeAspect="1"/>
            </p:cNvPicPr>
            <p:nvPr/>
          </p:nvPicPr>
          <p:blipFill rotWithShape="1">
            <a:blip r:embed="rId3"/>
            <a:srcRect l="5368" t="11904"/>
            <a:stretch/>
          </p:blipFill>
          <p:spPr>
            <a:xfrm>
              <a:off x="6674111" y="3554863"/>
              <a:ext cx="4830220" cy="3199043"/>
            </a:xfrm>
            <a:prstGeom prst="rect">
              <a:avLst/>
            </a:prstGeom>
          </p:spPr>
        </p:pic>
        <p:sp>
          <p:nvSpPr>
            <p:cNvPr id="8" name="フリーフォーム 7"/>
            <p:cNvSpPr/>
            <p:nvPr/>
          </p:nvSpPr>
          <p:spPr>
            <a:xfrm>
              <a:off x="2786743" y="4597844"/>
              <a:ext cx="4833257" cy="2123631"/>
            </a:xfrm>
            <a:custGeom>
              <a:avLst/>
              <a:gdLst>
                <a:gd name="connsiteX0" fmla="*/ 0 w 4833257"/>
                <a:gd name="connsiteY0" fmla="*/ 1727200 h 2123631"/>
                <a:gd name="connsiteX1" fmla="*/ 1190171 w 4833257"/>
                <a:gd name="connsiteY1" fmla="*/ 2002971 h 2123631"/>
                <a:gd name="connsiteX2" fmla="*/ 4833257 w 4833257"/>
                <a:gd name="connsiteY2" fmla="*/ 0 h 2123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833257" h="2123631">
                  <a:moveTo>
                    <a:pt x="0" y="1727200"/>
                  </a:moveTo>
                  <a:cubicBezTo>
                    <a:pt x="192314" y="2009019"/>
                    <a:pt x="384628" y="2290838"/>
                    <a:pt x="1190171" y="2002971"/>
                  </a:cubicBezTo>
                  <a:cubicBezTo>
                    <a:pt x="1995714" y="1715104"/>
                    <a:pt x="3414485" y="857552"/>
                    <a:pt x="4833257" y="0"/>
                  </a:cubicBezTo>
                </a:path>
              </a:pathLst>
            </a:custGeom>
            <a:ln w="127000">
              <a:solidFill>
                <a:srgbClr val="00B0F0"/>
              </a:solidFill>
              <a:tailEnd type="stealth" w="lg" len="lg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テキスト ボックス 8"/>
            <p:cNvSpPr txBox="1"/>
            <p:nvPr/>
          </p:nvSpPr>
          <p:spPr>
            <a:xfrm rot="19997099">
              <a:off x="3921642" y="5336492"/>
              <a:ext cx="223170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3600" dirty="0" smtClean="0">
                  <a:solidFill>
                    <a:srgbClr val="00B0F0"/>
                  </a:solidFill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右クリック</a:t>
              </a:r>
              <a:endParaRPr kumimoji="1" lang="ja-JP" altLang="en-US" sz="3600" dirty="0">
                <a:solidFill>
                  <a:srgbClr val="00B0F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10" name="正方形/長方形 9"/>
            <p:cNvSpPr/>
            <p:nvPr/>
          </p:nvSpPr>
          <p:spPr>
            <a:xfrm>
              <a:off x="7620000" y="4392013"/>
              <a:ext cx="1330325" cy="313337"/>
            </a:xfrm>
            <a:prstGeom prst="rect">
              <a:avLst/>
            </a:prstGeom>
            <a:noFill/>
            <a:ln w="762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36136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9051" y="254001"/>
            <a:ext cx="11853898" cy="845388"/>
          </a:xfrm>
        </p:spPr>
        <p:txBody>
          <a:bodyPr>
            <a:normAutofit/>
          </a:bodyPr>
          <a:lstStyle/>
          <a:p>
            <a:r>
              <a:rPr kumimoji="1" lang="ja-JP" altLang="en-US" dirty="0" smtClean="0">
                <a:solidFill>
                  <a:schemeClr val="bg1"/>
                </a:solidFill>
              </a:rPr>
              <a:t>目次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96899" y="1193799"/>
            <a:ext cx="11472899" cy="5339601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ja-JP" altLang="en-US" sz="4400" dirty="0" smtClean="0">
                <a:solidFill>
                  <a:schemeClr val="bg1"/>
                </a:solidFill>
              </a:rPr>
              <a:t>なぜ「クリップボード履歴</a:t>
            </a:r>
            <a:r>
              <a:rPr lang="en-US" altLang="ja-JP" sz="4400" dirty="0" smtClean="0">
                <a:solidFill>
                  <a:schemeClr val="bg1"/>
                </a:solidFill>
              </a:rPr>
              <a:t>&amp;</a:t>
            </a:r>
            <a:r>
              <a:rPr lang="ja-JP" altLang="en-US" sz="4400" dirty="0" smtClean="0">
                <a:solidFill>
                  <a:schemeClr val="bg1"/>
                </a:solidFill>
              </a:rPr>
              <a:t>定型文ツール」を</a:t>
            </a:r>
            <a:r>
              <a:rPr lang="en-US" altLang="ja-JP" sz="4400" dirty="0" smtClean="0">
                <a:solidFill>
                  <a:schemeClr val="bg1"/>
                </a:solidFill>
              </a:rPr>
              <a:t/>
            </a:r>
            <a:br>
              <a:rPr lang="en-US" altLang="ja-JP" sz="4400" dirty="0" smtClean="0">
                <a:solidFill>
                  <a:schemeClr val="bg1"/>
                </a:solidFill>
              </a:rPr>
            </a:br>
            <a:r>
              <a:rPr lang="ja-JP" altLang="en-US" sz="4400" dirty="0" smtClean="0">
                <a:solidFill>
                  <a:schemeClr val="bg1"/>
                </a:solidFill>
              </a:rPr>
              <a:t>使うのか？</a:t>
            </a:r>
            <a:endParaRPr lang="en-US" altLang="ja-JP" sz="4000" dirty="0" smtClean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ja-JP" sz="4400" dirty="0" smtClean="0">
                <a:solidFill>
                  <a:schemeClr val="bg1"/>
                </a:solidFill>
              </a:rPr>
              <a:t>Clipboard History </a:t>
            </a:r>
            <a:r>
              <a:rPr lang="ja-JP" altLang="en-US" sz="4400" dirty="0" smtClean="0">
                <a:solidFill>
                  <a:schemeClr val="bg1"/>
                </a:solidFill>
              </a:rPr>
              <a:t>の紹介</a:t>
            </a:r>
            <a:endParaRPr lang="en-US" altLang="ja-JP" sz="4400" dirty="0" smtClean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ja-JP" sz="4400" dirty="0" smtClean="0">
                <a:solidFill>
                  <a:schemeClr val="bg1"/>
                </a:solidFill>
              </a:rPr>
              <a:t>Clipboard History</a:t>
            </a:r>
            <a:r>
              <a:rPr lang="ja-JP" altLang="en-US" sz="4400" dirty="0" smtClean="0">
                <a:solidFill>
                  <a:schemeClr val="bg1"/>
                </a:solidFill>
              </a:rPr>
              <a:t>を触ってみる（実践）</a:t>
            </a:r>
            <a:endParaRPr lang="en-US" altLang="ja-JP" sz="4400" dirty="0" smtClean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ja-JP" altLang="en-US" sz="4400" dirty="0" smtClean="0">
                <a:solidFill>
                  <a:schemeClr val="bg1"/>
                </a:solidFill>
              </a:rPr>
              <a:t>注意</a:t>
            </a:r>
            <a:r>
              <a:rPr lang="en-US" altLang="ja-JP" sz="4400" dirty="0" smtClean="0">
                <a:solidFill>
                  <a:schemeClr val="bg1"/>
                </a:solidFill>
              </a:rPr>
              <a:t>: </a:t>
            </a:r>
            <a:r>
              <a:rPr lang="ja-JP" altLang="en-US" sz="4400" dirty="0" smtClean="0">
                <a:solidFill>
                  <a:schemeClr val="bg1"/>
                </a:solidFill>
              </a:rPr>
              <a:t>セキュリティ面</a:t>
            </a:r>
            <a:endParaRPr lang="en-US" altLang="ja-JP" sz="4400" dirty="0" smtClean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ja-JP" altLang="en-US" sz="4400" dirty="0" smtClean="0">
                <a:solidFill>
                  <a:schemeClr val="bg1"/>
                </a:solidFill>
              </a:rPr>
              <a:t>注意</a:t>
            </a:r>
            <a:r>
              <a:rPr lang="en-US" altLang="ja-JP" sz="4400" dirty="0" smtClean="0">
                <a:solidFill>
                  <a:schemeClr val="bg1"/>
                </a:solidFill>
              </a:rPr>
              <a:t>: </a:t>
            </a:r>
            <a:r>
              <a:rPr lang="ja-JP" altLang="en-US" sz="4400" dirty="0" smtClean="0">
                <a:solidFill>
                  <a:schemeClr val="bg1"/>
                </a:solidFill>
              </a:rPr>
              <a:t>エラー回避</a:t>
            </a:r>
            <a:endParaRPr lang="en-US" altLang="ja-JP" sz="4400" dirty="0" smtClean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ja-JP" altLang="en-US" sz="4400" b="1" dirty="0" smtClean="0">
                <a:solidFill>
                  <a:schemeClr val="accent2"/>
                </a:solidFill>
              </a:rPr>
              <a:t>活用のためのアイディア</a:t>
            </a:r>
            <a:endParaRPr lang="ja-JP" altLang="en-US" sz="4400" b="1" dirty="0">
              <a:solidFill>
                <a:schemeClr val="accent2"/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7AC27-25EA-49A0-A65A-6E85137720DA}" type="slidenum">
              <a:rPr lang="ja-JP" altLang="en-US">
                <a:solidFill>
                  <a:prstClr val="black">
                    <a:tint val="75000"/>
                  </a:prstClr>
                </a:solidFill>
              </a:rPr>
              <a:pPr/>
              <a:t>44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848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活用のためのアイディア（列挙）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sz="3600" dirty="0"/>
              <a:t>MECE</a:t>
            </a:r>
            <a:r>
              <a:rPr lang="ja-JP" altLang="en-US" sz="3600" dirty="0" smtClean="0"/>
              <a:t>でなくていい</a:t>
            </a:r>
            <a:endParaRPr lang="ja-JP" altLang="en-US" sz="3600" dirty="0"/>
          </a:p>
          <a:p>
            <a:r>
              <a:rPr lang="ja-JP" altLang="en-US" sz="3600" dirty="0"/>
              <a:t>アクセスキーの選択方針</a:t>
            </a:r>
          </a:p>
          <a:p>
            <a:r>
              <a:rPr lang="ja-JP" altLang="en-US" sz="3600" dirty="0"/>
              <a:t>貼り付けず、見るだけでもいい</a:t>
            </a:r>
          </a:p>
          <a:p>
            <a:r>
              <a:rPr lang="ja-JP" altLang="en-US" sz="3600" dirty="0"/>
              <a:t>最終的には削除されてしまう部分が含まれていても良い</a:t>
            </a:r>
          </a:p>
          <a:p>
            <a:r>
              <a:rPr lang="ja-JP" altLang="en-US" sz="3600" dirty="0"/>
              <a:t>まず登録するもの </a:t>
            </a:r>
            <a:r>
              <a:rPr lang="en-US" altLang="ja-JP" sz="3600" dirty="0"/>
              <a:t>/ </a:t>
            </a:r>
            <a:r>
              <a:rPr lang="ja-JP" altLang="en-US" sz="3600" dirty="0"/>
              <a:t>汎プロジェクト</a:t>
            </a:r>
          </a:p>
          <a:p>
            <a:r>
              <a:rPr lang="ja-JP" altLang="en-US" sz="3600" dirty="0"/>
              <a:t>まず登録するもの </a:t>
            </a:r>
            <a:r>
              <a:rPr lang="en-US" altLang="ja-JP" sz="3600" dirty="0"/>
              <a:t>/ </a:t>
            </a:r>
            <a:r>
              <a:rPr lang="ja-JP" altLang="en-US" sz="3600" dirty="0"/>
              <a:t>プロジェクト別</a:t>
            </a:r>
          </a:p>
          <a:p>
            <a:r>
              <a:rPr lang="ja-JP" altLang="en-US" sz="3600" dirty="0"/>
              <a:t>日々更新（追加・変更）</a:t>
            </a:r>
          </a:p>
          <a:p>
            <a:r>
              <a:rPr lang="ja-JP" altLang="en-US" sz="3600" dirty="0"/>
              <a:t>日々更新（追加・変更）が面倒？</a:t>
            </a:r>
          </a:p>
          <a:p>
            <a:r>
              <a:rPr lang="en-US" altLang="ja-JP" sz="3600" dirty="0" err="1" smtClean="0"/>
              <a:t>github</a:t>
            </a:r>
            <a:r>
              <a:rPr lang="ja-JP" altLang="en-US" sz="3600" dirty="0" smtClean="0"/>
              <a:t>でポータビリティ</a:t>
            </a:r>
            <a:r>
              <a:rPr lang="en-US" altLang="ja-JP" sz="3600" dirty="0" smtClean="0"/>
              <a:t>&amp;</a:t>
            </a:r>
            <a:r>
              <a:rPr lang="ja-JP" altLang="en-US" sz="3600" dirty="0" smtClean="0"/>
              <a:t>情報</a:t>
            </a:r>
            <a:r>
              <a:rPr lang="ja-JP" altLang="en-US" sz="3600" dirty="0"/>
              <a:t>漏洩を防ぐ </a:t>
            </a:r>
            <a:r>
              <a:rPr lang="en-US" altLang="ja-JP" sz="3600" dirty="0" err="1"/>
              <a:t>Git</a:t>
            </a:r>
            <a:r>
              <a:rPr lang="en-US" altLang="ja-JP" sz="3600" dirty="0"/>
              <a:t> Hooks</a:t>
            </a:r>
          </a:p>
          <a:p>
            <a:endParaRPr kumimoji="1" lang="ja-JP" altLang="en-US" sz="36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7AC27-25EA-49A0-A65A-6E85137720DA}" type="slidenum">
              <a:rPr lang="ja-JP" altLang="en-US" smtClean="0"/>
              <a:pPr/>
              <a:t>45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51465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活用のためのアイディア（列挙）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sz="3600" dirty="0">
                <a:solidFill>
                  <a:schemeClr val="accent2"/>
                </a:solidFill>
              </a:rPr>
              <a:t>MECE</a:t>
            </a:r>
            <a:r>
              <a:rPr lang="ja-JP" altLang="en-US" sz="3600" dirty="0" smtClean="0">
                <a:solidFill>
                  <a:schemeClr val="accent2"/>
                </a:solidFill>
              </a:rPr>
              <a:t>でなくていい</a:t>
            </a:r>
            <a:endParaRPr lang="ja-JP" altLang="en-US" sz="3600" dirty="0">
              <a:solidFill>
                <a:schemeClr val="accent2"/>
              </a:solidFill>
            </a:endParaRPr>
          </a:p>
          <a:p>
            <a:r>
              <a:rPr lang="ja-JP" altLang="en-US" sz="3600" dirty="0"/>
              <a:t>アクセスキーの選択方針</a:t>
            </a:r>
          </a:p>
          <a:p>
            <a:r>
              <a:rPr lang="ja-JP" altLang="en-US" sz="3600" dirty="0"/>
              <a:t>貼り付けず、見るだけでもいい</a:t>
            </a:r>
          </a:p>
          <a:p>
            <a:r>
              <a:rPr lang="ja-JP" altLang="en-US" sz="3600" dirty="0"/>
              <a:t>最終的には削除されてしまう部分が含まれていても良い</a:t>
            </a:r>
          </a:p>
          <a:p>
            <a:r>
              <a:rPr lang="ja-JP" altLang="en-US" sz="3600" dirty="0"/>
              <a:t>まず登録するもの </a:t>
            </a:r>
            <a:r>
              <a:rPr lang="en-US" altLang="ja-JP" sz="3600" dirty="0"/>
              <a:t>/ </a:t>
            </a:r>
            <a:r>
              <a:rPr lang="ja-JP" altLang="en-US" sz="3600" dirty="0"/>
              <a:t>汎プロジェクト</a:t>
            </a:r>
          </a:p>
          <a:p>
            <a:r>
              <a:rPr lang="ja-JP" altLang="en-US" sz="3600" dirty="0"/>
              <a:t>まず登録するもの </a:t>
            </a:r>
            <a:r>
              <a:rPr lang="en-US" altLang="ja-JP" sz="3600" dirty="0"/>
              <a:t>/ </a:t>
            </a:r>
            <a:r>
              <a:rPr lang="ja-JP" altLang="en-US" sz="3600" dirty="0"/>
              <a:t>プロジェクト別</a:t>
            </a:r>
          </a:p>
          <a:p>
            <a:r>
              <a:rPr lang="ja-JP" altLang="en-US" sz="3600" dirty="0"/>
              <a:t>日々更新（追加・変更）</a:t>
            </a:r>
          </a:p>
          <a:p>
            <a:r>
              <a:rPr lang="ja-JP" altLang="en-US" sz="3600" dirty="0"/>
              <a:t>日々更新（追加・変更）が面倒？</a:t>
            </a:r>
          </a:p>
          <a:p>
            <a:r>
              <a:rPr lang="en-US" altLang="ja-JP" sz="3600" dirty="0" err="1" smtClean="0"/>
              <a:t>github</a:t>
            </a:r>
            <a:r>
              <a:rPr lang="ja-JP" altLang="en-US" sz="3600" dirty="0" smtClean="0"/>
              <a:t>でポータビリティ</a:t>
            </a:r>
            <a:r>
              <a:rPr lang="en-US" altLang="ja-JP" sz="3600" dirty="0" smtClean="0"/>
              <a:t>&amp;</a:t>
            </a:r>
            <a:r>
              <a:rPr lang="ja-JP" altLang="en-US" sz="3600" dirty="0" smtClean="0"/>
              <a:t>情報</a:t>
            </a:r>
            <a:r>
              <a:rPr lang="ja-JP" altLang="en-US" sz="3600" dirty="0"/>
              <a:t>漏洩を防ぐ </a:t>
            </a:r>
            <a:r>
              <a:rPr lang="en-US" altLang="ja-JP" sz="3600" dirty="0" err="1"/>
              <a:t>Git</a:t>
            </a:r>
            <a:r>
              <a:rPr lang="en-US" altLang="ja-JP" sz="3600" dirty="0"/>
              <a:t> Hooks</a:t>
            </a:r>
          </a:p>
          <a:p>
            <a:endParaRPr kumimoji="1" lang="ja-JP" altLang="en-US" sz="36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7AC27-25EA-49A0-A65A-6E85137720DA}" type="slidenum">
              <a:rPr lang="ja-JP" altLang="en-US" smtClean="0"/>
              <a:pPr/>
              <a:t>46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972415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MECE</a:t>
            </a:r>
            <a:r>
              <a:rPr lang="ja-JP" altLang="en-US" dirty="0" smtClean="0"/>
              <a:t>でなくていい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r>
              <a:rPr kumimoji="1" lang="ja-JP" altLang="en-US" dirty="0" smtClean="0"/>
              <a:t>同じ文言の定型句が複数箇所にあってもよい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例</a:t>
            </a:r>
            <a:r>
              <a:rPr lang="en-US" altLang="ja-JP" dirty="0" smtClean="0"/>
              <a:t>: </a:t>
            </a:r>
            <a:r>
              <a:rPr lang="ja-JP" altLang="en-US" dirty="0" smtClean="0"/>
              <a:t>プロジェクト</a:t>
            </a:r>
            <a:r>
              <a:rPr lang="en-US" altLang="ja-JP" dirty="0" smtClean="0"/>
              <a:t>A</a:t>
            </a:r>
            <a:r>
              <a:rPr lang="ja-JP" altLang="en-US" dirty="0" smtClean="0"/>
              <a:t>とプロジェクト</a:t>
            </a:r>
            <a:r>
              <a:rPr lang="en-US" altLang="ja-JP" dirty="0" smtClean="0"/>
              <a:t>B</a:t>
            </a:r>
            <a:r>
              <a:rPr lang="ja-JP" altLang="en-US" dirty="0" smtClean="0"/>
              <a:t>の両方のツリーに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「斎藤さん」があっていい。重複してもいい。</a:t>
            </a:r>
            <a:endParaRPr lang="en-US" altLang="ja-JP" dirty="0" smtClean="0"/>
          </a:p>
          <a:p>
            <a:pPr lvl="2"/>
            <a:r>
              <a:rPr kumimoji="1" lang="ja-JP" altLang="en-US" dirty="0" smtClean="0"/>
              <a:t>プロジェクト</a:t>
            </a:r>
            <a:r>
              <a:rPr lang="en-US" altLang="ja-JP" dirty="0" smtClean="0"/>
              <a:t>A </a:t>
            </a:r>
            <a:r>
              <a:rPr lang="ja-JP" altLang="en-US" dirty="0" smtClean="0"/>
              <a:t>の〇〇担当</a:t>
            </a:r>
            <a:r>
              <a:rPr lang="en-US" altLang="ja-JP" dirty="0" smtClean="0"/>
              <a:t>=</a:t>
            </a:r>
            <a:r>
              <a:rPr lang="ja-JP" altLang="en-US" dirty="0" smtClean="0"/>
              <a:t>斎藤さん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プロジェクト</a:t>
            </a:r>
            <a:r>
              <a:rPr lang="en-US" altLang="ja-JP" dirty="0" smtClean="0"/>
              <a:t>B </a:t>
            </a:r>
            <a:r>
              <a:rPr lang="ja-JP" altLang="en-US" dirty="0" smtClean="0"/>
              <a:t>の▲▲担当</a:t>
            </a:r>
            <a:r>
              <a:rPr lang="en-US" altLang="ja-JP" dirty="0"/>
              <a:t>=</a:t>
            </a:r>
            <a:r>
              <a:rPr lang="ja-JP" altLang="en-US" dirty="0"/>
              <a:t>斎藤</a:t>
            </a:r>
            <a:r>
              <a:rPr lang="ja-JP" altLang="en-US" dirty="0" smtClean="0"/>
              <a:t>さん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目的</a:t>
            </a:r>
            <a:r>
              <a:rPr lang="en-US" altLang="ja-JP" dirty="0"/>
              <a:t>: </a:t>
            </a:r>
            <a:r>
              <a:rPr lang="ja-JP" altLang="en-US" dirty="0"/>
              <a:t>文字入力を正確に・早く・楽にする</a:t>
            </a:r>
            <a:r>
              <a:rPr lang="ja-JP" altLang="en-US" dirty="0" smtClean="0"/>
              <a:t>こと</a:t>
            </a:r>
            <a:endParaRPr lang="en-US" altLang="ja-JP" dirty="0" smtClean="0"/>
          </a:p>
          <a:p>
            <a:pPr lvl="2"/>
            <a:r>
              <a:rPr lang="ja-JP" altLang="en-US" dirty="0"/>
              <a:t>唯一</a:t>
            </a:r>
            <a:r>
              <a:rPr lang="ja-JP" altLang="en-US" dirty="0" smtClean="0"/>
              <a:t>の場所を思い出すのに労するよりは、重複していても、ササッと入力できる方がいい。</a:t>
            </a:r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7AC27-25EA-49A0-A65A-6E85137720DA}" type="slidenum">
              <a:rPr lang="ja-JP" altLang="en-US" smtClean="0"/>
              <a:pPr/>
              <a:t>47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46508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活用のためのアイディア（列挙）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sz="3600" dirty="0"/>
              <a:t>MECE</a:t>
            </a:r>
            <a:r>
              <a:rPr lang="ja-JP" altLang="en-US" sz="3600" dirty="0" smtClean="0"/>
              <a:t>でなくていい</a:t>
            </a:r>
            <a:endParaRPr lang="ja-JP" altLang="en-US" sz="3600" dirty="0"/>
          </a:p>
          <a:p>
            <a:r>
              <a:rPr lang="ja-JP" altLang="en-US" sz="3600" dirty="0">
                <a:solidFill>
                  <a:schemeClr val="accent2"/>
                </a:solidFill>
              </a:rPr>
              <a:t>アクセスキーの選択方針</a:t>
            </a:r>
          </a:p>
          <a:p>
            <a:r>
              <a:rPr lang="ja-JP" altLang="en-US" sz="3600" dirty="0"/>
              <a:t>貼り付けず、見るだけでもいい</a:t>
            </a:r>
          </a:p>
          <a:p>
            <a:r>
              <a:rPr lang="ja-JP" altLang="en-US" sz="3600" dirty="0"/>
              <a:t>最終的には削除されてしまう部分が含まれていても良い</a:t>
            </a:r>
          </a:p>
          <a:p>
            <a:r>
              <a:rPr lang="ja-JP" altLang="en-US" sz="3600" dirty="0"/>
              <a:t>まず登録するもの </a:t>
            </a:r>
            <a:r>
              <a:rPr lang="en-US" altLang="ja-JP" sz="3600" dirty="0"/>
              <a:t>/ </a:t>
            </a:r>
            <a:r>
              <a:rPr lang="ja-JP" altLang="en-US" sz="3600" dirty="0"/>
              <a:t>汎プロジェクト</a:t>
            </a:r>
          </a:p>
          <a:p>
            <a:r>
              <a:rPr lang="ja-JP" altLang="en-US" sz="3600" dirty="0"/>
              <a:t>まず登録するもの </a:t>
            </a:r>
            <a:r>
              <a:rPr lang="en-US" altLang="ja-JP" sz="3600" dirty="0"/>
              <a:t>/ </a:t>
            </a:r>
            <a:r>
              <a:rPr lang="ja-JP" altLang="en-US" sz="3600" dirty="0"/>
              <a:t>プロジェクト別</a:t>
            </a:r>
          </a:p>
          <a:p>
            <a:r>
              <a:rPr lang="ja-JP" altLang="en-US" sz="3600" dirty="0"/>
              <a:t>日々更新（追加・変更）</a:t>
            </a:r>
          </a:p>
          <a:p>
            <a:r>
              <a:rPr lang="ja-JP" altLang="en-US" sz="3600" dirty="0"/>
              <a:t>日々更新（追加・変更）が面倒？</a:t>
            </a:r>
          </a:p>
          <a:p>
            <a:r>
              <a:rPr lang="en-US" altLang="ja-JP" sz="3600" dirty="0" err="1" smtClean="0"/>
              <a:t>github</a:t>
            </a:r>
            <a:r>
              <a:rPr lang="ja-JP" altLang="en-US" sz="3600" dirty="0" smtClean="0"/>
              <a:t>でポータビリティ</a:t>
            </a:r>
            <a:r>
              <a:rPr lang="en-US" altLang="ja-JP" sz="3600" dirty="0" smtClean="0"/>
              <a:t>&amp;</a:t>
            </a:r>
            <a:r>
              <a:rPr lang="ja-JP" altLang="en-US" sz="3600" dirty="0" smtClean="0"/>
              <a:t>情報</a:t>
            </a:r>
            <a:r>
              <a:rPr lang="ja-JP" altLang="en-US" sz="3600" dirty="0"/>
              <a:t>漏洩を防ぐ </a:t>
            </a:r>
            <a:r>
              <a:rPr lang="en-US" altLang="ja-JP" sz="3600" dirty="0" err="1"/>
              <a:t>Git</a:t>
            </a:r>
            <a:r>
              <a:rPr lang="en-US" altLang="ja-JP" sz="3600" dirty="0"/>
              <a:t> Hooks</a:t>
            </a:r>
          </a:p>
          <a:p>
            <a:endParaRPr kumimoji="1" lang="ja-JP" altLang="en-US" sz="36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7AC27-25EA-49A0-A65A-6E85137720DA}" type="slidenum">
              <a:rPr lang="ja-JP" altLang="en-US" smtClean="0"/>
              <a:pPr/>
              <a:t>48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849737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アクセスキーの選択</a:t>
            </a:r>
            <a:r>
              <a:rPr lang="ja-JP" altLang="en-US" dirty="0" smtClean="0"/>
              <a:t>方針</a:t>
            </a:r>
            <a:r>
              <a:rPr lang="en-US" altLang="ja-JP" dirty="0" smtClean="0"/>
              <a:t>;</a:t>
            </a:r>
            <a:r>
              <a:rPr lang="ja-JP" altLang="en-US" dirty="0"/>
              <a:t>〇〇</a:t>
            </a:r>
            <a:r>
              <a:rPr lang="ja-JP" altLang="en-US" dirty="0" smtClean="0"/>
              <a:t>しやすさ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kumimoji="1" lang="ja-JP" altLang="en-US" dirty="0" smtClean="0"/>
              <a:t>押しやすさ</a:t>
            </a:r>
            <a:endParaRPr kumimoji="1" lang="en-US" altLang="ja-JP" dirty="0" smtClean="0"/>
          </a:p>
          <a:p>
            <a:pPr lvl="2"/>
            <a:r>
              <a:rPr kumimoji="1" lang="ja-JP" altLang="en-US" dirty="0" smtClean="0"/>
              <a:t>ホームポジション</a:t>
            </a:r>
            <a:r>
              <a:rPr kumimoji="1" lang="en-US" altLang="ja-JP" dirty="0" smtClean="0"/>
              <a:t>; d, f, j, k </a:t>
            </a:r>
            <a:r>
              <a:rPr kumimoji="1" lang="ja-JP" altLang="en-US" dirty="0" smtClean="0"/>
              <a:t>およびそれらの周辺</a:t>
            </a:r>
            <a:endParaRPr kumimoji="1" lang="en-US" altLang="ja-JP" dirty="0" smtClean="0"/>
          </a:p>
          <a:p>
            <a:pPr lvl="2"/>
            <a:r>
              <a:rPr lang="ja-JP" altLang="en-US" dirty="0" smtClean="0"/>
              <a:t>アクセスキーの前（後）のキーと同じキー→連打できる</a:t>
            </a:r>
            <a:endParaRPr lang="en-US" altLang="ja-JP" dirty="0" smtClean="0"/>
          </a:p>
          <a:p>
            <a:pPr lvl="3"/>
            <a:r>
              <a:rPr lang="ja-JP" altLang="en-US" dirty="0"/>
              <a:t>「</a:t>
            </a:r>
            <a:r>
              <a:rPr lang="en-US" altLang="ja-JP" b="1" u="sng" dirty="0" err="1"/>
              <a:t>D</a:t>
            </a:r>
            <a:r>
              <a:rPr lang="en-US" altLang="ja-JP" dirty="0" err="1"/>
              <a:t>atetime</a:t>
            </a:r>
            <a:r>
              <a:rPr lang="en-US" altLang="ja-JP" dirty="0"/>
              <a:t>, </a:t>
            </a:r>
            <a:r>
              <a:rPr lang="en-US" altLang="ja-JP" b="1" u="sng" dirty="0"/>
              <a:t>D</a:t>
            </a:r>
            <a:r>
              <a:rPr lang="en-US" altLang="ja-JP" dirty="0"/>
              <a:t>ate, </a:t>
            </a:r>
            <a:r>
              <a:rPr lang="en-US" altLang="ja-JP" b="1" u="sng" dirty="0" smtClean="0"/>
              <a:t>D</a:t>
            </a:r>
            <a:r>
              <a:rPr lang="ja-JP" altLang="en-US" dirty="0" smtClean="0"/>
              <a:t>」←</a:t>
            </a:r>
            <a:r>
              <a:rPr lang="en-US" altLang="ja-JP" dirty="0" smtClean="0"/>
              <a:t>3</a:t>
            </a:r>
            <a:r>
              <a:rPr lang="ja-JP" altLang="en-US" dirty="0"/>
              <a:t>つ目</a:t>
            </a:r>
            <a:r>
              <a:rPr lang="ja-JP" altLang="en-US" dirty="0" smtClean="0"/>
              <a:t>の</a:t>
            </a:r>
            <a:r>
              <a:rPr lang="en-US" altLang="ja-JP" b="1" u="sng" dirty="0" smtClean="0"/>
              <a:t>D</a:t>
            </a:r>
            <a:r>
              <a:rPr lang="ja-JP" altLang="en-US" dirty="0" smtClean="0"/>
              <a:t>に言語上の意味はない。</a:t>
            </a:r>
            <a:endParaRPr lang="en-US" altLang="ja-JP" dirty="0"/>
          </a:p>
          <a:p>
            <a:pPr lvl="1"/>
            <a:r>
              <a:rPr lang="ja-JP" altLang="en-US" dirty="0" smtClean="0"/>
              <a:t>想起しやすさ</a:t>
            </a:r>
            <a:endParaRPr lang="en-US" altLang="ja-JP" dirty="0"/>
          </a:p>
          <a:p>
            <a:pPr lvl="2"/>
            <a:r>
              <a:rPr lang="ja-JP" altLang="en-US" dirty="0"/>
              <a:t>概ね</a:t>
            </a:r>
            <a:r>
              <a:rPr lang="ja-JP" altLang="en-US" dirty="0" smtClean="0"/>
              <a:t>頭文字</a:t>
            </a:r>
            <a:endParaRPr lang="en-US" altLang="ja-JP" dirty="0"/>
          </a:p>
          <a:p>
            <a:pPr lvl="3"/>
            <a:r>
              <a:rPr lang="ja-JP" altLang="en-US" dirty="0" smtClean="0"/>
              <a:t>日本語</a:t>
            </a:r>
            <a:endParaRPr lang="en-US" altLang="ja-JP" dirty="0" smtClean="0"/>
          </a:p>
          <a:p>
            <a:pPr lvl="3"/>
            <a:r>
              <a:rPr lang="ja-JP" altLang="en-US" dirty="0" smtClean="0"/>
              <a:t>英語</a:t>
            </a:r>
            <a:endParaRPr lang="en-US" altLang="ja-JP" dirty="0" smtClean="0"/>
          </a:p>
          <a:p>
            <a:pPr lvl="3"/>
            <a:r>
              <a:rPr lang="ja-JP" altLang="en-US" dirty="0" smtClean="0"/>
              <a:t>ときには「こじつけ（言葉</a:t>
            </a:r>
            <a:r>
              <a:rPr lang="ja-JP" altLang="en-US" dirty="0"/>
              <a:t>遊び） </a:t>
            </a:r>
            <a:r>
              <a:rPr lang="ja-JP" altLang="en-US" dirty="0" smtClean="0"/>
              <a:t>」</a:t>
            </a:r>
            <a:endParaRPr lang="en-US" altLang="ja-JP" dirty="0"/>
          </a:p>
          <a:p>
            <a:pPr lvl="4"/>
            <a:r>
              <a:rPr lang="ja-JP" altLang="en-US" dirty="0" smtClean="0"/>
              <a:t>こじつけ（</a:t>
            </a:r>
            <a:r>
              <a:rPr lang="ja-JP" altLang="en-US" dirty="0"/>
              <a:t>言葉遊び）</a:t>
            </a:r>
            <a:r>
              <a:rPr lang="ja-JP" altLang="en-US" dirty="0" smtClean="0"/>
              <a:t>でも、自分が分かればよい</a:t>
            </a:r>
            <a:endParaRPr lang="en-US" altLang="ja-JP" dirty="0" smtClean="0"/>
          </a:p>
          <a:p>
            <a:pPr lvl="2"/>
            <a:r>
              <a:rPr lang="ja-JP" altLang="en-US" dirty="0"/>
              <a:t>頭</a:t>
            </a:r>
            <a:r>
              <a:rPr lang="ja-JP" altLang="en-US" dirty="0" smtClean="0"/>
              <a:t>の中で言葉を紡ぎながらキーを押す→身体化が早い</a:t>
            </a:r>
            <a:endParaRPr lang="en-US" altLang="ja-JP" dirty="0" smtClean="0"/>
          </a:p>
          <a:p>
            <a:pPr lvl="3"/>
            <a:r>
              <a:rPr lang="en-US" altLang="ja-JP" b="1" u="sng" dirty="0" smtClean="0"/>
              <a:t>“</a:t>
            </a:r>
            <a:r>
              <a:rPr lang="en-US" altLang="ja-JP" b="1" u="sng" dirty="0" err="1" smtClean="0"/>
              <a:t>D</a:t>
            </a:r>
            <a:r>
              <a:rPr lang="en-US" altLang="ja-JP" dirty="0" err="1" smtClean="0"/>
              <a:t>atetime</a:t>
            </a:r>
            <a:r>
              <a:rPr lang="en-US" altLang="ja-JP" dirty="0" smtClean="0"/>
              <a:t>, </a:t>
            </a:r>
            <a:r>
              <a:rPr lang="en-US" altLang="ja-JP" b="1" u="sng" dirty="0" smtClean="0"/>
              <a:t>D</a:t>
            </a:r>
            <a:r>
              <a:rPr lang="en-US" altLang="ja-JP" dirty="0" smtClean="0"/>
              <a:t>ate, </a:t>
            </a:r>
            <a:r>
              <a:rPr lang="en-US" altLang="ja-JP" b="1" u="sng" dirty="0" err="1" smtClean="0"/>
              <a:t>Y</a:t>
            </a:r>
            <a:r>
              <a:rPr lang="en-US" altLang="ja-JP" dirty="0" err="1" smtClean="0"/>
              <a:t>oubi</a:t>
            </a:r>
            <a:r>
              <a:rPr lang="ja-JP" altLang="en-US" dirty="0" smtClean="0"/>
              <a:t>（曜日付き）</a:t>
            </a:r>
            <a:r>
              <a:rPr lang="en-US" altLang="ja-JP" dirty="0" smtClean="0"/>
              <a:t>”</a:t>
            </a:r>
          </a:p>
          <a:p>
            <a:pPr lvl="2"/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7AC27-25EA-49A0-A65A-6E85137720DA}" type="slidenum">
              <a:rPr lang="ja-JP" altLang="en-US" smtClean="0"/>
              <a:pPr/>
              <a:t>49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712389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こんな</a:t>
            </a:r>
            <a:r>
              <a:rPr lang="ja-JP" altLang="en-US" dirty="0"/>
              <a:t>お悩み</a:t>
            </a:r>
            <a:r>
              <a:rPr lang="ja-JP" altLang="en-US" dirty="0" smtClean="0"/>
              <a:t>・トラブル、ありませんか？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845389"/>
            <a:ext cx="11231598" cy="5644311"/>
          </a:xfrm>
        </p:spPr>
        <p:txBody>
          <a:bodyPr>
            <a:noAutofit/>
          </a:bodyPr>
          <a:lstStyle/>
          <a:p>
            <a:r>
              <a:rPr lang="ja-JP" altLang="en-US" sz="4400" dirty="0" smtClean="0"/>
              <a:t>日付と曜日の組み合わせの不一致</a:t>
            </a:r>
            <a:endParaRPr lang="en-US" altLang="ja-JP" sz="4400" dirty="0" smtClean="0"/>
          </a:p>
          <a:p>
            <a:pPr lvl="1"/>
            <a:r>
              <a:rPr lang="en-US" altLang="ja-JP" sz="3600" dirty="0"/>
              <a:t>mm</a:t>
            </a:r>
            <a:r>
              <a:rPr lang="ja-JP" altLang="en-US" sz="3600" dirty="0" smtClean="0"/>
              <a:t>月</a:t>
            </a:r>
            <a:r>
              <a:rPr lang="en-US" altLang="ja-JP" sz="3600" dirty="0" err="1" smtClean="0"/>
              <a:t>dd</a:t>
            </a:r>
            <a:r>
              <a:rPr lang="ja-JP" altLang="en-US" sz="3600" dirty="0" smtClean="0"/>
              <a:t>日（木） ⇔ </a:t>
            </a:r>
            <a:r>
              <a:rPr lang="en-US" altLang="ja-JP" sz="3600" dirty="0" smtClean="0"/>
              <a:t>mm</a:t>
            </a:r>
            <a:r>
              <a:rPr lang="ja-JP" altLang="en-US" sz="3600" dirty="0" smtClean="0"/>
              <a:t>月</a:t>
            </a:r>
            <a:r>
              <a:rPr lang="en-US" altLang="ja-JP" sz="3600" dirty="0" err="1" smtClean="0"/>
              <a:t>dd</a:t>
            </a:r>
            <a:r>
              <a:rPr lang="ja-JP" altLang="en-US" sz="3600" dirty="0" smtClean="0"/>
              <a:t>日（金）</a:t>
            </a:r>
            <a:endParaRPr lang="en-US" altLang="ja-JP" sz="3600" dirty="0"/>
          </a:p>
          <a:p>
            <a:pPr lvl="2"/>
            <a:r>
              <a:rPr lang="ja-JP" altLang="en-US" sz="2800" dirty="0" smtClean="0">
                <a:solidFill>
                  <a:srgbClr val="FF0000"/>
                </a:solidFill>
              </a:rPr>
              <a:t>↘すれ違い、再連絡</a:t>
            </a:r>
            <a:endParaRPr lang="en-US" altLang="ja-JP" sz="2800" dirty="0" smtClean="0">
              <a:solidFill>
                <a:srgbClr val="FF0000"/>
              </a:solidFill>
            </a:endParaRPr>
          </a:p>
          <a:p>
            <a:r>
              <a:rPr lang="ja-JP" altLang="en-US" sz="4400" dirty="0"/>
              <a:t>人名</a:t>
            </a:r>
            <a:r>
              <a:rPr lang="ja-JP" altLang="en-US" sz="4400" dirty="0" smtClean="0"/>
              <a:t>の漢字（同音異義語）の間違い</a:t>
            </a:r>
            <a:endParaRPr lang="en-US" altLang="ja-JP" sz="4400" dirty="0" smtClean="0"/>
          </a:p>
          <a:p>
            <a:pPr lvl="1"/>
            <a:r>
              <a:rPr lang="ja-JP" altLang="en-US" sz="3600" dirty="0" smtClean="0"/>
              <a:t>斉藤⇔斎藤⇔齋藤</a:t>
            </a:r>
            <a:endParaRPr lang="en-US" altLang="ja-JP" sz="3600" dirty="0" smtClean="0"/>
          </a:p>
          <a:p>
            <a:pPr lvl="2"/>
            <a:r>
              <a:rPr lang="ja-JP" altLang="en-US" sz="2800" dirty="0" smtClean="0">
                <a:solidFill>
                  <a:srgbClr val="FF0000"/>
                </a:solidFill>
              </a:rPr>
              <a:t>↘本人は「構いません。」と言う。</a:t>
            </a:r>
            <a:r>
              <a:rPr lang="en-US" altLang="ja-JP" sz="2800" dirty="0" smtClean="0">
                <a:solidFill>
                  <a:srgbClr val="FF0000"/>
                </a:solidFill>
              </a:rPr>
              <a:t>but…</a:t>
            </a:r>
          </a:p>
          <a:p>
            <a:r>
              <a:rPr lang="ja-JP" altLang="en-US" sz="4400" dirty="0" smtClean="0"/>
              <a:t>うろ覚えや勘違いによる間違い</a:t>
            </a:r>
            <a:endParaRPr lang="en-US" altLang="ja-JP" sz="4400" dirty="0" smtClean="0"/>
          </a:p>
          <a:p>
            <a:pPr lvl="2"/>
            <a:r>
              <a:rPr lang="ja-JP" altLang="en-US" sz="2800" dirty="0" smtClean="0">
                <a:solidFill>
                  <a:srgbClr val="FF0000"/>
                </a:solidFill>
              </a:rPr>
              <a:t>↘</a:t>
            </a:r>
            <a:r>
              <a:rPr lang="en-US" altLang="ja-JP" sz="2800" dirty="0" smtClean="0">
                <a:solidFill>
                  <a:srgbClr val="FF0000"/>
                </a:solidFill>
              </a:rPr>
              <a:t>&lt;</a:t>
            </a:r>
            <a:r>
              <a:rPr lang="ja-JP" altLang="en-US" sz="2800" dirty="0" smtClean="0">
                <a:solidFill>
                  <a:srgbClr val="FF0000"/>
                </a:solidFill>
              </a:rPr>
              <a:t>極端な話</a:t>
            </a:r>
            <a:r>
              <a:rPr lang="en-US" altLang="ja-JP" sz="2800" dirty="0" smtClean="0">
                <a:solidFill>
                  <a:srgbClr val="FF0000"/>
                </a:solidFill>
              </a:rPr>
              <a:t>&gt;</a:t>
            </a:r>
            <a:r>
              <a:rPr lang="ja-JP" altLang="en-US" sz="2800" dirty="0" smtClean="0">
                <a:solidFill>
                  <a:srgbClr val="FF0000"/>
                </a:solidFill>
              </a:rPr>
              <a:t>認識違いが後から発覚、設計のやり直し</a:t>
            </a:r>
            <a:endParaRPr lang="en-US" altLang="ja-JP" sz="2800" dirty="0" smtClean="0">
              <a:solidFill>
                <a:srgbClr val="FF0000"/>
              </a:solidFill>
            </a:endParaRPr>
          </a:p>
          <a:p>
            <a:r>
              <a:rPr lang="ja-JP" altLang="en-US" sz="4400" dirty="0" smtClean="0"/>
              <a:t>そもそも入力が面倒</a:t>
            </a:r>
            <a:endParaRPr lang="en-US" altLang="ja-JP" sz="4400" dirty="0" smtClean="0"/>
          </a:p>
          <a:p>
            <a:pPr lvl="1"/>
            <a:r>
              <a:rPr lang="ja-JP" altLang="en-US" sz="3200" dirty="0" smtClean="0"/>
              <a:t>省略語</a:t>
            </a:r>
            <a:r>
              <a:rPr lang="en-US" altLang="ja-JP" sz="3200" dirty="0" smtClean="0"/>
              <a:t>; FSI? AWS? NHK? MSF? MAGA? KU</a:t>
            </a:r>
            <a:r>
              <a:rPr lang="ja-JP" altLang="en-US" sz="3200" dirty="0" smtClean="0"/>
              <a:t>会</a:t>
            </a:r>
            <a:endParaRPr lang="ja-JP" altLang="en-US" sz="32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7AC27-25EA-49A0-A65A-6E85137720DA}" type="slidenum">
              <a:rPr kumimoji="1" lang="ja-JP" altLang="en-US" smtClean="0"/>
              <a:t>5</a:t>
            </a:fld>
            <a:endParaRPr kumimoji="1" lang="ja-JP" altLang="en-US"/>
          </a:p>
        </p:txBody>
      </p:sp>
      <p:sp>
        <p:nvSpPr>
          <p:cNvPr id="5" name="角丸四角形吹き出し 4"/>
          <p:cNvSpPr/>
          <p:nvPr/>
        </p:nvSpPr>
        <p:spPr>
          <a:xfrm>
            <a:off x="9838662" y="3230880"/>
            <a:ext cx="2133882" cy="1341120"/>
          </a:xfrm>
          <a:prstGeom prst="wedgeRoundRectCallout">
            <a:avLst>
              <a:gd name="adj1" fmla="val -44832"/>
              <a:gd name="adj2" fmla="val 72256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役者不足</a:t>
            </a:r>
            <a:endParaRPr kumimoji="1" lang="en-US" altLang="ja-JP" sz="2800" dirty="0" smtClean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algn="ctr"/>
            <a:r>
              <a:rPr lang="en-US" altLang="ja-JP" sz="2800" dirty="0" smtClean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vs</a:t>
            </a:r>
          </a:p>
          <a:p>
            <a:pPr algn="ctr"/>
            <a:r>
              <a:rPr kumimoji="1"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役不足</a:t>
            </a:r>
          </a:p>
        </p:txBody>
      </p:sp>
    </p:spTree>
    <p:extLst>
      <p:ext uri="{BB962C8B-B14F-4D97-AF65-F5344CB8AC3E}">
        <p14:creationId xmlns:p14="http://schemas.microsoft.com/office/powerpoint/2010/main" val="869694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活用のためのアイディア（列挙）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sz="3600" dirty="0"/>
              <a:t>MECE</a:t>
            </a:r>
            <a:r>
              <a:rPr lang="ja-JP" altLang="en-US" sz="3600" dirty="0" smtClean="0"/>
              <a:t>でなくていい</a:t>
            </a:r>
            <a:endParaRPr lang="ja-JP" altLang="en-US" sz="3600" dirty="0"/>
          </a:p>
          <a:p>
            <a:r>
              <a:rPr lang="ja-JP" altLang="en-US" sz="3600" dirty="0"/>
              <a:t>アクセスキーの選択方針</a:t>
            </a:r>
          </a:p>
          <a:p>
            <a:r>
              <a:rPr lang="ja-JP" altLang="en-US" sz="3600" dirty="0">
                <a:solidFill>
                  <a:schemeClr val="accent2"/>
                </a:solidFill>
              </a:rPr>
              <a:t>貼り付けず、見るだけでもいい</a:t>
            </a:r>
          </a:p>
          <a:p>
            <a:r>
              <a:rPr lang="ja-JP" altLang="en-US" sz="3600" dirty="0"/>
              <a:t>最終的には削除されてしまう部分が含まれていても良い</a:t>
            </a:r>
          </a:p>
          <a:p>
            <a:r>
              <a:rPr lang="ja-JP" altLang="en-US" sz="3600" dirty="0"/>
              <a:t>まず登録するもの </a:t>
            </a:r>
            <a:r>
              <a:rPr lang="en-US" altLang="ja-JP" sz="3600" dirty="0"/>
              <a:t>/ </a:t>
            </a:r>
            <a:r>
              <a:rPr lang="ja-JP" altLang="en-US" sz="3600" dirty="0"/>
              <a:t>汎プロジェクト</a:t>
            </a:r>
          </a:p>
          <a:p>
            <a:r>
              <a:rPr lang="ja-JP" altLang="en-US" sz="3600" dirty="0"/>
              <a:t>まず登録するもの </a:t>
            </a:r>
            <a:r>
              <a:rPr lang="en-US" altLang="ja-JP" sz="3600" dirty="0"/>
              <a:t>/ </a:t>
            </a:r>
            <a:r>
              <a:rPr lang="ja-JP" altLang="en-US" sz="3600" dirty="0"/>
              <a:t>プロジェクト別</a:t>
            </a:r>
          </a:p>
          <a:p>
            <a:r>
              <a:rPr lang="ja-JP" altLang="en-US" sz="3600" dirty="0"/>
              <a:t>日々更新（追加・変更）</a:t>
            </a:r>
          </a:p>
          <a:p>
            <a:r>
              <a:rPr lang="ja-JP" altLang="en-US" sz="3600" dirty="0"/>
              <a:t>日々更新（追加・変更）が面倒？</a:t>
            </a:r>
          </a:p>
          <a:p>
            <a:r>
              <a:rPr lang="en-US" altLang="ja-JP" sz="3600" dirty="0" err="1" smtClean="0"/>
              <a:t>github</a:t>
            </a:r>
            <a:r>
              <a:rPr lang="ja-JP" altLang="en-US" sz="3600" dirty="0" smtClean="0"/>
              <a:t>でポータビリティ</a:t>
            </a:r>
            <a:r>
              <a:rPr lang="en-US" altLang="ja-JP" sz="3600" dirty="0" smtClean="0"/>
              <a:t>&amp;</a:t>
            </a:r>
            <a:r>
              <a:rPr lang="ja-JP" altLang="en-US" sz="3600" dirty="0" smtClean="0"/>
              <a:t>情報</a:t>
            </a:r>
            <a:r>
              <a:rPr lang="ja-JP" altLang="en-US" sz="3600" dirty="0"/>
              <a:t>漏洩を防ぐ </a:t>
            </a:r>
            <a:r>
              <a:rPr lang="en-US" altLang="ja-JP" sz="3600" dirty="0" err="1"/>
              <a:t>Git</a:t>
            </a:r>
            <a:r>
              <a:rPr lang="en-US" altLang="ja-JP" sz="3600" dirty="0"/>
              <a:t> Hooks</a:t>
            </a:r>
          </a:p>
          <a:p>
            <a:endParaRPr kumimoji="1" lang="ja-JP" altLang="en-US" sz="36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7AC27-25EA-49A0-A65A-6E85137720DA}" type="slidenum">
              <a:rPr lang="ja-JP" altLang="en-US" smtClean="0"/>
              <a:pPr/>
              <a:t>50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862516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貼り付けず、見るだけでもいい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辞書代わり</a:t>
            </a:r>
            <a:r>
              <a:rPr lang="ja-JP" altLang="en-US" dirty="0"/>
              <a:t>・</a:t>
            </a:r>
            <a:r>
              <a:rPr lang="ja-JP" altLang="en-US" dirty="0" smtClean="0"/>
              <a:t>備忘録代わり</a:t>
            </a:r>
            <a:r>
              <a:rPr lang="ja-JP" altLang="en-US" dirty="0"/>
              <a:t>・</a:t>
            </a:r>
            <a:r>
              <a:rPr kumimoji="1" lang="ja-JP" altLang="en-US" dirty="0" smtClean="0"/>
              <a:t>メモ代わり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5W1H</a:t>
            </a:r>
          </a:p>
          <a:p>
            <a:pPr lvl="1"/>
            <a:r>
              <a:rPr lang="ja-JP" altLang="en-US" dirty="0" smtClean="0"/>
              <a:t>ビジネスフレームワーク</a:t>
            </a:r>
            <a:r>
              <a:rPr lang="en-US" altLang="ja-JP" dirty="0" smtClean="0"/>
              <a:t>; SWOT</a:t>
            </a:r>
            <a:r>
              <a:rPr lang="ja-JP" altLang="en-US" dirty="0" smtClean="0"/>
              <a:t>分析・</a:t>
            </a:r>
            <a:r>
              <a:rPr lang="en-US" altLang="ja-JP" dirty="0" smtClean="0"/>
              <a:t>PEST</a:t>
            </a:r>
            <a:r>
              <a:rPr lang="ja-JP" altLang="en-US" dirty="0" smtClean="0"/>
              <a:t>分析・</a:t>
            </a:r>
            <a:r>
              <a:rPr lang="en-US" altLang="ja-JP" dirty="0" smtClean="0"/>
              <a:t>3P</a:t>
            </a:r>
          </a:p>
          <a:p>
            <a:pPr lvl="1"/>
            <a:r>
              <a:rPr lang="ja-JP" altLang="en-US" dirty="0" smtClean="0"/>
              <a:t>月の名の旧称</a:t>
            </a:r>
            <a:r>
              <a:rPr lang="en-US" altLang="ja-JP" dirty="0" smtClean="0"/>
              <a:t>;</a:t>
            </a:r>
            <a:r>
              <a:rPr lang="ja-JP" altLang="en-US" dirty="0"/>
              <a:t>睦月・如月・弥生・卯月</a:t>
            </a:r>
            <a:r>
              <a:rPr lang="en-US" altLang="ja-JP" dirty="0"/>
              <a:t>…</a:t>
            </a:r>
            <a:endParaRPr lang="en-US" altLang="ja-JP" dirty="0" smtClean="0"/>
          </a:p>
          <a:p>
            <a:pPr lvl="1"/>
            <a:r>
              <a:rPr lang="ja-JP" altLang="en-US" dirty="0"/>
              <a:t>月ごとの昼休みの</a:t>
            </a:r>
            <a:r>
              <a:rPr lang="ja-JP" altLang="en-US" dirty="0" smtClean="0"/>
              <a:t>時間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祝日</a:t>
            </a:r>
            <a:endParaRPr lang="en-US" altLang="ja-JP" dirty="0" smtClean="0"/>
          </a:p>
          <a:p>
            <a:pPr lvl="1"/>
            <a:r>
              <a:rPr lang="ja-JP" altLang="en-US" dirty="0"/>
              <a:t>営業トーク</a:t>
            </a:r>
            <a:endParaRPr lang="en-US" altLang="ja-JP" dirty="0"/>
          </a:p>
          <a:p>
            <a:pPr lvl="2"/>
            <a:r>
              <a:rPr kumimoji="1" lang="ja-JP" altLang="en-US" dirty="0" smtClean="0"/>
              <a:t>スターウォー</a:t>
            </a:r>
            <a:r>
              <a:rPr lang="ja-JP" altLang="en-US" dirty="0" smtClean="0"/>
              <a:t>ズの各エピソードの副題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過去</a:t>
            </a:r>
            <a:r>
              <a:rPr lang="en-US" altLang="ja-JP" dirty="0" smtClean="0"/>
              <a:t>20</a:t>
            </a:r>
            <a:r>
              <a:rPr lang="ja-JP" altLang="en-US" dirty="0" smtClean="0"/>
              <a:t>年間の野球の優勝チーム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歴代</a:t>
            </a:r>
            <a:r>
              <a:rPr lang="en-US" altLang="ja-JP" dirty="0"/>
              <a:t>IWGP</a:t>
            </a:r>
            <a:r>
              <a:rPr lang="ja-JP" altLang="en-US" dirty="0" smtClean="0"/>
              <a:t>世界</a:t>
            </a:r>
            <a:r>
              <a:rPr lang="ja-JP" altLang="en-US" dirty="0"/>
              <a:t>ヘビー級</a:t>
            </a:r>
            <a:r>
              <a:rPr lang="ja-JP" altLang="en-US" dirty="0" smtClean="0"/>
              <a:t>王座</a:t>
            </a:r>
            <a:endParaRPr lang="en-US" altLang="ja-JP" dirty="0" smtClean="0"/>
          </a:p>
          <a:p>
            <a:pPr lvl="2"/>
            <a:r>
              <a:rPr lang="ja-JP" altLang="en-US" dirty="0"/>
              <a:t>日本</a:t>
            </a:r>
            <a:r>
              <a:rPr lang="ja-JP" altLang="en-US" dirty="0" smtClean="0"/>
              <a:t>の最高峰トップ</a:t>
            </a:r>
            <a:r>
              <a:rPr lang="en-US" altLang="ja-JP" dirty="0" smtClean="0"/>
              <a:t>5</a:t>
            </a:r>
          </a:p>
          <a:p>
            <a:pPr marL="457200" lvl="1" indent="0">
              <a:buNone/>
            </a:pPr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7AC27-25EA-49A0-A65A-6E85137720DA}" type="slidenum">
              <a:rPr lang="ja-JP" altLang="en-US" smtClean="0"/>
              <a:pPr/>
              <a:t>51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840684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活用のためのアイディア（列挙）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sz="3600" dirty="0"/>
              <a:t>MECE</a:t>
            </a:r>
            <a:r>
              <a:rPr lang="ja-JP" altLang="en-US" sz="3600" dirty="0" smtClean="0"/>
              <a:t>でなくていい</a:t>
            </a:r>
            <a:endParaRPr lang="ja-JP" altLang="en-US" sz="3600" dirty="0"/>
          </a:p>
          <a:p>
            <a:r>
              <a:rPr lang="ja-JP" altLang="en-US" sz="3600" dirty="0"/>
              <a:t>アクセスキーの選択方針</a:t>
            </a:r>
          </a:p>
          <a:p>
            <a:r>
              <a:rPr lang="ja-JP" altLang="en-US" sz="3600" dirty="0"/>
              <a:t>貼り付けず、見るだけでもいい</a:t>
            </a:r>
          </a:p>
          <a:p>
            <a:r>
              <a:rPr lang="ja-JP" altLang="en-US" sz="3600" dirty="0">
                <a:solidFill>
                  <a:schemeClr val="accent2"/>
                </a:solidFill>
              </a:rPr>
              <a:t>最終的には削除されてしまう部分が含まれていても良い</a:t>
            </a:r>
          </a:p>
          <a:p>
            <a:r>
              <a:rPr lang="ja-JP" altLang="en-US" sz="3600" dirty="0"/>
              <a:t>まず登録するもの </a:t>
            </a:r>
            <a:r>
              <a:rPr lang="en-US" altLang="ja-JP" sz="3600" dirty="0"/>
              <a:t>/ </a:t>
            </a:r>
            <a:r>
              <a:rPr lang="ja-JP" altLang="en-US" sz="3600" dirty="0"/>
              <a:t>汎プロジェクト</a:t>
            </a:r>
          </a:p>
          <a:p>
            <a:r>
              <a:rPr lang="ja-JP" altLang="en-US" sz="3600" dirty="0"/>
              <a:t>まず登録するもの </a:t>
            </a:r>
            <a:r>
              <a:rPr lang="en-US" altLang="ja-JP" sz="3600" dirty="0"/>
              <a:t>/ </a:t>
            </a:r>
            <a:r>
              <a:rPr lang="ja-JP" altLang="en-US" sz="3600" dirty="0"/>
              <a:t>プロジェクト別</a:t>
            </a:r>
          </a:p>
          <a:p>
            <a:r>
              <a:rPr lang="ja-JP" altLang="en-US" sz="3600" dirty="0"/>
              <a:t>日々更新（追加・変更）</a:t>
            </a:r>
          </a:p>
          <a:p>
            <a:r>
              <a:rPr lang="ja-JP" altLang="en-US" sz="3600" dirty="0"/>
              <a:t>日々更新（追加・変更）が面倒？</a:t>
            </a:r>
          </a:p>
          <a:p>
            <a:r>
              <a:rPr lang="en-US" altLang="ja-JP" sz="3600" dirty="0" err="1" smtClean="0"/>
              <a:t>github</a:t>
            </a:r>
            <a:r>
              <a:rPr lang="ja-JP" altLang="en-US" sz="3600" dirty="0" smtClean="0"/>
              <a:t>でポータビリティ</a:t>
            </a:r>
            <a:r>
              <a:rPr lang="en-US" altLang="ja-JP" sz="3600" dirty="0" smtClean="0"/>
              <a:t>&amp;</a:t>
            </a:r>
            <a:r>
              <a:rPr lang="ja-JP" altLang="en-US" sz="3600" dirty="0" smtClean="0"/>
              <a:t>情報</a:t>
            </a:r>
            <a:r>
              <a:rPr lang="ja-JP" altLang="en-US" sz="3600" dirty="0"/>
              <a:t>漏洩を防ぐ </a:t>
            </a:r>
            <a:r>
              <a:rPr lang="en-US" altLang="ja-JP" sz="3600" dirty="0" err="1"/>
              <a:t>Git</a:t>
            </a:r>
            <a:r>
              <a:rPr lang="en-US" altLang="ja-JP" sz="3600" dirty="0"/>
              <a:t> Hooks</a:t>
            </a:r>
          </a:p>
          <a:p>
            <a:endParaRPr kumimoji="1" lang="ja-JP" altLang="en-US" sz="36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7AC27-25EA-49A0-A65A-6E85137720DA}" type="slidenum">
              <a:rPr lang="ja-JP" altLang="en-US" smtClean="0"/>
              <a:pPr/>
              <a:t>52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899867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72374" y="0"/>
            <a:ext cx="11447253" cy="2082799"/>
          </a:xfrm>
        </p:spPr>
        <p:txBody>
          <a:bodyPr/>
          <a:lstStyle/>
          <a:p>
            <a:r>
              <a:rPr lang="ja-JP" altLang="en-US" dirty="0"/>
              <a:t>最終的には削除されてしまう部分</a:t>
            </a:r>
            <a:r>
              <a:rPr lang="ja-JP" altLang="en-US" dirty="0" smtClean="0"/>
              <a:t>が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含まれて</a:t>
            </a:r>
            <a:r>
              <a:rPr lang="ja-JP" altLang="en-US" dirty="0"/>
              <a:t>いても良い</a:t>
            </a:r>
            <a:br>
              <a:rPr lang="ja-JP" altLang="en-US" dirty="0"/>
            </a:b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72374" y="1485899"/>
            <a:ext cx="11447253" cy="4691063"/>
          </a:xfrm>
        </p:spPr>
        <p:txBody>
          <a:bodyPr/>
          <a:lstStyle/>
          <a:p>
            <a:r>
              <a:rPr lang="ja-JP" altLang="en-US" dirty="0" smtClean="0"/>
              <a:t>目的</a:t>
            </a:r>
            <a:r>
              <a:rPr lang="en-US" altLang="ja-JP" dirty="0" smtClean="0"/>
              <a:t>: </a:t>
            </a:r>
            <a:r>
              <a:rPr lang="ja-JP" altLang="en-US" dirty="0" smtClean="0"/>
              <a:t>報連相を漏れなく行う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そのための観点の列挙</a:t>
            </a:r>
            <a:endParaRPr lang="en-US" altLang="ja-JP" dirty="0" smtClean="0"/>
          </a:p>
          <a:p>
            <a:pPr lvl="2"/>
            <a:r>
              <a:rPr kumimoji="1" lang="ja-JP" altLang="en-US" sz="3600" dirty="0"/>
              <a:t>バグ</a:t>
            </a:r>
            <a:r>
              <a:rPr kumimoji="1" lang="ja-JP" altLang="en-US" sz="3600" dirty="0" smtClean="0"/>
              <a:t>報告の要素</a:t>
            </a:r>
            <a:endParaRPr kumimoji="1" lang="en-US" altLang="ja-JP" sz="3600" dirty="0" smtClean="0"/>
          </a:p>
          <a:p>
            <a:pPr lvl="3"/>
            <a:r>
              <a:rPr lang="ja-JP" altLang="en-US" sz="3200" dirty="0" smtClean="0"/>
              <a:t>環境・バージョン・再現手順・期待される動作・</a:t>
            </a:r>
            <a:r>
              <a:rPr lang="en-US" altLang="ja-JP" sz="3200" dirty="0" smtClean="0"/>
              <a:t/>
            </a:r>
            <a:br>
              <a:rPr lang="en-US" altLang="ja-JP" sz="3200" dirty="0" smtClean="0"/>
            </a:br>
            <a:r>
              <a:rPr lang="ja-JP" altLang="en-US" sz="3200" dirty="0" smtClean="0"/>
              <a:t>実際の現象・一時的な</a:t>
            </a:r>
            <a:r>
              <a:rPr lang="ja-JP" altLang="en-US" sz="3200" dirty="0"/>
              <a:t>弥縫</a:t>
            </a:r>
            <a:r>
              <a:rPr lang="ja-JP" altLang="en-US" sz="3200" dirty="0" smtClean="0"/>
              <a:t>策・</a:t>
            </a:r>
            <a:r>
              <a:rPr lang="en-US" altLang="ja-JP" sz="3200" dirty="0" smtClean="0"/>
              <a:t>RPO</a:t>
            </a:r>
            <a:r>
              <a:rPr lang="ja-JP" altLang="en-US" sz="3200" dirty="0" smtClean="0"/>
              <a:t>・</a:t>
            </a:r>
            <a:r>
              <a:rPr lang="en-US" altLang="ja-JP" sz="3200" dirty="0" smtClean="0"/>
              <a:t>RTO</a:t>
            </a:r>
            <a:r>
              <a:rPr lang="ja-JP" altLang="en-US" sz="3200" dirty="0" smtClean="0"/>
              <a:t>・原因・</a:t>
            </a:r>
            <a:r>
              <a:rPr lang="en-US" altLang="ja-JP" sz="3200" dirty="0" smtClean="0"/>
              <a:t/>
            </a:r>
            <a:br>
              <a:rPr lang="en-US" altLang="ja-JP" sz="3200" dirty="0" smtClean="0"/>
            </a:br>
            <a:r>
              <a:rPr lang="ja-JP" altLang="en-US" sz="3200" dirty="0" smtClean="0"/>
              <a:t>根本的な対策</a:t>
            </a:r>
            <a:r>
              <a:rPr lang="en-US" altLang="ja-JP" sz="3200" dirty="0" smtClean="0"/>
              <a:t>…</a:t>
            </a:r>
          </a:p>
          <a:p>
            <a:pPr lvl="3"/>
            <a:r>
              <a:rPr lang="en-US" altLang="ja-JP" sz="2800" dirty="0"/>
              <a:t>※</a:t>
            </a:r>
            <a:r>
              <a:rPr kumimoji="1" lang="ja-JP" altLang="en-US" sz="2800" dirty="0" smtClean="0"/>
              <a:t>もちろん発生直後は、</a:t>
            </a:r>
            <a:r>
              <a:rPr lang="ja-JP" altLang="en-US" sz="2800" dirty="0" smtClean="0"/>
              <a:t>拙速でも、</a:t>
            </a:r>
            <a:r>
              <a:rPr kumimoji="1" lang="ja-JP" altLang="en-US" sz="2800" dirty="0" smtClean="0"/>
              <a:t>口頭で</a:t>
            </a:r>
            <a:r>
              <a:rPr lang="ja-JP" altLang="en-US" sz="2800" dirty="0" smtClean="0"/>
              <a:t>ぱっと伝えるのが肝心</a:t>
            </a:r>
            <a:endParaRPr lang="en-US" altLang="ja-JP" sz="2800" dirty="0" smtClean="0"/>
          </a:p>
          <a:p>
            <a:pPr lvl="2"/>
            <a:r>
              <a:rPr kumimoji="1" lang="en-US" altLang="ja-JP" sz="3600" dirty="0" smtClean="0"/>
              <a:t>5W1H</a:t>
            </a:r>
          </a:p>
          <a:p>
            <a:pPr lvl="3"/>
            <a:r>
              <a:rPr lang="en-US" altLang="ja-JP" sz="3200" dirty="0" smtClean="0"/>
              <a:t>Who, Where, When, Why, What, </a:t>
            </a:r>
            <a:br>
              <a:rPr lang="en-US" altLang="ja-JP" sz="3200" dirty="0" smtClean="0"/>
            </a:br>
            <a:r>
              <a:rPr lang="en-US" altLang="ja-JP" sz="3200" dirty="0" smtClean="0"/>
              <a:t>How(by) &amp; How much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7AC27-25EA-49A0-A65A-6E85137720DA}" type="slidenum">
              <a:rPr lang="ja-JP" altLang="en-US" smtClean="0"/>
              <a:pPr/>
              <a:t>53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652378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活用のためのアイディア（列挙）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sz="3600" dirty="0"/>
              <a:t>MECE</a:t>
            </a:r>
            <a:r>
              <a:rPr lang="ja-JP" altLang="en-US" sz="3600" dirty="0" smtClean="0"/>
              <a:t>でなくていい</a:t>
            </a:r>
            <a:endParaRPr lang="ja-JP" altLang="en-US" sz="3600" dirty="0"/>
          </a:p>
          <a:p>
            <a:r>
              <a:rPr lang="ja-JP" altLang="en-US" sz="3600" dirty="0"/>
              <a:t>アクセスキーの選択方針</a:t>
            </a:r>
          </a:p>
          <a:p>
            <a:r>
              <a:rPr lang="ja-JP" altLang="en-US" sz="3600" dirty="0"/>
              <a:t>貼り付けず、見るだけでもいい</a:t>
            </a:r>
          </a:p>
          <a:p>
            <a:r>
              <a:rPr lang="ja-JP" altLang="en-US" sz="3600" dirty="0"/>
              <a:t>最終的には削除されてしまう部分が含まれていても良い</a:t>
            </a:r>
          </a:p>
          <a:p>
            <a:r>
              <a:rPr lang="ja-JP" altLang="en-US" sz="3600" dirty="0">
                <a:solidFill>
                  <a:schemeClr val="accent2"/>
                </a:solidFill>
              </a:rPr>
              <a:t>まず登録するもの </a:t>
            </a:r>
            <a:r>
              <a:rPr lang="en-US" altLang="ja-JP" sz="3600" dirty="0">
                <a:solidFill>
                  <a:schemeClr val="accent2"/>
                </a:solidFill>
              </a:rPr>
              <a:t>/ </a:t>
            </a:r>
            <a:r>
              <a:rPr lang="ja-JP" altLang="en-US" sz="3600" dirty="0">
                <a:solidFill>
                  <a:schemeClr val="accent2"/>
                </a:solidFill>
              </a:rPr>
              <a:t>汎プロジェクト</a:t>
            </a:r>
          </a:p>
          <a:p>
            <a:r>
              <a:rPr lang="ja-JP" altLang="en-US" sz="3600" dirty="0"/>
              <a:t>まず登録するもの </a:t>
            </a:r>
            <a:r>
              <a:rPr lang="en-US" altLang="ja-JP" sz="3600" dirty="0"/>
              <a:t>/ </a:t>
            </a:r>
            <a:r>
              <a:rPr lang="ja-JP" altLang="en-US" sz="3600" dirty="0"/>
              <a:t>プロジェクト別</a:t>
            </a:r>
          </a:p>
          <a:p>
            <a:r>
              <a:rPr lang="ja-JP" altLang="en-US" sz="3600" dirty="0"/>
              <a:t>日々更新（追加・変更）</a:t>
            </a:r>
          </a:p>
          <a:p>
            <a:r>
              <a:rPr lang="ja-JP" altLang="en-US" sz="3600" dirty="0"/>
              <a:t>日々更新（追加・変更）が面倒？</a:t>
            </a:r>
          </a:p>
          <a:p>
            <a:r>
              <a:rPr lang="en-US" altLang="ja-JP" sz="3600" dirty="0" err="1" smtClean="0"/>
              <a:t>github</a:t>
            </a:r>
            <a:r>
              <a:rPr lang="ja-JP" altLang="en-US" sz="3600" dirty="0" smtClean="0"/>
              <a:t>でポータビリティ</a:t>
            </a:r>
            <a:r>
              <a:rPr lang="en-US" altLang="ja-JP" sz="3600" dirty="0" smtClean="0"/>
              <a:t>&amp;</a:t>
            </a:r>
            <a:r>
              <a:rPr lang="ja-JP" altLang="en-US" sz="3600" dirty="0" smtClean="0"/>
              <a:t>情報</a:t>
            </a:r>
            <a:r>
              <a:rPr lang="ja-JP" altLang="en-US" sz="3600" dirty="0"/>
              <a:t>漏洩を防ぐ </a:t>
            </a:r>
            <a:r>
              <a:rPr lang="en-US" altLang="ja-JP" sz="3600" dirty="0" err="1"/>
              <a:t>Git</a:t>
            </a:r>
            <a:r>
              <a:rPr lang="en-US" altLang="ja-JP" sz="3600" dirty="0"/>
              <a:t> Hooks</a:t>
            </a:r>
          </a:p>
          <a:p>
            <a:endParaRPr kumimoji="1" lang="ja-JP" altLang="en-US" sz="36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7AC27-25EA-49A0-A65A-6E85137720DA}" type="slidenum">
              <a:rPr lang="ja-JP" altLang="en-US" smtClean="0"/>
              <a:pPr/>
              <a:t>54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818895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まず登録するもの </a:t>
            </a:r>
            <a:r>
              <a:rPr lang="en-US" altLang="ja-JP" dirty="0"/>
              <a:t>/ </a:t>
            </a:r>
            <a:r>
              <a:rPr lang="ja-JP" altLang="en-US" dirty="0"/>
              <a:t>汎</a:t>
            </a:r>
            <a:r>
              <a:rPr lang="ja-JP" altLang="en-US" dirty="0" smtClean="0"/>
              <a:t>プロジェクト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部</a:t>
            </a:r>
            <a:r>
              <a:rPr lang="ja-JP" altLang="en-US" dirty="0"/>
              <a:t>署名（詳細</a:t>
            </a:r>
            <a:r>
              <a:rPr lang="ja-JP" altLang="en-US" dirty="0" smtClean="0"/>
              <a:t>）・部</a:t>
            </a:r>
            <a:r>
              <a:rPr lang="ja-JP" altLang="en-US" dirty="0"/>
              <a:t>署名（簡略</a:t>
            </a:r>
            <a:r>
              <a:rPr lang="ja-JP" altLang="en-US" dirty="0" smtClean="0"/>
              <a:t>）</a:t>
            </a:r>
            <a:endParaRPr lang="en-US" altLang="ja-JP" dirty="0" smtClean="0"/>
          </a:p>
          <a:p>
            <a:r>
              <a:rPr lang="ja-JP" altLang="en-US" dirty="0" smtClean="0"/>
              <a:t>仲間の名前（</a:t>
            </a:r>
            <a:r>
              <a:rPr lang="en-US" altLang="ja-JP" dirty="0" smtClean="0"/>
              <a:t>IME</a:t>
            </a:r>
            <a:r>
              <a:rPr lang="ja-JP" altLang="en-US" dirty="0" smtClean="0"/>
              <a:t>の短縮読みでも</a:t>
            </a:r>
            <a:r>
              <a:rPr lang="en-US" altLang="ja-JP" dirty="0" smtClean="0"/>
              <a:t>OK</a:t>
            </a:r>
            <a:r>
              <a:rPr lang="ja-JP" altLang="en-US" dirty="0" smtClean="0"/>
              <a:t>）</a:t>
            </a:r>
            <a:endParaRPr lang="ja-JP" altLang="en-US" dirty="0"/>
          </a:p>
          <a:p>
            <a:r>
              <a:rPr lang="ja-JP" altLang="en-US" dirty="0" smtClean="0"/>
              <a:t>メールアドレス・メール</a:t>
            </a:r>
            <a:r>
              <a:rPr lang="ja-JP" altLang="en-US" dirty="0"/>
              <a:t>の</a:t>
            </a:r>
            <a:r>
              <a:rPr lang="ja-JP" altLang="en-US" dirty="0" smtClean="0"/>
              <a:t>署名</a:t>
            </a:r>
            <a:r>
              <a:rPr lang="ja-JP" altLang="en-US" dirty="0"/>
              <a:t>・</a:t>
            </a:r>
            <a:r>
              <a:rPr lang="ja-JP" altLang="en-US" dirty="0" smtClean="0"/>
              <a:t>電話番号</a:t>
            </a:r>
            <a:r>
              <a:rPr lang="ja-JP" altLang="en-US" dirty="0"/>
              <a:t>（私物）</a:t>
            </a:r>
          </a:p>
          <a:p>
            <a:r>
              <a:rPr lang="ja-JP" altLang="en-US" dirty="0" smtClean="0"/>
              <a:t>物品</a:t>
            </a:r>
            <a:r>
              <a:rPr lang="ja-JP" altLang="en-US" dirty="0"/>
              <a:t>登録番号・バーコード番号・（固定</a:t>
            </a:r>
            <a:r>
              <a:rPr lang="en-US" altLang="ja-JP" dirty="0"/>
              <a:t>IP</a:t>
            </a:r>
            <a:r>
              <a:rPr lang="ja-JP" altLang="en-US" dirty="0"/>
              <a:t>アドレス）</a:t>
            </a:r>
          </a:p>
          <a:p>
            <a:r>
              <a:rPr lang="ja-JP" altLang="en-US" dirty="0"/>
              <a:t>よく</a:t>
            </a:r>
            <a:r>
              <a:rPr lang="ja-JP" altLang="en-US" dirty="0" smtClean="0"/>
              <a:t>使うコマンド</a:t>
            </a:r>
            <a:r>
              <a:rPr lang="en-US" altLang="ja-JP" dirty="0" smtClean="0"/>
              <a:t>(</a:t>
            </a:r>
            <a:r>
              <a:rPr lang="en-US" altLang="ja-JP" dirty="0" err="1" smtClean="0"/>
              <a:t>linux</a:t>
            </a:r>
            <a:r>
              <a:rPr lang="en-US" altLang="ja-JP" dirty="0" smtClean="0"/>
              <a:t> </a:t>
            </a:r>
            <a:r>
              <a:rPr lang="ja-JP" altLang="en-US" dirty="0" smtClean="0"/>
              <a:t>や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powershell</a:t>
            </a:r>
            <a:r>
              <a:rPr lang="en-US" altLang="ja-JP" dirty="0" smtClean="0"/>
              <a:t> </a:t>
            </a:r>
            <a:r>
              <a:rPr lang="ja-JP" altLang="en-US" dirty="0" smtClean="0"/>
              <a:t>など</a:t>
            </a:r>
            <a:r>
              <a:rPr lang="en-US" altLang="ja-JP" dirty="0" smtClean="0"/>
              <a:t>)</a:t>
            </a:r>
            <a:endParaRPr lang="ja-JP" altLang="en-US" dirty="0"/>
          </a:p>
          <a:p>
            <a:pPr lvl="1"/>
            <a:r>
              <a:rPr lang="en-US" altLang="ja-JP" dirty="0" err="1" smtClean="0"/>
              <a:t>git</a:t>
            </a:r>
            <a:r>
              <a:rPr lang="ja-JP" altLang="en-US" dirty="0"/>
              <a:t>系</a:t>
            </a:r>
          </a:p>
          <a:p>
            <a:pPr lvl="1"/>
            <a:r>
              <a:rPr lang="en-US" altLang="ja-JP" dirty="0" smtClean="0"/>
              <a:t>apt</a:t>
            </a:r>
            <a:r>
              <a:rPr lang="ja-JP" altLang="en-US" dirty="0"/>
              <a:t>系（</a:t>
            </a:r>
            <a:r>
              <a:rPr lang="en-US" altLang="ja-JP" dirty="0" err="1"/>
              <a:t>ubuntu</a:t>
            </a:r>
            <a:r>
              <a:rPr lang="ja-JP" altLang="en-US" dirty="0"/>
              <a:t>）</a:t>
            </a:r>
          </a:p>
          <a:p>
            <a:pPr lvl="1"/>
            <a:r>
              <a:rPr lang="en-US" altLang="ja-JP" dirty="0" err="1" smtClean="0"/>
              <a:t>docker</a:t>
            </a:r>
            <a:r>
              <a:rPr lang="en-US" altLang="ja-JP" dirty="0"/>
              <a:t>, </a:t>
            </a:r>
            <a:r>
              <a:rPr lang="en-US" altLang="ja-JP" dirty="0" err="1"/>
              <a:t>docker</a:t>
            </a:r>
            <a:r>
              <a:rPr lang="en-US" altLang="ja-JP" dirty="0"/>
              <a:t> composer, </a:t>
            </a:r>
            <a:r>
              <a:rPr lang="en-US" altLang="ja-JP" dirty="0" err="1"/>
              <a:t>kubernates</a:t>
            </a:r>
            <a:endParaRPr lang="en-US" altLang="ja-JP" dirty="0"/>
          </a:p>
          <a:p>
            <a:pPr lvl="1"/>
            <a:r>
              <a:rPr lang="en-US" altLang="ja-JP" dirty="0" smtClean="0"/>
              <a:t>AWS CLI</a:t>
            </a:r>
          </a:p>
          <a:p>
            <a:pPr marL="457200" lvl="1" indent="0">
              <a:buNone/>
            </a:pPr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7AC27-25EA-49A0-A65A-6E85137720DA}" type="slidenum">
              <a:rPr lang="ja-JP" altLang="en-US" smtClean="0"/>
              <a:pPr/>
              <a:t>55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761859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活用のためのアイディア（列挙）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sz="3600" dirty="0"/>
              <a:t>MECE</a:t>
            </a:r>
            <a:r>
              <a:rPr lang="ja-JP" altLang="en-US" sz="3600" dirty="0" smtClean="0"/>
              <a:t>でなくていい</a:t>
            </a:r>
            <a:endParaRPr lang="ja-JP" altLang="en-US" sz="3600" dirty="0"/>
          </a:p>
          <a:p>
            <a:r>
              <a:rPr lang="ja-JP" altLang="en-US" sz="3600" dirty="0"/>
              <a:t>アクセスキーの選択方針</a:t>
            </a:r>
          </a:p>
          <a:p>
            <a:r>
              <a:rPr lang="ja-JP" altLang="en-US" sz="3600" dirty="0"/>
              <a:t>貼り付けず、見るだけでもいい</a:t>
            </a:r>
          </a:p>
          <a:p>
            <a:r>
              <a:rPr lang="ja-JP" altLang="en-US" sz="3600" dirty="0"/>
              <a:t>最終的には削除されてしまう部分が含まれていても良い</a:t>
            </a:r>
          </a:p>
          <a:p>
            <a:r>
              <a:rPr lang="ja-JP" altLang="en-US" sz="3600" dirty="0"/>
              <a:t>まず登録するもの </a:t>
            </a:r>
            <a:r>
              <a:rPr lang="en-US" altLang="ja-JP" sz="3600" dirty="0"/>
              <a:t>/ </a:t>
            </a:r>
            <a:r>
              <a:rPr lang="ja-JP" altLang="en-US" sz="3600" dirty="0"/>
              <a:t>汎プロジェクト</a:t>
            </a:r>
          </a:p>
          <a:p>
            <a:r>
              <a:rPr lang="ja-JP" altLang="en-US" sz="3600" dirty="0">
                <a:solidFill>
                  <a:schemeClr val="accent2"/>
                </a:solidFill>
              </a:rPr>
              <a:t>まず登録するもの </a:t>
            </a:r>
            <a:r>
              <a:rPr lang="en-US" altLang="ja-JP" sz="3600" dirty="0">
                <a:solidFill>
                  <a:schemeClr val="accent2"/>
                </a:solidFill>
              </a:rPr>
              <a:t>/ </a:t>
            </a:r>
            <a:r>
              <a:rPr lang="ja-JP" altLang="en-US" sz="3600" dirty="0">
                <a:solidFill>
                  <a:schemeClr val="accent2"/>
                </a:solidFill>
              </a:rPr>
              <a:t>プロジェクト別</a:t>
            </a:r>
          </a:p>
          <a:p>
            <a:r>
              <a:rPr lang="ja-JP" altLang="en-US" sz="3600" dirty="0"/>
              <a:t>日々更新（追加・変更）</a:t>
            </a:r>
          </a:p>
          <a:p>
            <a:r>
              <a:rPr lang="ja-JP" altLang="en-US" sz="3600" dirty="0"/>
              <a:t>日々更新（追加・変更）が面倒？</a:t>
            </a:r>
          </a:p>
          <a:p>
            <a:r>
              <a:rPr lang="en-US" altLang="ja-JP" sz="3600" dirty="0" err="1" smtClean="0"/>
              <a:t>github</a:t>
            </a:r>
            <a:r>
              <a:rPr lang="ja-JP" altLang="en-US" sz="3600" dirty="0" smtClean="0"/>
              <a:t>でポータビリティ</a:t>
            </a:r>
            <a:r>
              <a:rPr lang="en-US" altLang="ja-JP" sz="3600" dirty="0" smtClean="0"/>
              <a:t>&amp;</a:t>
            </a:r>
            <a:r>
              <a:rPr lang="ja-JP" altLang="en-US" sz="3600" dirty="0" smtClean="0"/>
              <a:t>情報</a:t>
            </a:r>
            <a:r>
              <a:rPr lang="ja-JP" altLang="en-US" sz="3600" dirty="0"/>
              <a:t>漏洩を防ぐ </a:t>
            </a:r>
            <a:r>
              <a:rPr lang="en-US" altLang="ja-JP" sz="3600" dirty="0" err="1"/>
              <a:t>Git</a:t>
            </a:r>
            <a:r>
              <a:rPr lang="en-US" altLang="ja-JP" sz="3600" dirty="0"/>
              <a:t> Hooks</a:t>
            </a:r>
          </a:p>
          <a:p>
            <a:endParaRPr kumimoji="1" lang="ja-JP" altLang="en-US" sz="36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7AC27-25EA-49A0-A65A-6E85137720DA}" type="slidenum">
              <a:rPr lang="ja-JP" altLang="en-US" smtClean="0"/>
              <a:pPr/>
              <a:t>56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215831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まず登録するもの </a:t>
            </a:r>
            <a:r>
              <a:rPr lang="en-US" altLang="ja-JP" dirty="0"/>
              <a:t>/ </a:t>
            </a:r>
            <a:r>
              <a:rPr lang="ja-JP" altLang="en-US" dirty="0"/>
              <a:t>プロジェクト</a:t>
            </a:r>
            <a:r>
              <a:rPr lang="ja-JP" altLang="en-US" dirty="0" smtClean="0"/>
              <a:t>別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r>
              <a:rPr lang="ja-JP" altLang="en-US" sz="2800" dirty="0"/>
              <a:t>お客様情報</a:t>
            </a:r>
            <a:r>
              <a:rPr lang="en-US" altLang="ja-JP" sz="2800" dirty="0"/>
              <a:t>;</a:t>
            </a:r>
            <a:r>
              <a:rPr lang="ja-JP" altLang="en-US" sz="2800" dirty="0"/>
              <a:t>会社名・部署名・住所・</a:t>
            </a:r>
            <a:r>
              <a:rPr lang="ja-JP" altLang="en-US" sz="2800" dirty="0" smtClean="0"/>
              <a:t>電話番号独自</a:t>
            </a:r>
            <a:r>
              <a:rPr lang="ja-JP" altLang="en-US" sz="2800" dirty="0"/>
              <a:t>の</a:t>
            </a:r>
            <a:r>
              <a:rPr lang="ja-JP" altLang="en-US" sz="2800" dirty="0" smtClean="0"/>
              <a:t>用語</a:t>
            </a:r>
            <a:endParaRPr lang="en-US" altLang="ja-JP" sz="2800" dirty="0" smtClean="0"/>
          </a:p>
          <a:p>
            <a:pPr lvl="1"/>
            <a:r>
              <a:rPr lang="ja-JP" altLang="en-US" sz="2800" dirty="0" smtClean="0"/>
              <a:t>プロジェクト</a:t>
            </a:r>
            <a:r>
              <a:rPr lang="ja-JP" altLang="en-US" sz="2800" dirty="0"/>
              <a:t>の名称（略称）・プロジェクトの名称（長い形式）</a:t>
            </a:r>
            <a:r>
              <a:rPr lang="ja-JP" altLang="en-US" sz="2800" dirty="0" smtClean="0"/>
              <a:t>・</a:t>
            </a:r>
            <a:r>
              <a:rPr lang="zh-CN" altLang="en-US" sz="2800" dirty="0"/>
              <a:t>登録番号（親番号</a:t>
            </a:r>
            <a:r>
              <a:rPr lang="zh-CN" altLang="en-US" sz="2800" dirty="0" smtClean="0"/>
              <a:t>）</a:t>
            </a:r>
            <a:endParaRPr lang="en-US" altLang="ja-JP" sz="2800" dirty="0" smtClean="0"/>
          </a:p>
          <a:p>
            <a:r>
              <a:rPr lang="ja-JP" altLang="en-US" sz="2800" dirty="0" smtClean="0"/>
              <a:t>パス（ひとまず、トップディレクトリ）</a:t>
            </a:r>
            <a:endParaRPr lang="en-US" altLang="ja-JP" sz="2800" dirty="0" smtClean="0"/>
          </a:p>
          <a:p>
            <a:pPr lvl="1"/>
            <a:r>
              <a:rPr lang="ja-JP" altLang="en-US" sz="2800" dirty="0" smtClean="0"/>
              <a:t>ローカルディスク</a:t>
            </a:r>
            <a:r>
              <a:rPr lang="ja-JP" altLang="en-US" sz="2800" dirty="0"/>
              <a:t>・</a:t>
            </a:r>
            <a:r>
              <a:rPr lang="ja-JP" altLang="en-US" sz="2800" dirty="0" smtClean="0"/>
              <a:t>共有ファイル</a:t>
            </a:r>
            <a:endParaRPr lang="en-US" altLang="ja-JP" sz="2800" dirty="0"/>
          </a:p>
          <a:p>
            <a:r>
              <a:rPr lang="en-US" altLang="ja-JP" sz="2800" dirty="0" smtClean="0"/>
              <a:t>Issue Tracking System</a:t>
            </a:r>
            <a:r>
              <a:rPr lang="ja-JP" altLang="en-US" sz="2800" dirty="0" smtClean="0"/>
              <a:t>の</a:t>
            </a:r>
            <a:r>
              <a:rPr lang="en-US" altLang="ja-JP" sz="2800" dirty="0" smtClean="0"/>
              <a:t>URL</a:t>
            </a:r>
            <a:r>
              <a:rPr lang="ja-JP" altLang="en-US" sz="2800" dirty="0" smtClean="0"/>
              <a:t>（</a:t>
            </a:r>
            <a:r>
              <a:rPr lang="en-US" altLang="ja-JP" sz="2800" dirty="0" smtClean="0"/>
              <a:t>query</a:t>
            </a:r>
            <a:r>
              <a:rPr lang="ja-JP" altLang="en-US" sz="2800" dirty="0" smtClean="0"/>
              <a:t>文字列付き）</a:t>
            </a:r>
            <a:endParaRPr lang="en-US" altLang="ja-JP" sz="2800" dirty="0" smtClean="0"/>
          </a:p>
          <a:p>
            <a:pPr lvl="1"/>
            <a:r>
              <a:rPr kumimoji="1" lang="ja-JP" altLang="en-US" sz="2800" dirty="0"/>
              <a:t>自分</a:t>
            </a:r>
            <a:r>
              <a:rPr kumimoji="1" lang="ja-JP" altLang="en-US" sz="2800" dirty="0" smtClean="0"/>
              <a:t>のチケット、未完了なチケット</a:t>
            </a:r>
            <a:endParaRPr kumimoji="1" lang="en-US" altLang="ja-JP" sz="2800" dirty="0" smtClean="0"/>
          </a:p>
          <a:p>
            <a:r>
              <a:rPr lang="ja-JP" altLang="en-US" sz="2800" dirty="0" smtClean="0"/>
              <a:t>クラウドサービスの</a:t>
            </a:r>
            <a:r>
              <a:rPr lang="ja-JP" altLang="en-US" sz="2800" dirty="0"/>
              <a:t>ログイン</a:t>
            </a:r>
            <a:r>
              <a:rPr lang="en-US" altLang="ja-JP" sz="2800" dirty="0"/>
              <a:t>URL</a:t>
            </a:r>
            <a:r>
              <a:rPr lang="ja-JP" altLang="en-US" sz="2800" dirty="0"/>
              <a:t>（環境別）</a:t>
            </a:r>
            <a:endParaRPr kumimoji="1" lang="en-US" altLang="ja-JP" sz="2800" dirty="0" smtClean="0"/>
          </a:p>
          <a:p>
            <a:r>
              <a:rPr lang="ja-JP" altLang="en-US" sz="2800" dirty="0" smtClean="0"/>
              <a:t>メンバー名</a:t>
            </a:r>
            <a:endParaRPr lang="en-US" altLang="ja-JP" sz="2800" dirty="0"/>
          </a:p>
          <a:p>
            <a:pPr lvl="1"/>
            <a:r>
              <a:rPr lang="ja-JP" altLang="en-US" sz="2800" dirty="0" smtClean="0"/>
              <a:t>難読漢字・同音異義語・外国籍の方の発音</a:t>
            </a:r>
            <a:endParaRPr lang="en-US" altLang="ja-JP" sz="2800" dirty="0" smtClean="0"/>
          </a:p>
          <a:p>
            <a:pPr lvl="1"/>
            <a:r>
              <a:rPr lang="ja-JP" altLang="en-US" sz="2800" dirty="0"/>
              <a:t>お客様の氏名（備忘を兼ねて）</a:t>
            </a:r>
            <a:endParaRPr kumimoji="1" lang="en-US" altLang="ja-JP" sz="2800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7AC27-25EA-49A0-A65A-6E85137720DA}" type="slidenum">
              <a:rPr lang="ja-JP" altLang="en-US" smtClean="0"/>
              <a:pPr/>
              <a:t>57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632738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活用のためのアイディア（列挙）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sz="3600" dirty="0"/>
              <a:t>MECE</a:t>
            </a:r>
            <a:r>
              <a:rPr lang="ja-JP" altLang="en-US" sz="3600" dirty="0" smtClean="0"/>
              <a:t>でなくていい</a:t>
            </a:r>
            <a:endParaRPr lang="ja-JP" altLang="en-US" sz="3600" dirty="0"/>
          </a:p>
          <a:p>
            <a:r>
              <a:rPr lang="ja-JP" altLang="en-US" sz="3600" dirty="0"/>
              <a:t>アクセスキーの選択方針</a:t>
            </a:r>
          </a:p>
          <a:p>
            <a:r>
              <a:rPr lang="ja-JP" altLang="en-US" sz="3600" dirty="0"/>
              <a:t>貼り付けず、見るだけでもいい</a:t>
            </a:r>
          </a:p>
          <a:p>
            <a:r>
              <a:rPr lang="ja-JP" altLang="en-US" sz="3600" dirty="0"/>
              <a:t>最終的には削除されてしまう部分が含まれていても良い</a:t>
            </a:r>
          </a:p>
          <a:p>
            <a:r>
              <a:rPr lang="ja-JP" altLang="en-US" sz="3600" dirty="0"/>
              <a:t>まず登録するもの </a:t>
            </a:r>
            <a:r>
              <a:rPr lang="en-US" altLang="ja-JP" sz="3600" dirty="0"/>
              <a:t>/ </a:t>
            </a:r>
            <a:r>
              <a:rPr lang="ja-JP" altLang="en-US" sz="3600" dirty="0"/>
              <a:t>汎プロジェクト</a:t>
            </a:r>
          </a:p>
          <a:p>
            <a:r>
              <a:rPr lang="ja-JP" altLang="en-US" sz="3600" dirty="0"/>
              <a:t>まず登録するもの </a:t>
            </a:r>
            <a:r>
              <a:rPr lang="en-US" altLang="ja-JP" sz="3600" dirty="0"/>
              <a:t>/ </a:t>
            </a:r>
            <a:r>
              <a:rPr lang="ja-JP" altLang="en-US" sz="3600" dirty="0"/>
              <a:t>プロジェクト別</a:t>
            </a:r>
          </a:p>
          <a:p>
            <a:r>
              <a:rPr lang="ja-JP" altLang="en-US" sz="3600" dirty="0">
                <a:solidFill>
                  <a:schemeClr val="accent2"/>
                </a:solidFill>
              </a:rPr>
              <a:t>日々更新（追加・変更）</a:t>
            </a:r>
          </a:p>
          <a:p>
            <a:r>
              <a:rPr lang="ja-JP" altLang="en-US" sz="3600" dirty="0"/>
              <a:t>日々更新（追加・変更）が面倒？</a:t>
            </a:r>
          </a:p>
          <a:p>
            <a:r>
              <a:rPr lang="en-US" altLang="ja-JP" sz="3600" dirty="0" err="1" smtClean="0"/>
              <a:t>github</a:t>
            </a:r>
            <a:r>
              <a:rPr lang="ja-JP" altLang="en-US" sz="3600" dirty="0" smtClean="0"/>
              <a:t>でポータビリティ</a:t>
            </a:r>
            <a:r>
              <a:rPr lang="en-US" altLang="ja-JP" sz="3600" dirty="0" smtClean="0"/>
              <a:t>&amp;</a:t>
            </a:r>
            <a:r>
              <a:rPr lang="ja-JP" altLang="en-US" sz="3600" dirty="0" smtClean="0"/>
              <a:t>情報</a:t>
            </a:r>
            <a:r>
              <a:rPr lang="ja-JP" altLang="en-US" sz="3600" dirty="0"/>
              <a:t>漏洩を防ぐ </a:t>
            </a:r>
            <a:r>
              <a:rPr lang="en-US" altLang="ja-JP" sz="3600" dirty="0" err="1"/>
              <a:t>Git</a:t>
            </a:r>
            <a:r>
              <a:rPr lang="en-US" altLang="ja-JP" sz="3600" dirty="0"/>
              <a:t> Hooks</a:t>
            </a:r>
          </a:p>
          <a:p>
            <a:endParaRPr kumimoji="1" lang="ja-JP" altLang="en-US" sz="36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7AC27-25EA-49A0-A65A-6E85137720DA}" type="slidenum">
              <a:rPr lang="ja-JP" altLang="en-US" smtClean="0"/>
              <a:pPr/>
              <a:t>58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082745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日々更新（追加・変更</a:t>
            </a:r>
            <a:r>
              <a:rPr lang="ja-JP" altLang="en-US" dirty="0" smtClean="0"/>
              <a:t>）（主にプロジェクト面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設計</a:t>
            </a:r>
            <a:r>
              <a:rPr lang="ja-JP" altLang="en-US" dirty="0" smtClean="0"/>
              <a:t>が固まっていくモノ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DB</a:t>
            </a:r>
            <a:r>
              <a:rPr kumimoji="1" lang="ja-JP" altLang="en-US" dirty="0" smtClean="0"/>
              <a:t>名・</a:t>
            </a:r>
            <a:r>
              <a:rPr kumimoji="1" lang="en-US" altLang="ja-JP" dirty="0" smtClean="0"/>
              <a:t>API</a:t>
            </a:r>
            <a:r>
              <a:rPr lang="ja-JP" altLang="en-US" dirty="0"/>
              <a:t>名・文</a:t>
            </a:r>
            <a:r>
              <a:rPr lang="ja-JP" altLang="en-US" dirty="0" smtClean="0"/>
              <a:t>書名・画面名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その他、種々の独自用語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DB</a:t>
            </a:r>
            <a:r>
              <a:rPr lang="ja-JP" altLang="en-US" dirty="0" smtClean="0"/>
              <a:t>や</a:t>
            </a:r>
            <a:r>
              <a:rPr lang="en-US" altLang="ja-JP" dirty="0" smtClean="0"/>
              <a:t>API</a:t>
            </a:r>
            <a:r>
              <a:rPr lang="ja-JP" altLang="en-US" dirty="0" smtClean="0"/>
              <a:t>にアクセスするコマンド</a:t>
            </a:r>
            <a:endParaRPr lang="en-US" altLang="ja-JP" dirty="0" smtClean="0"/>
          </a:p>
          <a:p>
            <a:r>
              <a:rPr lang="ja-JP" altLang="en-US" dirty="0" smtClean="0"/>
              <a:t>段々と見えてくるビジネスの建て付け</a:t>
            </a:r>
            <a:endParaRPr lang="en-US" altLang="ja-JP" dirty="0" smtClean="0"/>
          </a:p>
          <a:p>
            <a:pPr lvl="1"/>
            <a:r>
              <a:rPr lang="ja-JP" altLang="en-US" dirty="0"/>
              <a:t>法律名・制度名・省庁名（部局名）・独立行政法</a:t>
            </a:r>
            <a:r>
              <a:rPr lang="ja-JP" altLang="en-US" dirty="0" smtClean="0"/>
              <a:t>人名</a:t>
            </a:r>
            <a:endParaRPr lang="en-US" altLang="ja-JP" dirty="0" smtClean="0"/>
          </a:p>
          <a:p>
            <a:r>
              <a:rPr kumimoji="1" lang="ja-JP" altLang="en-US" dirty="0"/>
              <a:t>新規参画者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7AC27-25EA-49A0-A65A-6E85137720DA}" type="slidenum">
              <a:rPr lang="ja-JP" altLang="en-US" smtClean="0"/>
              <a:pPr/>
              <a:t>59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005199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こんな</a:t>
            </a:r>
            <a:r>
              <a:rPr lang="ja-JP" altLang="en-US" dirty="0"/>
              <a:t>お悩み</a:t>
            </a:r>
            <a:r>
              <a:rPr lang="ja-JP" altLang="en-US" dirty="0" smtClean="0"/>
              <a:t>・トラブル、ありませんか？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845390"/>
            <a:ext cx="11231598" cy="5644310"/>
          </a:xfrm>
        </p:spPr>
        <p:txBody>
          <a:bodyPr>
            <a:noAutofit/>
          </a:bodyPr>
          <a:lstStyle/>
          <a:p>
            <a:r>
              <a:rPr lang="ja-JP" altLang="en-US" sz="4400" dirty="0" smtClean="0"/>
              <a:t>そもそも入力が面倒→安易な省略語</a:t>
            </a:r>
            <a:endParaRPr lang="en-US" altLang="ja-JP" sz="4400" dirty="0" smtClean="0"/>
          </a:p>
          <a:p>
            <a:pPr lvl="1"/>
            <a:r>
              <a:rPr lang="en-US" altLang="ja-JP" sz="4000" dirty="0" smtClean="0"/>
              <a:t>MSF</a:t>
            </a:r>
          </a:p>
          <a:p>
            <a:pPr lvl="2"/>
            <a:r>
              <a:rPr lang="en-US" altLang="ja-JP" sz="3600" dirty="0" err="1" smtClean="0"/>
              <a:t>Medecins</a:t>
            </a:r>
            <a:r>
              <a:rPr lang="en-US" altLang="ja-JP" sz="3600" dirty="0" smtClean="0"/>
              <a:t> Sans </a:t>
            </a:r>
            <a:r>
              <a:rPr lang="en-US" altLang="ja-JP" sz="3600" dirty="0" err="1" smtClean="0"/>
              <a:t>Frontieres</a:t>
            </a:r>
            <a:r>
              <a:rPr lang="en-US" altLang="ja-JP" sz="3600" dirty="0" smtClean="0"/>
              <a:t/>
            </a:r>
            <a:br>
              <a:rPr lang="en-US" altLang="ja-JP" sz="3600" dirty="0" smtClean="0"/>
            </a:br>
            <a:r>
              <a:rPr lang="ja-JP" altLang="en-US" sz="3600" dirty="0" smtClean="0"/>
              <a:t>「国境なき医師団」</a:t>
            </a:r>
            <a:endParaRPr lang="en-US" altLang="ja-JP" sz="3600" dirty="0" smtClean="0"/>
          </a:p>
          <a:p>
            <a:pPr lvl="1"/>
            <a:r>
              <a:rPr lang="en-US" altLang="ja-JP" sz="4000" dirty="0" smtClean="0"/>
              <a:t>MAGA</a:t>
            </a:r>
          </a:p>
          <a:p>
            <a:pPr lvl="2"/>
            <a:r>
              <a:rPr lang="en-US" altLang="ja-JP" sz="3600" dirty="0" smtClean="0"/>
              <a:t>Make America Great Again!</a:t>
            </a:r>
          </a:p>
          <a:p>
            <a:pPr lvl="1"/>
            <a:r>
              <a:rPr lang="en-US" altLang="ja-JP" sz="4000" dirty="0" smtClean="0"/>
              <a:t>KU</a:t>
            </a:r>
            <a:r>
              <a:rPr lang="ja-JP" altLang="en-US" sz="4000" dirty="0" smtClean="0"/>
              <a:t>会</a:t>
            </a:r>
            <a:endParaRPr lang="en-US" altLang="ja-JP" sz="4000" dirty="0" smtClean="0"/>
          </a:p>
          <a:p>
            <a:pPr lvl="2"/>
            <a:r>
              <a:rPr lang="ja-JP" altLang="en-US" sz="3600" dirty="0" smtClean="0"/>
              <a:t>早川が所属していた登山サークル「渓友会」</a:t>
            </a:r>
            <a:endParaRPr lang="ja-JP" altLang="en-US" sz="36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7AC27-25EA-49A0-A65A-6E85137720DA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4188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活用のためのアイディア（列挙）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sz="3600" dirty="0"/>
              <a:t>MECE</a:t>
            </a:r>
            <a:r>
              <a:rPr lang="ja-JP" altLang="en-US" sz="3600" dirty="0" smtClean="0"/>
              <a:t>でなくていい</a:t>
            </a:r>
            <a:endParaRPr lang="ja-JP" altLang="en-US" sz="3600" dirty="0"/>
          </a:p>
          <a:p>
            <a:r>
              <a:rPr lang="ja-JP" altLang="en-US" sz="3600" dirty="0"/>
              <a:t>アクセスキーの選択方針</a:t>
            </a:r>
          </a:p>
          <a:p>
            <a:r>
              <a:rPr lang="ja-JP" altLang="en-US" sz="3600" dirty="0"/>
              <a:t>貼り付けず、見るだけでもいい</a:t>
            </a:r>
          </a:p>
          <a:p>
            <a:r>
              <a:rPr lang="ja-JP" altLang="en-US" sz="3600" dirty="0"/>
              <a:t>最終的には削除されてしまう部分が含まれていても良い</a:t>
            </a:r>
          </a:p>
          <a:p>
            <a:r>
              <a:rPr lang="ja-JP" altLang="en-US" sz="3600" dirty="0"/>
              <a:t>まず登録するもの </a:t>
            </a:r>
            <a:r>
              <a:rPr lang="en-US" altLang="ja-JP" sz="3600" dirty="0"/>
              <a:t>/ </a:t>
            </a:r>
            <a:r>
              <a:rPr lang="ja-JP" altLang="en-US" sz="3600" dirty="0"/>
              <a:t>汎プロジェクト</a:t>
            </a:r>
          </a:p>
          <a:p>
            <a:r>
              <a:rPr lang="ja-JP" altLang="en-US" sz="3600" dirty="0"/>
              <a:t>まず登録するもの </a:t>
            </a:r>
            <a:r>
              <a:rPr lang="en-US" altLang="ja-JP" sz="3600" dirty="0"/>
              <a:t>/ </a:t>
            </a:r>
            <a:r>
              <a:rPr lang="ja-JP" altLang="en-US" sz="3600" dirty="0"/>
              <a:t>プロジェクト別</a:t>
            </a:r>
          </a:p>
          <a:p>
            <a:r>
              <a:rPr lang="ja-JP" altLang="en-US" sz="3600" dirty="0"/>
              <a:t>日々更新（追加・変更）</a:t>
            </a:r>
          </a:p>
          <a:p>
            <a:r>
              <a:rPr lang="ja-JP" altLang="en-US" sz="3600" dirty="0">
                <a:solidFill>
                  <a:schemeClr val="accent2"/>
                </a:solidFill>
              </a:rPr>
              <a:t>日々更新（追加・変更）が面倒？</a:t>
            </a:r>
          </a:p>
          <a:p>
            <a:r>
              <a:rPr lang="en-US" altLang="ja-JP" sz="3600" dirty="0" err="1" smtClean="0"/>
              <a:t>github</a:t>
            </a:r>
            <a:r>
              <a:rPr lang="ja-JP" altLang="en-US" sz="3600" dirty="0" smtClean="0"/>
              <a:t>でポータビリティ</a:t>
            </a:r>
            <a:r>
              <a:rPr lang="en-US" altLang="ja-JP" sz="3600" dirty="0" smtClean="0"/>
              <a:t>&amp;</a:t>
            </a:r>
            <a:r>
              <a:rPr lang="ja-JP" altLang="en-US" sz="3600" dirty="0" smtClean="0"/>
              <a:t>情報</a:t>
            </a:r>
            <a:r>
              <a:rPr lang="ja-JP" altLang="en-US" sz="3600" dirty="0"/>
              <a:t>漏洩を防ぐ </a:t>
            </a:r>
            <a:r>
              <a:rPr lang="en-US" altLang="ja-JP" sz="3600" dirty="0" err="1"/>
              <a:t>Git</a:t>
            </a:r>
            <a:r>
              <a:rPr lang="en-US" altLang="ja-JP" sz="3600" dirty="0"/>
              <a:t> Hooks</a:t>
            </a:r>
          </a:p>
          <a:p>
            <a:endParaRPr kumimoji="1" lang="ja-JP" altLang="en-US" sz="36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7AC27-25EA-49A0-A65A-6E85137720DA}" type="slidenum">
              <a:rPr lang="ja-JP" altLang="en-US" smtClean="0"/>
              <a:pPr/>
              <a:t>60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078170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日々更新（追加・変更）が面倒</a:t>
            </a:r>
            <a:r>
              <a:rPr lang="ja-JP" altLang="en-US" dirty="0" smtClean="0"/>
              <a:t>？</a:t>
            </a:r>
            <a:r>
              <a:rPr lang="en-US" altLang="ja-JP" dirty="0" smtClean="0"/>
              <a:t>&lt;</a:t>
            </a:r>
            <a:r>
              <a:rPr lang="ja-JP" altLang="en-US" dirty="0"/>
              <a:t>マインド</a:t>
            </a:r>
            <a:r>
              <a:rPr lang="ja-JP" altLang="en-US" dirty="0" smtClean="0"/>
              <a:t>編</a:t>
            </a:r>
            <a:r>
              <a:rPr lang="en-US" altLang="ja-JP" dirty="0" smtClean="0"/>
              <a:t>&gt;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r>
              <a:rPr lang="ja-JP" altLang="en-US" sz="3600" dirty="0"/>
              <a:t>改善</a:t>
            </a:r>
            <a:r>
              <a:rPr lang="ja-JP" altLang="en-US" sz="3600" dirty="0" smtClean="0"/>
              <a:t>の効果は複利で現れる</a:t>
            </a:r>
            <a:endParaRPr lang="en-US" altLang="ja-JP" sz="3600" dirty="0" smtClean="0"/>
          </a:p>
          <a:p>
            <a:pPr lvl="1"/>
            <a:r>
              <a:rPr lang="en-US" altLang="zh-TW" sz="3200" dirty="0" smtClean="0"/>
              <a:t>1.07 </a:t>
            </a:r>
            <a:r>
              <a:rPr lang="en-US" altLang="zh-TW" sz="3200" dirty="0"/>
              <a:t>** 10 = 1.96 = </a:t>
            </a:r>
            <a:r>
              <a:rPr lang="zh-TW" altLang="en-US" sz="3200" dirty="0"/>
              <a:t>約</a:t>
            </a:r>
            <a:r>
              <a:rPr lang="en-US" altLang="zh-TW" sz="3200" dirty="0" smtClean="0"/>
              <a:t>2</a:t>
            </a:r>
            <a:r>
              <a:rPr lang="zh-TW" altLang="en-US" sz="3200" dirty="0" smtClean="0"/>
              <a:t>倍</a:t>
            </a:r>
            <a:endParaRPr lang="en-US" altLang="zh-TW" sz="3200" dirty="0" smtClean="0"/>
          </a:p>
          <a:p>
            <a:pPr lvl="2"/>
            <a:r>
              <a:rPr lang="ja-JP" altLang="en-US" sz="2400" dirty="0" smtClean="0"/>
              <a:t>生産性</a:t>
            </a:r>
            <a:r>
              <a:rPr lang="ja-JP" altLang="en-US" sz="2400" dirty="0"/>
              <a:t>を </a:t>
            </a:r>
            <a:r>
              <a:rPr lang="en-US" altLang="ja-JP" sz="2400" dirty="0"/>
              <a:t>7% </a:t>
            </a:r>
            <a:r>
              <a:rPr lang="ja-JP" altLang="en-US" sz="2400" dirty="0" err="1"/>
              <a:t>の向</a:t>
            </a:r>
            <a:r>
              <a:rPr lang="ja-JP" altLang="en-US" sz="2400" dirty="0"/>
              <a:t>上させる仕組みや道具を</a:t>
            </a:r>
            <a:r>
              <a:rPr lang="en-US" altLang="ja-JP" sz="2400" dirty="0"/>
              <a:t>10</a:t>
            </a:r>
            <a:r>
              <a:rPr lang="ja-JP" altLang="en-US" sz="2400" dirty="0"/>
              <a:t>個導入すると</a:t>
            </a:r>
            <a:r>
              <a:rPr lang="ja-JP" altLang="en-US" sz="2400" dirty="0" smtClean="0"/>
              <a:t>、</a:t>
            </a:r>
            <a:r>
              <a:rPr lang="en-US" altLang="ja-JP" sz="2400" dirty="0" smtClean="0"/>
              <a:t/>
            </a:r>
            <a:br>
              <a:rPr lang="en-US" altLang="ja-JP" sz="2400" dirty="0" smtClean="0"/>
            </a:br>
            <a:r>
              <a:rPr lang="ja-JP" altLang="en-US" sz="2400" dirty="0" smtClean="0"/>
              <a:t>生産性</a:t>
            </a:r>
            <a:r>
              <a:rPr lang="ja-JP" altLang="en-US" sz="2400" dirty="0"/>
              <a:t>は</a:t>
            </a:r>
            <a:r>
              <a:rPr lang="en-US" altLang="ja-JP" sz="2400" dirty="0"/>
              <a:t>2</a:t>
            </a:r>
            <a:r>
              <a:rPr lang="ja-JP" altLang="en-US" sz="2400" dirty="0"/>
              <a:t>倍になる</a:t>
            </a:r>
            <a:r>
              <a:rPr lang="ja-JP" altLang="en-US" sz="2400" dirty="0" smtClean="0"/>
              <a:t>。</a:t>
            </a:r>
            <a:endParaRPr lang="en-US" altLang="ja-JP" sz="2400" dirty="0" smtClean="0"/>
          </a:p>
          <a:p>
            <a:pPr lvl="1"/>
            <a:r>
              <a:rPr lang="en-US" altLang="zh-TW" sz="3200" dirty="0"/>
              <a:t>1.002 ** 365 = 2.07 = </a:t>
            </a:r>
            <a:r>
              <a:rPr lang="zh-TW" altLang="en-US" sz="3200" dirty="0"/>
              <a:t>約</a:t>
            </a:r>
            <a:r>
              <a:rPr lang="en-US" altLang="zh-TW" sz="3200" dirty="0" smtClean="0"/>
              <a:t>2</a:t>
            </a:r>
            <a:r>
              <a:rPr lang="zh-TW" altLang="en-US" sz="3200" dirty="0" smtClean="0"/>
              <a:t>倍</a:t>
            </a:r>
            <a:endParaRPr lang="en-US" altLang="zh-TW" sz="3200" dirty="0" smtClean="0"/>
          </a:p>
          <a:p>
            <a:pPr lvl="2"/>
            <a:r>
              <a:rPr lang="ja-JP" altLang="en-US" sz="2400" dirty="0"/>
              <a:t>毎日</a:t>
            </a:r>
            <a:r>
              <a:rPr lang="en-US" altLang="ja-JP" sz="2400" dirty="0"/>
              <a:t>0.2% </a:t>
            </a:r>
            <a:r>
              <a:rPr lang="ja-JP" altLang="en-US" sz="2400" dirty="0" err="1"/>
              <a:t>ずつ</a:t>
            </a:r>
            <a:r>
              <a:rPr lang="ja-JP" altLang="en-US" sz="2400" dirty="0"/>
              <a:t>向上すると、</a:t>
            </a:r>
            <a:r>
              <a:rPr lang="en-US" altLang="ja-JP" sz="2400" dirty="0"/>
              <a:t>1</a:t>
            </a:r>
            <a:r>
              <a:rPr lang="ja-JP" altLang="en-US" sz="2400" dirty="0"/>
              <a:t>年後には能力が </a:t>
            </a:r>
            <a:r>
              <a:rPr lang="en-US" altLang="ja-JP" sz="2400" dirty="0"/>
              <a:t>2</a:t>
            </a:r>
            <a:r>
              <a:rPr lang="ja-JP" altLang="en-US" sz="2400" dirty="0"/>
              <a:t>倍 になる</a:t>
            </a:r>
            <a:r>
              <a:rPr lang="ja-JP" altLang="en-US" sz="2400" dirty="0" smtClean="0"/>
              <a:t>。</a:t>
            </a:r>
            <a:endParaRPr lang="en-US" altLang="ja-JP" sz="2400" dirty="0" smtClean="0"/>
          </a:p>
          <a:p>
            <a:r>
              <a:rPr lang="ja-JP" altLang="en-US" sz="3600" dirty="0"/>
              <a:t>所要時間を計測</a:t>
            </a:r>
            <a:r>
              <a:rPr lang="ja-JP" altLang="en-US" sz="3600" dirty="0" smtClean="0"/>
              <a:t>する</a:t>
            </a:r>
            <a:r>
              <a:rPr lang="en-US" altLang="ja-JP" sz="3600" dirty="0" smtClean="0"/>
              <a:t>: </a:t>
            </a:r>
            <a:r>
              <a:rPr lang="ja-JP" altLang="en-US" sz="3600" dirty="0" smtClean="0"/>
              <a:t>面倒なのは思い込みに過ぎない</a:t>
            </a:r>
            <a:endParaRPr lang="en-US" altLang="ja-JP" sz="3600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7AC27-25EA-49A0-A65A-6E85137720DA}" type="slidenum">
              <a:rPr lang="ja-JP" altLang="en-US" smtClean="0"/>
              <a:pPr/>
              <a:t>61</a:t>
            </a:fld>
            <a:endParaRPr lang="ja-JP" altLang="en-US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1487987"/>
              </p:ext>
            </p:extLst>
          </p:nvPr>
        </p:nvGraphicFramePr>
        <p:xfrm>
          <a:off x="2420620" y="4252912"/>
          <a:ext cx="7604760" cy="22860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659880"/>
                <a:gridCol w="944880"/>
              </a:tblGrid>
              <a:tr h="0">
                <a:tc>
                  <a:txBody>
                    <a:bodyPr/>
                    <a:lstStyle/>
                    <a:p>
                      <a:r>
                        <a:rPr kumimoji="1" lang="ja-JP" altLang="en-US" sz="2400" b="0" dirty="0" smtClean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洗濯物干し（一人暮らし、数日分）</a:t>
                      </a:r>
                      <a:endParaRPr kumimoji="1" lang="ja-JP" altLang="en-US" sz="2400" b="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400" b="0" dirty="0" smtClean="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 7</a:t>
                      </a:r>
                      <a:r>
                        <a:rPr kumimoji="1" lang="ja-JP" altLang="en-US" sz="2400" b="0" dirty="0" smtClean="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分</a:t>
                      </a:r>
                      <a:endParaRPr kumimoji="1" lang="ja-JP" altLang="en-US" sz="2400" b="0" dirty="0">
                        <a:latin typeface="BIZ UDゴシック" panose="020B0400000000000000" pitchFamily="49" charset="-128"/>
                        <a:ea typeface="BIZ UDゴシック" panose="020B0400000000000000" pitchFamily="49" charset="-128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400" b="0" dirty="0" smtClean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バックランジ </a:t>
                      </a:r>
                      <a:r>
                        <a:rPr kumimoji="1" lang="en-US" altLang="ja-JP" sz="2400" b="0" dirty="0" smtClean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[20</a:t>
                      </a:r>
                      <a:r>
                        <a:rPr kumimoji="1" lang="ja-JP" altLang="en-US" sz="2400" b="0" dirty="0" smtClean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回＋休憩</a:t>
                      </a:r>
                      <a:r>
                        <a:rPr kumimoji="1" lang="en-US" altLang="ja-JP" sz="2400" b="0" dirty="0" smtClean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1</a:t>
                      </a:r>
                      <a:r>
                        <a:rPr kumimoji="1" lang="ja-JP" altLang="en-US" sz="2400" b="0" dirty="0" smtClean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分</a:t>
                      </a:r>
                      <a:r>
                        <a:rPr kumimoji="1" lang="en-US" altLang="ja-JP" sz="2400" b="0" dirty="0" smtClean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]×3</a:t>
                      </a:r>
                      <a:r>
                        <a:rPr kumimoji="1" lang="ja-JP" altLang="en-US" sz="2400" b="0" dirty="0" smtClean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セット</a:t>
                      </a:r>
                      <a:endParaRPr kumimoji="1" lang="ja-JP" altLang="en-US" sz="2400" b="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400" b="0" dirty="0" smtClean="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 9</a:t>
                      </a:r>
                      <a:r>
                        <a:rPr kumimoji="1" lang="ja-JP" altLang="en-US" sz="2400" b="0" dirty="0" smtClean="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分</a:t>
                      </a:r>
                      <a:endParaRPr kumimoji="1" lang="ja-JP" altLang="en-US" sz="2400" b="0" dirty="0">
                        <a:latin typeface="BIZ UDゴシック" panose="020B0400000000000000" pitchFamily="49" charset="-128"/>
                        <a:ea typeface="BIZ UDゴシック" panose="020B0400000000000000" pitchFamily="49" charset="-128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400" b="0" dirty="0" smtClean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ジョギング（</a:t>
                      </a:r>
                      <a:r>
                        <a:rPr kumimoji="1" lang="en-US" altLang="ja-JP" sz="2400" b="0" dirty="0" smtClean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[</a:t>
                      </a:r>
                      <a:r>
                        <a:rPr kumimoji="1" lang="ja-JP" altLang="en-US" sz="2400" b="0" dirty="0" smtClean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公園</a:t>
                      </a:r>
                      <a:r>
                        <a:rPr kumimoji="1" lang="en-US" altLang="ja-JP" sz="2400" b="0" dirty="0" smtClean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1</a:t>
                      </a:r>
                      <a:r>
                        <a:rPr kumimoji="1" lang="ja-JP" altLang="en-US" sz="2400" b="0" dirty="0" smtClean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周＋</a:t>
                      </a:r>
                      <a:r>
                        <a:rPr kumimoji="1" lang="en-US" altLang="ja-JP" sz="2400" b="0" dirty="0" smtClean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30</a:t>
                      </a:r>
                      <a:r>
                        <a:rPr kumimoji="1" lang="ja-JP" altLang="en-US" sz="2400" b="0" dirty="0" smtClean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秒の休み</a:t>
                      </a:r>
                      <a:r>
                        <a:rPr kumimoji="1" lang="en-US" altLang="ja-JP" sz="2400" b="0" dirty="0" smtClean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]×5</a:t>
                      </a:r>
                      <a:r>
                        <a:rPr kumimoji="1" lang="ja-JP" altLang="en-US" sz="2400" b="0" dirty="0" smtClean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セット）</a:t>
                      </a:r>
                      <a:endParaRPr kumimoji="1" lang="ja-JP" altLang="en-US" sz="2400" b="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400" b="0" dirty="0" smtClean="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10</a:t>
                      </a:r>
                      <a:r>
                        <a:rPr kumimoji="1" lang="ja-JP" altLang="en-US" sz="2400" b="0" dirty="0" smtClean="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分</a:t>
                      </a:r>
                      <a:endParaRPr kumimoji="1" lang="ja-JP" altLang="en-US" sz="2400" b="0" dirty="0">
                        <a:latin typeface="BIZ UDゴシック" panose="020B0400000000000000" pitchFamily="49" charset="-128"/>
                        <a:ea typeface="BIZ UDゴシック" panose="020B0400000000000000" pitchFamily="49" charset="-128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400" b="0" dirty="0" smtClean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化粧水と乳液を塗り込む</a:t>
                      </a:r>
                      <a:endParaRPr kumimoji="1" lang="ja-JP" altLang="en-US" sz="2400" b="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400" b="0" dirty="0" smtClean="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 2</a:t>
                      </a:r>
                      <a:r>
                        <a:rPr kumimoji="1" lang="ja-JP" altLang="en-US" sz="2400" b="0" dirty="0" smtClean="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分</a:t>
                      </a:r>
                      <a:endParaRPr kumimoji="1" lang="ja-JP" altLang="en-US" sz="2400" b="0" dirty="0">
                        <a:latin typeface="BIZ UDゴシック" panose="020B0400000000000000" pitchFamily="49" charset="-128"/>
                        <a:ea typeface="BIZ UDゴシック" panose="020B0400000000000000" pitchFamily="49" charset="-128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400" b="0" dirty="0" smtClean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爪にヤスリを掛ける</a:t>
                      </a:r>
                      <a:endParaRPr kumimoji="1" lang="ja-JP" altLang="en-US" sz="2400" b="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400" b="0" dirty="0" smtClean="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 4</a:t>
                      </a:r>
                      <a:r>
                        <a:rPr kumimoji="1" lang="ja-JP" altLang="en-US" sz="2400" b="0" dirty="0" smtClean="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分</a:t>
                      </a:r>
                      <a:endParaRPr kumimoji="1" lang="ja-JP" altLang="en-US" sz="2400" b="0" dirty="0">
                        <a:latin typeface="BIZ UDゴシック" panose="020B0400000000000000" pitchFamily="49" charset="-128"/>
                        <a:ea typeface="BIZ UDゴシック" panose="020B0400000000000000" pitchFamily="49" charset="-128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6114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日々更新（追加・変更）が面倒</a:t>
            </a:r>
            <a:r>
              <a:rPr lang="ja-JP" altLang="en-US" dirty="0" smtClean="0"/>
              <a:t>？</a:t>
            </a:r>
            <a:r>
              <a:rPr lang="en-US" altLang="ja-JP" dirty="0" smtClean="0"/>
              <a:t>&lt;</a:t>
            </a:r>
            <a:r>
              <a:rPr lang="ja-JP" altLang="en-US" dirty="0" smtClean="0"/>
              <a:t>技術編</a:t>
            </a:r>
            <a:r>
              <a:rPr lang="en-US" altLang="ja-JP" dirty="0" smtClean="0"/>
              <a:t>&gt;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r>
              <a:rPr lang="ja-JP" altLang="en-US" sz="3600" dirty="0"/>
              <a:t>仲間</a:t>
            </a:r>
            <a:r>
              <a:rPr lang="ja-JP" altLang="en-US" sz="3600" dirty="0" smtClean="0"/>
              <a:t>とともに頑張る</a:t>
            </a:r>
            <a:endParaRPr lang="en-US" altLang="ja-JP" sz="3600" dirty="0" smtClean="0"/>
          </a:p>
          <a:p>
            <a:pPr lvl="1"/>
            <a:r>
              <a:rPr lang="ja-JP" altLang="en-US" sz="3200" dirty="0" smtClean="0"/>
              <a:t>切磋琢磨</a:t>
            </a:r>
            <a:endParaRPr lang="en-US" altLang="ja-JP" sz="3200" dirty="0" smtClean="0"/>
          </a:p>
          <a:p>
            <a:pPr lvl="2"/>
            <a:r>
              <a:rPr lang="en-US" altLang="ja-JP" sz="2400" dirty="0" smtClean="0"/>
              <a:t>Community of Practice</a:t>
            </a:r>
            <a:r>
              <a:rPr lang="ja-JP" altLang="en-US" sz="2000" dirty="0" smtClean="0"/>
              <a:t>（白井恭弘、ピッツバーグ大学、第二言語習得理論）</a:t>
            </a:r>
            <a:endParaRPr lang="en-US" altLang="ja-JP" sz="2400" dirty="0" smtClean="0"/>
          </a:p>
          <a:p>
            <a:pPr lvl="2"/>
            <a:r>
              <a:rPr lang="ja-JP" altLang="en-US" sz="2400" dirty="0" smtClean="0"/>
              <a:t>スマフォアプリ「みんチャレ」</a:t>
            </a:r>
            <a:endParaRPr lang="en-US" altLang="ja-JP" sz="2400" dirty="0" smtClean="0"/>
          </a:p>
          <a:p>
            <a:pPr lvl="1"/>
            <a:r>
              <a:rPr lang="ja-JP" altLang="en-US" sz="3200" dirty="0" smtClean="0"/>
              <a:t>宣言（引っ込みが付かなくする）</a:t>
            </a:r>
            <a:endParaRPr lang="en-US" altLang="ja-JP" sz="3200" dirty="0" smtClean="0"/>
          </a:p>
          <a:p>
            <a:r>
              <a:rPr lang="ja-JP" altLang="en-US" sz="3600" dirty="0" smtClean="0"/>
              <a:t>可視化する</a:t>
            </a:r>
            <a:endParaRPr lang="en-US" altLang="ja-JP" sz="3600" dirty="0" smtClean="0"/>
          </a:p>
          <a:p>
            <a:pPr lvl="1"/>
            <a:r>
              <a:rPr lang="ja-JP" altLang="en-US" sz="3200" dirty="0"/>
              <a:t>カレンダー</a:t>
            </a:r>
            <a:r>
              <a:rPr lang="ja-JP" altLang="en-US" sz="3200" dirty="0" smtClean="0"/>
              <a:t>に★を付ける</a:t>
            </a:r>
            <a:endParaRPr lang="en-US" altLang="ja-JP" sz="3200" dirty="0" smtClean="0"/>
          </a:p>
          <a:p>
            <a:pPr lvl="2"/>
            <a:r>
              <a:rPr lang="ja-JP" altLang="en-US" sz="2400" dirty="0"/>
              <a:t>やらなかった日</a:t>
            </a:r>
            <a:r>
              <a:rPr lang="ja-JP" altLang="en-US" sz="2400" dirty="0" smtClean="0"/>
              <a:t>も空白として可視化される</a:t>
            </a:r>
            <a:endParaRPr lang="en-US" altLang="ja-JP" sz="2400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7AC27-25EA-49A0-A65A-6E85137720DA}" type="slidenum">
              <a:rPr lang="ja-JP" altLang="en-US" smtClean="0"/>
              <a:pPr/>
              <a:t>62</a:t>
            </a:fld>
            <a:endParaRPr lang="ja-JP" altLang="en-US"/>
          </a:p>
        </p:txBody>
      </p:sp>
      <p:grpSp>
        <p:nvGrpSpPr>
          <p:cNvPr id="56" name="グループ化 55"/>
          <p:cNvGrpSpPr/>
          <p:nvPr/>
        </p:nvGrpSpPr>
        <p:grpSpPr>
          <a:xfrm>
            <a:off x="7396198" y="3033486"/>
            <a:ext cx="3614590" cy="3614590"/>
            <a:chOff x="7340599" y="2378972"/>
            <a:chExt cx="4479027" cy="4479027"/>
          </a:xfrm>
        </p:grpSpPr>
        <p:pic>
          <p:nvPicPr>
            <p:cNvPr id="6" name="図 5"/>
            <p:cNvPicPr>
              <a:picLocks noChangeAspect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40599" y="2378972"/>
              <a:ext cx="4479027" cy="4479027"/>
            </a:xfrm>
            <a:prstGeom prst="rect">
              <a:avLst/>
            </a:prstGeom>
          </p:spPr>
        </p:pic>
        <p:pic>
          <p:nvPicPr>
            <p:cNvPr id="7" name="図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762310">
              <a:off x="7556500" y="3619177"/>
              <a:ext cx="530224" cy="506733"/>
            </a:xfrm>
            <a:prstGeom prst="rect">
              <a:avLst/>
            </a:prstGeom>
          </p:spPr>
        </p:pic>
        <p:pic>
          <p:nvPicPr>
            <p:cNvPr id="8" name="図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972238">
              <a:off x="11036991" y="3619177"/>
              <a:ext cx="530224" cy="506733"/>
            </a:xfrm>
            <a:prstGeom prst="rect">
              <a:avLst/>
            </a:prstGeom>
          </p:spPr>
        </p:pic>
        <p:pic>
          <p:nvPicPr>
            <p:cNvPr id="9" name="図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17541">
              <a:off x="8136582" y="3619177"/>
              <a:ext cx="530224" cy="506733"/>
            </a:xfrm>
            <a:prstGeom prst="rect">
              <a:avLst/>
            </a:prstGeom>
          </p:spPr>
        </p:pic>
        <p:pic>
          <p:nvPicPr>
            <p:cNvPr id="10" name="図 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860580">
              <a:off x="8716664" y="3619177"/>
              <a:ext cx="530224" cy="506733"/>
            </a:xfrm>
            <a:prstGeom prst="rect">
              <a:avLst/>
            </a:prstGeom>
          </p:spPr>
        </p:pic>
        <p:pic>
          <p:nvPicPr>
            <p:cNvPr id="11" name="図 1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96746" y="3619177"/>
              <a:ext cx="530224" cy="506733"/>
            </a:xfrm>
            <a:prstGeom prst="rect">
              <a:avLst/>
            </a:prstGeom>
          </p:spPr>
        </p:pic>
        <p:pic>
          <p:nvPicPr>
            <p:cNvPr id="12" name="図 1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972238">
              <a:off x="9876828" y="3619177"/>
              <a:ext cx="530224" cy="506733"/>
            </a:xfrm>
            <a:prstGeom prst="rect">
              <a:avLst/>
            </a:prstGeom>
          </p:spPr>
        </p:pic>
        <p:pic>
          <p:nvPicPr>
            <p:cNvPr id="13" name="図 1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608916">
              <a:off x="10456910" y="3619177"/>
              <a:ext cx="530224" cy="506733"/>
            </a:xfrm>
            <a:prstGeom prst="rect">
              <a:avLst/>
            </a:prstGeom>
          </p:spPr>
        </p:pic>
        <p:pic>
          <p:nvPicPr>
            <p:cNvPr id="23" name="図 2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972238">
              <a:off x="7556500" y="4108656"/>
              <a:ext cx="530224" cy="506733"/>
            </a:xfrm>
            <a:prstGeom prst="rect">
              <a:avLst/>
            </a:prstGeom>
          </p:spPr>
        </p:pic>
        <p:pic>
          <p:nvPicPr>
            <p:cNvPr id="24" name="図 2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36991" y="4108656"/>
              <a:ext cx="530224" cy="506733"/>
            </a:xfrm>
            <a:prstGeom prst="rect">
              <a:avLst/>
            </a:prstGeom>
          </p:spPr>
        </p:pic>
        <p:pic>
          <p:nvPicPr>
            <p:cNvPr id="25" name="図 2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36582" y="4108656"/>
              <a:ext cx="530224" cy="506733"/>
            </a:xfrm>
            <a:prstGeom prst="rect">
              <a:avLst/>
            </a:prstGeom>
          </p:spPr>
        </p:pic>
        <p:pic>
          <p:nvPicPr>
            <p:cNvPr id="26" name="図 2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182570">
              <a:off x="8716664" y="4108656"/>
              <a:ext cx="530224" cy="506733"/>
            </a:xfrm>
            <a:prstGeom prst="rect">
              <a:avLst/>
            </a:prstGeom>
          </p:spPr>
        </p:pic>
        <p:pic>
          <p:nvPicPr>
            <p:cNvPr id="27" name="図 2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17541">
              <a:off x="9296746" y="4108656"/>
              <a:ext cx="530224" cy="506733"/>
            </a:xfrm>
            <a:prstGeom prst="rect">
              <a:avLst/>
            </a:prstGeom>
          </p:spPr>
        </p:pic>
        <p:pic>
          <p:nvPicPr>
            <p:cNvPr id="28" name="図 2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182570">
              <a:off x="9876828" y="4108656"/>
              <a:ext cx="530224" cy="506733"/>
            </a:xfrm>
            <a:prstGeom prst="rect">
              <a:avLst/>
            </a:prstGeom>
          </p:spPr>
        </p:pic>
        <p:pic>
          <p:nvPicPr>
            <p:cNvPr id="31" name="図 3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762310">
              <a:off x="7556500" y="4623535"/>
              <a:ext cx="530224" cy="506733"/>
            </a:xfrm>
            <a:prstGeom prst="rect">
              <a:avLst/>
            </a:prstGeom>
          </p:spPr>
        </p:pic>
        <p:pic>
          <p:nvPicPr>
            <p:cNvPr id="32" name="図 3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36991" y="4623535"/>
              <a:ext cx="530224" cy="506733"/>
            </a:xfrm>
            <a:prstGeom prst="rect">
              <a:avLst/>
            </a:prstGeom>
          </p:spPr>
        </p:pic>
        <p:pic>
          <p:nvPicPr>
            <p:cNvPr id="33" name="図 3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36582" y="4623535"/>
              <a:ext cx="530224" cy="506733"/>
            </a:xfrm>
            <a:prstGeom prst="rect">
              <a:avLst/>
            </a:prstGeom>
          </p:spPr>
        </p:pic>
        <p:pic>
          <p:nvPicPr>
            <p:cNvPr id="34" name="図 3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17541">
              <a:off x="8716664" y="4623535"/>
              <a:ext cx="530224" cy="506733"/>
            </a:xfrm>
            <a:prstGeom prst="rect">
              <a:avLst/>
            </a:prstGeom>
          </p:spPr>
        </p:pic>
        <p:pic>
          <p:nvPicPr>
            <p:cNvPr id="35" name="図 3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860580">
              <a:off x="9296746" y="4623535"/>
              <a:ext cx="530224" cy="506733"/>
            </a:xfrm>
            <a:prstGeom prst="rect">
              <a:avLst/>
            </a:prstGeom>
          </p:spPr>
        </p:pic>
        <p:pic>
          <p:nvPicPr>
            <p:cNvPr id="36" name="図 3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76828" y="4623535"/>
              <a:ext cx="530224" cy="506733"/>
            </a:xfrm>
            <a:prstGeom prst="rect">
              <a:avLst/>
            </a:prstGeom>
          </p:spPr>
        </p:pic>
        <p:pic>
          <p:nvPicPr>
            <p:cNvPr id="37" name="図 3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762310">
              <a:off x="10456910" y="4623535"/>
              <a:ext cx="530224" cy="506733"/>
            </a:xfrm>
            <a:prstGeom prst="rect">
              <a:avLst/>
            </a:prstGeom>
          </p:spPr>
        </p:pic>
        <p:pic>
          <p:nvPicPr>
            <p:cNvPr id="39" name="図 3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56500" y="5113014"/>
              <a:ext cx="530224" cy="506733"/>
            </a:xfrm>
            <a:prstGeom prst="rect">
              <a:avLst/>
            </a:prstGeom>
          </p:spPr>
        </p:pic>
        <p:pic>
          <p:nvPicPr>
            <p:cNvPr id="40" name="図 3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17541">
              <a:off x="11036991" y="5113014"/>
              <a:ext cx="530224" cy="506733"/>
            </a:xfrm>
            <a:prstGeom prst="rect">
              <a:avLst/>
            </a:prstGeom>
          </p:spPr>
        </p:pic>
        <p:pic>
          <p:nvPicPr>
            <p:cNvPr id="42" name="図 4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16664" y="5113014"/>
              <a:ext cx="530224" cy="506733"/>
            </a:xfrm>
            <a:prstGeom prst="rect">
              <a:avLst/>
            </a:prstGeom>
          </p:spPr>
        </p:pic>
        <p:pic>
          <p:nvPicPr>
            <p:cNvPr id="43" name="図 4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972238">
              <a:off x="9296746" y="5113014"/>
              <a:ext cx="530224" cy="506733"/>
            </a:xfrm>
            <a:prstGeom prst="rect">
              <a:avLst/>
            </a:prstGeom>
          </p:spPr>
        </p:pic>
        <p:pic>
          <p:nvPicPr>
            <p:cNvPr id="44" name="図 4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76828" y="5113014"/>
              <a:ext cx="530224" cy="506733"/>
            </a:xfrm>
            <a:prstGeom prst="rect">
              <a:avLst/>
            </a:prstGeom>
          </p:spPr>
        </p:pic>
        <p:pic>
          <p:nvPicPr>
            <p:cNvPr id="45" name="図 4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56910" y="5113014"/>
              <a:ext cx="530224" cy="506733"/>
            </a:xfrm>
            <a:prstGeom prst="rect">
              <a:avLst/>
            </a:prstGeom>
          </p:spPr>
        </p:pic>
        <p:pic>
          <p:nvPicPr>
            <p:cNvPr id="47" name="図 4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860580">
              <a:off x="7569200" y="5633714"/>
              <a:ext cx="530224" cy="506733"/>
            </a:xfrm>
            <a:prstGeom prst="rect">
              <a:avLst/>
            </a:prstGeom>
          </p:spPr>
        </p:pic>
        <p:pic>
          <p:nvPicPr>
            <p:cNvPr id="49" name="図 4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182570">
              <a:off x="8149282" y="5633714"/>
              <a:ext cx="530224" cy="506733"/>
            </a:xfrm>
            <a:prstGeom prst="rect">
              <a:avLst/>
            </a:prstGeom>
          </p:spPr>
        </p:pic>
        <p:pic>
          <p:nvPicPr>
            <p:cNvPr id="50" name="図 4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608916">
              <a:off x="8729364" y="5633714"/>
              <a:ext cx="530224" cy="506733"/>
            </a:xfrm>
            <a:prstGeom prst="rect">
              <a:avLst/>
            </a:prstGeom>
          </p:spPr>
        </p:pic>
        <p:pic>
          <p:nvPicPr>
            <p:cNvPr id="54" name="図 5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0245" y="4991205"/>
              <a:ext cx="845136" cy="845136"/>
            </a:xfrm>
            <a:prstGeom prst="rect">
              <a:avLst/>
            </a:prstGeom>
          </p:spPr>
        </p:pic>
        <p:pic>
          <p:nvPicPr>
            <p:cNvPr id="55" name="図 5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40828" y="3963142"/>
              <a:ext cx="845136" cy="84513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12886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活用のためのアイディア（列挙）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sz="3600" dirty="0"/>
              <a:t>MECE</a:t>
            </a:r>
            <a:r>
              <a:rPr lang="ja-JP" altLang="en-US" sz="3600" dirty="0" smtClean="0"/>
              <a:t>でなくていい</a:t>
            </a:r>
            <a:endParaRPr lang="ja-JP" altLang="en-US" sz="3600" dirty="0"/>
          </a:p>
          <a:p>
            <a:r>
              <a:rPr lang="ja-JP" altLang="en-US" sz="3600" dirty="0"/>
              <a:t>アクセスキーの選択方針</a:t>
            </a:r>
          </a:p>
          <a:p>
            <a:r>
              <a:rPr lang="ja-JP" altLang="en-US" sz="3600" dirty="0"/>
              <a:t>貼り付けず、見るだけでもいい</a:t>
            </a:r>
          </a:p>
          <a:p>
            <a:r>
              <a:rPr lang="ja-JP" altLang="en-US" sz="3600" dirty="0"/>
              <a:t>最終的には削除されてしまう部分が含まれていても良い</a:t>
            </a:r>
          </a:p>
          <a:p>
            <a:r>
              <a:rPr lang="ja-JP" altLang="en-US" sz="3600" dirty="0"/>
              <a:t>まず登録するもの </a:t>
            </a:r>
            <a:r>
              <a:rPr lang="en-US" altLang="ja-JP" sz="3600" dirty="0"/>
              <a:t>/ </a:t>
            </a:r>
            <a:r>
              <a:rPr lang="ja-JP" altLang="en-US" sz="3600" dirty="0"/>
              <a:t>汎プロジェクト</a:t>
            </a:r>
          </a:p>
          <a:p>
            <a:r>
              <a:rPr lang="ja-JP" altLang="en-US" sz="3600" dirty="0"/>
              <a:t>まず登録するもの </a:t>
            </a:r>
            <a:r>
              <a:rPr lang="en-US" altLang="ja-JP" sz="3600" dirty="0"/>
              <a:t>/ </a:t>
            </a:r>
            <a:r>
              <a:rPr lang="ja-JP" altLang="en-US" sz="3600" dirty="0"/>
              <a:t>プロジェクト別</a:t>
            </a:r>
          </a:p>
          <a:p>
            <a:r>
              <a:rPr lang="ja-JP" altLang="en-US" sz="3600" dirty="0"/>
              <a:t>日々更新（追加・変更）</a:t>
            </a:r>
          </a:p>
          <a:p>
            <a:r>
              <a:rPr lang="ja-JP" altLang="en-US" sz="3600" dirty="0"/>
              <a:t>日々更新（追加・変更）が面倒？</a:t>
            </a:r>
          </a:p>
          <a:p>
            <a:r>
              <a:rPr lang="en-US" altLang="ja-JP" sz="3600" dirty="0" err="1" smtClean="0">
                <a:solidFill>
                  <a:schemeClr val="accent2"/>
                </a:solidFill>
              </a:rPr>
              <a:t>github</a:t>
            </a:r>
            <a:r>
              <a:rPr lang="ja-JP" altLang="en-US" sz="3600" dirty="0" smtClean="0">
                <a:solidFill>
                  <a:schemeClr val="accent2"/>
                </a:solidFill>
              </a:rPr>
              <a:t>でポータビリティ</a:t>
            </a:r>
            <a:r>
              <a:rPr lang="en-US" altLang="ja-JP" sz="3600" dirty="0" smtClean="0">
                <a:solidFill>
                  <a:schemeClr val="accent2"/>
                </a:solidFill>
              </a:rPr>
              <a:t>&amp;</a:t>
            </a:r>
            <a:r>
              <a:rPr lang="ja-JP" altLang="en-US" sz="3600" dirty="0" smtClean="0">
                <a:solidFill>
                  <a:schemeClr val="accent2"/>
                </a:solidFill>
              </a:rPr>
              <a:t>情報</a:t>
            </a:r>
            <a:r>
              <a:rPr lang="ja-JP" altLang="en-US" sz="3600" dirty="0">
                <a:solidFill>
                  <a:schemeClr val="accent2"/>
                </a:solidFill>
              </a:rPr>
              <a:t>漏洩を防ぐ </a:t>
            </a:r>
            <a:r>
              <a:rPr lang="en-US" altLang="ja-JP" sz="3600" dirty="0" err="1">
                <a:solidFill>
                  <a:schemeClr val="accent2"/>
                </a:solidFill>
              </a:rPr>
              <a:t>Git</a:t>
            </a:r>
            <a:r>
              <a:rPr lang="en-US" altLang="ja-JP" sz="3600" dirty="0">
                <a:solidFill>
                  <a:schemeClr val="accent2"/>
                </a:solidFill>
              </a:rPr>
              <a:t> Hooks</a:t>
            </a:r>
          </a:p>
          <a:p>
            <a:endParaRPr kumimoji="1" lang="ja-JP" altLang="en-US" sz="36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7AC27-25EA-49A0-A65A-6E85137720DA}" type="slidenum">
              <a:rPr lang="ja-JP" altLang="en-US" smtClean="0"/>
              <a:pPr/>
              <a:t>63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35585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3600" dirty="0" err="1"/>
              <a:t>github</a:t>
            </a:r>
            <a:r>
              <a:rPr lang="ja-JP" altLang="en-US" sz="3600" dirty="0"/>
              <a:t>でポータビリティ</a:t>
            </a:r>
            <a:r>
              <a:rPr lang="en-US" altLang="ja-JP" sz="3600" dirty="0"/>
              <a:t>&amp;</a:t>
            </a:r>
            <a:r>
              <a:rPr lang="ja-JP" altLang="en-US" sz="3600" dirty="0"/>
              <a:t>情報漏洩を防ぐ </a:t>
            </a:r>
            <a:r>
              <a:rPr lang="en-US" altLang="ja-JP" sz="3600" dirty="0" err="1"/>
              <a:t>Git</a:t>
            </a:r>
            <a:r>
              <a:rPr lang="en-US" altLang="ja-JP" sz="3600" dirty="0"/>
              <a:t> </a:t>
            </a:r>
            <a:r>
              <a:rPr lang="en-US" altLang="ja-JP" sz="3600" dirty="0" smtClean="0"/>
              <a:t>Hooks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r>
              <a:rPr lang="ja-JP" altLang="en-US" sz="3200" dirty="0"/>
              <a:t>「クリップボード履歴</a:t>
            </a:r>
            <a:r>
              <a:rPr lang="en-US" altLang="ja-JP" sz="3200" dirty="0"/>
              <a:t>&amp;</a:t>
            </a:r>
            <a:r>
              <a:rPr lang="ja-JP" altLang="en-US" sz="3200" dirty="0"/>
              <a:t>定型文ツール</a:t>
            </a:r>
            <a:r>
              <a:rPr lang="ja-JP" altLang="en-US" sz="3200" dirty="0" smtClean="0"/>
              <a:t>」を活用していくと、会社だけではなく、家でも、あらゆる場所で使いたくなる。</a:t>
            </a:r>
            <a:endParaRPr lang="en-US" altLang="ja-JP" sz="3200" dirty="0" smtClean="0"/>
          </a:p>
          <a:p>
            <a:pPr lvl="1"/>
            <a:r>
              <a:rPr kumimoji="1" lang="ja-JP" altLang="en-US" sz="2800" dirty="0" smtClean="0"/>
              <a:t>→クラウドサービス </a:t>
            </a:r>
            <a:r>
              <a:rPr kumimoji="1" lang="en-US" altLang="ja-JP" sz="2800" dirty="0" smtClean="0"/>
              <a:t>github.com </a:t>
            </a:r>
            <a:r>
              <a:rPr kumimoji="1" lang="ja-JP" altLang="en-US" sz="2800" dirty="0" err="1" smtClean="0"/>
              <a:t>で共</a:t>
            </a:r>
            <a:r>
              <a:rPr kumimoji="1" lang="ja-JP" altLang="en-US" sz="2800" dirty="0" smtClean="0"/>
              <a:t>有する。</a:t>
            </a:r>
            <a:endParaRPr kumimoji="1" lang="en-US" altLang="ja-JP" sz="2800" dirty="0" smtClean="0"/>
          </a:p>
          <a:p>
            <a:r>
              <a:rPr lang="ja-JP" altLang="en-US" sz="3200" dirty="0" smtClean="0"/>
              <a:t>でも、社外秘情報はクラウドにアップロード（</a:t>
            </a:r>
            <a:r>
              <a:rPr lang="en-US" altLang="ja-JP" sz="3200" dirty="0" smtClean="0"/>
              <a:t>push</a:t>
            </a:r>
            <a:r>
              <a:rPr lang="ja-JP" altLang="en-US" sz="3200" dirty="0" smtClean="0"/>
              <a:t>）されないように</a:t>
            </a:r>
            <a:r>
              <a:rPr lang="ja-JP" altLang="en-US" sz="3200" dirty="0"/>
              <a:t>したい。</a:t>
            </a:r>
            <a:endParaRPr lang="en-US" altLang="ja-JP" sz="3200" dirty="0"/>
          </a:p>
          <a:p>
            <a:pPr lvl="1"/>
            <a:r>
              <a:rPr kumimoji="1" lang="ja-JP" altLang="en-US" sz="2800" dirty="0" smtClean="0"/>
              <a:t>サンプル設定で</a:t>
            </a:r>
            <a:r>
              <a:rPr lang="ja-JP" altLang="en-US" sz="2800" dirty="0"/>
              <a:t>は</a:t>
            </a:r>
            <a:r>
              <a:rPr kumimoji="1" lang="en-US" altLang="ja-JP" sz="2800" dirty="0" smtClean="0"/>
              <a:t>FSI</a:t>
            </a:r>
            <a:r>
              <a:rPr kumimoji="1" lang="ja-JP" altLang="en-US" sz="2800" dirty="0" err="1" smtClean="0"/>
              <a:t>のを</a:t>
            </a:r>
            <a:r>
              <a:rPr kumimoji="1" lang="ja-JP" altLang="en-US" sz="2800" dirty="0" smtClean="0"/>
              <a:t>頂点とするツリーが設けられている。</a:t>
            </a:r>
            <a:endParaRPr kumimoji="1" lang="en-US" altLang="ja-JP" sz="2800" dirty="0" smtClean="0"/>
          </a:p>
          <a:p>
            <a:pPr lvl="2"/>
            <a:r>
              <a:rPr lang="ja-JP" altLang="en-US" dirty="0" smtClean="0"/>
              <a:t>そのツリーの配下を削除してからアップロードすれば良さそう。</a:t>
            </a:r>
            <a:endParaRPr lang="en-US" altLang="ja-JP" dirty="0" smtClean="0"/>
          </a:p>
          <a:p>
            <a:pPr lvl="1"/>
            <a:r>
              <a:rPr lang="ja-JP" altLang="en-US" sz="2800" dirty="0" smtClean="0"/>
              <a:t>自動化せず、</a:t>
            </a:r>
            <a:r>
              <a:rPr kumimoji="1" lang="ja-JP" altLang="en-US" sz="2800" dirty="0" smtClean="0"/>
              <a:t>人間の努力や注意力に依存していては、早晩、誤ってアップロードしてしまうであろう。</a:t>
            </a:r>
            <a:endParaRPr kumimoji="1" lang="en-US" altLang="ja-JP" sz="2800" dirty="0" smtClean="0"/>
          </a:p>
          <a:p>
            <a:r>
              <a:rPr lang="ja-JP" altLang="en-US" sz="3200" dirty="0" smtClean="0"/>
              <a:t>自動化（</a:t>
            </a:r>
            <a:r>
              <a:rPr lang="en-US" altLang="ja-JP" sz="3200" dirty="0" smtClean="0"/>
              <a:t>Hook</a:t>
            </a:r>
            <a:r>
              <a:rPr lang="en-US" altLang="ja-JP" sz="3200" dirty="0"/>
              <a:t>=</a:t>
            </a:r>
            <a:r>
              <a:rPr lang="ja-JP" altLang="en-US" sz="3200" dirty="0" smtClean="0"/>
              <a:t>フック</a:t>
            </a:r>
            <a:r>
              <a:rPr lang="en-US" altLang="ja-JP" sz="3200" dirty="0" smtClean="0"/>
              <a:t>=</a:t>
            </a:r>
            <a:r>
              <a:rPr lang="ja-JP" altLang="en-US" sz="3200" dirty="0" smtClean="0"/>
              <a:t>鈎針）</a:t>
            </a:r>
            <a:endParaRPr lang="en-US" altLang="ja-JP" sz="3200" dirty="0" smtClean="0"/>
          </a:p>
          <a:p>
            <a:pPr lvl="1"/>
            <a:r>
              <a:rPr kumimoji="1" lang="ja-JP" altLang="en-US" sz="2800" dirty="0" smtClean="0"/>
              <a:t>ある人間の行為（コミット）が行われたら、呼応する処理が自</a:t>
            </a:r>
            <a:r>
              <a:rPr lang="ja-JP" altLang="en-US" sz="2800" dirty="0" smtClean="0"/>
              <a:t>動的に行われる。</a:t>
            </a:r>
            <a:endParaRPr lang="en-US" altLang="ja-JP" sz="2800" dirty="0" smtClean="0"/>
          </a:p>
          <a:p>
            <a:pPr lvl="2"/>
            <a:r>
              <a:rPr kumimoji="1" lang="ja-JP" altLang="en-US" sz="2400" dirty="0" smtClean="0"/>
              <a:t>「自動処理という名の鈎針が行為に引っ掛かって</a:t>
            </a:r>
            <a:r>
              <a:rPr lang="ja-JP" altLang="en-US" sz="2400" dirty="0" smtClean="0"/>
              <a:t>、</a:t>
            </a:r>
            <a:r>
              <a:rPr lang="ja-JP" altLang="en-US" sz="2400" dirty="0" err="1" smtClean="0"/>
              <a:t>引きづられて</a:t>
            </a:r>
            <a:r>
              <a:rPr lang="ja-JP" altLang="en-US" sz="2400" dirty="0" smtClean="0"/>
              <a:t>いる</a:t>
            </a:r>
            <a:r>
              <a:rPr kumimoji="1" lang="ja-JP" altLang="en-US" sz="2400" dirty="0" smtClean="0"/>
              <a:t>」</a:t>
            </a:r>
            <a:endParaRPr kumimoji="1" lang="ja-JP" altLang="en-US" sz="24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7AC27-25EA-49A0-A65A-6E85137720DA}" type="slidenum">
              <a:rPr lang="ja-JP" altLang="en-US" smtClean="0"/>
              <a:pPr/>
              <a:t>64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228373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72373" y="830875"/>
            <a:ext cx="11447253" cy="5331574"/>
          </a:xfrm>
        </p:spPr>
        <p:txBody>
          <a:bodyPr anchor="t"/>
          <a:lstStyle/>
          <a:p>
            <a:pPr marL="0" indent="0" algn="ctr">
              <a:buNone/>
            </a:pPr>
            <a:r>
              <a:rPr lang="ja-JP" altLang="en-US" sz="28700" dirty="0"/>
              <a:t>付録</a:t>
            </a:r>
            <a:endParaRPr kumimoji="1" lang="ja-JP" altLang="en-US" sz="287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7AC27-25EA-49A0-A65A-6E85137720DA}" type="slidenum">
              <a:rPr lang="ja-JP" altLang="en-US" smtClean="0"/>
              <a:pPr/>
              <a:t>65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526503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付録</a:t>
            </a:r>
            <a:r>
              <a:rPr lang="en-US" altLang="ja-JP" dirty="0"/>
              <a:t>1: Windows OS</a:t>
            </a:r>
            <a:r>
              <a:rPr lang="ja-JP" altLang="en-US" dirty="0"/>
              <a:t>の設定画面を一発起動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r>
              <a:rPr lang="ja-JP" altLang="en-US" dirty="0"/>
              <a:t>「</a:t>
            </a:r>
            <a:r>
              <a:rPr lang="en-US" altLang="ja-JP" dirty="0" err="1"/>
              <a:t>ms</a:t>
            </a:r>
            <a:r>
              <a:rPr lang="en-US" altLang="ja-JP" dirty="0"/>
              <a:t>-settings: URI </a:t>
            </a:r>
            <a:r>
              <a:rPr lang="ja-JP" altLang="en-US" dirty="0"/>
              <a:t>スキーム」を利用する</a:t>
            </a:r>
          </a:p>
          <a:p>
            <a:pPr lvl="1"/>
            <a:r>
              <a:rPr lang="en-US" altLang="ja-JP" dirty="0"/>
              <a:t>Windows </a:t>
            </a:r>
            <a:r>
              <a:rPr lang="ja-JP" altLang="en-US" dirty="0"/>
              <a:t>設定アプリの起動 </a:t>
            </a:r>
            <a:r>
              <a:rPr lang="en-US" altLang="ja-JP" dirty="0"/>
              <a:t>- UWP applications | Microsoft Learn</a:t>
            </a:r>
          </a:p>
          <a:p>
            <a:pPr lvl="2"/>
            <a:r>
              <a:rPr lang="en-US" altLang="ja-JP" dirty="0">
                <a:hlinkClick r:id="rId3"/>
              </a:rPr>
              <a:t>https://</a:t>
            </a:r>
            <a:r>
              <a:rPr lang="en-US" altLang="ja-JP" dirty="0" smtClean="0">
                <a:hlinkClick r:id="rId3"/>
              </a:rPr>
              <a:t>learn.microsoft.com/ja-jp/windows/uwp/launch-resume/launch-settings-app#ms-settings-uri-scheme-reference</a:t>
            </a:r>
            <a:endParaRPr lang="en-US" altLang="ja-JP" dirty="0" smtClean="0"/>
          </a:p>
          <a:p>
            <a:pPr lvl="2"/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7AC27-25EA-49A0-A65A-6E85137720DA}" type="slidenum">
              <a:rPr lang="ja-JP" altLang="en-US" smtClean="0"/>
              <a:pPr/>
              <a:t>66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895659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付録</a:t>
            </a:r>
            <a:r>
              <a:rPr lang="en-US" altLang="ja-JP" dirty="0" smtClean="0"/>
              <a:t>2: </a:t>
            </a:r>
            <a:r>
              <a:rPr lang="ja-JP" altLang="en-US" dirty="0" smtClean="0"/>
              <a:t>タスクバーにアイコンを常時 表示させる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pPr marL="742950" indent="-742950">
              <a:buFont typeface="+mj-lt"/>
              <a:buAutoNum type="arabicPeriod"/>
            </a:pPr>
            <a:r>
              <a:rPr lang="en-US" altLang="ja-JP" dirty="0" smtClean="0"/>
              <a:t>win-s</a:t>
            </a:r>
            <a:r>
              <a:rPr lang="ja-JP" altLang="en-US" dirty="0" smtClean="0"/>
              <a:t>で検索窓を開く</a:t>
            </a:r>
            <a:endParaRPr lang="en-US" altLang="ja-JP" dirty="0" smtClean="0"/>
          </a:p>
          <a:p>
            <a:pPr marL="742950" indent="-742950">
              <a:buFont typeface="+mj-lt"/>
              <a:buAutoNum type="arabicPeriod"/>
            </a:pPr>
            <a:r>
              <a:rPr lang="ja-JP" altLang="en-US" dirty="0" smtClean="0"/>
              <a:t>検索窓に「通知領域」と入力し、「タスク バーの通知領域」を選択する</a:t>
            </a:r>
            <a:endParaRPr lang="en-US" altLang="ja-JP" dirty="0" smtClean="0"/>
          </a:p>
          <a:p>
            <a:pPr marL="742950" indent="-742950">
              <a:buFont typeface="+mj-lt"/>
              <a:buAutoNum type="arabicPeriod"/>
            </a:pPr>
            <a:r>
              <a:rPr lang="ja-JP" altLang="en-US" dirty="0" smtClean="0"/>
              <a:t>「タスク バーに表示するアイコンを選択します」を選択する</a:t>
            </a:r>
            <a:endParaRPr lang="en-US" altLang="ja-JP" dirty="0" smtClean="0"/>
          </a:p>
          <a:p>
            <a:pPr marL="742950" indent="-742950">
              <a:buFont typeface="+mj-lt"/>
              <a:buAutoNum type="arabicPeriod"/>
            </a:pPr>
            <a:r>
              <a:rPr lang="ja-JP" altLang="en-US" dirty="0"/>
              <a:t>目的</a:t>
            </a:r>
            <a:r>
              <a:rPr lang="ja-JP" altLang="en-US" dirty="0" smtClean="0"/>
              <a:t>のアプリに対するスイッチ（フラグ）がオフ（白色、黒点が左側にある）だったら、オン（青色、白点が左側）にする</a:t>
            </a:r>
            <a:endParaRPr lang="en-US" altLang="ja-JP" dirty="0" smtClean="0"/>
          </a:p>
          <a:p>
            <a:pPr marL="742950" indent="-742950">
              <a:buFont typeface="+mj-lt"/>
              <a:buAutoNum type="arabicPeriod"/>
            </a:pPr>
            <a:endParaRPr lang="en-US" altLang="ja-JP" dirty="0" smtClean="0"/>
          </a:p>
          <a:p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7AC27-25EA-49A0-A65A-6E85137720DA}" type="slidenum">
              <a:rPr lang="ja-JP" altLang="en-US" smtClean="0"/>
              <a:pPr/>
              <a:t>67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501134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付録</a:t>
            </a:r>
            <a:r>
              <a:rPr lang="en-US" altLang="ja-JP" dirty="0" smtClean="0"/>
              <a:t>2: </a:t>
            </a:r>
            <a:r>
              <a:rPr lang="ja-JP" altLang="en-US" dirty="0" smtClean="0"/>
              <a:t>タスクバーにアイコンを常時</a:t>
            </a:r>
            <a:r>
              <a:rPr lang="ja-JP" altLang="en-US" dirty="0"/>
              <a:t> </a:t>
            </a:r>
            <a:r>
              <a:rPr lang="ja-JP" altLang="en-US" dirty="0" smtClean="0"/>
              <a:t>表示させる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pPr marL="742950" indent="-742950">
              <a:buFont typeface="+mj-lt"/>
              <a:buAutoNum type="arabicPeriod"/>
            </a:pPr>
            <a:r>
              <a:rPr lang="en-US" altLang="ja-JP" sz="2800" dirty="0"/>
              <a:t>win-s</a:t>
            </a:r>
            <a:r>
              <a:rPr lang="ja-JP" altLang="en-US" sz="2800" dirty="0"/>
              <a:t>で検索窓を開く</a:t>
            </a:r>
          </a:p>
          <a:p>
            <a:pPr marL="742950" indent="-742950">
              <a:buFont typeface="+mj-lt"/>
              <a:buAutoNum type="arabicPeriod"/>
            </a:pPr>
            <a:r>
              <a:rPr lang="ja-JP" altLang="en-US" sz="2800" dirty="0"/>
              <a:t>検索窓に「通知領域」と入力し、「タスク バーの通知領域」を選択する</a:t>
            </a:r>
          </a:p>
          <a:p>
            <a:pPr marL="0" indent="0">
              <a:buNone/>
            </a:pPr>
            <a:endParaRPr lang="en-US" altLang="ja-JP" sz="2800" dirty="0" smtClean="0"/>
          </a:p>
          <a:p>
            <a:endParaRPr lang="en-US" altLang="ja-JP" sz="2800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7AC27-25EA-49A0-A65A-6E85137720DA}" type="slidenum">
              <a:rPr lang="ja-JP" altLang="en-US" smtClean="0"/>
              <a:pPr/>
              <a:t>68</a:t>
            </a:fld>
            <a:endParaRPr lang="ja-JP" altLang="en-US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 rotWithShape="1">
          <a:blip r:embed="rId3"/>
          <a:srcRect t="10623" r="12477"/>
          <a:stretch/>
        </p:blipFill>
        <p:spPr>
          <a:xfrm>
            <a:off x="834466" y="1867679"/>
            <a:ext cx="6139754" cy="48537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図 13"/>
          <p:cNvPicPr>
            <a:picLocks noChangeAspect="1"/>
          </p:cNvPicPr>
          <p:nvPr/>
        </p:nvPicPr>
        <p:blipFill rotWithShape="1">
          <a:blip r:embed="rId3"/>
          <a:srcRect l="2905" t="17791" r="59077" b="66707"/>
          <a:stretch/>
        </p:blipFill>
        <p:spPr>
          <a:xfrm>
            <a:off x="4834152" y="3686323"/>
            <a:ext cx="6985475" cy="2204939"/>
          </a:xfrm>
          <a:prstGeom prst="rect">
            <a:avLst/>
          </a:prstGeom>
          <a:noFill/>
          <a:ln w="76200">
            <a:solidFill>
              <a:srgbClr val="00B0F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5" name="正方形/長方形 14"/>
          <p:cNvSpPr/>
          <p:nvPr/>
        </p:nvSpPr>
        <p:spPr>
          <a:xfrm>
            <a:off x="985938" y="2483766"/>
            <a:ext cx="2793582" cy="537338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cxnSp>
        <p:nvCxnSpPr>
          <p:cNvPr id="17" name="直線コネクタ 16"/>
          <p:cNvCxnSpPr/>
          <p:nvPr/>
        </p:nvCxnSpPr>
        <p:spPr>
          <a:xfrm>
            <a:off x="966788" y="3040856"/>
            <a:ext cx="3819525" cy="2907507"/>
          </a:xfrm>
          <a:prstGeom prst="line">
            <a:avLst/>
          </a:prstGeom>
          <a:ln w="28575">
            <a:solidFill>
              <a:srgbClr val="00B0F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/>
          <p:cNvCxnSpPr/>
          <p:nvPr/>
        </p:nvCxnSpPr>
        <p:spPr>
          <a:xfrm>
            <a:off x="3779520" y="2483766"/>
            <a:ext cx="8076724" cy="1142878"/>
          </a:xfrm>
          <a:prstGeom prst="line">
            <a:avLst/>
          </a:prstGeom>
          <a:ln w="28575">
            <a:solidFill>
              <a:srgbClr val="00B0F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1578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付録</a:t>
            </a:r>
            <a:r>
              <a:rPr lang="en-US" altLang="ja-JP" dirty="0" smtClean="0"/>
              <a:t>2: </a:t>
            </a:r>
            <a:r>
              <a:rPr lang="ja-JP" altLang="en-US" dirty="0" smtClean="0"/>
              <a:t>タスクバーにアイコンを常時</a:t>
            </a:r>
            <a:r>
              <a:rPr lang="ja-JP" altLang="en-US" dirty="0"/>
              <a:t> </a:t>
            </a:r>
            <a:r>
              <a:rPr lang="ja-JP" altLang="en-US" dirty="0" smtClean="0"/>
              <a:t>表示させる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67970" y="894601"/>
            <a:ext cx="11447253" cy="5331574"/>
          </a:xfrm>
        </p:spPr>
        <p:txBody>
          <a:bodyPr wrap="square"/>
          <a:lstStyle/>
          <a:p>
            <a:pPr marL="742950" indent="-742950">
              <a:buFont typeface="+mj-lt"/>
              <a:buAutoNum type="arabicPeriod" startAt="3"/>
            </a:pPr>
            <a:r>
              <a:rPr lang="ja-JP" altLang="en-US" dirty="0" smtClean="0"/>
              <a:t>「タスク バーに表示するアイコン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を選択します」を選択する</a:t>
            </a:r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7AC27-25EA-49A0-A65A-6E85137720DA}" type="slidenum">
              <a:rPr lang="ja-JP" altLang="en-US" smtClean="0"/>
              <a:pPr/>
              <a:t>69</a:t>
            </a:fld>
            <a:endParaRPr lang="ja-JP" altLang="en-US"/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2365" y="934233"/>
            <a:ext cx="3448050" cy="3655937"/>
          </a:xfrm>
          <a:prstGeom prst="rect">
            <a:avLst/>
          </a:prstGeom>
        </p:spPr>
      </p:pic>
      <p:pic>
        <p:nvPicPr>
          <p:cNvPr id="12" name="図 11"/>
          <p:cNvPicPr>
            <a:picLocks noChangeAspect="1"/>
          </p:cNvPicPr>
          <p:nvPr/>
        </p:nvPicPr>
        <p:blipFill rotWithShape="1">
          <a:blip r:embed="rId3"/>
          <a:srcRect t="85073" b="1171"/>
          <a:stretch/>
        </p:blipFill>
        <p:spPr>
          <a:xfrm>
            <a:off x="372374" y="4959478"/>
            <a:ext cx="10828695" cy="1579434"/>
          </a:xfrm>
          <a:prstGeom prst="rect">
            <a:avLst/>
          </a:prstGeom>
          <a:noFill/>
          <a:ln w="76200">
            <a:solidFill>
              <a:srgbClr val="00B0F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正方形/長方形 4"/>
          <p:cNvSpPr/>
          <p:nvPr/>
        </p:nvSpPr>
        <p:spPr>
          <a:xfrm>
            <a:off x="8502365" y="4052832"/>
            <a:ext cx="3448050" cy="537338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cxnSp>
        <p:nvCxnSpPr>
          <p:cNvPr id="8" name="直線コネクタ 7"/>
          <p:cNvCxnSpPr/>
          <p:nvPr/>
        </p:nvCxnSpPr>
        <p:spPr>
          <a:xfrm flipV="1">
            <a:off x="372374" y="4052832"/>
            <a:ext cx="8129991" cy="855719"/>
          </a:xfrm>
          <a:prstGeom prst="line">
            <a:avLst/>
          </a:prstGeom>
          <a:ln w="28575">
            <a:solidFill>
              <a:srgbClr val="00B0F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/>
          <p:cNvCxnSpPr/>
          <p:nvPr/>
        </p:nvCxnSpPr>
        <p:spPr>
          <a:xfrm flipV="1">
            <a:off x="11245850" y="4629802"/>
            <a:ext cx="704565" cy="1961498"/>
          </a:xfrm>
          <a:prstGeom prst="line">
            <a:avLst/>
          </a:prstGeom>
          <a:ln w="28575">
            <a:solidFill>
              <a:srgbClr val="00B0F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左矢印 19"/>
          <p:cNvSpPr/>
          <p:nvPr/>
        </p:nvSpPr>
        <p:spPr>
          <a:xfrm>
            <a:off x="7110663" y="5302754"/>
            <a:ext cx="814137" cy="1020763"/>
          </a:xfrm>
          <a:prstGeom prst="lef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20195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お悩み・トラブル→道具を使おう！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7AC27-25EA-49A0-A65A-6E85137720DA}" type="slidenum">
              <a:rPr kumimoji="1" lang="ja-JP" altLang="en-US" smtClean="0"/>
              <a:t>7</a:t>
            </a:fld>
            <a:endParaRPr kumimoji="1" lang="ja-JP" altLang="en-US"/>
          </a:p>
        </p:txBody>
      </p:sp>
      <p:graphicFrame>
        <p:nvGraphicFramePr>
          <p:cNvPr id="6" name="コンテンツ プレースホルダー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7317891"/>
              </p:ext>
            </p:extLst>
          </p:nvPr>
        </p:nvGraphicFramePr>
        <p:xfrm>
          <a:off x="122238" y="846138"/>
          <a:ext cx="11947525" cy="58753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24885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付録</a:t>
            </a:r>
            <a:r>
              <a:rPr lang="en-US" altLang="ja-JP" dirty="0" smtClean="0"/>
              <a:t>2: </a:t>
            </a:r>
            <a:r>
              <a:rPr lang="ja-JP" altLang="en-US" dirty="0" smtClean="0"/>
              <a:t>タスクバーにアイコンを常時 表示させる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pPr marL="742950" indent="-742950">
              <a:buFont typeface="+mj-lt"/>
              <a:buAutoNum type="arabicPeriod" startAt="4"/>
            </a:pPr>
            <a:r>
              <a:rPr lang="ja-JP" altLang="en-US" dirty="0" smtClean="0"/>
              <a:t>目的のアプリに対するスイッチ（フラグ）がオフ（白色、黒点が左側にある）だったら、オン（青色、白点が右側）にする</a:t>
            </a:r>
            <a:endParaRPr lang="en-US" altLang="ja-JP" dirty="0" smtClean="0"/>
          </a:p>
          <a:p>
            <a:pPr marL="742950" indent="-742950">
              <a:buFont typeface="+mj-lt"/>
              <a:buAutoNum type="arabicPeriod" startAt="5"/>
            </a:pPr>
            <a:endParaRPr lang="en-US" altLang="ja-JP" dirty="0" smtClean="0"/>
          </a:p>
          <a:p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7AC27-25EA-49A0-A65A-6E85137720DA}" type="slidenum">
              <a:rPr lang="ja-JP" altLang="en-US" smtClean="0"/>
              <a:pPr/>
              <a:t>70</a:t>
            </a:fld>
            <a:endParaRPr lang="ja-JP" altLang="en-US"/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 rotWithShape="1">
          <a:blip r:embed="rId3"/>
          <a:srcRect l="748" t="52041" r="3407" b="23782"/>
          <a:stretch/>
        </p:blipFill>
        <p:spPr>
          <a:xfrm>
            <a:off x="1805013" y="2723654"/>
            <a:ext cx="8280803" cy="10411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図 11"/>
          <p:cNvPicPr>
            <a:picLocks noChangeAspect="1"/>
          </p:cNvPicPr>
          <p:nvPr/>
        </p:nvPicPr>
        <p:blipFill rotWithShape="1">
          <a:blip r:embed="rId4"/>
          <a:srcRect t="30890" b="21953"/>
          <a:stretch/>
        </p:blipFill>
        <p:spPr>
          <a:xfrm>
            <a:off x="1805637" y="3935481"/>
            <a:ext cx="8279768" cy="10374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左矢印 12"/>
          <p:cNvSpPr/>
          <p:nvPr/>
        </p:nvSpPr>
        <p:spPr>
          <a:xfrm rot="5400000" flipH="1">
            <a:off x="6855344" y="3316227"/>
            <a:ext cx="820405" cy="820989"/>
          </a:xfrm>
          <a:prstGeom prst="lef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grpSp>
        <p:nvGrpSpPr>
          <p:cNvPr id="18" name="グループ化 17"/>
          <p:cNvGrpSpPr/>
          <p:nvPr/>
        </p:nvGrpSpPr>
        <p:grpSpPr>
          <a:xfrm>
            <a:off x="4835570" y="5295778"/>
            <a:ext cx="6485521" cy="1281112"/>
            <a:chOff x="5094514" y="5257800"/>
            <a:chExt cx="6485521" cy="1281112"/>
          </a:xfrm>
        </p:grpSpPr>
        <p:pic>
          <p:nvPicPr>
            <p:cNvPr id="5" name="図 4"/>
            <p:cNvPicPr>
              <a:picLocks noChangeAspect="1"/>
            </p:cNvPicPr>
            <p:nvPr/>
          </p:nvPicPr>
          <p:blipFill rotWithShape="1">
            <a:blip r:embed="rId5"/>
            <a:srcRect l="17060" t="59655"/>
            <a:stretch/>
          </p:blipFill>
          <p:spPr>
            <a:xfrm>
              <a:off x="5094514" y="5305809"/>
              <a:ext cx="6485521" cy="1233103"/>
            </a:xfrm>
            <a:prstGeom prst="rect">
              <a:avLst/>
            </a:prstGeom>
          </p:spPr>
        </p:pic>
        <p:sp>
          <p:nvSpPr>
            <p:cNvPr id="7" name="円/楕円 6"/>
            <p:cNvSpPr/>
            <p:nvPr/>
          </p:nvSpPr>
          <p:spPr>
            <a:xfrm>
              <a:off x="5485605" y="5257800"/>
              <a:ext cx="703221" cy="703221"/>
            </a:xfrm>
            <a:prstGeom prst="ellipse">
              <a:avLst/>
            </a:prstGeom>
            <a:noFill/>
            <a:ln w="762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endPara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</p:grpSp>
      <p:sp>
        <p:nvSpPr>
          <p:cNvPr id="17" name="フリーフォーム 16"/>
          <p:cNvSpPr/>
          <p:nvPr/>
        </p:nvSpPr>
        <p:spPr>
          <a:xfrm>
            <a:off x="4777783" y="3665646"/>
            <a:ext cx="2156417" cy="1617554"/>
          </a:xfrm>
          <a:custGeom>
            <a:avLst/>
            <a:gdLst>
              <a:gd name="connsiteX0" fmla="*/ 2156417 w 2156417"/>
              <a:gd name="connsiteY0" fmla="*/ 601554 h 1617554"/>
              <a:gd name="connsiteX1" fmla="*/ 73617 w 2156417"/>
              <a:gd name="connsiteY1" fmla="*/ 42754 h 1617554"/>
              <a:gd name="connsiteX2" fmla="*/ 670517 w 2156417"/>
              <a:gd name="connsiteY2" fmla="*/ 1617554 h 1617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56417" h="1617554">
                <a:moveTo>
                  <a:pt x="2156417" y="601554"/>
                </a:moveTo>
                <a:cubicBezTo>
                  <a:pt x="1238842" y="237487"/>
                  <a:pt x="321267" y="-126579"/>
                  <a:pt x="73617" y="42754"/>
                </a:cubicBezTo>
                <a:cubicBezTo>
                  <a:pt x="-174033" y="212087"/>
                  <a:pt x="248242" y="914820"/>
                  <a:pt x="670517" y="1617554"/>
                </a:cubicBezTo>
              </a:path>
            </a:pathLst>
          </a:custGeom>
          <a:noFill/>
          <a:ln w="76200">
            <a:solidFill>
              <a:srgbClr val="00B0F0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0214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72374" y="1"/>
            <a:ext cx="11447253" cy="1509710"/>
          </a:xfrm>
        </p:spPr>
        <p:txBody>
          <a:bodyPr/>
          <a:lstStyle/>
          <a:p>
            <a:r>
              <a:rPr lang="ja-JP" altLang="en-US" dirty="0" smtClean="0"/>
              <a:t>付録</a:t>
            </a:r>
            <a:r>
              <a:rPr lang="en-US" altLang="ja-JP" dirty="0" smtClean="0"/>
              <a:t>3:</a:t>
            </a:r>
            <a:r>
              <a:rPr lang="ja-JP" altLang="en-US" dirty="0"/>
              <a:t>マウスを使わず</a:t>
            </a:r>
            <a:r>
              <a:rPr lang="ja-JP" altLang="en-US" dirty="0" smtClean="0"/>
              <a:t>に、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タスクバーのアイコンを右クリックする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72374" y="1689099"/>
            <a:ext cx="11697424" cy="4487863"/>
          </a:xfrm>
        </p:spPr>
        <p:txBody>
          <a:bodyPr wrap="square"/>
          <a:lstStyle/>
          <a:p>
            <a:pPr marL="742950" indent="-742950">
              <a:buFont typeface="+mj-lt"/>
              <a:buAutoNum type="arabicPeriod"/>
            </a:pPr>
            <a:r>
              <a:rPr lang="ja-JP" altLang="en-US" b="1" dirty="0" smtClean="0">
                <a:solidFill>
                  <a:schemeClr val="accent2"/>
                </a:solidFill>
              </a:rPr>
              <a:t>ショートカットキー </a:t>
            </a:r>
            <a:r>
              <a:rPr lang="en-US" altLang="ja-JP" b="1" dirty="0" smtClean="0">
                <a:solidFill>
                  <a:schemeClr val="accent2"/>
                </a:solidFill>
              </a:rPr>
              <a:t>win-b</a:t>
            </a:r>
            <a:endParaRPr lang="en-US" altLang="ja-JP" b="1" dirty="0">
              <a:solidFill>
                <a:schemeClr val="accent2"/>
              </a:solidFill>
            </a:endParaRPr>
          </a:p>
          <a:p>
            <a:pPr lvl="1"/>
            <a:r>
              <a:rPr lang="ja-JP" altLang="en-US" dirty="0" smtClean="0"/>
              <a:t>タスクバーのインジケーターにフォーカスが当たる</a:t>
            </a:r>
            <a:endParaRPr lang="en-US" altLang="ja-JP" dirty="0" smtClean="0"/>
          </a:p>
          <a:p>
            <a:pPr marL="742950" indent="-742950">
              <a:buFont typeface="+mj-lt"/>
              <a:buAutoNum type="arabicPeriod"/>
            </a:pPr>
            <a:r>
              <a:rPr lang="ja-JP" altLang="en-US" dirty="0" smtClean="0"/>
              <a:t>上下左右のカーソルキー</a:t>
            </a:r>
            <a:endParaRPr lang="en-US" altLang="ja-JP" dirty="0" smtClean="0"/>
          </a:p>
          <a:p>
            <a:pPr lvl="1"/>
            <a:r>
              <a:rPr lang="ja-JP" altLang="en-US" dirty="0"/>
              <a:t>目的</a:t>
            </a:r>
            <a:r>
              <a:rPr lang="ja-JP" altLang="en-US" dirty="0" smtClean="0"/>
              <a:t>のアイコンにカーソルを当てる</a:t>
            </a:r>
            <a:endParaRPr lang="en-US" altLang="ja-JP" dirty="0" smtClean="0"/>
          </a:p>
          <a:p>
            <a:pPr marL="742950" indent="-742950">
              <a:buFont typeface="+mj-lt"/>
              <a:buAutoNum type="arabicPeriod"/>
            </a:pPr>
            <a:r>
              <a:rPr lang="ja-JP" altLang="en-US" b="1" dirty="0" smtClean="0">
                <a:solidFill>
                  <a:schemeClr val="accent2"/>
                </a:solidFill>
              </a:rPr>
              <a:t>アプリケーションキー</a:t>
            </a:r>
            <a:endParaRPr lang="en-US" altLang="ja-JP" b="1" dirty="0" smtClean="0">
              <a:solidFill>
                <a:schemeClr val="accent2"/>
              </a:solidFill>
            </a:endParaRPr>
          </a:p>
          <a:p>
            <a:pPr marL="1314450" lvl="1" indent="-742950"/>
            <a:r>
              <a:rPr lang="ja-JP" altLang="en-US" b="1" dirty="0">
                <a:solidFill>
                  <a:schemeClr val="accent2"/>
                </a:solidFill>
              </a:rPr>
              <a:t>右</a:t>
            </a:r>
            <a:r>
              <a:rPr lang="ja-JP" altLang="en-US" b="1" dirty="0" smtClean="0">
                <a:solidFill>
                  <a:schemeClr val="accent2"/>
                </a:solidFill>
              </a:rPr>
              <a:t>クリック代わり</a:t>
            </a:r>
          </a:p>
          <a:p>
            <a:pPr marL="1257300" lvl="2" indent="-342900"/>
            <a:r>
              <a:rPr lang="ja-JP" altLang="en-US" dirty="0" smtClean="0"/>
              <a:t>アプリケーションキーが備わっている機種を選ぶべき</a:t>
            </a:r>
            <a:endParaRPr lang="en-US" altLang="ja-JP" dirty="0" smtClean="0"/>
          </a:p>
          <a:p>
            <a:pPr marL="1257300" lvl="2" indent="-342900"/>
            <a:r>
              <a:rPr lang="ja-JP" altLang="en-US" dirty="0" smtClean="0"/>
              <a:t>アプリケーションキーが備わっている外付けキーボードを使うべき</a:t>
            </a:r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7AC27-25EA-49A0-A65A-6E85137720DA}" type="slidenum">
              <a:rPr lang="ja-JP" altLang="en-US" smtClean="0"/>
              <a:pPr/>
              <a:t>71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429289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IME</a:t>
            </a:r>
            <a:r>
              <a:rPr lang="ja-JP" altLang="en-US" dirty="0"/>
              <a:t>（日本語入力プログラム）の技、あれこれ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72374" y="845389"/>
            <a:ext cx="11447253" cy="5331574"/>
          </a:xfrm>
        </p:spPr>
        <p:txBody>
          <a:bodyPr>
            <a:noAutofit/>
          </a:bodyPr>
          <a:lstStyle/>
          <a:p>
            <a:r>
              <a:rPr lang="ja-JP" altLang="en-US" sz="4000" dirty="0"/>
              <a:t>短縮読み</a:t>
            </a:r>
          </a:p>
          <a:p>
            <a:pPr lvl="1"/>
            <a:r>
              <a:rPr lang="ja-JP" altLang="en-US" sz="3600" dirty="0"/>
              <a:t>「おつはや」→「お疲れさまです。早川です。」</a:t>
            </a:r>
          </a:p>
          <a:p>
            <a:pPr lvl="1"/>
            <a:r>
              <a:rPr lang="ja-JP" altLang="en-US" sz="3600" dirty="0"/>
              <a:t>「いかとお」→「以下の通りです。」</a:t>
            </a:r>
          </a:p>
          <a:p>
            <a:r>
              <a:rPr lang="ja-JP" altLang="en-US" sz="4000" dirty="0"/>
              <a:t>一発アルファベット変換（</a:t>
            </a:r>
            <a:r>
              <a:rPr lang="en-US" altLang="ja-JP" sz="4000" dirty="0"/>
              <a:t>F9</a:t>
            </a:r>
            <a:r>
              <a:rPr lang="ja-JP" altLang="en-US" sz="4000" dirty="0"/>
              <a:t>キー・</a:t>
            </a:r>
            <a:r>
              <a:rPr lang="en-US" altLang="ja-JP" sz="4000" dirty="0"/>
              <a:t>F10</a:t>
            </a:r>
            <a:r>
              <a:rPr lang="ja-JP" altLang="en-US" sz="4000" dirty="0"/>
              <a:t>キー）</a:t>
            </a:r>
          </a:p>
          <a:p>
            <a:pPr lvl="1"/>
            <a:r>
              <a:rPr lang="ja-JP" altLang="en-US" sz="3600" dirty="0"/>
              <a:t>日本語入力のまま、数単語だけ英語を打つ。</a:t>
            </a:r>
          </a:p>
          <a:p>
            <a:r>
              <a:rPr lang="ja-JP" altLang="en-US" sz="4000" dirty="0"/>
              <a:t>一発カタカナ変換（</a:t>
            </a:r>
            <a:r>
              <a:rPr lang="en-US" altLang="ja-JP" sz="4000" dirty="0"/>
              <a:t>ctrl-</a:t>
            </a:r>
            <a:r>
              <a:rPr lang="en-US" altLang="ja-JP" sz="4000" dirty="0" err="1"/>
              <a:t>i</a:t>
            </a:r>
            <a:r>
              <a:rPr lang="ja-JP" altLang="en-US" sz="4000" dirty="0"/>
              <a:t>）</a:t>
            </a:r>
          </a:p>
          <a:p>
            <a:r>
              <a:rPr lang="ja-JP" altLang="en-US" sz="4000" dirty="0"/>
              <a:t>一発ひらがな変換（</a:t>
            </a:r>
            <a:r>
              <a:rPr lang="en-US" altLang="ja-JP" sz="4000" dirty="0"/>
              <a:t>ctrl-u</a:t>
            </a:r>
            <a:r>
              <a:rPr lang="ja-JP" altLang="en-US" sz="4000" dirty="0"/>
              <a:t>）</a:t>
            </a:r>
          </a:p>
          <a:p>
            <a:r>
              <a:rPr lang="ja-JP" altLang="en-US" sz="4000" dirty="0"/>
              <a:t>漢字確定後の再変換</a:t>
            </a:r>
          </a:p>
          <a:p>
            <a:pPr lvl="1"/>
            <a:r>
              <a:rPr lang="ja-JP" altLang="en-US" sz="3600" dirty="0"/>
              <a:t>漢字の変換ミス</a:t>
            </a:r>
          </a:p>
          <a:p>
            <a:endParaRPr kumimoji="1" lang="ja-JP" altLang="en-US" sz="40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7AC27-25EA-49A0-A65A-6E85137720DA}" type="slidenum">
              <a:rPr lang="ja-JP" altLang="en-US" smtClean="0"/>
              <a:pPr/>
              <a:t>8</a:t>
            </a:fld>
            <a:endParaRPr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4248" y="3984304"/>
            <a:ext cx="2247900" cy="2554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860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IME</a:t>
            </a:r>
            <a:r>
              <a:rPr lang="ja-JP" altLang="en-US" dirty="0"/>
              <a:t>便利</a:t>
            </a:r>
            <a:r>
              <a:rPr lang="en-US" altLang="ja-JP" dirty="0" smtClean="0"/>
              <a:t>! …</a:t>
            </a:r>
            <a:r>
              <a:rPr lang="ja-JP" altLang="en-US" dirty="0" smtClean="0"/>
              <a:t>とはいえ</a:t>
            </a:r>
            <a:r>
              <a:rPr lang="ja-JP" altLang="en-US" dirty="0"/>
              <a:t>、</a:t>
            </a:r>
            <a:r>
              <a:rPr lang="en-US" altLang="ja-JP" dirty="0"/>
              <a:t>IME</a:t>
            </a:r>
            <a:r>
              <a:rPr lang="ja-JP" altLang="en-US" dirty="0"/>
              <a:t>のもどかしさよ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sz="4000" dirty="0" smtClean="0"/>
              <a:t>平仮名を入力するもどかしさ</a:t>
            </a:r>
          </a:p>
          <a:p>
            <a:r>
              <a:rPr lang="ja-JP" altLang="en-US" sz="4000" dirty="0" smtClean="0"/>
              <a:t>漢字を候補の中から選ぶもどかしさ</a:t>
            </a:r>
            <a:endParaRPr lang="ja-JP" altLang="en-US" sz="40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7AC27-25EA-49A0-A65A-6E85137720DA}" type="slidenum">
              <a:rPr lang="ja-JP" altLang="en-US" smtClean="0"/>
              <a:pPr/>
              <a:t>9</a:t>
            </a:fld>
            <a:endParaRPr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4248" y="3984303"/>
            <a:ext cx="2247900" cy="2554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444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spAutoFit/>
      </a:bodyPr>
      <a:lstStyle>
        <a:defPPr algn="ctr">
          <a:defRPr dirty="0">
            <a:latin typeface="BIZ UDPゴシック" panose="020B0400000000000000" pitchFamily="50" charset="-128"/>
            <a:ea typeface="BIZ UDPゴシック" panose="020B0400000000000000" pitchFamily="50" charset="-128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52400">
          <a:solidFill>
            <a:srgbClr val="00B0F0"/>
          </a:solidFill>
          <a:headEnd type="none"/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4000" dirty="0">
            <a:latin typeface="BIZ UDPゴシック" panose="020B0400000000000000" pitchFamily="50" charset="-128"/>
            <a:ea typeface="BIZ UDPゴシック" panose="020B0400000000000000" pitchFamily="50" charset="-128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598</TotalTime>
  <Words>3654</Words>
  <Application>Microsoft Office PowerPoint</Application>
  <PresentationFormat>ワイド画面</PresentationFormat>
  <Paragraphs>712</Paragraphs>
  <Slides>71</Slides>
  <Notes>27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71</vt:i4>
      </vt:variant>
    </vt:vector>
  </HeadingPairs>
  <TitlesOfParts>
    <vt:vector size="78" baseType="lpstr">
      <vt:lpstr>BIZ UDPゴシック</vt:lpstr>
      <vt:lpstr>BIZ UDゴシック</vt:lpstr>
      <vt:lpstr>ＭＳ Ｐゴシック</vt:lpstr>
      <vt:lpstr>Arial</vt:lpstr>
      <vt:lpstr>Calibri</vt:lpstr>
      <vt:lpstr>Wingdings</vt:lpstr>
      <vt:lpstr>Office テーマ</vt:lpstr>
      <vt:lpstr>ClipboardHistory の ご紹介</vt:lpstr>
      <vt:lpstr>今日の目指すところ</vt:lpstr>
      <vt:lpstr>目次</vt:lpstr>
      <vt:lpstr>目次</vt:lpstr>
      <vt:lpstr>こんなお悩み・トラブル、ありませんか？</vt:lpstr>
      <vt:lpstr>こんなお悩み・トラブル、ありませんか？</vt:lpstr>
      <vt:lpstr>お悩み・トラブル→道具を使おう！</vt:lpstr>
      <vt:lpstr>IME（日本語入力プログラム）の技、あれこれ</vt:lpstr>
      <vt:lpstr>IME便利! …とはいえ、IMEのもどかしさよ</vt:lpstr>
      <vt:lpstr>「クリップボード履歴&amp;定型文ツール」を使おう！</vt:lpstr>
      <vt:lpstr>目次</vt:lpstr>
      <vt:lpstr>Clipboard Historyの機能（一部）</vt:lpstr>
      <vt:lpstr>Clipboard Historyの機能（一部）</vt:lpstr>
      <vt:lpstr>Clipboard History の優位性</vt:lpstr>
      <vt:lpstr>Clipboard History の優位性</vt:lpstr>
      <vt:lpstr>Clipboard History の優位性</vt:lpstr>
      <vt:lpstr>Clipboard History の優位性</vt:lpstr>
      <vt:lpstr>目玉機能1.FIFO と LILO</vt:lpstr>
      <vt:lpstr>目玉機能2. アクセスキーを設定できる/1</vt:lpstr>
      <vt:lpstr>目玉機能2. アクセスキーを設定できる/2</vt:lpstr>
      <vt:lpstr>目玉機能2. アクセスキーを設定できる/3</vt:lpstr>
      <vt:lpstr>目玉機能3.ランチャー（LAUNCHER）/1</vt:lpstr>
      <vt:lpstr>目玉機能3.ランチャー（LAUNCHER）/2</vt:lpstr>
      <vt:lpstr>目玉機能3.ランチャー（LAUNCHER）/3</vt:lpstr>
      <vt:lpstr>目玉機能3.ランチャー（LAUNCHER）/4</vt:lpstr>
      <vt:lpstr>Clipboard History の優位性</vt:lpstr>
      <vt:lpstr>目玉機能</vt:lpstr>
      <vt:lpstr>目次</vt:lpstr>
      <vt:lpstr>インストール（適宜やってください）</vt:lpstr>
      <vt:lpstr>設定ファイルのサンプルの共有</vt:lpstr>
      <vt:lpstr>実践</vt:lpstr>
      <vt:lpstr>実践;動的定型句</vt:lpstr>
      <vt:lpstr>実践; FIFO</vt:lpstr>
      <vt:lpstr>実践; ランチャー</vt:lpstr>
      <vt:lpstr>実践; 引用符で囲む</vt:lpstr>
      <vt:lpstr>実践; 引用符を外す</vt:lpstr>
      <vt:lpstr>実践; 括弧で囲む</vt:lpstr>
      <vt:lpstr>目次</vt:lpstr>
      <vt:lpstr>危険: パスワードが履歴に残ってしまう問題！</vt:lpstr>
      <vt:lpstr>危険: パスワードが履歴に残ってしまう問題！</vt:lpstr>
      <vt:lpstr>目次</vt:lpstr>
      <vt:lpstr>履歴が巨大過ぎると固まる</vt:lpstr>
      <vt:lpstr>固まったら、再読み込み</vt:lpstr>
      <vt:lpstr>目次</vt:lpstr>
      <vt:lpstr>活用のためのアイディア（列挙）</vt:lpstr>
      <vt:lpstr>活用のためのアイディア（列挙）</vt:lpstr>
      <vt:lpstr>MECEでなくていい</vt:lpstr>
      <vt:lpstr>活用のためのアイディア（列挙）</vt:lpstr>
      <vt:lpstr>アクセスキーの選択方針;〇〇しやすさ</vt:lpstr>
      <vt:lpstr>活用のためのアイディア（列挙）</vt:lpstr>
      <vt:lpstr>貼り付けず、見るだけでもいい</vt:lpstr>
      <vt:lpstr>活用のためのアイディア（列挙）</vt:lpstr>
      <vt:lpstr>最終的には削除されてしまう部分が 含まれていても良い </vt:lpstr>
      <vt:lpstr>活用のためのアイディア（列挙）</vt:lpstr>
      <vt:lpstr>まず登録するもの / 汎プロジェクト</vt:lpstr>
      <vt:lpstr>活用のためのアイディア（列挙）</vt:lpstr>
      <vt:lpstr>まず登録するもの / プロジェクト別</vt:lpstr>
      <vt:lpstr>活用のためのアイディア（列挙）</vt:lpstr>
      <vt:lpstr>日々更新（追加・変更）（主にプロジェクト面)</vt:lpstr>
      <vt:lpstr>活用のためのアイディア（列挙）</vt:lpstr>
      <vt:lpstr>日々更新（追加・変更）が面倒？&lt;マインド編&gt;</vt:lpstr>
      <vt:lpstr>日々更新（追加・変更）が面倒？&lt;技術編&gt;</vt:lpstr>
      <vt:lpstr>活用のためのアイディア（列挙）</vt:lpstr>
      <vt:lpstr>githubでポータビリティ&amp;情報漏洩を防ぐ Git Hooks</vt:lpstr>
      <vt:lpstr>PowerPoint プレゼンテーション</vt:lpstr>
      <vt:lpstr>付録1: Windows OSの設定画面を一発起動</vt:lpstr>
      <vt:lpstr>付録2: タスクバーにアイコンを常時 表示させる</vt:lpstr>
      <vt:lpstr>付録2: タスクバーにアイコンを常時 表示させる</vt:lpstr>
      <vt:lpstr>付録2: タスクバーにアイコンを常時 表示させる</vt:lpstr>
      <vt:lpstr>付録2: タスクバーにアイコンを常時 表示させる</vt:lpstr>
      <vt:lpstr>付録3:マウスを使わずに、 タスクバーのアイコンを右クリックする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ClipboardHistory の ご紹介</dc:title>
  <dc:creator>早川 剛</dc:creator>
  <cp:lastModifiedBy>早川 剛</cp:lastModifiedBy>
  <cp:revision>669</cp:revision>
  <dcterms:created xsi:type="dcterms:W3CDTF">2024-12-02T13:20:40Z</dcterms:created>
  <dcterms:modified xsi:type="dcterms:W3CDTF">2024-12-03T17:58:24Z</dcterms:modified>
</cp:coreProperties>
</file>