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1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3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23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3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41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3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32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3B70-76A8-4701-84ED-EB01152F975F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0092-D09F-497C-805C-64D6C3ECE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4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/>
          <a:stretch/>
        </p:blipFill>
        <p:spPr>
          <a:xfrm>
            <a:off x="2216944" y="743285"/>
            <a:ext cx="7774294" cy="53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フリーフォーム 4"/>
          <p:cNvSpPr/>
          <p:nvPr/>
        </p:nvSpPr>
        <p:spPr>
          <a:xfrm>
            <a:off x="4342878" y="2152073"/>
            <a:ext cx="4016031" cy="2104513"/>
          </a:xfrm>
          <a:custGeom>
            <a:avLst/>
            <a:gdLst>
              <a:gd name="connsiteX0" fmla="*/ 62867 w 4016031"/>
              <a:gd name="connsiteY0" fmla="*/ 0 h 2104513"/>
              <a:gd name="connsiteX1" fmla="*/ 229122 w 4016031"/>
              <a:gd name="connsiteY1" fmla="*/ 942109 h 2104513"/>
              <a:gd name="connsiteX2" fmla="*/ 1928613 w 4016031"/>
              <a:gd name="connsiteY2" fmla="*/ 1062182 h 2104513"/>
              <a:gd name="connsiteX3" fmla="*/ 2390431 w 4016031"/>
              <a:gd name="connsiteY3" fmla="*/ 1985818 h 2104513"/>
              <a:gd name="connsiteX4" fmla="*/ 3415667 w 4016031"/>
              <a:gd name="connsiteY4" fmla="*/ 2050472 h 2104513"/>
              <a:gd name="connsiteX5" fmla="*/ 3655813 w 4016031"/>
              <a:gd name="connsiteY5" fmla="*/ 1597891 h 2104513"/>
              <a:gd name="connsiteX6" fmla="*/ 4016031 w 4016031"/>
              <a:gd name="connsiteY6" fmla="*/ 1551709 h 21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1" h="2104513">
                <a:moveTo>
                  <a:pt x="62867" y="0"/>
                </a:moveTo>
                <a:cubicBezTo>
                  <a:pt x="-9485" y="382539"/>
                  <a:pt x="-81836" y="765079"/>
                  <a:pt x="229122" y="942109"/>
                </a:cubicBezTo>
                <a:cubicBezTo>
                  <a:pt x="540080" y="1119139"/>
                  <a:pt x="1568395" y="888231"/>
                  <a:pt x="1928613" y="1062182"/>
                </a:cubicBezTo>
                <a:cubicBezTo>
                  <a:pt x="2288831" y="1236133"/>
                  <a:pt x="2142589" y="1821103"/>
                  <a:pt x="2390431" y="1985818"/>
                </a:cubicBezTo>
                <a:cubicBezTo>
                  <a:pt x="2638273" y="2150533"/>
                  <a:pt x="3204770" y="2115126"/>
                  <a:pt x="3415667" y="2050472"/>
                </a:cubicBezTo>
                <a:cubicBezTo>
                  <a:pt x="3626564" y="1985818"/>
                  <a:pt x="3555752" y="1681018"/>
                  <a:pt x="3655813" y="1597891"/>
                </a:cubicBezTo>
                <a:cubicBezTo>
                  <a:pt x="3755874" y="1514764"/>
                  <a:pt x="3885952" y="1533236"/>
                  <a:pt x="4016031" y="1551709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1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/>
          <a:stretch/>
        </p:blipFill>
        <p:spPr>
          <a:xfrm>
            <a:off x="2182842" y="686143"/>
            <a:ext cx="7826316" cy="5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フリーフォーム 1"/>
          <p:cNvSpPr/>
          <p:nvPr/>
        </p:nvSpPr>
        <p:spPr>
          <a:xfrm>
            <a:off x="4442691" y="1788301"/>
            <a:ext cx="3971636" cy="2444593"/>
          </a:xfrm>
          <a:custGeom>
            <a:avLst/>
            <a:gdLst>
              <a:gd name="connsiteX0" fmla="*/ 0 w 3971636"/>
              <a:gd name="connsiteY0" fmla="*/ 225226 h 2444593"/>
              <a:gd name="connsiteX1" fmla="*/ 2124364 w 3971636"/>
              <a:gd name="connsiteY1" fmla="*/ 188281 h 2444593"/>
              <a:gd name="connsiteX2" fmla="*/ 2078182 w 3971636"/>
              <a:gd name="connsiteY2" fmla="*/ 2266463 h 2444593"/>
              <a:gd name="connsiteX3" fmla="*/ 3491345 w 3971636"/>
              <a:gd name="connsiteY3" fmla="*/ 2284935 h 2444593"/>
              <a:gd name="connsiteX4" fmla="*/ 3491345 w 3971636"/>
              <a:gd name="connsiteY4" fmla="*/ 1841590 h 2444593"/>
              <a:gd name="connsiteX5" fmla="*/ 3971636 w 3971636"/>
              <a:gd name="connsiteY5" fmla="*/ 1813881 h 24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1636" h="2444593">
                <a:moveTo>
                  <a:pt x="0" y="225226"/>
                </a:moveTo>
                <a:cubicBezTo>
                  <a:pt x="889000" y="36650"/>
                  <a:pt x="1778000" y="-151925"/>
                  <a:pt x="2124364" y="188281"/>
                </a:cubicBezTo>
                <a:cubicBezTo>
                  <a:pt x="2470728" y="528487"/>
                  <a:pt x="1850352" y="1917021"/>
                  <a:pt x="2078182" y="2266463"/>
                </a:cubicBezTo>
                <a:cubicBezTo>
                  <a:pt x="2306012" y="2615905"/>
                  <a:pt x="3255818" y="2355747"/>
                  <a:pt x="3491345" y="2284935"/>
                </a:cubicBezTo>
                <a:cubicBezTo>
                  <a:pt x="3726872" y="2214123"/>
                  <a:pt x="3411297" y="1920099"/>
                  <a:pt x="3491345" y="1841590"/>
                </a:cubicBezTo>
                <a:cubicBezTo>
                  <a:pt x="3571393" y="1763081"/>
                  <a:pt x="3771514" y="1788481"/>
                  <a:pt x="3971636" y="1813881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6677891" y="2397784"/>
            <a:ext cx="1458216" cy="1167452"/>
          </a:xfrm>
          <a:custGeom>
            <a:avLst/>
            <a:gdLst>
              <a:gd name="connsiteX0" fmla="*/ 0 w 1458216"/>
              <a:gd name="connsiteY0" fmla="*/ 96034 h 1167452"/>
              <a:gd name="connsiteX1" fmla="*/ 1302327 w 1458216"/>
              <a:gd name="connsiteY1" fmla="*/ 105271 h 1167452"/>
              <a:gd name="connsiteX2" fmla="*/ 1385454 w 1458216"/>
              <a:gd name="connsiteY2" fmla="*/ 1167452 h 116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216" h="1167452">
                <a:moveTo>
                  <a:pt x="0" y="96034"/>
                </a:moveTo>
                <a:cubicBezTo>
                  <a:pt x="535709" y="11367"/>
                  <a:pt x="1071418" y="-73299"/>
                  <a:pt x="1302327" y="105271"/>
                </a:cubicBezTo>
                <a:cubicBezTo>
                  <a:pt x="1533236" y="283841"/>
                  <a:pt x="1459345" y="725646"/>
                  <a:pt x="1385454" y="1167452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946478" y="2880791"/>
            <a:ext cx="1718846" cy="1908375"/>
          </a:xfrm>
          <a:custGeom>
            <a:avLst/>
            <a:gdLst>
              <a:gd name="connsiteX0" fmla="*/ 1629813 w 1718846"/>
              <a:gd name="connsiteY0" fmla="*/ 167209 h 1908375"/>
              <a:gd name="connsiteX1" fmla="*/ 151995 w 1718846"/>
              <a:gd name="connsiteY1" fmla="*/ 148736 h 1908375"/>
              <a:gd name="connsiteX2" fmla="*/ 207413 w 1718846"/>
              <a:gd name="connsiteY2" fmla="*/ 1755864 h 1908375"/>
              <a:gd name="connsiteX3" fmla="*/ 1565158 w 1718846"/>
              <a:gd name="connsiteY3" fmla="*/ 1783573 h 1908375"/>
              <a:gd name="connsiteX4" fmla="*/ 1629813 w 1718846"/>
              <a:gd name="connsiteY4" fmla="*/ 1238627 h 190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846" h="1908375">
                <a:moveTo>
                  <a:pt x="1629813" y="167209"/>
                </a:moveTo>
                <a:cubicBezTo>
                  <a:pt x="1009437" y="25584"/>
                  <a:pt x="389062" y="-116040"/>
                  <a:pt x="151995" y="148736"/>
                </a:cubicBezTo>
                <a:cubicBezTo>
                  <a:pt x="-85072" y="413512"/>
                  <a:pt x="-28114" y="1483391"/>
                  <a:pt x="207413" y="1755864"/>
                </a:cubicBezTo>
                <a:cubicBezTo>
                  <a:pt x="442940" y="2028337"/>
                  <a:pt x="1328091" y="1869779"/>
                  <a:pt x="1565158" y="1783573"/>
                </a:cubicBezTo>
                <a:cubicBezTo>
                  <a:pt x="1802225" y="1697367"/>
                  <a:pt x="1716019" y="1467997"/>
                  <a:pt x="1629813" y="1238627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4193571" y="3998027"/>
            <a:ext cx="1013196" cy="715523"/>
          </a:xfrm>
          <a:custGeom>
            <a:avLst/>
            <a:gdLst>
              <a:gd name="connsiteX0" fmla="*/ 729411 w 1013196"/>
              <a:gd name="connsiteY0" fmla="*/ 29028 h 715523"/>
              <a:gd name="connsiteX1" fmla="*/ 138284 w 1013196"/>
              <a:gd name="connsiteY1" fmla="*/ 75209 h 715523"/>
              <a:gd name="connsiteX2" fmla="*/ 64393 w 1013196"/>
              <a:gd name="connsiteY2" fmla="*/ 675573 h 715523"/>
              <a:gd name="connsiteX3" fmla="*/ 932611 w 1013196"/>
              <a:gd name="connsiteY3" fmla="*/ 657100 h 715523"/>
              <a:gd name="connsiteX4" fmla="*/ 923374 w 1013196"/>
              <a:gd name="connsiteY4" fmla="*/ 638628 h 71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196" h="715523">
                <a:moveTo>
                  <a:pt x="729411" y="29028"/>
                </a:moveTo>
                <a:cubicBezTo>
                  <a:pt x="489265" y="-1761"/>
                  <a:pt x="249120" y="-32549"/>
                  <a:pt x="138284" y="75209"/>
                </a:cubicBezTo>
                <a:cubicBezTo>
                  <a:pt x="27448" y="182967"/>
                  <a:pt x="-67995" y="578591"/>
                  <a:pt x="64393" y="675573"/>
                </a:cubicBezTo>
                <a:cubicBezTo>
                  <a:pt x="196781" y="772555"/>
                  <a:pt x="789447" y="663258"/>
                  <a:pt x="932611" y="657100"/>
                </a:cubicBezTo>
                <a:cubicBezTo>
                  <a:pt x="1075775" y="650942"/>
                  <a:pt x="999574" y="644785"/>
                  <a:pt x="923374" y="638628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4394956" y="2004291"/>
            <a:ext cx="574208" cy="1179863"/>
          </a:xfrm>
          <a:custGeom>
            <a:avLst/>
            <a:gdLst>
              <a:gd name="connsiteX0" fmla="*/ 56971 w 574208"/>
              <a:gd name="connsiteY0" fmla="*/ 0 h 1179863"/>
              <a:gd name="connsiteX1" fmla="*/ 47735 w 574208"/>
              <a:gd name="connsiteY1" fmla="*/ 1043709 h 1179863"/>
              <a:gd name="connsiteX2" fmla="*/ 574208 w 574208"/>
              <a:gd name="connsiteY2" fmla="*/ 1136073 h 11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08" h="1179863">
                <a:moveTo>
                  <a:pt x="56971" y="0"/>
                </a:moveTo>
                <a:cubicBezTo>
                  <a:pt x="9250" y="427182"/>
                  <a:pt x="-38471" y="854364"/>
                  <a:pt x="47735" y="1043709"/>
                </a:cubicBezTo>
                <a:cubicBezTo>
                  <a:pt x="133941" y="1233055"/>
                  <a:pt x="354074" y="1184564"/>
                  <a:pt x="574208" y="1136073"/>
                </a:cubicBezTo>
              </a:path>
            </a:pathLst>
          </a:custGeom>
          <a:noFill/>
          <a:ln w="76200"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1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43" y="277019"/>
            <a:ext cx="7474857" cy="6268924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深さ優先</a:t>
            </a:r>
            <a:r>
              <a:rPr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探索</a:t>
            </a:r>
            <a:endParaRPr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行けるところまで</a:t>
            </a:r>
            <a:r>
              <a:rPr kumimoji="1"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行く → 深さ優先</a:t>
            </a:r>
            <a:endParaRPr kumimoji="1" lang="en-US" altLang="ja-JP" sz="3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行き詰まったら、直近の分岐まで戻る 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LIFO</a:t>
            </a:r>
          </a:p>
          <a:p>
            <a:pPr lvl="1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取り出して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pop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）、捨てる（忘れる）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2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再帰的呼び出しの後処理として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幅優先</a:t>
            </a:r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探索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分岐からの各選択肢（各方向）を並列（等価）に調べる → 幅優先</a:t>
            </a:r>
            <a:endParaRPr lang="en-US" altLang="ja-JP" sz="3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浅い分岐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から段々と深い分岐を調べる → 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FIFO</a:t>
            </a:r>
          </a:p>
          <a:p>
            <a:pPr lvl="1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取り出して（</a:t>
            </a:r>
            <a:r>
              <a:rPr lang="en-US" altLang="ja-JP" sz="32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dequeue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）、使う</a:t>
            </a:r>
            <a:endParaRPr lang="en-US" altLang="ja-JP" sz="3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2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その分岐から進める方向を調べる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8154573" y="520368"/>
            <a:ext cx="3957549" cy="2698859"/>
            <a:chOff x="8154573" y="520368"/>
            <a:chExt cx="3957549" cy="269885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150" y="662558"/>
              <a:ext cx="3037972" cy="2375694"/>
            </a:xfrm>
            <a:prstGeom prst="rect">
              <a:avLst/>
            </a:prstGeom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8154573" y="520368"/>
              <a:ext cx="1107996" cy="2698859"/>
              <a:chOff x="8154573" y="520368"/>
              <a:chExt cx="1107996" cy="2698859"/>
            </a:xfrm>
          </p:grpSpPr>
          <p:cxnSp>
            <p:nvCxnSpPr>
              <p:cNvPr id="7" name="直線矢印コネクタ 6"/>
              <p:cNvCxnSpPr>
                <a:endCxn id="9" idx="0"/>
              </p:cNvCxnSpPr>
              <p:nvPr/>
            </p:nvCxnSpPr>
            <p:spPr>
              <a:xfrm>
                <a:off x="8708571" y="1145156"/>
                <a:ext cx="0" cy="142774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8154573" y="520368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深い</a:t>
                </a:r>
                <a:endParaRPr kumimoji="1"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154573" y="2572896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浅い</a:t>
                </a:r>
                <a:endParaRPr kumimoji="1"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</p:grpSp>
      <p:grpSp>
        <p:nvGrpSpPr>
          <p:cNvPr id="22" name="グループ化 21"/>
          <p:cNvGrpSpPr/>
          <p:nvPr/>
        </p:nvGrpSpPr>
        <p:grpSpPr>
          <a:xfrm>
            <a:off x="8364364" y="3880819"/>
            <a:ext cx="3524291" cy="2719596"/>
            <a:chOff x="8364364" y="3880819"/>
            <a:chExt cx="3524291" cy="271959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329" y="3880819"/>
              <a:ext cx="2462326" cy="2462326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10159144" y="595408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浅い</a:t>
              </a:r>
              <a:endPara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64364" y="433421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深い</a:t>
              </a:r>
              <a:endPara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>
              <a:off x="9039799" y="4987020"/>
              <a:ext cx="1252695" cy="1051135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6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/>
          <p:cNvGrpSpPr/>
          <p:nvPr/>
        </p:nvGrpSpPr>
        <p:grpSpPr>
          <a:xfrm>
            <a:off x="43544" y="87084"/>
            <a:ext cx="3797300" cy="3225800"/>
            <a:chOff x="101600" y="0"/>
            <a:chExt cx="3797300" cy="3225800"/>
          </a:xfrm>
        </p:grpSpPr>
        <p:sp>
          <p:nvSpPr>
            <p:cNvPr id="3" name="円/楕円 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カギ線コネクタ 7"/>
            <p:cNvCxnSpPr>
              <a:stCxn id="3" idx="4"/>
              <a:endCxn id="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7"/>
            <p:cNvCxnSpPr>
              <a:stCxn id="3" idx="4"/>
              <a:endCxn id="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7"/>
            <p:cNvCxnSpPr>
              <a:stCxn id="3" idx="4"/>
              <a:endCxn id="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円/楕円 16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カギ線コネクタ 7"/>
            <p:cNvCxnSpPr>
              <a:stCxn id="5" idx="4"/>
              <a:endCxn id="18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7"/>
            <p:cNvCxnSpPr>
              <a:stCxn id="5" idx="4"/>
              <a:endCxn id="17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円/楕円 25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カギ線コネクタ 7"/>
            <p:cNvCxnSpPr>
              <a:stCxn id="5" idx="4"/>
              <a:endCxn id="26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カギ線コネクタ 7"/>
            <p:cNvCxnSpPr>
              <a:stCxn id="6" idx="4"/>
              <a:endCxn id="34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円/楕円 41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カギ線コネクタ 7"/>
            <p:cNvCxnSpPr>
              <a:stCxn id="4" idx="4"/>
              <a:endCxn id="42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カギ線コネクタ 7"/>
            <p:cNvCxnSpPr>
              <a:stCxn id="4" idx="4"/>
              <a:endCxn id="43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カギ線コネクタ 7"/>
            <p:cNvCxnSpPr>
              <a:stCxn id="17" idx="4"/>
              <a:endCxn id="5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カギ線コネクタ 7"/>
            <p:cNvCxnSpPr>
              <a:stCxn id="42" idx="4"/>
              <a:endCxn id="56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2" name="グループ化 261"/>
          <p:cNvGrpSpPr/>
          <p:nvPr/>
        </p:nvGrpSpPr>
        <p:grpSpPr>
          <a:xfrm>
            <a:off x="8305595" y="87084"/>
            <a:ext cx="3797300" cy="3225800"/>
            <a:chOff x="101600" y="0"/>
            <a:chExt cx="3797300" cy="3225800"/>
          </a:xfrm>
        </p:grpSpPr>
        <p:sp>
          <p:nvSpPr>
            <p:cNvPr id="263" name="円/楕円 26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円/楕円 26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67" name="カギ線コネクタ 7"/>
            <p:cNvCxnSpPr>
              <a:stCxn id="263" idx="4"/>
              <a:endCxn id="26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カギ線コネクタ 7"/>
            <p:cNvCxnSpPr>
              <a:stCxn id="263" idx="4"/>
              <a:endCxn id="26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カギ線コネクタ 7"/>
            <p:cNvCxnSpPr>
              <a:stCxn id="263" idx="4"/>
              <a:endCxn id="26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円/楕円 26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2" name="カギ線コネクタ 7"/>
            <p:cNvCxnSpPr>
              <a:stCxn id="265" idx="4"/>
              <a:endCxn id="27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カギ線コネクタ 7"/>
            <p:cNvCxnSpPr>
              <a:stCxn id="265" idx="4"/>
              <a:endCxn id="27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円/楕円 27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5" name="カギ線コネクタ 7"/>
            <p:cNvCxnSpPr>
              <a:stCxn id="265" idx="4"/>
              <a:endCxn id="27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円/楕円 27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7" name="カギ線コネクタ 7"/>
            <p:cNvCxnSpPr>
              <a:stCxn id="266" idx="4"/>
              <a:endCxn id="27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円/楕円 27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円/楕円 27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0" name="カギ線コネクタ 7"/>
            <p:cNvCxnSpPr>
              <a:stCxn id="264" idx="4"/>
              <a:endCxn id="27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カギ線コネクタ 7"/>
            <p:cNvCxnSpPr>
              <a:stCxn id="264" idx="4"/>
              <a:endCxn id="27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円/楕円 28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3" name="カギ線コネクタ 7"/>
            <p:cNvCxnSpPr>
              <a:stCxn id="270" idx="4"/>
              <a:endCxn id="28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円/楕円 28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5" name="カギ線コネクタ 7"/>
            <p:cNvCxnSpPr>
              <a:stCxn id="278" idx="4"/>
              <a:endCxn id="28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正方形/長方形 28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7" name="グループ化 286"/>
          <p:cNvGrpSpPr/>
          <p:nvPr/>
        </p:nvGrpSpPr>
        <p:grpSpPr>
          <a:xfrm>
            <a:off x="4174569" y="87084"/>
            <a:ext cx="3797300" cy="3225800"/>
            <a:chOff x="101600" y="0"/>
            <a:chExt cx="3797300" cy="3225800"/>
          </a:xfrm>
        </p:grpSpPr>
        <p:sp>
          <p:nvSpPr>
            <p:cNvPr id="288" name="円/楕円 287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92" name="カギ線コネクタ 7"/>
            <p:cNvCxnSpPr>
              <a:stCxn id="288" idx="4"/>
              <a:endCxn id="289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カギ線コネクタ 7"/>
            <p:cNvCxnSpPr>
              <a:stCxn id="288" idx="4"/>
              <a:endCxn id="290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カギ線コネクタ 7"/>
            <p:cNvCxnSpPr>
              <a:stCxn id="288" idx="4"/>
              <a:endCxn id="291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円/楕円 294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97" name="カギ線コネクタ 7"/>
            <p:cNvCxnSpPr>
              <a:stCxn id="290" idx="4"/>
              <a:endCxn id="296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カギ線コネクタ 7"/>
            <p:cNvCxnSpPr>
              <a:stCxn id="290" idx="4"/>
              <a:endCxn id="295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円/楕円 298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0" name="カギ線コネクタ 7"/>
            <p:cNvCxnSpPr>
              <a:stCxn id="290" idx="4"/>
              <a:endCxn id="299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円/楕円 300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カギ線コネクタ 7"/>
            <p:cNvCxnSpPr>
              <a:stCxn id="291" idx="4"/>
              <a:endCxn id="301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円/楕円 302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5" name="カギ線コネクタ 7"/>
            <p:cNvCxnSpPr>
              <a:stCxn id="289" idx="4"/>
              <a:endCxn id="303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カギ線コネクタ 7"/>
            <p:cNvCxnSpPr>
              <a:stCxn id="289" idx="4"/>
              <a:endCxn id="304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円/楕円 306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8" name="カギ線コネクタ 7"/>
            <p:cNvCxnSpPr>
              <a:stCxn id="295" idx="4"/>
              <a:endCxn id="307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円/楕円 308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10" name="カギ線コネクタ 7"/>
            <p:cNvCxnSpPr>
              <a:stCxn id="303" idx="4"/>
              <a:endCxn id="309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正方形/長方形 310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43544" y="3552597"/>
            <a:ext cx="3797300" cy="3225800"/>
            <a:chOff x="101600" y="0"/>
            <a:chExt cx="3797300" cy="3225800"/>
          </a:xfrm>
        </p:grpSpPr>
        <p:sp>
          <p:nvSpPr>
            <p:cNvPr id="313" name="円/楕円 31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円/楕円 31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17" name="カギ線コネクタ 7"/>
            <p:cNvCxnSpPr>
              <a:stCxn id="313" idx="4"/>
              <a:endCxn id="31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カギ線コネクタ 7"/>
            <p:cNvCxnSpPr>
              <a:stCxn id="313" idx="4"/>
              <a:endCxn id="31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カギ線コネクタ 7"/>
            <p:cNvCxnSpPr>
              <a:stCxn id="313" idx="4"/>
              <a:endCxn id="31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円/楕円 31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2" name="カギ線コネクタ 7"/>
            <p:cNvCxnSpPr>
              <a:stCxn id="315" idx="4"/>
              <a:endCxn id="32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カギ線コネクタ 7"/>
            <p:cNvCxnSpPr>
              <a:stCxn id="315" idx="4"/>
              <a:endCxn id="32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円/楕円 32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5" name="カギ線コネクタ 7"/>
            <p:cNvCxnSpPr>
              <a:stCxn id="315" idx="4"/>
              <a:endCxn id="32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円/楕円 32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7" name="カギ線コネクタ 7"/>
            <p:cNvCxnSpPr>
              <a:stCxn id="316" idx="4"/>
              <a:endCxn id="32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円/楕円 32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0" name="カギ線コネクタ 7"/>
            <p:cNvCxnSpPr>
              <a:stCxn id="314" idx="4"/>
              <a:endCxn id="32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カギ線コネクタ 7"/>
            <p:cNvCxnSpPr>
              <a:stCxn id="314" idx="4"/>
              <a:endCxn id="32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円/楕円 33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3" name="カギ線コネクタ 7"/>
            <p:cNvCxnSpPr>
              <a:stCxn id="320" idx="4"/>
              <a:endCxn id="33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円/楕円 33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5" name="カギ線コネクタ 7"/>
            <p:cNvCxnSpPr>
              <a:stCxn id="328" idx="4"/>
              <a:endCxn id="33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正方形/長方形 33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7" name="グループ化 336"/>
          <p:cNvGrpSpPr/>
          <p:nvPr/>
        </p:nvGrpSpPr>
        <p:grpSpPr>
          <a:xfrm>
            <a:off x="8305595" y="3552597"/>
            <a:ext cx="3797300" cy="3225800"/>
            <a:chOff x="101600" y="0"/>
            <a:chExt cx="3797300" cy="3225800"/>
          </a:xfrm>
        </p:grpSpPr>
        <p:sp>
          <p:nvSpPr>
            <p:cNvPr id="338" name="円/楕円 337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カギ線コネクタ 7"/>
            <p:cNvCxnSpPr>
              <a:stCxn id="338" idx="4"/>
              <a:endCxn id="339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カギ線コネクタ 7"/>
            <p:cNvCxnSpPr>
              <a:stCxn id="338" idx="4"/>
              <a:endCxn id="340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カギ線コネクタ 7"/>
            <p:cNvCxnSpPr>
              <a:stCxn id="338" idx="4"/>
              <a:endCxn id="341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円/楕円 344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47" name="カギ線コネクタ 7"/>
            <p:cNvCxnSpPr>
              <a:stCxn id="340" idx="4"/>
              <a:endCxn id="346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カギ線コネクタ 7"/>
            <p:cNvCxnSpPr>
              <a:stCxn id="340" idx="4"/>
              <a:endCxn id="345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円/楕円 348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0" name="カギ線コネクタ 7"/>
            <p:cNvCxnSpPr>
              <a:stCxn id="340" idx="4"/>
              <a:endCxn id="349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円/楕円 350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2" name="カギ線コネクタ 7"/>
            <p:cNvCxnSpPr>
              <a:stCxn id="341" idx="4"/>
              <a:endCxn id="351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円/楕円 352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5" name="カギ線コネクタ 7"/>
            <p:cNvCxnSpPr>
              <a:stCxn id="339" idx="4"/>
              <a:endCxn id="353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カギ線コネクタ 7"/>
            <p:cNvCxnSpPr>
              <a:stCxn id="339" idx="4"/>
              <a:endCxn id="354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円/楕円 356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8" name="カギ線コネクタ 7"/>
            <p:cNvCxnSpPr>
              <a:stCxn id="345" idx="4"/>
              <a:endCxn id="357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円/楕円 358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60" name="カギ線コネクタ 7"/>
            <p:cNvCxnSpPr>
              <a:stCxn id="353" idx="4"/>
              <a:endCxn id="359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正方形/長方形 360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2" name="グループ化 361"/>
          <p:cNvGrpSpPr/>
          <p:nvPr/>
        </p:nvGrpSpPr>
        <p:grpSpPr>
          <a:xfrm>
            <a:off x="4174569" y="3552597"/>
            <a:ext cx="3797300" cy="3225800"/>
            <a:chOff x="101600" y="0"/>
            <a:chExt cx="3797300" cy="3225800"/>
          </a:xfrm>
        </p:grpSpPr>
        <p:sp>
          <p:nvSpPr>
            <p:cNvPr id="363" name="円/楕円 36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67" name="カギ線コネクタ 7"/>
            <p:cNvCxnSpPr>
              <a:stCxn id="363" idx="4"/>
              <a:endCxn id="36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カギ線コネクタ 7"/>
            <p:cNvCxnSpPr>
              <a:stCxn id="363" idx="4"/>
              <a:endCxn id="36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カギ線コネクタ 7"/>
            <p:cNvCxnSpPr>
              <a:stCxn id="363" idx="4"/>
              <a:endCxn id="36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円/楕円 36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2" name="カギ線コネクタ 7"/>
            <p:cNvCxnSpPr>
              <a:stCxn id="365" idx="4"/>
              <a:endCxn id="37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カギ線コネクタ 7"/>
            <p:cNvCxnSpPr>
              <a:stCxn id="365" idx="4"/>
              <a:endCxn id="37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円/楕円 37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5" name="カギ線コネクタ 7"/>
            <p:cNvCxnSpPr>
              <a:stCxn id="365" idx="4"/>
              <a:endCxn id="37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円/楕円 37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7" name="カギ線コネクタ 7"/>
            <p:cNvCxnSpPr>
              <a:stCxn id="366" idx="4"/>
              <a:endCxn id="37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円/楕円 37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0" name="カギ線コネクタ 7"/>
            <p:cNvCxnSpPr>
              <a:stCxn id="364" idx="4"/>
              <a:endCxn id="37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カギ線コネクタ 7"/>
            <p:cNvCxnSpPr>
              <a:stCxn id="364" idx="4"/>
              <a:endCxn id="37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円/楕円 38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カギ線コネクタ 7"/>
            <p:cNvCxnSpPr>
              <a:stCxn id="370" idx="4"/>
              <a:endCxn id="38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円/楕円 38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5" name="カギ線コネクタ 7"/>
            <p:cNvCxnSpPr>
              <a:stCxn id="378" idx="4"/>
              <a:endCxn id="38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正方形/長方形 38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>
                  <a:alpha val="6980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7" name="山形 386"/>
          <p:cNvSpPr/>
          <p:nvPr/>
        </p:nvSpPr>
        <p:spPr>
          <a:xfrm>
            <a:off x="3832112" y="1417294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8" name="山形 387"/>
          <p:cNvSpPr/>
          <p:nvPr/>
        </p:nvSpPr>
        <p:spPr>
          <a:xfrm>
            <a:off x="7975043" y="1417293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9" name="山形 388"/>
          <p:cNvSpPr/>
          <p:nvPr/>
        </p:nvSpPr>
        <p:spPr>
          <a:xfrm>
            <a:off x="3841637" y="4893919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0" name="山形 389"/>
          <p:cNvSpPr/>
          <p:nvPr/>
        </p:nvSpPr>
        <p:spPr>
          <a:xfrm>
            <a:off x="7984568" y="4893918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92" name="直線矢印コネクタ 391"/>
          <p:cNvCxnSpPr/>
          <p:nvPr/>
        </p:nvCxnSpPr>
        <p:spPr>
          <a:xfrm flipH="1">
            <a:off x="3627687" y="2819400"/>
            <a:ext cx="4897188" cy="11957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3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/>
          <p:cNvGrpSpPr/>
          <p:nvPr/>
        </p:nvGrpSpPr>
        <p:grpSpPr>
          <a:xfrm>
            <a:off x="43544" y="87084"/>
            <a:ext cx="3797300" cy="3225800"/>
            <a:chOff x="101600" y="0"/>
            <a:chExt cx="3797300" cy="3225800"/>
          </a:xfrm>
        </p:grpSpPr>
        <p:sp>
          <p:nvSpPr>
            <p:cNvPr id="3" name="円/楕円 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カギ線コネクタ 7"/>
            <p:cNvCxnSpPr>
              <a:stCxn id="3" idx="4"/>
              <a:endCxn id="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7"/>
            <p:cNvCxnSpPr>
              <a:stCxn id="3" idx="4"/>
              <a:endCxn id="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7"/>
            <p:cNvCxnSpPr>
              <a:stCxn id="3" idx="4"/>
              <a:endCxn id="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円/楕円 16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カギ線コネクタ 7"/>
            <p:cNvCxnSpPr>
              <a:stCxn id="5" idx="4"/>
              <a:endCxn id="18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7"/>
            <p:cNvCxnSpPr>
              <a:stCxn id="5" idx="4"/>
              <a:endCxn id="17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円/楕円 25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カギ線コネクタ 7"/>
            <p:cNvCxnSpPr>
              <a:stCxn id="5" idx="4"/>
              <a:endCxn id="26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カギ線コネクタ 7"/>
            <p:cNvCxnSpPr>
              <a:stCxn id="6" idx="4"/>
              <a:endCxn id="34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円/楕円 41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カギ線コネクタ 7"/>
            <p:cNvCxnSpPr>
              <a:stCxn id="4" idx="4"/>
              <a:endCxn id="42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カギ線コネクタ 7"/>
            <p:cNvCxnSpPr>
              <a:stCxn id="4" idx="4"/>
              <a:endCxn id="43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カギ線コネクタ 7"/>
            <p:cNvCxnSpPr>
              <a:stCxn id="17" idx="4"/>
              <a:endCxn id="5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カギ線コネクタ 7"/>
            <p:cNvCxnSpPr>
              <a:stCxn id="42" idx="4"/>
              <a:endCxn id="56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2" name="グループ化 261"/>
          <p:cNvGrpSpPr/>
          <p:nvPr/>
        </p:nvGrpSpPr>
        <p:grpSpPr>
          <a:xfrm>
            <a:off x="8305595" y="87084"/>
            <a:ext cx="3797300" cy="3225800"/>
            <a:chOff x="101600" y="0"/>
            <a:chExt cx="3797300" cy="3225800"/>
          </a:xfrm>
        </p:grpSpPr>
        <p:sp>
          <p:nvSpPr>
            <p:cNvPr id="263" name="円/楕円 26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円/楕円 26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67" name="カギ線コネクタ 7"/>
            <p:cNvCxnSpPr>
              <a:stCxn id="263" idx="4"/>
              <a:endCxn id="26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カギ線コネクタ 7"/>
            <p:cNvCxnSpPr>
              <a:stCxn id="263" idx="4"/>
              <a:endCxn id="26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カギ線コネクタ 7"/>
            <p:cNvCxnSpPr>
              <a:stCxn id="263" idx="4"/>
              <a:endCxn id="26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円/楕円 26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2" name="カギ線コネクタ 7"/>
            <p:cNvCxnSpPr>
              <a:stCxn id="265" idx="4"/>
              <a:endCxn id="27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カギ線コネクタ 7"/>
            <p:cNvCxnSpPr>
              <a:stCxn id="265" idx="4"/>
              <a:endCxn id="27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円/楕円 27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5" name="カギ線コネクタ 7"/>
            <p:cNvCxnSpPr>
              <a:stCxn id="265" idx="4"/>
              <a:endCxn id="27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円/楕円 27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77" name="カギ線コネクタ 7"/>
            <p:cNvCxnSpPr>
              <a:stCxn id="266" idx="4"/>
              <a:endCxn id="27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円/楕円 27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円/楕円 27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0" name="カギ線コネクタ 7"/>
            <p:cNvCxnSpPr>
              <a:stCxn id="264" idx="4"/>
              <a:endCxn id="27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カギ線コネクタ 7"/>
            <p:cNvCxnSpPr>
              <a:stCxn id="264" idx="4"/>
              <a:endCxn id="27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円/楕円 28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3" name="カギ線コネクタ 7"/>
            <p:cNvCxnSpPr>
              <a:stCxn id="270" idx="4"/>
              <a:endCxn id="28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円/楕円 28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85" name="カギ線コネクタ 7"/>
            <p:cNvCxnSpPr>
              <a:stCxn id="278" idx="4"/>
              <a:endCxn id="28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正方形/長方形 28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7" name="グループ化 286"/>
          <p:cNvGrpSpPr/>
          <p:nvPr/>
        </p:nvGrpSpPr>
        <p:grpSpPr>
          <a:xfrm>
            <a:off x="4174569" y="87084"/>
            <a:ext cx="3797300" cy="3225800"/>
            <a:chOff x="101600" y="0"/>
            <a:chExt cx="3797300" cy="3225800"/>
          </a:xfrm>
        </p:grpSpPr>
        <p:sp>
          <p:nvSpPr>
            <p:cNvPr id="288" name="円/楕円 287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92" name="カギ線コネクタ 7"/>
            <p:cNvCxnSpPr>
              <a:stCxn id="288" idx="4"/>
              <a:endCxn id="289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カギ線コネクタ 7"/>
            <p:cNvCxnSpPr>
              <a:stCxn id="288" idx="4"/>
              <a:endCxn id="290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カギ線コネクタ 7"/>
            <p:cNvCxnSpPr>
              <a:stCxn id="288" idx="4"/>
              <a:endCxn id="291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円/楕円 294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97" name="カギ線コネクタ 7"/>
            <p:cNvCxnSpPr>
              <a:stCxn id="290" idx="4"/>
              <a:endCxn id="296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カギ線コネクタ 7"/>
            <p:cNvCxnSpPr>
              <a:stCxn id="290" idx="4"/>
              <a:endCxn id="295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円/楕円 298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0" name="カギ線コネクタ 7"/>
            <p:cNvCxnSpPr>
              <a:stCxn id="290" idx="4"/>
              <a:endCxn id="299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円/楕円 300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カギ線コネクタ 7"/>
            <p:cNvCxnSpPr>
              <a:stCxn id="291" idx="4"/>
              <a:endCxn id="301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円/楕円 302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5" name="カギ線コネクタ 7"/>
            <p:cNvCxnSpPr>
              <a:stCxn id="289" idx="4"/>
              <a:endCxn id="303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カギ線コネクタ 7"/>
            <p:cNvCxnSpPr>
              <a:stCxn id="289" idx="4"/>
              <a:endCxn id="304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円/楕円 306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08" name="カギ線コネクタ 7"/>
            <p:cNvCxnSpPr>
              <a:stCxn id="295" idx="4"/>
              <a:endCxn id="307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円/楕円 308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10" name="カギ線コネクタ 7"/>
            <p:cNvCxnSpPr>
              <a:stCxn id="303" idx="4"/>
              <a:endCxn id="309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正方形/長方形 310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43544" y="3552597"/>
            <a:ext cx="3797300" cy="3225800"/>
            <a:chOff x="101600" y="0"/>
            <a:chExt cx="3797300" cy="3225800"/>
          </a:xfrm>
        </p:grpSpPr>
        <p:sp>
          <p:nvSpPr>
            <p:cNvPr id="313" name="円/楕円 31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円/楕円 31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17" name="カギ線コネクタ 7"/>
            <p:cNvCxnSpPr>
              <a:stCxn id="313" idx="4"/>
              <a:endCxn id="31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カギ線コネクタ 7"/>
            <p:cNvCxnSpPr>
              <a:stCxn id="313" idx="4"/>
              <a:endCxn id="31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カギ線コネクタ 7"/>
            <p:cNvCxnSpPr>
              <a:stCxn id="313" idx="4"/>
              <a:endCxn id="31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円/楕円 31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2" name="カギ線コネクタ 7"/>
            <p:cNvCxnSpPr>
              <a:stCxn id="315" idx="4"/>
              <a:endCxn id="32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カギ線コネクタ 7"/>
            <p:cNvCxnSpPr>
              <a:stCxn id="315" idx="4"/>
              <a:endCxn id="32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円/楕円 32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5" name="カギ線コネクタ 7"/>
            <p:cNvCxnSpPr>
              <a:stCxn id="315" idx="4"/>
              <a:endCxn id="32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円/楕円 32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27" name="カギ線コネクタ 7"/>
            <p:cNvCxnSpPr>
              <a:stCxn id="316" idx="4"/>
              <a:endCxn id="32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円/楕円 32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0" name="カギ線コネクタ 7"/>
            <p:cNvCxnSpPr>
              <a:stCxn id="314" idx="4"/>
              <a:endCxn id="32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カギ線コネクタ 7"/>
            <p:cNvCxnSpPr>
              <a:stCxn id="314" idx="4"/>
              <a:endCxn id="32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円/楕円 33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3" name="カギ線コネクタ 7"/>
            <p:cNvCxnSpPr>
              <a:stCxn id="320" idx="4"/>
              <a:endCxn id="33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円/楕円 33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35" name="カギ線コネクタ 7"/>
            <p:cNvCxnSpPr>
              <a:stCxn id="328" idx="4"/>
              <a:endCxn id="33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正方形/長方形 33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7" name="グループ化 336"/>
          <p:cNvGrpSpPr/>
          <p:nvPr/>
        </p:nvGrpSpPr>
        <p:grpSpPr>
          <a:xfrm>
            <a:off x="8305595" y="3552597"/>
            <a:ext cx="3797300" cy="3225800"/>
            <a:chOff x="101600" y="0"/>
            <a:chExt cx="3797300" cy="3225800"/>
          </a:xfrm>
        </p:grpSpPr>
        <p:sp>
          <p:nvSpPr>
            <p:cNvPr id="338" name="円/楕円 337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カギ線コネクタ 7"/>
            <p:cNvCxnSpPr>
              <a:stCxn id="338" idx="4"/>
              <a:endCxn id="339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カギ線コネクタ 7"/>
            <p:cNvCxnSpPr>
              <a:stCxn id="338" idx="4"/>
              <a:endCxn id="340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カギ線コネクタ 7"/>
            <p:cNvCxnSpPr>
              <a:stCxn id="338" idx="4"/>
              <a:endCxn id="341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円/楕円 344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47" name="カギ線コネクタ 7"/>
            <p:cNvCxnSpPr>
              <a:stCxn id="340" idx="4"/>
              <a:endCxn id="346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カギ線コネクタ 7"/>
            <p:cNvCxnSpPr>
              <a:stCxn id="340" idx="4"/>
              <a:endCxn id="345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円/楕円 348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0" name="カギ線コネクタ 7"/>
            <p:cNvCxnSpPr>
              <a:stCxn id="340" idx="4"/>
              <a:endCxn id="349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円/楕円 350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2" name="カギ線コネクタ 7"/>
            <p:cNvCxnSpPr>
              <a:stCxn id="341" idx="4"/>
              <a:endCxn id="351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円/楕円 352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5" name="カギ線コネクタ 7"/>
            <p:cNvCxnSpPr>
              <a:stCxn id="339" idx="4"/>
              <a:endCxn id="353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カギ線コネクタ 7"/>
            <p:cNvCxnSpPr>
              <a:stCxn id="339" idx="4"/>
              <a:endCxn id="354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円/楕円 356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58" name="カギ線コネクタ 7"/>
            <p:cNvCxnSpPr>
              <a:stCxn id="345" idx="4"/>
              <a:endCxn id="357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円/楕円 358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60" name="カギ線コネクタ 7"/>
            <p:cNvCxnSpPr>
              <a:stCxn id="353" idx="4"/>
              <a:endCxn id="359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正方形/長方形 360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2" name="グループ化 361"/>
          <p:cNvGrpSpPr/>
          <p:nvPr/>
        </p:nvGrpSpPr>
        <p:grpSpPr>
          <a:xfrm>
            <a:off x="4174569" y="3552597"/>
            <a:ext cx="3797300" cy="3225800"/>
            <a:chOff x="101600" y="0"/>
            <a:chExt cx="3797300" cy="3225800"/>
          </a:xfrm>
        </p:grpSpPr>
        <p:sp>
          <p:nvSpPr>
            <p:cNvPr id="363" name="円/楕円 362"/>
            <p:cNvSpPr/>
            <p:nvPr/>
          </p:nvSpPr>
          <p:spPr>
            <a:xfrm flipH="1">
              <a:off x="2339543" y="22917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 flipH="1">
              <a:off x="2339543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 flipH="1">
              <a:off x="14537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 flipH="1">
              <a:off x="3219018" y="101441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67" name="カギ線コネクタ 7"/>
            <p:cNvCxnSpPr>
              <a:stCxn id="363" idx="4"/>
              <a:endCxn id="364" idx="0"/>
            </p:cNvCxnSpPr>
            <p:nvPr/>
          </p:nvCxnSpPr>
          <p:spPr>
            <a:xfrm>
              <a:off x="2572905" y="695902"/>
              <a:ext cx="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カギ線コネクタ 7"/>
            <p:cNvCxnSpPr>
              <a:stCxn id="363" idx="4"/>
              <a:endCxn id="365" idx="0"/>
            </p:cNvCxnSpPr>
            <p:nvPr/>
          </p:nvCxnSpPr>
          <p:spPr>
            <a:xfrm flipH="1">
              <a:off x="1687080" y="695902"/>
              <a:ext cx="88582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カギ線コネクタ 7"/>
            <p:cNvCxnSpPr>
              <a:stCxn id="363" idx="4"/>
              <a:endCxn id="366" idx="0"/>
            </p:cNvCxnSpPr>
            <p:nvPr/>
          </p:nvCxnSpPr>
          <p:spPr>
            <a:xfrm>
              <a:off x="2572905" y="695902"/>
              <a:ext cx="87947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円/楕円 369"/>
            <p:cNvSpPr/>
            <p:nvPr/>
          </p:nvSpPr>
          <p:spPr>
            <a:xfrm flipH="1">
              <a:off x="77390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 flipH="1">
              <a:off x="220664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2" name="カギ線コネクタ 7"/>
            <p:cNvCxnSpPr>
              <a:stCxn id="365" idx="4"/>
              <a:endCxn id="371" idx="0"/>
            </p:cNvCxnSpPr>
            <p:nvPr/>
          </p:nvCxnSpPr>
          <p:spPr>
            <a:xfrm flipH="1">
              <a:off x="454026" y="1481137"/>
              <a:ext cx="1233054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カギ線コネクタ 7"/>
            <p:cNvCxnSpPr>
              <a:stCxn id="365" idx="4"/>
              <a:endCxn id="370" idx="0"/>
            </p:cNvCxnSpPr>
            <p:nvPr/>
          </p:nvCxnSpPr>
          <p:spPr>
            <a:xfrm flipH="1">
              <a:off x="1007270" y="1481137"/>
              <a:ext cx="679810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円/楕円 373"/>
            <p:cNvSpPr/>
            <p:nvPr/>
          </p:nvSpPr>
          <p:spPr>
            <a:xfrm flipH="1">
              <a:off x="1327151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5" name="カギ線コネクタ 7"/>
            <p:cNvCxnSpPr>
              <a:stCxn id="365" idx="4"/>
              <a:endCxn id="374" idx="0"/>
            </p:cNvCxnSpPr>
            <p:nvPr/>
          </p:nvCxnSpPr>
          <p:spPr>
            <a:xfrm flipH="1">
              <a:off x="1560513" y="1481137"/>
              <a:ext cx="126567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円/楕円 375"/>
            <p:cNvSpPr/>
            <p:nvPr/>
          </p:nvSpPr>
          <p:spPr>
            <a:xfrm flipH="1">
              <a:off x="3356769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7" name="カギ線コネクタ 7"/>
            <p:cNvCxnSpPr>
              <a:stCxn id="366" idx="4"/>
              <a:endCxn id="376" idx="0"/>
            </p:cNvCxnSpPr>
            <p:nvPr/>
          </p:nvCxnSpPr>
          <p:spPr>
            <a:xfrm>
              <a:off x="3452380" y="1481137"/>
              <a:ext cx="137751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円/楕円 377"/>
            <p:cNvSpPr/>
            <p:nvPr/>
          </p:nvSpPr>
          <p:spPr>
            <a:xfrm flipH="1">
              <a:off x="1948658" y="1799647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 flipH="1">
              <a:off x="2679702" y="1799646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0" name="カギ線コネクタ 7"/>
            <p:cNvCxnSpPr>
              <a:stCxn id="364" idx="4"/>
              <a:endCxn id="378" idx="0"/>
            </p:cNvCxnSpPr>
            <p:nvPr/>
          </p:nvCxnSpPr>
          <p:spPr>
            <a:xfrm flipH="1">
              <a:off x="2182020" y="1481137"/>
              <a:ext cx="390885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カギ線コネクタ 7"/>
            <p:cNvCxnSpPr>
              <a:stCxn id="364" idx="4"/>
              <a:endCxn id="379" idx="0"/>
            </p:cNvCxnSpPr>
            <p:nvPr/>
          </p:nvCxnSpPr>
          <p:spPr>
            <a:xfrm>
              <a:off x="2572905" y="1481137"/>
              <a:ext cx="340159" cy="318509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円/楕円 381"/>
            <p:cNvSpPr/>
            <p:nvPr/>
          </p:nvSpPr>
          <p:spPr>
            <a:xfrm flipH="1">
              <a:off x="59610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カギ線コネクタ 7"/>
            <p:cNvCxnSpPr>
              <a:stCxn id="370" idx="4"/>
              <a:endCxn id="382" idx="0"/>
            </p:cNvCxnSpPr>
            <p:nvPr/>
          </p:nvCxnSpPr>
          <p:spPr>
            <a:xfrm flipH="1">
              <a:off x="829469" y="2266372"/>
              <a:ext cx="177801" cy="31851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円/楕円 383"/>
            <p:cNvSpPr/>
            <p:nvPr/>
          </p:nvSpPr>
          <p:spPr>
            <a:xfrm flipH="1">
              <a:off x="1948657" y="2584882"/>
              <a:ext cx="466725" cy="4667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85" name="カギ線コネクタ 7"/>
            <p:cNvCxnSpPr>
              <a:stCxn id="378" idx="4"/>
              <a:endCxn id="384" idx="0"/>
            </p:cNvCxnSpPr>
            <p:nvPr/>
          </p:nvCxnSpPr>
          <p:spPr>
            <a:xfrm flipH="1">
              <a:off x="2182019" y="2266372"/>
              <a:ext cx="1" cy="31851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正方形/長方形 385"/>
            <p:cNvSpPr/>
            <p:nvPr/>
          </p:nvSpPr>
          <p:spPr>
            <a:xfrm>
              <a:off x="101600" y="0"/>
              <a:ext cx="3797300" cy="322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山形 151"/>
          <p:cNvSpPr/>
          <p:nvPr/>
        </p:nvSpPr>
        <p:spPr>
          <a:xfrm>
            <a:off x="3832112" y="1417294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3" name="山形 152"/>
          <p:cNvSpPr/>
          <p:nvPr/>
        </p:nvSpPr>
        <p:spPr>
          <a:xfrm>
            <a:off x="7975043" y="1417293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4" name="山形 153"/>
          <p:cNvSpPr/>
          <p:nvPr/>
        </p:nvSpPr>
        <p:spPr>
          <a:xfrm>
            <a:off x="3841637" y="4893919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5" name="山形 154"/>
          <p:cNvSpPr/>
          <p:nvPr/>
        </p:nvSpPr>
        <p:spPr>
          <a:xfrm>
            <a:off x="7984568" y="4893918"/>
            <a:ext cx="352426" cy="565379"/>
          </a:xfrm>
          <a:prstGeom prst="chevron">
            <a:avLst/>
          </a:prstGeom>
          <a:noFill/>
          <a:ln w="76200">
            <a:solidFill>
              <a:srgbClr val="00B0F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6" name="直線矢印コネクタ 155"/>
          <p:cNvCxnSpPr/>
          <p:nvPr/>
        </p:nvCxnSpPr>
        <p:spPr>
          <a:xfrm flipH="1">
            <a:off x="3627687" y="2819400"/>
            <a:ext cx="4897188" cy="11957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8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57328"/>
              </p:ext>
            </p:extLst>
          </p:nvPr>
        </p:nvGraphicFramePr>
        <p:xfrm>
          <a:off x="382905" y="130630"/>
          <a:ext cx="11426191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930"/>
                <a:gridCol w="2991168"/>
                <a:gridCol w="3153093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深さ優先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幅優先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データ構造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スタック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キュー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データの格納と</a:t>
                      </a:r>
                      <a:endParaRPr kumimoji="1" lang="en-US" altLang="ja-JP" sz="3600" dirty="0" smtClean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取り出しの順序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LIFO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FIFO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データ構造の長さ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深さ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幅？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取り出し方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POP</a:t>
                      </a:r>
                    </a:p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pop(-1)</a:t>
                      </a:r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DEQUEUE</a:t>
                      </a:r>
                    </a:p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pop(0)</a:t>
                      </a:r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取り出し後（迷路では）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捨てる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使う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取り出された階層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（相対的に）</a:t>
                      </a:r>
                      <a:endParaRPr kumimoji="1" lang="en-US" altLang="ja-JP" sz="3600" dirty="0" smtClean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深い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（相対的に）</a:t>
                      </a:r>
                      <a:endParaRPr kumimoji="1" lang="en-US" altLang="ja-JP" sz="3600" dirty="0" smtClean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3600" dirty="0" smtClean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浅い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7350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よく分からん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深さ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は？ 幅とは？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300" y="1825625"/>
            <a:ext cx="5905500" cy="4351338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深さの定義 ≡ </a:t>
            </a:r>
            <a:r>
              <a:rPr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何マス目、何手目</a:t>
            </a:r>
            <a:endParaRPr lang="en-US" altLang="ja-JP" sz="40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行き詰まりも含めて</a:t>
            </a:r>
            <a:endParaRPr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幅の定義 ≡ ？</a:t>
            </a:r>
            <a:endParaRPr kumimoji="1" lang="en-US" altLang="ja-JP" sz="40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考慮した分岐の数？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留保して</a:t>
            </a:r>
            <a:r>
              <a:rPr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いる分岐の数？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096000" y="1323181"/>
            <a:ext cx="5602515" cy="5356225"/>
            <a:chOff x="6589485" y="1501775"/>
            <a:chExt cx="5602515" cy="5356225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6589485" y="1501775"/>
              <a:ext cx="5602515" cy="5356225"/>
              <a:chOff x="6589485" y="1501775"/>
              <a:chExt cx="5602515" cy="5356225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6589485" y="5657671"/>
                <a:ext cx="5602515" cy="1200329"/>
                <a:chOff x="6589485" y="5657671"/>
                <a:chExt cx="5602515" cy="1200329"/>
              </a:xfrm>
            </p:grpSpPr>
            <p:cxnSp>
              <p:nvCxnSpPr>
                <p:cNvPr id="9" name="直線矢印コネクタ 8"/>
                <p:cNvCxnSpPr/>
                <p:nvPr/>
              </p:nvCxnSpPr>
              <p:spPr>
                <a:xfrm>
                  <a:off x="6589485" y="5670550"/>
                  <a:ext cx="4136572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9246963" y="5657671"/>
                  <a:ext cx="294503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 dirty="0" smtClean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深さ</a:t>
                  </a:r>
                  <a:endParaRPr kumimoji="1" lang="en-US" altLang="ja-JP" sz="3600" dirty="0" smtClean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  <a:p>
                  <a:r>
                    <a:rPr lang="ja-JP" altLang="en-US" sz="3600" dirty="0" smtClean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（最大の深さ）</a:t>
                  </a:r>
                  <a:endParaRPr kumimoji="1"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</p:grpSp>
          <p:grpSp>
            <p:nvGrpSpPr>
              <p:cNvPr id="28" name="グループ化 27"/>
              <p:cNvGrpSpPr/>
              <p:nvPr/>
            </p:nvGrpSpPr>
            <p:grpSpPr>
              <a:xfrm>
                <a:off x="6687235" y="1501775"/>
                <a:ext cx="2954655" cy="4560661"/>
                <a:chOff x="6687235" y="1501775"/>
                <a:chExt cx="2954655" cy="4560661"/>
              </a:xfrm>
            </p:grpSpPr>
            <p:cxnSp>
              <p:nvCxnSpPr>
                <p:cNvPr id="10" name="直線矢印コネクタ 9"/>
                <p:cNvCxnSpPr/>
                <p:nvPr/>
              </p:nvCxnSpPr>
              <p:spPr>
                <a:xfrm flipV="1">
                  <a:off x="7010401" y="2166484"/>
                  <a:ext cx="0" cy="389595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7235" y="1501775"/>
                  <a:ext cx="295465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 dirty="0" smtClean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幅（最大の幅）</a:t>
                  </a:r>
                  <a:endParaRPr kumimoji="1"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</p:grpSp>
        </p:grpSp>
        <p:sp>
          <p:nvSpPr>
            <p:cNvPr id="23" name="フリーフォーム 22"/>
            <p:cNvSpPr/>
            <p:nvPr/>
          </p:nvSpPr>
          <p:spPr>
            <a:xfrm>
              <a:off x="7018020" y="2632710"/>
              <a:ext cx="3238500" cy="3009900"/>
            </a:xfrm>
            <a:custGeom>
              <a:avLst/>
              <a:gdLst>
                <a:gd name="connsiteX0" fmla="*/ 0 w 3238500"/>
                <a:gd name="connsiteY0" fmla="*/ 3009900 h 3009900"/>
                <a:gd name="connsiteX1" fmla="*/ 2560320 w 3238500"/>
                <a:gd name="connsiteY1" fmla="*/ 2369820 h 3009900"/>
                <a:gd name="connsiteX2" fmla="*/ 3238500 w 3238500"/>
                <a:gd name="connsiteY2" fmla="*/ 0 h 300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0" h="3009900">
                  <a:moveTo>
                    <a:pt x="0" y="3009900"/>
                  </a:moveTo>
                  <a:cubicBezTo>
                    <a:pt x="1010285" y="2940685"/>
                    <a:pt x="2020570" y="2871470"/>
                    <a:pt x="2560320" y="2369820"/>
                  </a:cubicBezTo>
                  <a:cubicBezTo>
                    <a:pt x="3100070" y="1868170"/>
                    <a:pt x="3169285" y="934085"/>
                    <a:pt x="3238500" y="0"/>
                  </a:cubicBezTo>
                </a:path>
              </a:pathLst>
            </a:custGeom>
            <a:noFill/>
            <a:ln w="152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/>
            <p:cNvSpPr/>
            <p:nvPr/>
          </p:nvSpPr>
          <p:spPr>
            <a:xfrm flipH="1" flipV="1">
              <a:off x="7018020" y="2632710"/>
              <a:ext cx="3238500" cy="3009900"/>
            </a:xfrm>
            <a:custGeom>
              <a:avLst/>
              <a:gdLst>
                <a:gd name="connsiteX0" fmla="*/ 0 w 3238500"/>
                <a:gd name="connsiteY0" fmla="*/ 3009900 h 3009900"/>
                <a:gd name="connsiteX1" fmla="*/ 2560320 w 3238500"/>
                <a:gd name="connsiteY1" fmla="*/ 2369820 h 3009900"/>
                <a:gd name="connsiteX2" fmla="*/ 3238500 w 3238500"/>
                <a:gd name="connsiteY2" fmla="*/ 0 h 300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0" h="3009900">
                  <a:moveTo>
                    <a:pt x="0" y="3009900"/>
                  </a:moveTo>
                  <a:cubicBezTo>
                    <a:pt x="1010285" y="2940685"/>
                    <a:pt x="2020570" y="2871470"/>
                    <a:pt x="2560320" y="2369820"/>
                  </a:cubicBezTo>
                  <a:cubicBezTo>
                    <a:pt x="3100070" y="1868170"/>
                    <a:pt x="3169285" y="934085"/>
                    <a:pt x="3238500" y="0"/>
                  </a:cubicBezTo>
                </a:path>
              </a:pathLst>
            </a:custGeom>
            <a:noFill/>
            <a:ln w="152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円形吹き出し 25"/>
          <p:cNvSpPr/>
          <p:nvPr/>
        </p:nvSpPr>
        <p:spPr>
          <a:xfrm>
            <a:off x="9645521" y="683086"/>
            <a:ext cx="2403604" cy="1583864"/>
          </a:xfrm>
          <a:prstGeom prst="wedgeEllipseCallout">
            <a:avLst>
              <a:gd name="adj1" fmla="val -38708"/>
              <a:gd name="adj2" fmla="val 56248"/>
            </a:avLst>
          </a:prstGeom>
          <a:noFill/>
          <a:ln w="19050">
            <a:solidFill>
              <a:schemeClr val="tx1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こういう図がみたい</a:t>
            </a:r>
            <a:endParaRPr kumimoji="1"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87535" y="4440861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深さ優先探索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24535" y="274835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幅</a:t>
            </a:r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優先探索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1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06" y="4219574"/>
            <a:ext cx="4871244" cy="23526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5425" y="371475"/>
            <a:ext cx="5715000" cy="5715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3" y="283368"/>
            <a:ext cx="33014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214562"/>
            <a:ext cx="4762500" cy="3724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05" y="1257300"/>
            <a:ext cx="5908045" cy="5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00B050">
              <a:alpha val="69804"/>
            </a:srgb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199</Words>
  <Application>Microsoft Office PowerPoint</Application>
  <PresentationFormat>ワイド画面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BIZ UDPゴシック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よく分からん: 深さとは？ 幅とは？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早川 剛</dc:creator>
  <cp:lastModifiedBy>早川 剛</cp:lastModifiedBy>
  <cp:revision>104</cp:revision>
  <dcterms:created xsi:type="dcterms:W3CDTF">2024-09-16T17:48:26Z</dcterms:created>
  <dcterms:modified xsi:type="dcterms:W3CDTF">2024-09-18T00:56:51Z</dcterms:modified>
</cp:coreProperties>
</file>