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23"/>
  </p:notesMasterIdLst>
  <p:sldIdLst>
    <p:sldId id="256" r:id="rId2"/>
    <p:sldId id="304" r:id="rId3"/>
    <p:sldId id="276" r:id="rId4"/>
    <p:sldId id="496" r:id="rId5"/>
    <p:sldId id="360" r:id="rId6"/>
    <p:sldId id="423" r:id="rId7"/>
    <p:sldId id="489" r:id="rId8"/>
    <p:sldId id="429" r:id="rId9"/>
    <p:sldId id="492" r:id="rId10"/>
    <p:sldId id="465" r:id="rId11"/>
    <p:sldId id="451" r:id="rId12"/>
    <p:sldId id="493" r:id="rId13"/>
    <p:sldId id="501" r:id="rId14"/>
    <p:sldId id="500" r:id="rId15"/>
    <p:sldId id="499" r:id="rId16"/>
    <p:sldId id="502" r:id="rId17"/>
    <p:sldId id="487" r:id="rId18"/>
    <p:sldId id="491" r:id="rId19"/>
    <p:sldId id="498" r:id="rId20"/>
    <p:sldId id="399" r:id="rId21"/>
    <p:sldId id="49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FD"/>
    <a:srgbClr val="25C6FF"/>
    <a:srgbClr val="D60404"/>
    <a:srgbClr val="BD4E03"/>
    <a:srgbClr val="4B650B"/>
    <a:srgbClr val="033693"/>
    <a:srgbClr val="044BCC"/>
    <a:srgbClr val="D5A305"/>
    <a:srgbClr val="FB7069"/>
    <a:srgbClr val="A00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5501" autoAdjust="0"/>
  </p:normalViewPr>
  <p:slideViewPr>
    <p:cSldViewPr>
      <p:cViewPr varScale="1">
        <p:scale>
          <a:sx n="92" d="100"/>
          <a:sy n="92" d="100"/>
        </p:scale>
        <p:origin x="900" y="90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4AB7F-6D35-4A40-B0DB-10E886C3E29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CC67-21BC-482F-B6D0-C2B1BAA44D1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3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1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B938-1D2B-4E45-B546-905FEFC099C3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3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2CA-E1A7-4143-BAC8-5FC36AE4E0E9}" type="datetime1">
              <a:rPr lang="fr-FR" smtClean="0"/>
              <a:t>05/03/2015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26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09D9-83A1-459F-B23A-F01FF2E94EFE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742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583E-EDD3-46BC-B8A3-BE6C0F341412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96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EE1B-84FE-47FC-B22E-DC5F9141E159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21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730-A231-4F90-AE54-AD76A5D3C9FF}" type="datetime1">
              <a:rPr lang="fr-FR" smtClean="0"/>
              <a:t>05/03/2015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038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339-78BA-44BF-827F-8473FD30D394}" type="datetime1">
              <a:rPr lang="fr-FR" smtClean="0"/>
              <a:t>05/03/2015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898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E51F-3333-4960-8CEE-F76354836025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16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ED1-5077-49B9-A65D-56B3EA9B5DB8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0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E00-3A18-42E1-9137-0F23CD58667F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31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B4B-E58A-47A3-9DFC-05590A559051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045-B7C7-4F39-8D3F-3FFB146277C2}" type="datetime1">
              <a:rPr lang="fr-FR" smtClean="0"/>
              <a:t>05/03/2015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53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9F2-0B4A-4519-93B9-95CE0D413F77}" type="datetime1">
              <a:rPr lang="fr-FR" smtClean="0"/>
              <a:t>05/03/2015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85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8170-1D98-418B-A46B-1E1FBC346AEA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11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5708-3C4E-4D64-BD79-326BB81369E7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66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7F2-7F55-4688-BBB1-1105A1E31393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03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2A22-BD20-409E-84A7-D56710120697}" type="datetime1">
              <a:rPr lang="fr-FR" smtClean="0"/>
              <a:t>05/03/2015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85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D2C9F2-D938-4695-852A-9A837D4DCD48}" type="datetime1">
              <a:rPr lang="fr-FR" smtClean="0"/>
              <a:t>05/03/2015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780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-2108" y="6615138"/>
            <a:ext cx="2357422" cy="24286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fr-FR" sz="1200" b="1" dirty="0" smtClean="0">
                <a:latin typeface="Calibri" panose="020F0502020204030204" pitchFamily="34" charset="0"/>
              </a:rPr>
              <a:t>2014/2015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1028030" y="2473396"/>
            <a:ext cx="707236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lvl="0" algn="ctr">
              <a:buClr>
                <a:srgbClr val="B01513"/>
              </a:buClr>
              <a:buSzPct val="80000"/>
              <a:defRPr/>
            </a:pPr>
            <a:r>
              <a:rPr lang="fr-FR" sz="3200" b="1" dirty="0">
                <a:solidFill>
                  <a:prstClr val="black"/>
                </a:solidFill>
                <a:latin typeface="Berlin Sans FB Demi" pitchFamily="34" charset="0"/>
              </a:rPr>
              <a:t>Projet Fin d’Etude </a:t>
            </a:r>
          </a:p>
          <a:p>
            <a:pPr lvl="0" algn="ctr">
              <a:buClr>
                <a:srgbClr val="B01513"/>
              </a:buClr>
              <a:buSzPct val="80000"/>
              <a:defRPr/>
            </a:pPr>
            <a:r>
              <a:rPr lang="fr-FR" sz="3200" b="1" dirty="0">
                <a:solidFill>
                  <a:prstClr val="black"/>
                </a:solidFill>
              </a:rPr>
              <a:t>Objets Connectés: Suivi, collecte et analyse des données en temps réel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66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040" y="5230143"/>
            <a:ext cx="29129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b="1" dirty="0">
                <a:latin typeface="Calibri" panose="020F0502020204030204" pitchFamily="34" charset="0"/>
              </a:rPr>
              <a:t>Encadré par  </a:t>
            </a:r>
            <a:r>
              <a:rPr lang="fr-FR" sz="1400" dirty="0">
                <a:latin typeface="Calibri" panose="020F0502020204030204" pitchFamily="34" charset="0"/>
              </a:rPr>
              <a:t>:       M. Michel BUFFA 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                                M. </a:t>
            </a:r>
            <a:r>
              <a:rPr lang="fr-FR" sz="1400" dirty="0" err="1">
                <a:latin typeface="Calibri" panose="020F0502020204030204" pitchFamily="34" charset="0"/>
              </a:rPr>
              <a:t>Nhan</a:t>
            </a:r>
            <a:r>
              <a:rPr lang="fr-FR" sz="1400" dirty="0">
                <a:latin typeface="Calibri" panose="020F0502020204030204" pitchFamily="34" charset="0"/>
              </a:rPr>
              <a:t> LE THANH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</a:rPr>
            </a:br>
            <a:r>
              <a:rPr lang="fr-FR" sz="1400" dirty="0" smtClean="0">
                <a:latin typeface="Calibri" panose="020F0502020204030204" pitchFamily="34" charset="0"/>
              </a:rPr>
              <a:t>	</a:t>
            </a:r>
            <a:endParaRPr lang="fr-FR" sz="1400" b="1" dirty="0" smtClean="0">
              <a:latin typeface="Berlin Sans FB Dem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7173" y="5230143"/>
            <a:ext cx="318721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b="1" dirty="0">
                <a:latin typeface="Calibri" panose="020F0502020204030204" pitchFamily="34" charset="0"/>
              </a:rPr>
              <a:t>Réalisé par  </a:t>
            </a:r>
            <a:r>
              <a:rPr lang="fr-FR" sz="1400" dirty="0">
                <a:latin typeface="Calibri" panose="020F0502020204030204" pitchFamily="34" charset="0"/>
              </a:rPr>
              <a:t>:  </a:t>
            </a:r>
            <a:r>
              <a:rPr lang="fr-FR" sz="1400" dirty="0" smtClean="0">
                <a:latin typeface="Calibri" panose="020F0502020204030204" pitchFamily="34" charset="0"/>
              </a:rPr>
              <a:t> Amal </a:t>
            </a:r>
            <a:r>
              <a:rPr lang="fr-FR" sz="1400" dirty="0">
                <a:latin typeface="Calibri" panose="020F0502020204030204" pitchFamily="34" charset="0"/>
              </a:rPr>
              <a:t>ZAYANI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Dalel GHARSALLI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Haykel OUHICHI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Skander BEN MAHMOUD  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endParaRPr lang="fr-FR" sz="1400" b="1" dirty="0" smtClean="0">
              <a:latin typeface="Berlin Sans FB Demi" pitchFamily="34" charset="0"/>
            </a:endParaRPr>
          </a:p>
        </p:txBody>
      </p:sp>
      <p:sp>
        <p:nvSpPr>
          <p:cNvPr id="5" name="AutoShape 2" descr="Affichage de logo-sleam-V-noire.png en cours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" y="80156"/>
            <a:ext cx="3874016" cy="120396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47" y="1529457"/>
            <a:ext cx="2122733" cy="30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42520"/>
            <a:ext cx="7055380" cy="140053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Solution </a:t>
            </a:r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Proposée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5536" y="2564904"/>
            <a:ext cx="90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 smtClean="0"/>
              <a:t> </a:t>
            </a:r>
            <a:endParaRPr lang="fr-FR" sz="2000" dirty="0" smtClean="0">
              <a:solidFill>
                <a:schemeClr val="tx2">
                  <a:lumMod val="75000"/>
                </a:schemeClr>
              </a:solidFill>
              <a:latin typeface="Berlin Sans FB Demi" pitchFamily="34" charset="0"/>
            </a:endParaRPr>
          </a:p>
          <a:p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10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9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98" y="1169417"/>
            <a:ext cx="2122733" cy="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47"/>
          <p:cNvSpPr/>
          <p:nvPr/>
        </p:nvSpPr>
        <p:spPr>
          <a:xfrm>
            <a:off x="3362325" y="2673350"/>
            <a:ext cx="2290763" cy="228282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Oval 47"/>
          <p:cNvSpPr/>
          <p:nvPr/>
        </p:nvSpPr>
        <p:spPr>
          <a:xfrm>
            <a:off x="3070225" y="2446338"/>
            <a:ext cx="2873375" cy="2728912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Oval 47"/>
          <p:cNvSpPr/>
          <p:nvPr/>
        </p:nvSpPr>
        <p:spPr>
          <a:xfrm>
            <a:off x="2765425" y="2228850"/>
            <a:ext cx="3460750" cy="320040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Oval 47"/>
          <p:cNvSpPr/>
          <p:nvPr/>
        </p:nvSpPr>
        <p:spPr>
          <a:xfrm>
            <a:off x="2547938" y="2014538"/>
            <a:ext cx="3895725" cy="36099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6" name="Oval 47"/>
          <p:cNvSpPr/>
          <p:nvPr/>
        </p:nvSpPr>
        <p:spPr>
          <a:xfrm>
            <a:off x="2278063" y="1774825"/>
            <a:ext cx="4435475" cy="408305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Oval 47"/>
          <p:cNvSpPr/>
          <p:nvPr/>
        </p:nvSpPr>
        <p:spPr>
          <a:xfrm>
            <a:off x="2014538" y="1581150"/>
            <a:ext cx="4984750" cy="451802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8" name="Oval 47"/>
          <p:cNvSpPr/>
          <p:nvPr/>
        </p:nvSpPr>
        <p:spPr>
          <a:xfrm>
            <a:off x="1674813" y="1325563"/>
            <a:ext cx="5641975" cy="50069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Oval 47"/>
          <p:cNvSpPr/>
          <p:nvPr/>
        </p:nvSpPr>
        <p:spPr>
          <a:xfrm>
            <a:off x="1404938" y="1030288"/>
            <a:ext cx="6203950" cy="561975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pic>
        <p:nvPicPr>
          <p:cNvPr id="26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00" y="5125183"/>
            <a:ext cx="689916" cy="68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Bild 4" descr="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16061">
            <a:off x="5772773" y="1390873"/>
            <a:ext cx="738187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"/>
          <p:cNvSpPr txBox="1">
            <a:spLocks noChangeArrowheads="1"/>
          </p:cNvSpPr>
          <p:nvPr/>
        </p:nvSpPr>
        <p:spPr bwMode="auto">
          <a:xfrm>
            <a:off x="6623673" y="1052736"/>
            <a:ext cx="174438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sz="2400" dirty="0" smtClean="0">
                <a:latin typeface="Jenna Sue" pitchFamily="2" charset="0"/>
              </a:rPr>
              <a:t>Rester </a:t>
            </a:r>
            <a:r>
              <a:rPr lang="de-DE" sz="2400" dirty="0" err="1" smtClean="0">
                <a:latin typeface="Jenna Sue" pitchFamily="2" charset="0"/>
              </a:rPr>
              <a:t>Connecté</a:t>
            </a:r>
            <a:endParaRPr lang="de-DE" sz="2400" dirty="0" smtClean="0">
              <a:latin typeface="Jenna Sue" pitchFamily="2" charset="0"/>
            </a:endParaRPr>
          </a:p>
          <a:p>
            <a:pPr eaLnBrk="1" hangingPunct="1"/>
            <a:r>
              <a:rPr lang="de-DE" sz="2400" dirty="0" smtClean="0">
                <a:latin typeface="Jenna Sue" pitchFamily="2" charset="0"/>
              </a:rPr>
              <a:t>à </a:t>
            </a:r>
            <a:r>
              <a:rPr lang="de-DE" sz="2400" dirty="0" err="1">
                <a:latin typeface="Jenna Sue" pitchFamily="2" charset="0"/>
              </a:rPr>
              <a:t>n</a:t>
            </a:r>
            <a:r>
              <a:rPr lang="de-DE" sz="2400" dirty="0" err="1" smtClean="0">
                <a:latin typeface="Jenna Sue" pitchFamily="2" charset="0"/>
              </a:rPr>
              <a:t>otre</a:t>
            </a:r>
            <a:r>
              <a:rPr lang="de-DE" sz="2400" dirty="0" smtClean="0">
                <a:latin typeface="Jenna Sue" pitchFamily="2" charset="0"/>
              </a:rPr>
              <a:t> Bien-</a:t>
            </a:r>
            <a:r>
              <a:rPr lang="de-DE" sz="2400" dirty="0" err="1" smtClean="0">
                <a:latin typeface="Jenna Sue" pitchFamily="2" charset="0"/>
              </a:rPr>
              <a:t>être</a:t>
            </a:r>
            <a:endParaRPr lang="de-DE" sz="2400" dirty="0">
              <a:latin typeface="Jenna Sue" pitchFamily="2" charset="0"/>
            </a:endParaRPr>
          </a:p>
          <a:p>
            <a:pPr eaLnBrk="1" hangingPunct="1"/>
            <a:endParaRPr lang="de-DE" sz="2800" dirty="0">
              <a:latin typeface="Jenna Sue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1" y="1533525"/>
            <a:ext cx="1219200" cy="12192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79" y="5290642"/>
            <a:ext cx="1002312" cy="100231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75" y="2294176"/>
            <a:ext cx="1004503" cy="10045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60" y="3130346"/>
            <a:ext cx="1128918" cy="112891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8" y="4632077"/>
            <a:ext cx="1092448" cy="10924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2" y="3829563"/>
            <a:ext cx="659124" cy="65912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26" y="849258"/>
            <a:ext cx="1625397" cy="162539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073">
            <a:off x="6394741" y="4043481"/>
            <a:ext cx="659124" cy="659122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778897" y="3047682"/>
            <a:ext cx="1516243" cy="1460006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Plateforme</a:t>
            </a:r>
          </a:p>
          <a:p>
            <a:pPr algn="ctr"/>
            <a:r>
              <a:rPr lang="fr-FR" sz="1600" dirty="0" smtClean="0"/>
              <a:t>De Collecte De Données</a:t>
            </a:r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071678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3. 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036091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07265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5484"/>
            <a:ext cx="1718320" cy="1718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61 -2.59259E-6 L 0.1621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Implémentation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12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4" y="3545708"/>
            <a:ext cx="1385926" cy="1530471"/>
          </a:xfrm>
          <a:prstGeom prst="rect">
            <a:avLst/>
          </a:prstGeom>
        </p:spPr>
      </p:pic>
      <p:pic>
        <p:nvPicPr>
          <p:cNvPr id="4100" name="Picture 4" descr="http://www.deptofmarketing.com/wp-content/uploads/2013/01/app-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32" y="1751545"/>
            <a:ext cx="1735862" cy="22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ésultat de recherche d'images pour &quot;icone page web.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28" y="3455895"/>
            <a:ext cx="1401817" cy="156895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54" y="5535010"/>
            <a:ext cx="1278366" cy="1278366"/>
          </a:xfrm>
          <a:prstGeom prst="rect">
            <a:avLst/>
          </a:prstGeom>
        </p:spPr>
      </p:pic>
      <p:pic>
        <p:nvPicPr>
          <p:cNvPr id="22" name="Bild 4" descr="1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62" y="2991166"/>
            <a:ext cx="4349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feld 2"/>
          <p:cNvSpPr txBox="1">
            <a:spLocks noChangeArrowheads="1"/>
          </p:cNvSpPr>
          <p:nvPr/>
        </p:nvSpPr>
        <p:spPr bwMode="auto">
          <a:xfrm>
            <a:off x="5691137" y="2768916"/>
            <a:ext cx="726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Serveur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pic>
        <p:nvPicPr>
          <p:cNvPr id="24" name="Bild 3" descr="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2295">
            <a:off x="4276023" y="5673551"/>
            <a:ext cx="4937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71818" y="6309425"/>
            <a:ext cx="209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606060"/>
                </a:solidFill>
                <a:latin typeface="Jenna Sue" pitchFamily="2" charset="0"/>
              </a:rPr>
              <a:t>Navigateur</a:t>
            </a:r>
            <a:r>
              <a:rPr lang="de-DE" dirty="0" smtClean="0">
                <a:solidFill>
                  <a:srgbClr val="606060"/>
                </a:solidFill>
                <a:latin typeface="Jenna Sue" pitchFamily="2" charset="0"/>
              </a:rPr>
              <a:t> WEB</a:t>
            </a:r>
            <a:endParaRPr lang="fr-FR" dirty="0"/>
          </a:p>
        </p:txBody>
      </p:sp>
      <p:pic>
        <p:nvPicPr>
          <p:cNvPr id="26" name="Bild 83" descr="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7845623" y="5332700"/>
            <a:ext cx="546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feld 91"/>
          <p:cNvSpPr txBox="1">
            <a:spLocks noChangeArrowheads="1"/>
          </p:cNvSpPr>
          <p:nvPr/>
        </p:nvSpPr>
        <p:spPr bwMode="auto">
          <a:xfrm>
            <a:off x="7493067" y="5865854"/>
            <a:ext cx="136928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Base de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données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pic>
        <p:nvPicPr>
          <p:cNvPr id="28" name="Bild 3" descr="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9378">
            <a:off x="4460367" y="1233200"/>
            <a:ext cx="4937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287909" y="1421262"/>
            <a:ext cx="209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606060"/>
                </a:solidFill>
                <a:latin typeface="Jenna Sue" pitchFamily="2" charset="0"/>
              </a:rPr>
              <a:t>Application</a:t>
            </a:r>
            <a:r>
              <a:rPr lang="de-DE" dirty="0" smtClean="0">
                <a:solidFill>
                  <a:srgbClr val="606060"/>
                </a:solidFill>
                <a:latin typeface="Jenna Sue" pitchFamily="2" charset="0"/>
              </a:rPr>
              <a:t> Mobile</a:t>
            </a:r>
            <a:endParaRPr lang="fr-FR" dirty="0"/>
          </a:p>
        </p:txBody>
      </p:sp>
      <p:pic>
        <p:nvPicPr>
          <p:cNvPr id="32" name="Bild 83" descr="2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648771" y="5276269"/>
            <a:ext cx="546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91"/>
          <p:cNvSpPr txBox="1">
            <a:spLocks noChangeArrowheads="1"/>
          </p:cNvSpPr>
          <p:nvPr/>
        </p:nvSpPr>
        <p:spPr bwMode="auto">
          <a:xfrm>
            <a:off x="226487" y="5809423"/>
            <a:ext cx="15087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Montre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Connectée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9487148">
            <a:off x="1443505" y="3495926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5" name="Flèche droite 34"/>
          <p:cNvSpPr/>
          <p:nvPr/>
        </p:nvSpPr>
        <p:spPr>
          <a:xfrm rot="20287210">
            <a:off x="1518909" y="3554014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6" name="Flèche droite 35"/>
          <p:cNvSpPr/>
          <p:nvPr/>
        </p:nvSpPr>
        <p:spPr>
          <a:xfrm rot="8733654">
            <a:off x="3684884" y="5301182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7" name="Flèche droite 36"/>
          <p:cNvSpPr/>
          <p:nvPr/>
        </p:nvSpPr>
        <p:spPr>
          <a:xfrm rot="19561975">
            <a:off x="3748074" y="5365083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8" name="Flèche droite 37"/>
          <p:cNvSpPr/>
          <p:nvPr/>
        </p:nvSpPr>
        <p:spPr>
          <a:xfrm rot="12789352">
            <a:off x="3703348" y="3174180"/>
            <a:ext cx="1231867" cy="457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Flèche droite 38"/>
          <p:cNvSpPr/>
          <p:nvPr/>
        </p:nvSpPr>
        <p:spPr>
          <a:xfrm rot="1989414">
            <a:off x="3689326" y="3256811"/>
            <a:ext cx="1231867" cy="457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Flèche droite 39"/>
          <p:cNvSpPr/>
          <p:nvPr/>
        </p:nvSpPr>
        <p:spPr>
          <a:xfrm rot="10800000">
            <a:off x="6076432" y="4208931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Flèche droite 40"/>
          <p:cNvSpPr/>
          <p:nvPr/>
        </p:nvSpPr>
        <p:spPr>
          <a:xfrm rot="62">
            <a:off x="6148445" y="4285551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6" y="2991166"/>
            <a:ext cx="408330" cy="408330"/>
          </a:xfrm>
          <a:prstGeom prst="rect">
            <a:avLst/>
          </a:prstGeom>
        </p:spPr>
      </p:pic>
      <p:sp>
        <p:nvSpPr>
          <p:cNvPr id="45" name="Flèche droite 44"/>
          <p:cNvSpPr/>
          <p:nvPr/>
        </p:nvSpPr>
        <p:spPr>
          <a:xfrm rot="12789352">
            <a:off x="3703347" y="3174179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989414">
            <a:off x="3689325" y="3256810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522879" y="289178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361774" y="530692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355574" y="384536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12" y="3446778"/>
            <a:ext cx="165124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5832648" cy="532510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Implémentation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0352" y="-27384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1"/>
          <p:cNvSpPr txBox="1">
            <a:spLocks/>
          </p:cNvSpPr>
          <p:nvPr/>
        </p:nvSpPr>
        <p:spPr bwMode="gray">
          <a:xfrm>
            <a:off x="7766431" y="268352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1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>
                <a:solidFill>
                  <a:schemeClr val="bg1"/>
                </a:solidFill>
              </a:rPr>
              <a:t>13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400600" cy="502860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Implémentation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0352" y="-27384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1"/>
          <p:cNvSpPr txBox="1">
            <a:spLocks/>
          </p:cNvSpPr>
          <p:nvPr/>
        </p:nvSpPr>
        <p:spPr bwMode="gray">
          <a:xfrm>
            <a:off x="7766431" y="268352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1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>
                <a:solidFill>
                  <a:schemeClr val="bg1"/>
                </a:solidFill>
              </a:rPr>
              <a:t>14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256584" cy="49889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Implémentation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0352" y="-27384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1"/>
          <p:cNvSpPr txBox="1">
            <a:spLocks/>
          </p:cNvSpPr>
          <p:nvPr/>
        </p:nvSpPr>
        <p:spPr bwMode="gray">
          <a:xfrm>
            <a:off x="7766431" y="268352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1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>
                <a:solidFill>
                  <a:schemeClr val="bg1"/>
                </a:solidFill>
              </a:rPr>
              <a:t>15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5196038" cy="489689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Implémentation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0352" y="-27384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1"/>
          <p:cNvSpPr txBox="1">
            <a:spLocks/>
          </p:cNvSpPr>
          <p:nvPr/>
        </p:nvSpPr>
        <p:spPr bwMode="gray">
          <a:xfrm>
            <a:off x="7766431" y="268352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fr-FR"/>
            </a:defPPr>
            <a:lvl1pPr marL="0" algn="ctr" defTabSz="914400" rtl="0" eaLnBrk="1" latinLnBrk="0" hangingPunct="1">
              <a:defRPr sz="2801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>
                <a:solidFill>
                  <a:schemeClr val="bg1"/>
                </a:solidFill>
              </a:rPr>
              <a:t>16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071678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. 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5169" y="3036091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4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07265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2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4255">
            <a:off x="6352851" y="1723990"/>
            <a:ext cx="2151848" cy="21518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8 0.01135 L 0.15434 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77" y="2828647"/>
            <a:ext cx="2122733" cy="30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67544" y="47149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Conclusion et Perspective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18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9" name="Oval 12"/>
          <p:cNvSpPr/>
          <p:nvPr/>
        </p:nvSpPr>
        <p:spPr>
          <a:xfrm>
            <a:off x="854572" y="4123928"/>
            <a:ext cx="40506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dirty="0" smtClean="0">
                <a:solidFill>
                  <a:srgbClr val="FFFFFF"/>
                </a:solidFill>
              </a:rPr>
              <a:t>4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0" name="Oval 7"/>
          <p:cNvSpPr/>
          <p:nvPr/>
        </p:nvSpPr>
        <p:spPr>
          <a:xfrm>
            <a:off x="827584" y="2060848"/>
            <a:ext cx="432048" cy="4127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Oval 11"/>
          <p:cNvSpPr/>
          <p:nvPr/>
        </p:nvSpPr>
        <p:spPr>
          <a:xfrm>
            <a:off x="852985" y="2693293"/>
            <a:ext cx="406648" cy="4476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Oval 12"/>
          <p:cNvSpPr/>
          <p:nvPr/>
        </p:nvSpPr>
        <p:spPr>
          <a:xfrm>
            <a:off x="846635" y="3403848"/>
            <a:ext cx="412997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Textfeld 1"/>
          <p:cNvSpPr txBox="1"/>
          <p:nvPr/>
        </p:nvSpPr>
        <p:spPr>
          <a:xfrm>
            <a:off x="894259" y="1772816"/>
            <a:ext cx="799822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00050" indent="-4000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err="1" smtClean="0">
                <a:latin typeface="Jenna Sue"/>
              </a:rPr>
              <a:t>Algorithmes</a:t>
            </a:r>
            <a:r>
              <a:rPr lang="de-DE" dirty="0" smtClean="0">
                <a:latin typeface="Jenna Sue"/>
              </a:rPr>
              <a:t> </a:t>
            </a:r>
            <a:r>
              <a:rPr lang="de-DE" dirty="0" err="1" smtClean="0">
                <a:latin typeface="Jenna Sue"/>
              </a:rPr>
              <a:t>d‘analyse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 et de </a:t>
            </a:r>
            <a:r>
              <a:rPr lang="de-DE" dirty="0" err="1" smtClean="0">
                <a:latin typeface="Jenna Sue"/>
              </a:rPr>
              <a:t>recommendations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smtClean="0">
                <a:latin typeface="Jenna Sue"/>
              </a:rPr>
              <a:t>Intervalle </a:t>
            </a:r>
            <a:r>
              <a:rPr lang="de-DE" dirty="0" err="1" smtClean="0">
                <a:latin typeface="Jenna Sue"/>
              </a:rPr>
              <a:t>temporel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collecte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smtClean="0">
                <a:latin typeface="Jenna Sue"/>
              </a:rPr>
              <a:t>Sauvegarde </a:t>
            </a:r>
            <a:r>
              <a:rPr lang="de-DE" dirty="0" err="1" smtClean="0">
                <a:latin typeface="Jenna Sue"/>
              </a:rPr>
              <a:t>temporaire</a:t>
            </a:r>
            <a:r>
              <a:rPr lang="de-DE" dirty="0" smtClean="0">
                <a:latin typeface="Jenna Sue"/>
              </a:rPr>
              <a:t> des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fr-FR" dirty="0" smtClean="0">
                <a:latin typeface="Jenna Sue"/>
              </a:rPr>
              <a:t>Amélioration ergonomique.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</a:pPr>
            <a:endParaRPr lang="de-DE" dirty="0">
              <a:latin typeface="Sansation Light" pitchFamily="2" charset="0"/>
            </a:endParaRPr>
          </a:p>
        </p:txBody>
      </p:sp>
      <p:sp>
        <p:nvSpPr>
          <p:cNvPr id="14" name="Textfeld 5"/>
          <p:cNvSpPr txBox="1">
            <a:spLocks noChangeArrowheads="1"/>
          </p:cNvSpPr>
          <p:nvPr/>
        </p:nvSpPr>
        <p:spPr bwMode="auto">
          <a:xfrm>
            <a:off x="7333877" y="2771636"/>
            <a:ext cx="1919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dirty="0" smtClean="0">
                <a:latin typeface="Jenna Sue" pitchFamily="2" charset="0"/>
              </a:rPr>
              <a:t>Data </a:t>
            </a:r>
            <a:r>
              <a:rPr lang="fr-FR" dirty="0" err="1" smtClean="0">
                <a:latin typeface="Jenna Sue" pitchFamily="2" charset="0"/>
              </a:rPr>
              <a:t>Mining</a:t>
            </a:r>
            <a:endParaRPr lang="de-DE" dirty="0">
              <a:latin typeface="Jenna Sue" pitchFamily="2" charset="0"/>
            </a:endParaRPr>
          </a:p>
        </p:txBody>
      </p:sp>
      <p:pic>
        <p:nvPicPr>
          <p:cNvPr id="15" name="Bild 65" descr="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631">
            <a:off x="5977720" y="2393888"/>
            <a:ext cx="1255713" cy="64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7544" y="47149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Conclusion et Perspective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19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Oval 47"/>
          <p:cNvSpPr/>
          <p:nvPr/>
        </p:nvSpPr>
        <p:spPr>
          <a:xfrm>
            <a:off x="233363" y="2654300"/>
            <a:ext cx="2000250" cy="190500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Oval 49"/>
          <p:cNvSpPr/>
          <p:nvPr/>
        </p:nvSpPr>
        <p:spPr>
          <a:xfrm>
            <a:off x="2643188" y="2651125"/>
            <a:ext cx="1843087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0" name="Oval 50"/>
          <p:cNvSpPr/>
          <p:nvPr/>
        </p:nvSpPr>
        <p:spPr>
          <a:xfrm>
            <a:off x="4892675" y="2651125"/>
            <a:ext cx="1841500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Oval 51"/>
          <p:cNvSpPr/>
          <p:nvPr/>
        </p:nvSpPr>
        <p:spPr>
          <a:xfrm>
            <a:off x="7026275" y="2651125"/>
            <a:ext cx="1843088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Oval 22"/>
          <p:cNvSpPr/>
          <p:nvPr/>
        </p:nvSpPr>
        <p:spPr>
          <a:xfrm>
            <a:off x="409575" y="2828925"/>
            <a:ext cx="1627188" cy="15541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Dynamique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3" name="Oval 23"/>
          <p:cNvSpPr/>
          <p:nvPr/>
        </p:nvSpPr>
        <p:spPr>
          <a:xfrm>
            <a:off x="2862263" y="2867025"/>
            <a:ext cx="1436687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Contraint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4" name="Oval 24"/>
          <p:cNvSpPr/>
          <p:nvPr/>
        </p:nvSpPr>
        <p:spPr>
          <a:xfrm>
            <a:off x="5095875" y="2867025"/>
            <a:ext cx="1435100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Hétérogène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7224713" y="2867025"/>
            <a:ext cx="1436687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  <a:latin typeface="Jenna Sue"/>
                <a:cs typeface="Sansation Light"/>
              </a:rPr>
              <a:t>Multi-</a:t>
            </a: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échelle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 rot="20182232">
            <a:off x="1334262" y="3327807"/>
            <a:ext cx="69285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3200" b="1" dirty="0">
                <a:latin typeface="Sansation" pitchFamily="2" charset="0"/>
              </a:rPr>
              <a:t>Une Condition sine qua non pour </a:t>
            </a:r>
            <a:r>
              <a:rPr lang="fr-FR" sz="3200" b="1" dirty="0" smtClean="0">
                <a:latin typeface="Sansation" pitchFamily="2" charset="0"/>
              </a:rPr>
              <a:t>un succès </a:t>
            </a:r>
            <a:r>
              <a:rPr lang="fr-FR" sz="3200" b="1" dirty="0">
                <a:latin typeface="Sansation" pitchFamily="2" charset="0"/>
              </a:rPr>
              <a:t>futur</a:t>
            </a:r>
          </a:p>
        </p:txBody>
      </p:sp>
    </p:spTree>
    <p:extLst>
      <p:ext uri="{BB962C8B-B14F-4D97-AF65-F5344CB8AC3E}">
        <p14:creationId xmlns:p14="http://schemas.microsoft.com/office/powerpoint/2010/main" val="31208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>
                <a:solidFill>
                  <a:schemeClr val="tx1"/>
                </a:solidFill>
                <a:latin typeface="Berlin Sans FB Demi" pitchFamily="34" charset="0"/>
              </a:rPr>
              <a:t>Plan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AutoShape 46"/>
          <p:cNvSpPr>
            <a:spLocks noChangeArrowheads="1"/>
          </p:cNvSpPr>
          <p:nvPr/>
        </p:nvSpPr>
        <p:spPr bwMode="ltGray">
          <a:xfrm rot="5400000">
            <a:off x="-2291216" y="2148284"/>
            <a:ext cx="4538663" cy="452832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endParaRPr lang="fr-FR" dirty="0">
              <a:cs typeface="+mn-cs"/>
            </a:endParaRPr>
          </a:p>
        </p:txBody>
      </p:sp>
      <p:sp>
        <p:nvSpPr>
          <p:cNvPr id="62" name="AutoShape 51"/>
          <p:cNvSpPr>
            <a:spLocks noChangeArrowheads="1"/>
          </p:cNvSpPr>
          <p:nvPr/>
        </p:nvSpPr>
        <p:spPr bwMode="gray">
          <a:xfrm>
            <a:off x="1152666" y="2077680"/>
            <a:ext cx="4714908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Introduction </a:t>
            </a:r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gray">
          <a:xfrm>
            <a:off x="2297108" y="3055995"/>
            <a:ext cx="4643470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lvl="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Problématique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7" name="AutoShape 51"/>
          <p:cNvSpPr>
            <a:spLocks noChangeArrowheads="1"/>
          </p:cNvSpPr>
          <p:nvPr/>
        </p:nvSpPr>
        <p:spPr bwMode="gray">
          <a:xfrm>
            <a:off x="2592256" y="4077072"/>
            <a:ext cx="4572032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Solution Proposée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9" name="AutoShape 51"/>
          <p:cNvSpPr>
            <a:spLocks noChangeArrowheads="1"/>
          </p:cNvSpPr>
          <p:nvPr/>
        </p:nvSpPr>
        <p:spPr bwMode="gray">
          <a:xfrm>
            <a:off x="2303084" y="5229201"/>
            <a:ext cx="4429156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713232" lvl="1" indent="-457200">
              <a:spcBef>
                <a:spcPts val="1800"/>
              </a:spcBef>
              <a:buSzPct val="80000"/>
              <a:buNone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Implémentation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022496" y="4136484"/>
            <a:ext cx="338632" cy="348281"/>
            <a:chOff x="2078" y="1680"/>
            <a:chExt cx="1615" cy="1615"/>
          </a:xfrm>
        </p:grpSpPr>
        <p:sp>
          <p:nvSpPr>
            <p:cNvPr id="6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70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88" name="Group 60"/>
          <p:cNvGrpSpPr>
            <a:grpSpLocks/>
          </p:cNvGrpSpPr>
          <p:nvPr/>
        </p:nvGrpSpPr>
        <p:grpSpPr bwMode="auto">
          <a:xfrm>
            <a:off x="1773948" y="5229200"/>
            <a:ext cx="338632" cy="348281"/>
            <a:chOff x="2078" y="1680"/>
            <a:chExt cx="1615" cy="1615"/>
          </a:xfrm>
        </p:grpSpPr>
        <p:sp>
          <p:nvSpPr>
            <p:cNvPr id="89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90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9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92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9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94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102" name="Group 60"/>
          <p:cNvGrpSpPr>
            <a:grpSpLocks/>
          </p:cNvGrpSpPr>
          <p:nvPr/>
        </p:nvGrpSpPr>
        <p:grpSpPr bwMode="auto">
          <a:xfrm>
            <a:off x="1758351" y="3167078"/>
            <a:ext cx="338632" cy="348281"/>
            <a:chOff x="2078" y="1680"/>
            <a:chExt cx="1615" cy="1615"/>
          </a:xfrm>
        </p:grpSpPr>
        <p:sp>
          <p:nvSpPr>
            <p:cNvPr id="10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0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05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0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107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0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109" name="Group 60"/>
          <p:cNvGrpSpPr>
            <a:grpSpLocks/>
          </p:cNvGrpSpPr>
          <p:nvPr/>
        </p:nvGrpSpPr>
        <p:grpSpPr bwMode="auto">
          <a:xfrm>
            <a:off x="614575" y="2109185"/>
            <a:ext cx="338632" cy="348281"/>
            <a:chOff x="2078" y="1680"/>
            <a:chExt cx="1615" cy="1615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12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13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114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15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sp>
        <p:nvSpPr>
          <p:cNvPr id="4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1224104" y="6261667"/>
            <a:ext cx="4572032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Conclusion et Perspective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654344" y="6321079"/>
            <a:ext cx="338632" cy="348281"/>
            <a:chOff x="2078" y="1680"/>
            <a:chExt cx="1615" cy="1615"/>
          </a:xfrm>
        </p:grpSpPr>
        <p:sp>
          <p:nvSpPr>
            <p:cNvPr id="50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51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52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53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 descr="1277974881_Present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3491" y="629737"/>
            <a:ext cx="928694" cy="92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7" grpId="0" animBg="1"/>
      <p:bldP spid="69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1979712" y="3140968"/>
            <a:ext cx="6259566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3200" b="1" i="1" dirty="0" smtClean="0"/>
              <a:t>Merci De Votre Attention</a:t>
            </a:r>
            <a:endParaRPr kumimoji="0" lang="fr-FR" sz="3200" b="1" i="1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Bild 17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544616" cy="59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3175000" y="1689100"/>
            <a:ext cx="2540000" cy="2514600"/>
          </a:xfrm>
          <a:prstGeom prst="ellipse">
            <a:avLst/>
          </a:prstGeom>
          <a:noFill/>
          <a:ln w="76200" cap="rnd" cmpd="sng">
            <a:solidFill>
              <a:schemeClr val="tx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Textfeld 16"/>
          <p:cNvSpPr txBox="1">
            <a:spLocks noChangeArrowheads="1"/>
          </p:cNvSpPr>
          <p:nvPr/>
        </p:nvSpPr>
        <p:spPr bwMode="auto">
          <a:xfrm>
            <a:off x="3657742" y="4568825"/>
            <a:ext cx="1579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DE" sz="2800" dirty="0">
                <a:latin typeface="Sansation" pitchFamily="2" charset="0"/>
              </a:rPr>
              <a:t>QUESTIONS</a:t>
            </a:r>
          </a:p>
        </p:txBody>
      </p:sp>
      <p:pic>
        <p:nvPicPr>
          <p:cNvPr id="7" name="Bild 17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054600"/>
            <a:ext cx="1803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"/>
          <p:cNvSpPr txBox="1">
            <a:spLocks noChangeArrowheads="1"/>
          </p:cNvSpPr>
          <p:nvPr/>
        </p:nvSpPr>
        <p:spPr bwMode="auto">
          <a:xfrm>
            <a:off x="4075113" y="2455863"/>
            <a:ext cx="73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DE" sz="6000" dirty="0">
                <a:latin typeface="Sansation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0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9208" y="192060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132856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3. 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1438" y="3072380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00172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5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13" name="Image 12" descr="1277926816_Preview Doc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949057"/>
            <a:ext cx="1428760" cy="142876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7740352" y="-21569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18 L 0.26702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I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ntroduction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4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www.progrexion.com/blog/wp-content/uploads/2013/04/Black-and-Whi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608512" cy="52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2127298" y="3429000"/>
            <a:ext cx="4608512" cy="11521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L’intelligence ambiante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50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/>
          <p:cNvCxnSpPr>
            <a:stCxn id="6" idx="0"/>
          </p:cNvCxnSpPr>
          <p:nvPr/>
        </p:nvCxnSpPr>
        <p:spPr>
          <a:xfrm flipV="1">
            <a:off x="4463988" y="1643050"/>
            <a:ext cx="562756" cy="18579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I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ntroduction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4" y="1745450"/>
            <a:ext cx="6765168" cy="47806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5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79912" y="3501008"/>
            <a:ext cx="1368152" cy="136815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83588" y="3826801"/>
            <a:ext cx="1364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Jenna Sue"/>
              </a:rPr>
              <a:t>    </a:t>
            </a:r>
            <a:r>
              <a:rPr lang="fr-FR" b="1" dirty="0" smtClean="0">
                <a:solidFill>
                  <a:schemeClr val="bg1"/>
                </a:solidFill>
                <a:latin typeface="Jenna Sue"/>
              </a:rPr>
              <a:t>Objets </a:t>
            </a:r>
          </a:p>
          <a:p>
            <a:r>
              <a:rPr lang="fr-FR" b="1" dirty="0" smtClean="0">
                <a:solidFill>
                  <a:schemeClr val="bg1"/>
                </a:solidFill>
                <a:latin typeface="Jenna Sue"/>
              </a:rPr>
              <a:t>Connectés</a:t>
            </a:r>
            <a:endParaRPr lang="fr-FR" b="1" dirty="0">
              <a:solidFill>
                <a:schemeClr val="bg1"/>
              </a:solidFill>
              <a:latin typeface="Jenna Sue"/>
            </a:endParaRPr>
          </a:p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868144" y="3215040"/>
            <a:ext cx="1440160" cy="228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Dashboard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5320" y="2996952"/>
            <a:ext cx="892584" cy="2180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44208" y="4725144"/>
            <a:ext cx="2016224" cy="3519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Management &amp; Opérations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8044" y="3717032"/>
            <a:ext cx="720080" cy="1442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4" y="6044996"/>
            <a:ext cx="2464034" cy="4719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Base de données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48044" y="6223988"/>
            <a:ext cx="1983882" cy="4659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Industrie &amp; Construction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2959" y="5188724"/>
            <a:ext cx="1518801" cy="4005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solidFill>
                  <a:schemeClr val="tx1"/>
                </a:solidFill>
                <a:latin typeface="Jenna Sue"/>
              </a:rPr>
              <a:t>Immotique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413932" y="336486"/>
            <a:ext cx="1548172" cy="13882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04" y="411052"/>
            <a:ext cx="1148828" cy="114882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997857" y="178327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Jenna Sue"/>
              </a:rPr>
              <a:t>S</a:t>
            </a:r>
            <a:r>
              <a:rPr lang="fr-FR" sz="1600" b="1" dirty="0" smtClean="0">
                <a:latin typeface="Jenna Sue"/>
              </a:rPr>
              <a:t>anté</a:t>
            </a:r>
            <a:endParaRPr lang="fr-FR" sz="1600" b="1" dirty="0">
              <a:latin typeface="Jenna Sue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525704" y="3676382"/>
            <a:ext cx="16224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Jenna Sue"/>
              </a:rPr>
              <a:t>Vente au détail</a:t>
            </a:r>
          </a:p>
          <a:p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43437" y="292655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Jenna Sue"/>
              </a:rPr>
              <a:t>Energie</a:t>
            </a:r>
            <a:endParaRPr lang="fr-FR" sz="1600" b="1" dirty="0">
              <a:latin typeface="Jenna S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1664" y="3041365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664" y="2075194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5736" y="4007536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5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12" name="Image 11" descr="1277983166_recherche 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500" y="2198478"/>
            <a:ext cx="1332852" cy="133285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3" name="Rectangle à coins arrondis 12"/>
          <p:cNvSpPr/>
          <p:nvPr/>
        </p:nvSpPr>
        <p:spPr>
          <a:xfrm>
            <a:off x="45736" y="1109023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9 4.44444E-6 L 0.16459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Problèmatique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7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Picture 2" descr="http://www.chi-mont-blanc.fr/wp-content/themes/interlude-HPMB/images/medec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06" y="2521838"/>
            <a:ext cx="5085964" cy="43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ésultat de recherche d'images pour &quot;medecin.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Résultat de recherche d'images pour &quot;medecin.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http://www.ssl-danholt.de/181001/Uploaded/daniel%7Cwithings_bodyanalyzer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50" y="4796615"/>
            <a:ext cx="2811142" cy="2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13" y="4124716"/>
            <a:ext cx="2114139" cy="126848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7086">
            <a:off x="6132039" y="1151220"/>
            <a:ext cx="1085353" cy="145747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80" y="2534996"/>
            <a:ext cx="1638880" cy="207392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460">
            <a:off x="6387637" y="635465"/>
            <a:ext cx="808644" cy="6465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815027" y="1933790"/>
            <a:ext cx="1331189" cy="6587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9" y="1808170"/>
            <a:ext cx="2008251" cy="2008251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98925"/>
            <a:ext cx="2008251" cy="2008251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7" y="2478789"/>
            <a:ext cx="2008251" cy="2008251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23" y="2856922"/>
            <a:ext cx="2008251" cy="200825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3" y="3147379"/>
            <a:ext cx="2008251" cy="2008251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00" y="3596913"/>
            <a:ext cx="2008251" cy="200825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02" y="3957022"/>
            <a:ext cx="2008251" cy="2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19" y="3073135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819" y="2145767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. 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83370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5398288" y="196620"/>
            <a:ext cx="3638208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sz="4400" b="1" noProof="0" dirty="0" smtClean="0">
              <a:latin typeface="Berlin Sans FB Dem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024">
            <a:off x="6280422" y="1535784"/>
            <a:ext cx="1873939" cy="1873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61 -2.96296E-6 L 0.1543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Solution </a:t>
            </a:r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Proposée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4997967" cy="3698705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3686607" y="3789040"/>
            <a:ext cx="1440160" cy="2295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Plateforme</a:t>
            </a:r>
          </a:p>
          <a:p>
            <a:pPr algn="ctr"/>
            <a:r>
              <a:rPr lang="fr-FR" sz="1600" dirty="0" smtClean="0"/>
              <a:t>De Collecte De Données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17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23381</TotalTime>
  <Words>282</Words>
  <Application>Microsoft Office PowerPoint</Application>
  <PresentationFormat>Affichage à l'écran (4:3)</PresentationFormat>
  <Paragraphs>130</Paragraphs>
  <Slides>21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Berlin Sans FB Demi</vt:lpstr>
      <vt:lpstr>Calibri</vt:lpstr>
      <vt:lpstr>Century Gothic</vt:lpstr>
      <vt:lpstr>Jenna Sue</vt:lpstr>
      <vt:lpstr>Sansation</vt:lpstr>
      <vt:lpstr>Sansation Light</vt:lpstr>
      <vt:lpstr>Wingdings</vt:lpstr>
      <vt:lpstr>Wingdings 3</vt:lpstr>
      <vt:lpstr>Ion</vt:lpstr>
      <vt:lpstr>Présentation PowerPoint</vt:lpstr>
      <vt:lpstr>Plan</vt:lpstr>
      <vt:lpstr>Présentation PowerPoint</vt:lpstr>
      <vt:lpstr>Introduction</vt:lpstr>
      <vt:lpstr>Introduction</vt:lpstr>
      <vt:lpstr>Présentation PowerPoint</vt:lpstr>
      <vt:lpstr>Problèmatique</vt:lpstr>
      <vt:lpstr>Présentation PowerPoint</vt:lpstr>
      <vt:lpstr>Présentation PowerPoint</vt:lpstr>
      <vt:lpstr>Solution Proposée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 Ferchichi</dc:title>
  <dc:creator>Bouras Ali</dc:creator>
  <cp:lastModifiedBy>Dalel Gharsalli</cp:lastModifiedBy>
  <cp:revision>1005</cp:revision>
  <dcterms:modified xsi:type="dcterms:W3CDTF">2015-03-05T23:59:16Z</dcterms:modified>
</cp:coreProperties>
</file>