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88275B13.xml" ContentType="application/vnd.ms-powerpoint.comments+xml"/>
  <Override PartName="/ppt/comments/modernComment_103_8C3C189.xml" ContentType="application/vnd.ms-powerpoint.comments+xml"/>
  <Override PartName="/ppt/comments/modernComment_10E_FF09C8EB.xml" ContentType="application/vnd.ms-powerpoint.comments+xml"/>
  <Override PartName="/ppt/comments/modernComment_110_C31705AC.xml" ContentType="application/vnd.ms-powerpoint.comments+xml"/>
  <Override PartName="/ppt/comments/modernComment_111_4B7BE0E7.xml" ContentType="application/vnd.ms-powerpoint.comments+xml"/>
  <Override PartName="/ppt/comments/modernComment_112_2CD847B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59" r:id="rId7"/>
    <p:sldId id="260" r:id="rId8"/>
    <p:sldId id="270" r:id="rId9"/>
    <p:sldId id="272" r:id="rId10"/>
    <p:sldId id="273" r:id="rId11"/>
    <p:sldId id="274" r:id="rId12"/>
    <p:sldId id="275" r:id="rId13"/>
    <p:sldId id="276" r:id="rId14"/>
    <p:sldId id="269" r:id="rId15"/>
  </p:sldIdLst>
  <p:sldSz cx="12198350" cy="6858000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inion" panose="02010600030101010101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A8AEE0-13C3-4F50-2C53-AC8EF0FBA1E7}" name="JM M" initials="JM" userId="943e9a10053d2a9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>
      <p:cViewPr varScale="1">
        <p:scale>
          <a:sx n="53" d="100"/>
          <a:sy n="53" d="100"/>
        </p:scale>
        <p:origin x="38" y="27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3_8C3C1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7465B7-7E92-4777-A90C-F113B2F24699}" authorId="{D3A8AEE0-13C3-4F50-2C53-AC8EF0FBA1E7}" created="2024-11-18T20:44:23.607">
    <pc:sldMkLst xmlns:pc="http://schemas.microsoft.com/office/powerpoint/2013/main/command">
      <pc:docMk/>
      <pc:sldMk cId="147046793" sldId="259"/>
    </pc:sldMkLst>
    <p188:txBody>
      <a:bodyPr/>
      <a:lstStyle/>
      <a:p>
        <a:r>
          <a:rPr lang="zh-CN" altLang="en-US"/>
          <a:t>This measures how frequently a track appears across all playlists in a dataset.
This is the average popularity of all the tracks in a given playlist. 
This metric looks at how different the tracks in a playlist are from one another. It uses semantic information—essentially, the tags associated with each track, like 'rock,' 'jazz,' or 'hip-hop'—to calculate a 'distance' between tracks."</a:t>
        </a:r>
      </a:p>
    </p188:txBody>
  </p188:cm>
</p188:cmLst>
</file>

<file path=ppt/comments/modernComment_10C_88275B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1305AF-11B6-4D57-BA72-551CB55E64EB}" authorId="{D3A8AEE0-13C3-4F50-2C53-AC8EF0FBA1E7}" created="2024-11-18T22:07:15.5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84280595" sldId="268"/>
      <ac:spMk id="8" creationId="{00000000-0000-0000-0000-000000000000}"/>
    </ac:deMkLst>
    <p188:txBody>
      <a:bodyPr/>
      <a:lstStyle/>
      <a:p>
        <a:r>
          <a:rPr lang="zh-CN" altLang="en-US"/>
          <a:t>Grouping songs together, according to music preferences,
mood or other characteristics,
</a:t>
        </a:r>
      </a:p>
    </p188:txBody>
  </p188:cm>
</p188:cmLst>
</file>

<file path=ppt/comments/modernComment_10E_FF09C8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4574AA-D1D3-4897-A178-0129EAC17424}" authorId="{D3A8AEE0-13C3-4F50-2C53-AC8EF0FBA1E7}" created="2024-11-18T22:25:30.3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8831339" sldId="270"/>
      <ac:spMk id="7" creationId="{9FAF01B3-8419-8419-18FD-121C39B7D810}"/>
    </ac:deMkLst>
    <p188:txBody>
      <a:bodyPr/>
      <a:lstStyle/>
      <a:p>
        <a:r>
          <a:rPr lang="zh-CN" altLang="en-US"/>
          <a:t>This index is normalized between 0 and 1
This index is normalized between 0 and 1, using
min-max normalization.</a:t>
        </a:r>
      </a:p>
    </p188:txBody>
  </p188:cm>
</p188:cmLst>
</file>

<file path=ppt/comments/modernComment_110_C31705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3CC6A0-8694-4249-87EF-6CB854DD2BE5}" authorId="{D3A8AEE0-13C3-4F50-2C53-AC8EF0FBA1E7}" created="2024-11-18T22:39:19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3065900" sldId="272"/>
      <ac:spMk id="6" creationId="{B822B410-9D9B-5821-D12C-23CFCDFE5DCE}"/>
    </ac:deMkLst>
    <p188:txBody>
      <a:bodyPr/>
      <a:lstStyle/>
      <a:p>
        <a:r>
          <a:rPr lang="zh-CN" altLang="en-US"/>
          <a:t>The Playlist Popularity Index, or pPI, is calculated as the average tPI of all tracks in a playlist. This metric gives us an overall measure of how 'popular' a playlist is. To understand how balanced this distribution is, we also use the Gini coefficient, where a higher value means greater imbalance."</a:t>
        </a:r>
      </a:p>
    </p188:txBody>
  </p188:cm>
</p188:cmLst>
</file>

<file path=ppt/comments/modernComment_111_4B7BE0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2E518D-7EBA-4B7A-8B09-5F1822579AF2}" authorId="{D3A8AEE0-13C3-4F50-2C53-AC8EF0FBA1E7}" created="2024-11-18T22:43:54.9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66409703" sldId="273"/>
      <ac:spMk id="6" creationId="{2C86935D-B45D-CCD2-D8B7-B9176CC68B99}"/>
    </ac:deMkLst>
    <p188:txBody>
      <a:bodyPr/>
      <a:lstStyle/>
      <a:p>
        <a:r>
          <a:rPr lang="zh-CN" altLang="en-US"/>
          <a:t>diversity reveals how varied the content is.
To measure diversity, we use a metric called the Playlist Diversity Index, or pDI. This index is based on the tags associated with tracks, like 'rock,' 'jazz,' or 'hip-hop,' obtained from Last.fm
Semantic distance is determined using tag embeddings, which capture the relationships between tags</a:t>
        </a:r>
      </a:p>
    </p188:txBody>
  </p188:cm>
</p188:cmLst>
</file>

<file path=ppt/comments/modernComment_112_2CD847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488962-44FD-4B40-9902-AB6C11BFB12B}" authorId="{D3A8AEE0-13C3-4F50-2C53-AC8EF0FBA1E7}" created="2024-11-18T22:49:13.1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52371641" sldId="274"/>
      <ac:spMk id="9" creationId="{0485609E-319E-657E-AE3C-BE4CCF34FF3C}"/>
    </ac:deMkLst>
    <p188:txBody>
      <a:bodyPr/>
      <a:lstStyle/>
      <a:p>
        <a:r>
          <a:rPr lang="zh-CN" altLang="en-US"/>
          <a:t>In summary, CORN focuses on popular yet diverse tracks, AOTM emphasizes mainstream content with limited diversity, while DEEZ and SPOT provide a balance of popularity and diversity supported by recommendation systems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94814EB-0BB0-4457-6297-388F8BFA7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2" y="4594421"/>
            <a:ext cx="3182840" cy="1768245"/>
          </a:xfrm>
          <a:prstGeom prst="rect">
            <a:avLst/>
          </a:prstGeom>
        </p:spPr>
      </p:pic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19-11-2024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DCC092-E9CD-3E17-A907-B36DE97D9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2" y="4594421"/>
            <a:ext cx="3182840" cy="17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88275B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8C3C18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E_FF09C8EB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0_C31705AC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1_4B7BE0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2_2CD847B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Statistical Analysis on Popularity and Diversity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Jiameng Ma| Leiden, Netherlands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6B6B-0830-4D1D-D02F-9E1ADE64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BAC943B-945E-99A2-E862-257C629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9B84F353-9938-D190-8BDF-3080E8A9F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2114251"/>
            <a:ext cx="3865713" cy="240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Summary:</a:t>
            </a:r>
            <a:endParaRPr lang="nl-NL" b="1" dirty="0"/>
          </a:p>
          <a:p>
            <a:pPr lvl="1"/>
            <a:r>
              <a:rPr lang="en-US" altLang="zh-CN" sz="2000" dirty="0"/>
              <a:t>Playlist creation has evolved significantly due to streaming</a:t>
            </a:r>
          </a:p>
          <a:p>
            <a:pPr lvl="1"/>
            <a:r>
              <a:rPr lang="en-US" altLang="zh-CN" sz="2000" dirty="0"/>
              <a:t>Popularity and diversity reveal shifts in music consumption patterns</a:t>
            </a:r>
            <a:endParaRPr lang="en-US" altLang="zh-CN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C4A0D8-BEE6-35A1-0E54-041690F1B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62E1F-F559-D273-C847-C408E4BF85F6}"/>
              </a:ext>
            </a:extLst>
          </p:cNvPr>
          <p:cNvSpPr txBox="1"/>
          <p:nvPr/>
        </p:nvSpPr>
        <p:spPr>
          <a:xfrm>
            <a:off x="4364713" y="1981200"/>
            <a:ext cx="3598856" cy="2991149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Contributions:</a:t>
            </a:r>
            <a:endParaRPr lang="nl-NL" altLang="zh-CN" b="1" dirty="0">
              <a:solidFill>
                <a:schemeClr val="bg2"/>
              </a:solidFill>
            </a:endParaRP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Novel metrics for playlist analysis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Open access to data and methods for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B6DA6-8E85-EDCC-7CFF-14BE0508CAD8}"/>
              </a:ext>
            </a:extLst>
          </p:cNvPr>
          <p:cNvSpPr txBox="1"/>
          <p:nvPr/>
        </p:nvSpPr>
        <p:spPr>
          <a:xfrm>
            <a:off x="7851775" y="2039360"/>
            <a:ext cx="375081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Impact of Streaming: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Streaming empowers diversity but maintains some focus on popularity</a:t>
            </a:r>
          </a:p>
        </p:txBody>
      </p:sp>
    </p:spTree>
    <p:extLst>
      <p:ext uri="{BB962C8B-B14F-4D97-AF65-F5344CB8AC3E}">
        <p14:creationId xmlns:p14="http://schemas.microsoft.com/office/powerpoint/2010/main" val="343077164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46175" y="1371600"/>
            <a:ext cx="10225136" cy="1656184"/>
          </a:xfrm>
        </p:spPr>
        <p:txBody>
          <a:bodyPr/>
          <a:lstStyle/>
          <a:p>
            <a:pPr algn="ctr"/>
            <a:r>
              <a:rPr lang="nl-NL" dirty="0"/>
              <a:t>Thanks for listen</a:t>
            </a:r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0799913" cy="4795836"/>
          </a:xfrm>
        </p:spPr>
        <p:txBody>
          <a:bodyPr/>
          <a:lstStyle/>
          <a:p>
            <a:pPr lvl="3"/>
            <a:r>
              <a:rPr lang="en-US" altLang="zh-CN" dirty="0"/>
              <a:t>Why Playlists Matter?</a:t>
            </a:r>
            <a:endParaRPr lang="nl-NL" dirty="0"/>
          </a:p>
          <a:p>
            <a:pPr lvl="2"/>
            <a:r>
              <a:rPr lang="en-US" altLang="zh-CN" dirty="0"/>
              <a:t>Playlists are central to modern music consumption, especially in the streaming era. They reflect listening preferences, moods, and trends.</a:t>
            </a:r>
            <a:r>
              <a:rPr lang="nl-NL" dirty="0"/>
              <a:t> </a:t>
            </a:r>
          </a:p>
          <a:p>
            <a:pPr lvl="2"/>
            <a:endParaRPr lang="nl-NL" dirty="0"/>
          </a:p>
          <a:p>
            <a:r>
              <a:rPr lang="en-US" altLang="zh-CN" b="1" dirty="0"/>
              <a:t>Study Aim---</a:t>
            </a:r>
            <a:br>
              <a:rPr lang="en-US" altLang="zh-CN" dirty="0"/>
            </a:br>
            <a:r>
              <a:rPr lang="en-US" altLang="zh-CN" dirty="0"/>
              <a:t>Examine 20 years of playlist creation to uncover:</a:t>
            </a:r>
            <a:endParaRPr lang="nl-NL" dirty="0"/>
          </a:p>
          <a:p>
            <a:pPr lvl="1"/>
            <a:r>
              <a:rPr lang="en-US" altLang="zh-CN" dirty="0"/>
              <a:t>Changes in </a:t>
            </a:r>
            <a:r>
              <a:rPr lang="en-US" altLang="zh-CN" b="1" dirty="0"/>
              <a:t>how people create playlists.</a:t>
            </a:r>
            <a:r>
              <a:rPr lang="nl-NL" dirty="0"/>
              <a:t>.</a:t>
            </a:r>
          </a:p>
          <a:p>
            <a:pPr lvl="1"/>
            <a:r>
              <a:rPr lang="en-US" altLang="zh-CN" dirty="0"/>
              <a:t>How </a:t>
            </a:r>
            <a:r>
              <a:rPr lang="en-US" altLang="zh-CN" b="1" dirty="0"/>
              <a:t>technological innovations</a:t>
            </a:r>
            <a:r>
              <a:rPr lang="en-US" altLang="zh-CN" dirty="0"/>
              <a:t> have impacted these processes.</a:t>
            </a:r>
            <a:r>
              <a:rPr lang="nl-NL" dirty="0"/>
              <a:t>. </a:t>
            </a:r>
          </a:p>
          <a:p>
            <a:pPr lvl="1"/>
            <a:endParaRPr lang="nl-NL" dirty="0"/>
          </a:p>
          <a:p>
            <a:r>
              <a:rPr lang="en-US" altLang="zh-CN" b="1" dirty="0"/>
              <a:t>Key Concepts-</a:t>
            </a:r>
            <a:r>
              <a:rPr lang="en-US" altLang="zh-CN" dirty="0"/>
              <a:t>--</a:t>
            </a:r>
            <a:endParaRPr lang="nl-NL" altLang="zh-CN" dirty="0"/>
          </a:p>
          <a:p>
            <a:pPr lvl="1"/>
            <a:r>
              <a:rPr lang="en-US" altLang="zh-CN" b="1" dirty="0"/>
              <a:t>Popularity:</a:t>
            </a:r>
            <a:r>
              <a:rPr lang="en-US" altLang="zh-CN" dirty="0"/>
              <a:t> Frequency and influence of tracks in playlists.</a:t>
            </a:r>
            <a:endParaRPr lang="nl-NL" altLang="zh-CN" dirty="0"/>
          </a:p>
          <a:p>
            <a:pPr lvl="1"/>
            <a:r>
              <a:rPr lang="en-US" altLang="zh-CN" b="1" dirty="0"/>
              <a:t>Diversity:</a:t>
            </a:r>
            <a:r>
              <a:rPr lang="en-US" altLang="zh-CN" dirty="0"/>
              <a:t> Variety of musical elements within playlists.</a:t>
            </a:r>
            <a:endParaRPr lang="nl-NL" altLang="zh-CN" dirty="0"/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Overview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404662" y="1300164"/>
            <a:ext cx="5084913" cy="4795836"/>
          </a:xfrm>
        </p:spPr>
        <p:txBody>
          <a:bodyPr/>
          <a:lstStyle/>
          <a:p>
            <a:pPr lvl="3"/>
            <a:r>
              <a:rPr lang="en-US" altLang="zh-CN" dirty="0"/>
              <a:t>Metrics Introduced:</a:t>
            </a:r>
          </a:p>
          <a:p>
            <a:r>
              <a:rPr lang="en-US" altLang="zh-CN" dirty="0"/>
              <a:t>Popularity:</a:t>
            </a:r>
            <a:endParaRPr lang="nl-NL" dirty="0"/>
          </a:p>
          <a:p>
            <a:pPr lvl="1"/>
            <a:r>
              <a:rPr lang="en-US" altLang="zh-CN" dirty="0"/>
              <a:t>Track Popularity Index : Frequency of a track in playlists.</a:t>
            </a:r>
            <a:endParaRPr lang="nl-NL" dirty="0"/>
          </a:p>
          <a:p>
            <a:pPr lvl="1"/>
            <a:r>
              <a:rPr lang="en-US" altLang="zh-CN" dirty="0"/>
              <a:t>Playlist Popularity Index: Average popularity of tracks in a playlist.</a:t>
            </a:r>
            <a:endParaRPr lang="nl-NL" dirty="0"/>
          </a:p>
          <a:p>
            <a:r>
              <a:rPr lang="en-US" altLang="zh-CN" dirty="0"/>
              <a:t>Diversity</a:t>
            </a:r>
            <a:r>
              <a:rPr lang="zh-CN" altLang="en-US" dirty="0"/>
              <a:t>：</a:t>
            </a:r>
            <a:endParaRPr lang="nl-NL" altLang="zh-CN" dirty="0"/>
          </a:p>
          <a:p>
            <a:pPr lvl="1"/>
            <a:r>
              <a:rPr lang="en-US" altLang="zh-CN" dirty="0"/>
              <a:t>Playlist Diversity Index : Semantic distance between tracks based on Last.fm tags.</a:t>
            </a:r>
            <a:endParaRPr lang="nl-NL" dirty="0"/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5CDB2C-699B-FE93-97CA-F61C7A13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75" y="1295400"/>
            <a:ext cx="64154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793"/>
      </p:ext>
    </p:extLst>
  </p:cSld>
  <p:clrMapOvr>
    <a:masterClrMapping/>
  </p:clrMapOvr>
  <p:transition spd="slow">
    <p:wipe dir="r"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Characteristics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4170513" cy="4795836"/>
          </a:xfrm>
        </p:spPr>
        <p:txBody>
          <a:bodyPr/>
          <a:lstStyle/>
          <a:p>
            <a:r>
              <a:rPr lang="en-US" altLang="zh-CN" b="1" dirty="0"/>
              <a:t>Dataset Details</a:t>
            </a:r>
            <a:r>
              <a:rPr lang="en-US" altLang="zh-CN" dirty="0"/>
              <a:t>:</a:t>
            </a:r>
            <a:endParaRPr lang="nl-NL" dirty="0"/>
          </a:p>
          <a:p>
            <a:pPr lvl="1"/>
            <a:r>
              <a:rPr lang="en-US" altLang="zh-CN" b="1" dirty="0"/>
              <a:t>AOTM:</a:t>
            </a:r>
            <a:r>
              <a:rPr lang="en-US" altLang="zh-CN" dirty="0"/>
              <a:t> User-generated, pre-streaming playlists from 1998–2011 (97K playlists).</a:t>
            </a:r>
            <a:endParaRPr lang="nl-NL" dirty="0"/>
          </a:p>
          <a:p>
            <a:pPr lvl="1"/>
            <a:r>
              <a:rPr lang="fr-FR" altLang="zh-CN" b="1" dirty="0"/>
              <a:t>CORN:</a:t>
            </a:r>
            <a:r>
              <a:rPr lang="fr-FR" altLang="zh-CN" dirty="0"/>
              <a:t> Radio playlists, genre-diverse, commercial </a:t>
            </a:r>
            <a:r>
              <a:rPr lang="fr-FR" altLang="zh-CN" dirty="0" err="1"/>
              <a:t>constraints</a:t>
            </a:r>
            <a:r>
              <a:rPr lang="fr-FR" altLang="zh-CN" dirty="0"/>
              <a:t>.</a:t>
            </a:r>
          </a:p>
          <a:p>
            <a:pPr lvl="1"/>
            <a:r>
              <a:rPr lang="en-US" altLang="zh-CN" b="1" dirty="0"/>
              <a:t>SPOT &amp; DEEZ:</a:t>
            </a:r>
            <a:r>
              <a:rPr lang="en-US" altLang="zh-CN" dirty="0"/>
              <a:t> User-generated, streaming-era playlists.</a:t>
            </a:r>
            <a:endParaRPr lang="nl-NL" dirty="0"/>
          </a:p>
          <a:p>
            <a:r>
              <a:rPr lang="en-US" altLang="zh-CN" b="1" dirty="0"/>
              <a:t>Pre-processing</a:t>
            </a:r>
            <a:r>
              <a:rPr lang="en-US" altLang="zh-CN" dirty="0"/>
              <a:t>:</a:t>
            </a:r>
            <a:endParaRPr lang="nl-NL" altLang="zh-CN" dirty="0"/>
          </a:p>
          <a:p>
            <a:pPr lvl="1"/>
            <a:r>
              <a:rPr lang="en-US" altLang="zh-CN" dirty="0"/>
              <a:t>Filtered out playlists with &lt;4 unique tracks.</a:t>
            </a:r>
            <a:endParaRPr lang="nl-NL" altLang="zh-CN" dirty="0"/>
          </a:p>
          <a:p>
            <a:pPr lvl="1"/>
            <a:r>
              <a:rPr lang="en-US" altLang="zh-CN" dirty="0"/>
              <a:t>Removed outliers (extremely long playlists).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5FACE-BA83-B95E-1C57-A2D968F9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75" y="1248905"/>
            <a:ext cx="5933931" cy="41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245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01664-DA1C-D1C8-1A8E-652FD3A4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73E0D23-7087-9EF2-55A0-E68D7BE6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Popularity Analysis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9FAF01B3-8419-8419-18FD-121C39B7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0418913" cy="4795836"/>
          </a:xfrm>
        </p:spPr>
        <p:txBody>
          <a:bodyPr/>
          <a:lstStyle/>
          <a:p>
            <a:r>
              <a:rPr lang="en-US" altLang="zh-CN" b="1" dirty="0"/>
              <a:t>Track Popularity Index (</a:t>
            </a:r>
            <a:r>
              <a:rPr lang="en-US" altLang="zh-CN" b="1" dirty="0" err="1"/>
              <a:t>tPI</a:t>
            </a:r>
            <a:r>
              <a:rPr lang="en-US" altLang="zh-CN" b="1" dirty="0"/>
              <a:t>):</a:t>
            </a:r>
            <a:endParaRPr lang="nl-NL" b="1" dirty="0"/>
          </a:p>
          <a:p>
            <a:pPr lvl="1"/>
            <a:r>
              <a:rPr lang="en-US" altLang="zh-CN" sz="1800" dirty="0"/>
              <a:t>Frequency of a track across all playlists in a dataset.</a:t>
            </a:r>
          </a:p>
          <a:p>
            <a:pPr lvl="1"/>
            <a:r>
              <a:rPr lang="en-US" altLang="zh-CN" sz="1800" dirty="0"/>
              <a:t>Tracks grouped into 10 popularity levels (e.g., 0–0.1, 0.1–0.2).</a:t>
            </a:r>
          </a:p>
          <a:p>
            <a:pPr lvl="1"/>
            <a:endParaRPr lang="en-US" altLang="zh-CN" sz="1800" dirty="0"/>
          </a:p>
          <a:p>
            <a:r>
              <a:rPr lang="en-US" altLang="zh-CN" b="1" dirty="0"/>
              <a:t>Findings:</a:t>
            </a:r>
            <a:endParaRPr lang="nl-NL" altLang="zh-CN" b="1" dirty="0"/>
          </a:p>
          <a:p>
            <a:pPr lvl="1"/>
            <a:r>
              <a:rPr lang="en-US" altLang="zh-CN" sz="1800" b="1" dirty="0"/>
              <a:t>Radio playlists (CORN):</a:t>
            </a:r>
            <a:r>
              <a:rPr lang="en-US" altLang="zh-CN" sz="1800" dirty="0"/>
              <a:t> High </a:t>
            </a:r>
            <a:r>
              <a:rPr lang="en-US" altLang="zh-CN" sz="1800" dirty="0" err="1"/>
              <a:t>tPI</a:t>
            </a:r>
            <a:r>
              <a:rPr lang="en-US" altLang="zh-CN" sz="1800" dirty="0"/>
              <a:t> concentration, with many popular tracks.</a:t>
            </a:r>
          </a:p>
          <a:p>
            <a:pPr lvl="1"/>
            <a:r>
              <a:rPr lang="en-US" altLang="zh-CN" sz="1800" b="1" dirty="0"/>
              <a:t>User-generated playlists:</a:t>
            </a:r>
          </a:p>
          <a:p>
            <a:pPr marL="180975" lvl="1" indent="0">
              <a:buNone/>
            </a:pPr>
            <a:r>
              <a:rPr lang="en-US" altLang="zh-CN" sz="1800" dirty="0"/>
              <a:t>	AOTM: Dominated by niche tracks (99.99% in the lowest </a:t>
            </a:r>
            <a:r>
              <a:rPr lang="en-US" altLang="zh-CN" sz="1800" dirty="0" err="1"/>
              <a:t>tPI</a:t>
            </a:r>
            <a:r>
              <a:rPr lang="en-US" altLang="zh-CN" sz="1800" dirty="0"/>
              <a:t> range).</a:t>
            </a:r>
          </a:p>
          <a:p>
            <a:pPr marL="180975" lvl="1" indent="0">
              <a:buNone/>
            </a:pPr>
            <a:r>
              <a:rPr lang="en-US" sz="1800" dirty="0"/>
              <a:t>	</a:t>
            </a:r>
            <a:r>
              <a:rPr lang="en-US" altLang="zh-CN" sz="1800" dirty="0"/>
              <a:t>SPOT &amp; DEEZ: More balanced.</a:t>
            </a:r>
            <a:endParaRPr lang="nl-NL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6A040D1-739A-5FA5-1584-ED1B43673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5C5791BD-0E5D-89FC-3C13-A4EFEF04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575" y="773122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1339"/>
      </p:ext>
    </p:extLst>
  </p:cSld>
  <p:clrMapOvr>
    <a:masterClrMapping/>
  </p:clrMapOvr>
  <p:transition spd="slow">
    <p:wipe dir="r"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24CF7-1F16-85B8-2D69-D38812454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822B410-9D9B-5821-D12C-23CFCDFE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Playlist Popularity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044113BD-5A59-9331-8C28-1AC55D116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5542113" cy="2785764"/>
          </a:xfrm>
        </p:spPr>
        <p:txBody>
          <a:bodyPr>
            <a:normAutofit/>
          </a:bodyPr>
          <a:lstStyle/>
          <a:p>
            <a:r>
              <a:rPr lang="en-US" altLang="zh-CN" b="1" dirty="0"/>
              <a:t>Playlist Popularity Index </a:t>
            </a:r>
            <a:r>
              <a:rPr lang="en-US" altLang="zh-CN" dirty="0"/>
              <a:t>(</a:t>
            </a:r>
            <a:r>
              <a:rPr lang="en-US" altLang="zh-CN" dirty="0" err="1"/>
              <a:t>pPI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endParaRPr lang="nl-NL" b="1" dirty="0"/>
          </a:p>
          <a:p>
            <a:pPr lvl="1"/>
            <a:r>
              <a:rPr lang="en-US" altLang="zh-CN" sz="2000" dirty="0"/>
              <a:t>Average </a:t>
            </a:r>
            <a:r>
              <a:rPr lang="en-US" altLang="zh-CN" sz="2000" dirty="0" err="1"/>
              <a:t>tPI</a:t>
            </a:r>
            <a:r>
              <a:rPr lang="en-US" altLang="zh-CN" sz="2000" dirty="0"/>
              <a:t> of tracks in a playlist</a:t>
            </a:r>
            <a:endParaRPr lang="en-US" altLang="zh-CN" sz="1800" dirty="0"/>
          </a:p>
          <a:p>
            <a:pPr lvl="1"/>
            <a:r>
              <a:rPr lang="en-US" altLang="zh-CN" sz="2000" dirty="0"/>
              <a:t>Gini coefficient used to measure imbalance</a:t>
            </a:r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9CCA87-7100-7F7E-067B-3E64BA96C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5E2A0-F4D7-567C-B245-6191B36E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7" y="3235523"/>
            <a:ext cx="10137775" cy="2957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229AB0-5D0F-F560-144B-2B868C7EC7DC}"/>
              </a:ext>
            </a:extLst>
          </p:cNvPr>
          <p:cNvSpPr txBox="1"/>
          <p:nvPr/>
        </p:nvSpPr>
        <p:spPr>
          <a:xfrm>
            <a:off x="6022975" y="804494"/>
            <a:ext cx="5715000" cy="201490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Key Insights:</a:t>
            </a:r>
            <a:endParaRPr lang="nl-NL" altLang="zh-CN" b="1" dirty="0">
              <a:solidFill>
                <a:schemeClr val="bg2"/>
              </a:solidFill>
            </a:endParaRP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CORN: Balanced popularity due to curated policies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DEEZ &amp; SPOT: Streaming algorithms favor balance but include popular tracks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AOTM: High imbalance, influenced by niche tracks and lack of streaming</a:t>
            </a:r>
            <a:r>
              <a:rPr lang="en-US" altLang="zh-CN" sz="1800" dirty="0"/>
              <a:t>	</a:t>
            </a:r>
            <a:endParaRPr lang="nl-NL" altLang="zh-CN" sz="1800" dirty="0"/>
          </a:p>
          <a:p>
            <a:endParaRPr lang="zh-CN" altLang="en-US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65900"/>
      </p:ext>
    </p:extLst>
  </p:cSld>
  <p:clrMapOvr>
    <a:masterClrMapping/>
  </p:clrMapOvr>
  <p:transition spd="slow">
    <p:wipe dir="r"/>
  </p:transition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4FF66-7F81-FA7A-C147-020511E21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86935D-B45D-CCD2-D8B7-B9176CC6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Diversity Analysis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26831035-1030-5FB2-0D41-3820B180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0418913" cy="4795836"/>
          </a:xfrm>
        </p:spPr>
        <p:txBody>
          <a:bodyPr/>
          <a:lstStyle/>
          <a:p>
            <a:r>
              <a:rPr lang="en-US" altLang="zh-CN" b="1" dirty="0"/>
              <a:t>Semantic Diversity:</a:t>
            </a:r>
            <a:endParaRPr lang="nl-NL" b="1" dirty="0"/>
          </a:p>
          <a:p>
            <a:pPr lvl="1"/>
            <a:r>
              <a:rPr lang="en-US" altLang="zh-CN" sz="2000" dirty="0"/>
              <a:t>Based on Last.fm tags (e.g., "rock," "jazz")</a:t>
            </a:r>
          </a:p>
          <a:p>
            <a:pPr lvl="1"/>
            <a:r>
              <a:rPr lang="en-US" altLang="zh-CN" sz="2000" dirty="0"/>
              <a:t>Measures distance between tracks using tag embeddings</a:t>
            </a:r>
          </a:p>
          <a:p>
            <a:pPr lvl="1"/>
            <a:endParaRPr lang="en-US" altLang="zh-CN" sz="1800" dirty="0"/>
          </a:p>
          <a:p>
            <a:r>
              <a:rPr lang="en-US" altLang="zh-CN" b="1" dirty="0"/>
              <a:t>Results:</a:t>
            </a:r>
            <a:endParaRPr lang="nl-NL" altLang="zh-CN" b="1" dirty="0"/>
          </a:p>
          <a:p>
            <a:pPr lvl="1"/>
            <a:r>
              <a:rPr lang="en-US" altLang="zh-CN" sz="2000" b="1" dirty="0"/>
              <a:t>Radio playlists (CORN): </a:t>
            </a:r>
            <a:r>
              <a:rPr lang="en-US" altLang="zh-CN" sz="2000" dirty="0"/>
              <a:t>Higher diversity, fewer single-artist playlists</a:t>
            </a:r>
          </a:p>
          <a:p>
            <a:pPr lvl="1"/>
            <a:r>
              <a:rPr lang="en-US" altLang="zh-CN" sz="2000" b="1" dirty="0"/>
              <a:t>Streaming playlists (SPOT &amp; DEEZ)</a:t>
            </a:r>
            <a:r>
              <a:rPr lang="en-US" altLang="zh-CN" sz="2000" dirty="0"/>
              <a:t>: More diverse than AOTM</a:t>
            </a:r>
          </a:p>
          <a:p>
            <a:pPr lvl="1"/>
            <a:r>
              <a:rPr lang="en-US" altLang="zh-CN" sz="2000" b="1" dirty="0"/>
              <a:t>AOTM:</a:t>
            </a:r>
            <a:r>
              <a:rPr lang="en-US" altLang="zh-CN" sz="2400" dirty="0"/>
              <a:t> </a:t>
            </a:r>
            <a:r>
              <a:rPr lang="en-US" altLang="zh-CN" sz="2000" dirty="0"/>
              <a:t>Low diversity, many playlists focused on single genres/artists</a:t>
            </a:r>
            <a:endParaRPr lang="nl-NL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DC52C6-6190-3691-0359-FC714AEA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86B739AF-A1ED-E095-F313-541785FEE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01564">
            <a:off x="9317251" y="1082060"/>
            <a:ext cx="1487544" cy="14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09703"/>
      </p:ext>
    </p:extLst>
  </p:cSld>
  <p:clrMapOvr>
    <a:masterClrMapping/>
  </p:clrMapOvr>
  <p:transition spd="slow">
    <p:wipe dir="r"/>
  </p:transition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434EB-49D0-88D3-348B-270BE7DF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5384D32-1CEA-3D14-6423-4E2F437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Summary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248488D6-59B5-03B1-3F4A-42EE71DA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805" y="1024236"/>
            <a:ext cx="5542113" cy="24047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Popularity:</a:t>
            </a:r>
            <a:endParaRPr lang="nl-NL" b="1" dirty="0"/>
          </a:p>
          <a:p>
            <a:pPr lvl="1"/>
            <a:r>
              <a:rPr lang="en-US" altLang="zh-CN" sz="2000" dirty="0"/>
              <a:t>CORN: Curated playlists prioritize popular tracks</a:t>
            </a:r>
          </a:p>
          <a:p>
            <a:pPr lvl="1"/>
            <a:r>
              <a:rPr lang="en-US" altLang="zh-CN" sz="2000" dirty="0"/>
              <a:t>DEEZ &amp; SPOT: Streaming platforms blend popular and niche content</a:t>
            </a:r>
          </a:p>
          <a:p>
            <a:pPr lvl="1"/>
            <a:r>
              <a:rPr lang="en-US" altLang="zh-CN" sz="2000" dirty="0" err="1"/>
              <a:t>AOTM:Prioritizes</a:t>
            </a:r>
            <a:r>
              <a:rPr lang="en-US" altLang="zh-CN" sz="2000" dirty="0"/>
              <a:t> the most popular tracks, with the highest and low diversity indices, reflecting a strong focus on mainstream content.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588A6A-50B9-EE63-5D5C-E9CEDEA73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D47012-E2C2-2605-0B81-302EED83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5" y="3352800"/>
            <a:ext cx="10621199" cy="2916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5609E-319E-657E-AE3C-BE4CCF34FF3C}"/>
              </a:ext>
            </a:extLst>
          </p:cNvPr>
          <p:cNvSpPr txBox="1"/>
          <p:nvPr/>
        </p:nvSpPr>
        <p:spPr>
          <a:xfrm>
            <a:off x="6022975" y="804494"/>
            <a:ext cx="5715000" cy="201490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Diversity:</a:t>
            </a:r>
            <a:endParaRPr lang="nl-NL" altLang="zh-CN" b="1" dirty="0">
              <a:solidFill>
                <a:schemeClr val="bg2"/>
              </a:solidFill>
            </a:endParaRP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CORN: Highly Diverse due to track variety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AOTM: Limited by user preferences and pre-streaming limitations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DEEZ &amp; SPOT: Higher diversity supported by recommendation systems</a:t>
            </a:r>
            <a:endParaRPr lang="zh-CN" altLang="en-US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71641"/>
      </p:ext>
    </p:extLst>
  </p:cSld>
  <p:clrMapOvr>
    <a:masterClrMapping/>
  </p:clrMapOvr>
  <p:transition spd="slow">
    <p:wipe dir="r"/>
  </p:transition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B6E67-1CAC-CE2D-722E-725E2C87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3B517A9-C870-12F1-6F26-C2C7A043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Implications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D8FBBB5E-E7E6-B477-D804-90F24DBB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2226618"/>
            <a:ext cx="5542113" cy="2404764"/>
          </a:xfrm>
        </p:spPr>
        <p:txBody>
          <a:bodyPr>
            <a:normAutofit/>
          </a:bodyPr>
          <a:lstStyle/>
          <a:p>
            <a:r>
              <a:rPr lang="en-US" altLang="zh-CN" b="1" dirty="0"/>
              <a:t>Impact of Streaming:</a:t>
            </a:r>
            <a:endParaRPr lang="nl-NL" b="1" dirty="0"/>
          </a:p>
          <a:p>
            <a:pPr lvl="1"/>
            <a:r>
              <a:rPr lang="en-US" altLang="zh-CN" sz="2000" dirty="0"/>
              <a:t>Accessibility increases diversity and reduces bias toward niche tracks</a:t>
            </a:r>
          </a:p>
          <a:p>
            <a:pPr lvl="1"/>
            <a:r>
              <a:rPr lang="en-US" altLang="zh-CN" sz="2000" dirty="0"/>
              <a:t>Recommendation algorithms shape user decisions</a:t>
            </a:r>
            <a:endParaRPr lang="en-US" altLang="zh-CN" sz="18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C610784-0359-FBAD-2226-6577B956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377C2-077C-0778-6534-26D2D991509C}"/>
              </a:ext>
            </a:extLst>
          </p:cNvPr>
          <p:cNvSpPr txBox="1"/>
          <p:nvPr/>
        </p:nvSpPr>
        <p:spPr>
          <a:xfrm>
            <a:off x="5946775" y="2057400"/>
            <a:ext cx="5715000" cy="201490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Future Research:</a:t>
            </a:r>
            <a:endParaRPr lang="nl-NL" altLang="zh-CN" b="1" dirty="0">
              <a:solidFill>
                <a:schemeClr val="bg2"/>
              </a:solidFill>
            </a:endParaRP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Explore regional and cultural differences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Analyze playlists longitudinally (e.g., yearly trends)</a:t>
            </a:r>
          </a:p>
          <a:p>
            <a:pPr marL="361950" lvl="1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</a:pPr>
            <a:r>
              <a:rPr lang="en-US" altLang="zh-CN" sz="2000" dirty="0">
                <a:solidFill>
                  <a:schemeClr val="bg2"/>
                </a:solidFill>
              </a:rPr>
              <a:t>Incorporate track order into diversity analysis</a:t>
            </a:r>
            <a:endParaRPr lang="zh-CN" altLang="en-US" noProof="0" dirty="0" err="1">
              <a:solidFill>
                <a:schemeClr val="bg2"/>
              </a:solidFill>
            </a:endParaRPr>
          </a:p>
        </p:txBody>
      </p:sp>
      <p:pic>
        <p:nvPicPr>
          <p:cNvPr id="3" name="Graphic 2" descr="Person with idea with solid fill">
            <a:extLst>
              <a:ext uri="{FF2B5EF4-FFF2-40B4-BE49-F238E27FC236}">
                <a16:creationId xmlns:a16="http://schemas.microsoft.com/office/drawing/2014/main" id="{339EC475-D5BF-CAF0-A1A4-04B7B14A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6575" y="4462164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85647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-windows-en-met-slidenr.potx" id="{AFEA357D-D7A1-4093-8F37-2903EA1E32B4}" vid="{CE1BFD01-A7D4-4F03-8ED9-8F286D33355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E77E9BB20574C88F1A51905EBD0AF" ma:contentTypeVersion="2" ma:contentTypeDescription="Create a new document." ma:contentTypeScope="" ma:versionID="2fd0fa924a9e82cd60e1feff1e189b11">
  <xsd:schema xmlns:xsd="http://www.w3.org/2001/XMLSchema" xmlns:xs="http://www.w3.org/2001/XMLSchema" xmlns:p="http://schemas.microsoft.com/office/2006/metadata/properties" xmlns:ns2="01a1795b-c314-4f6e-9e61-ae7877c66689" targetNamespace="http://schemas.microsoft.com/office/2006/metadata/properties" ma:root="true" ma:fieldsID="312e5ddb972235c6e69e0cbbfcd395b3" ns2:_="">
    <xsd:import namespace="01a1795b-c314-4f6e-9e61-ae7877c666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1795b-c314-4f6e-9e61-ae7877c66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9FBFB-9829-4960-B574-BA25F32F5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a1795b-c314-4f6e-9e61-ae7877c66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BCAEF-D5A0-4535-AD83-587F03E189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2D4775-B13D-4BD4-89B1-2E5B7CFBB17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s4255445_ismir19</Template>
  <TotalTime>1578</TotalTime>
  <Words>576</Words>
  <Application>Microsoft Office PowerPoint</Application>
  <PresentationFormat>Custom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Minion</vt:lpstr>
      <vt:lpstr>Georgia</vt:lpstr>
      <vt:lpstr>Arial</vt:lpstr>
      <vt:lpstr>Calibri</vt:lpstr>
      <vt:lpstr>Corporate template-set Universiteit Leiden</vt:lpstr>
      <vt:lpstr>A Statistical Analysis on Popularity and Diversity</vt:lpstr>
      <vt:lpstr>Introduction</vt:lpstr>
      <vt:lpstr>Methodology Overview</vt:lpstr>
      <vt:lpstr>Dataset Characteristics</vt:lpstr>
      <vt:lpstr>Popularity Analysis</vt:lpstr>
      <vt:lpstr>Playlist Popularity</vt:lpstr>
      <vt:lpstr>Diversity Analysis</vt:lpstr>
      <vt:lpstr>Results Summary</vt:lpstr>
      <vt:lpstr>Implications</vt:lpstr>
      <vt:lpstr>Conclusion</vt:lpstr>
      <vt:lpstr>Thanks for listen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JM M</dc:creator>
  <cp:lastModifiedBy>JM M</cp:lastModifiedBy>
  <cp:revision>5</cp:revision>
  <dcterms:created xsi:type="dcterms:W3CDTF">2024-11-16T17:00:06Z</dcterms:created>
  <dcterms:modified xsi:type="dcterms:W3CDTF">2024-11-19T12:40:28Z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0x010100798E77E9BB20574C88F1A51905EBD0AF</vt:lpwstr>
  </property>
</Properties>
</file>