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8" r:id="rId6"/>
    <p:sldId id="258" r:id="rId7"/>
    <p:sldId id="259" r:id="rId8"/>
    <p:sldId id="260" r:id="rId9"/>
    <p:sldId id="271" r:id="rId10"/>
    <p:sldId id="262" r:id="rId11"/>
    <p:sldId id="263" r:id="rId12"/>
    <p:sldId id="270" r:id="rId13"/>
    <p:sldId id="272" r:id="rId14"/>
    <p:sldId id="269" r:id="rId15"/>
  </p:sldIdLst>
  <p:sldSz cx="12198350" cy="6858000"/>
  <p:notesSz cx="6858000" cy="9144000"/>
  <p:embeddedFontLs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Minion" panose="02010600030101010101"/>
      <p:regular r:id="rId22"/>
      <p:bold r:id="rId23"/>
      <p:italic r:id="rId24"/>
      <p:boldItalic r:id="rId25"/>
    </p:embeddedFont>
  </p:embeddedFontLst>
  <p:custDataLst>
    <p:tags r:id="rId26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2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64" d="100"/>
          <a:sy n="64" d="100"/>
        </p:scale>
        <p:origin x="426" y="30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352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8446-54CF-4267-A5BD-FA01909E96A2}" type="datetimeFigureOut">
              <a:rPr lang="nl-NL" smtClean="0"/>
              <a:t>16-12-2024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345F5-224F-42F7-8104-3FF77BEE4CD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1083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98784-F1F2-4D71-B346-94F94D5EBAA2}" type="datetimeFigureOut">
              <a:rPr lang="nl-NL" smtClean="0"/>
              <a:t>16-12-2024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91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D43-08E5-4945-BC4F-4857758E97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3515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ECD43-08E5-4945-BC4F-4857758E978F}" type="slidenum">
              <a:rPr lang="nl-NL" smtClean="0"/>
              <a:t>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53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94814EB-0BB0-4457-6297-388F8BFA7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42" y="4594421"/>
            <a:ext cx="3182840" cy="1768245"/>
          </a:xfrm>
          <a:prstGeom prst="rect">
            <a:avLst/>
          </a:prstGeom>
        </p:spPr>
      </p:pic>
      <p:sp>
        <p:nvSpPr>
          <p:cNvPr id="7" name="Tijdelijke aanduiding voor tekst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-1"/>
            <a:ext cx="12198349" cy="4521941"/>
          </a:xfrm>
          <a:solidFill>
            <a:srgbClr val="8592BC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3719335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presentation</a:t>
            </a:r>
          </a:p>
        </p:txBody>
      </p:sp>
      <p:sp>
        <p:nvSpPr>
          <p:cNvPr id="20" name="Tijdelijke aanduiding voor tekst 19"/>
          <p:cNvSpPr>
            <a:spLocks noGrp="1"/>
          </p:cNvSpPr>
          <p:nvPr>
            <p:ph type="body" sz="quarter" idx="14" hasCustomPrompt="1"/>
          </p:nvPr>
        </p:nvSpPr>
        <p:spPr>
          <a:xfrm>
            <a:off x="1490663" y="3934610"/>
            <a:ext cx="6918325" cy="393700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Subtitle presentation</a:t>
            </a:r>
          </a:p>
        </p:txBody>
      </p:sp>
      <p:sp>
        <p:nvSpPr>
          <p:cNvPr id="8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467327" y="3934684"/>
            <a:ext cx="4326359" cy="39412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2400">
                <a:solidFill>
                  <a:schemeClr val="bg1"/>
                </a:solidFill>
              </a:defRPr>
            </a:lvl1pPr>
          </a:lstStyle>
          <a:p>
            <a:fld id="{928F9493-D671-4F27-99EF-9D103FC79999}" type="datetime1">
              <a:rPr lang="nl-NL" noProof="0" smtClean="0"/>
              <a:t>16-12-2024</a:t>
            </a:fld>
            <a:endParaRPr lang="en-GB" noProof="0" dirty="0"/>
          </a:p>
        </p:txBody>
      </p: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13" y="6543376"/>
            <a:ext cx="3588750" cy="270000"/>
          </a:xfrm>
          <a:prstGeom prst="rect">
            <a:avLst/>
          </a:prstGeom>
        </p:spPr>
      </p:pic>
      <p:sp>
        <p:nvSpPr>
          <p:cNvPr id="18" name="Rechthoek 19"/>
          <p:cNvSpPr/>
          <p:nvPr userDrawn="1"/>
        </p:nvSpPr>
        <p:spPr bwMode="auto">
          <a:xfrm>
            <a:off x="6099174" y="6453336"/>
            <a:ext cx="6099175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3797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4" name="Tijdelijke aanduiding voor grafiek 3"/>
          <p:cNvSpPr>
            <a:spLocks noGrp="1"/>
          </p:cNvSpPr>
          <p:nvPr>
            <p:ph type="chart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graph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2950967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3" name="Tijdelijke aanduiding voor media 12"/>
          <p:cNvSpPr>
            <a:spLocks noGrp="1"/>
          </p:cNvSpPr>
          <p:nvPr>
            <p:ph type="media" sz="quarter" idx="13" hasCustomPrompt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 video</a:t>
            </a:r>
          </a:p>
        </p:txBody>
      </p:sp>
      <p:sp>
        <p:nvSpPr>
          <p:cNvPr id="1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170741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1" y="1"/>
            <a:ext cx="12198350" cy="4521939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>
              <a:buNone/>
              <a:defRPr sz="100">
                <a:solidFill>
                  <a:schemeClr val="bg2"/>
                </a:solidFill>
              </a:defRPr>
            </a:lvl1pPr>
          </a:lstStyle>
          <a:p>
            <a:pPr lvl="0"/>
            <a:r>
              <a:rPr lang="en-GB" noProof="0" dirty="0"/>
              <a:t>..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490663" y="1052736"/>
            <a:ext cx="10225136" cy="1656184"/>
          </a:xfrm>
        </p:spPr>
        <p:txBody>
          <a:bodyPr/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Title closure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3" y="-1"/>
            <a:ext cx="12198354" cy="6858004"/>
            <a:chOff x="-3" y="-1"/>
            <a:chExt cx="12198354" cy="6858004"/>
          </a:xfrm>
        </p:grpSpPr>
        <p:sp>
          <p:nvSpPr>
            <p:cNvPr id="12" name="Rechthoek 11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-3205847" y="3205844"/>
              <a:ext cx="6858003" cy="4463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9" name="Rechthoek 18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313" y="6543376"/>
            <a:ext cx="3588750" cy="27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ADCC092-E9CD-3E17-A907-B36DE97D9AF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42" y="4594421"/>
            <a:ext cx="3182840" cy="176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113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3" y="1252836"/>
            <a:ext cx="6846640" cy="4795836"/>
          </a:xfrm>
          <a:noFill/>
        </p:spPr>
        <p:txBody>
          <a:bodyPr vert="horz" wrap="none" lIns="0" tIns="0" rIns="0" bIns="0"/>
          <a:lstStyle>
            <a:lvl1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defRPr sz="2400">
                <a:solidFill>
                  <a:schemeClr val="bg2"/>
                </a:solidFill>
              </a:defRPr>
            </a:lvl1pPr>
            <a:lvl2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 marL="361950" indent="-361950">
              <a:spcBef>
                <a:spcPts val="800"/>
              </a:spcBef>
              <a:spcAft>
                <a:spcPts val="800"/>
              </a:spcAft>
              <a:buClr>
                <a:schemeClr val="bg2"/>
              </a:buClr>
              <a:buFont typeface="+mj-lt"/>
              <a:buAutoNum type="arabicPeriod"/>
              <a:tabLst/>
              <a:defRPr sz="2400">
                <a:solidFill>
                  <a:schemeClr val="bg2"/>
                </a:solidFill>
              </a:defRPr>
            </a:lvl6pPr>
            <a:lvl7pPr marL="542925" indent="-180975">
              <a:buClr>
                <a:schemeClr val="bg2"/>
              </a:buClr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</a:defRPr>
            </a:lvl7pPr>
            <a:lvl8pPr>
              <a:defRPr>
                <a:solidFill>
                  <a:schemeClr val="bg2"/>
                </a:solidFill>
              </a:defRPr>
            </a:lvl8pPr>
            <a:lvl9pPr>
              <a:defRPr>
                <a:solidFill>
                  <a:schemeClr val="bg2"/>
                </a:solidFill>
              </a:defRPr>
            </a:lvl9pPr>
          </a:lstStyle>
          <a:p>
            <a:pPr lvl="0"/>
            <a:r>
              <a:rPr lang="en-GB" noProof="0" dirty="0"/>
              <a:t>Numbering</a:t>
            </a:r>
          </a:p>
          <a:p>
            <a:pPr lvl="1"/>
            <a:r>
              <a:rPr lang="en-GB" noProof="0" dirty="0"/>
              <a:t>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yellow</a:t>
            </a:r>
          </a:p>
          <a:p>
            <a:pPr lvl="5"/>
            <a:r>
              <a:rPr lang="en-GB" noProof="0" dirty="0"/>
              <a:t>Numbering</a:t>
            </a:r>
          </a:p>
          <a:p>
            <a:pPr lvl="6"/>
            <a:r>
              <a:rPr lang="en-GB" noProof="0" dirty="0"/>
              <a:t>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7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7453634" y="1252538"/>
            <a:ext cx="4339905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grpSp>
        <p:nvGrpSpPr>
          <p:cNvPr id="8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9" name="Rechthoek 8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4" name="Rechthoek 13"/>
            <p:cNvSpPr/>
            <p:nvPr userDrawn="1"/>
          </p:nvSpPr>
          <p:spPr bwMode="auto">
            <a:xfrm rot="5400000">
              <a:off x="392346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426134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59685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75%/2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7926761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0" y="0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5003585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8533755" y="1252538"/>
            <a:ext cx="3259784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03028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50%/5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5" y="1252538"/>
            <a:ext cx="5592763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27674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5%/75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3534273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611099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141267" y="1252538"/>
            <a:ext cx="7652271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2317621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100%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404663" y="1252538"/>
            <a:ext cx="11388876" cy="4795837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3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2925822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218777" cy="6858004"/>
            <a:chOff x="-2" y="-1"/>
            <a:chExt cx="12218777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6" name="Rechthoek 15"/>
            <p:cNvSpPr/>
            <p:nvPr userDrawn="1"/>
          </p:nvSpPr>
          <p:spPr bwMode="auto">
            <a:xfrm rot="10800000">
              <a:off x="5360772" y="3549589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776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614" y="1252538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8" name="Tijdelijke aanduiding voor afbeelding 13"/>
          <p:cNvSpPr>
            <a:spLocks noGrp="1"/>
          </p:cNvSpPr>
          <p:nvPr>
            <p:ph type="pic" sz="quarter" idx="15" hasCustomPrompt="1"/>
          </p:nvPr>
        </p:nvSpPr>
        <p:spPr>
          <a:xfrm>
            <a:off x="6200776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9" name="Tijdelijke aanduiding voor afbeelding 13"/>
          <p:cNvSpPr>
            <a:spLocks noGrp="1"/>
          </p:cNvSpPr>
          <p:nvPr>
            <p:ph type="pic" sz="quarter" idx="16" hasCustomPrompt="1"/>
          </p:nvPr>
        </p:nvSpPr>
        <p:spPr>
          <a:xfrm>
            <a:off x="9098614" y="3751623"/>
            <a:ext cx="2695072" cy="2297049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20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3173449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404662" y="1252836"/>
            <a:ext cx="5593347" cy="4795836"/>
          </a:xfrm>
        </p:spPr>
        <p:txBody>
          <a:bodyPr vert="horz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7" name="Grid" hidden="1"/>
          <p:cNvGrpSpPr/>
          <p:nvPr userDrawn="1"/>
        </p:nvGrpSpPr>
        <p:grpSpPr>
          <a:xfrm>
            <a:off x="-2" y="-1"/>
            <a:ext cx="12198353" cy="6858004"/>
            <a:chOff x="-2" y="-1"/>
            <a:chExt cx="12198353" cy="6858004"/>
          </a:xfrm>
        </p:grpSpPr>
        <p:sp>
          <p:nvSpPr>
            <p:cNvPr id="8" name="Rechthoek 7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0" name="Rechthoek 9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1" name="Rechthoek 10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 rot="5400000">
              <a:off x="2670173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5" name="Rechthoek 14"/>
            <p:cNvSpPr/>
            <p:nvPr userDrawn="1"/>
          </p:nvSpPr>
          <p:spPr bwMode="auto">
            <a:xfrm rot="5400000">
              <a:off x="5568012" y="3327836"/>
              <a:ext cx="6858003" cy="20233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14" name="Tijdelijke aanduiding voor afbeelding 13"/>
          <p:cNvSpPr>
            <a:spLocks noGrp="1"/>
          </p:cNvSpPr>
          <p:nvPr>
            <p:ph type="pic" sz="quarter" idx="13" hasCustomPrompt="1"/>
          </p:nvPr>
        </p:nvSpPr>
        <p:spPr>
          <a:xfrm>
            <a:off x="6200341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7" name="Tijdelijke aanduiding voor afbeelding 13"/>
          <p:cNvSpPr>
            <a:spLocks noGrp="1"/>
          </p:cNvSpPr>
          <p:nvPr>
            <p:ph type="pic" sz="quarter" idx="14" hasCustomPrompt="1"/>
          </p:nvPr>
        </p:nvSpPr>
        <p:spPr>
          <a:xfrm>
            <a:off x="9098179" y="1252538"/>
            <a:ext cx="2695072" cy="4796134"/>
          </a:xfrm>
          <a:solidFill>
            <a:schemeClr val="tx2">
              <a:lumMod val="20000"/>
              <a:lumOff val="80000"/>
            </a:schemeClr>
          </a:solidFill>
        </p:spPr>
        <p:txBody>
          <a:bodyPr bIns="180000" anchor="ctr">
            <a:normAutofit/>
          </a:bodyPr>
          <a:lstStyle>
            <a:lvl1pPr marL="0" indent="0" algn="ctr">
              <a:lnSpc>
                <a:spcPct val="250000"/>
              </a:lnSpc>
              <a:buNone/>
              <a:defRPr sz="1400" baseline="0"/>
            </a:lvl1pPr>
          </a:lstStyle>
          <a:p>
            <a:r>
              <a:rPr lang="en-GB" noProof="0" dirty="0"/>
              <a:t>Click here to insert</a:t>
            </a:r>
            <a:br>
              <a:rPr lang="en-GB" noProof="0" dirty="0"/>
            </a:br>
            <a:r>
              <a:rPr lang="en-GB" noProof="0" dirty="0"/>
              <a:t>an image</a:t>
            </a:r>
          </a:p>
        </p:txBody>
      </p:sp>
      <p:sp>
        <p:nvSpPr>
          <p:cNvPr id="1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2784" y="6473105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7099E-8998-4851-915A-4F4831808297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698225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04662" y="404664"/>
            <a:ext cx="11389024" cy="43204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 noProof="0" dirty="0"/>
              <a:t>Title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04662" y="1252836"/>
            <a:ext cx="11389023" cy="47958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</a:t>
            </a:r>
          </a:p>
          <a:p>
            <a:pPr lvl="2"/>
            <a:r>
              <a:rPr lang="en-GB" noProof="0" dirty="0"/>
              <a:t>Plain text</a:t>
            </a:r>
          </a:p>
          <a:p>
            <a:pPr lvl="3"/>
            <a:r>
              <a:rPr lang="en-GB" noProof="0" dirty="0"/>
              <a:t>Header dark blue</a:t>
            </a:r>
          </a:p>
          <a:p>
            <a:pPr lvl="4"/>
            <a:r>
              <a:rPr lang="en-GB" noProof="0" dirty="0"/>
              <a:t>Header light blue</a:t>
            </a:r>
          </a:p>
          <a:p>
            <a:pPr lvl="5"/>
            <a:r>
              <a:rPr lang="en-GB" noProof="0" dirty="0"/>
              <a:t>Bullet</a:t>
            </a:r>
          </a:p>
          <a:p>
            <a:pPr lvl="6"/>
            <a:r>
              <a:rPr lang="en-GB" noProof="0" dirty="0"/>
              <a:t>Sub-bullet</a:t>
            </a:r>
          </a:p>
          <a:p>
            <a:pPr lvl="7"/>
            <a:r>
              <a:rPr lang="en-GB" sz="1800" noProof="0" dirty="0"/>
              <a:t>Plain text</a:t>
            </a:r>
          </a:p>
          <a:p>
            <a:pPr lvl="8"/>
            <a:r>
              <a:rPr lang="en-GB" noProof="0" dirty="0"/>
              <a:t>Header dark blue</a:t>
            </a:r>
          </a:p>
        </p:txBody>
      </p:sp>
      <p:grpSp>
        <p:nvGrpSpPr>
          <p:cNvPr id="11" name="Grid" hidden="1"/>
          <p:cNvGrpSpPr/>
          <p:nvPr userDrawn="1"/>
        </p:nvGrpSpPr>
        <p:grpSpPr>
          <a:xfrm>
            <a:off x="-2" y="-1"/>
            <a:ext cx="12198353" cy="6858003"/>
            <a:chOff x="-2" y="-1"/>
            <a:chExt cx="12198353" cy="6858003"/>
          </a:xfrm>
        </p:grpSpPr>
        <p:sp>
          <p:nvSpPr>
            <p:cNvPr id="7" name="Rechthoek 6"/>
            <p:cNvSpPr/>
            <p:nvPr userDrawn="1"/>
          </p:nvSpPr>
          <p:spPr bwMode="auto">
            <a:xfrm>
              <a:off x="0" y="0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8" name="Rechthoek 7"/>
            <p:cNvSpPr/>
            <p:nvPr userDrawn="1"/>
          </p:nvSpPr>
          <p:spPr bwMode="auto">
            <a:xfrm rot="5400000">
              <a:off x="-3226672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9" name="Rechthoek 8"/>
            <p:cNvSpPr/>
            <p:nvPr userDrawn="1"/>
          </p:nvSpPr>
          <p:spPr bwMode="auto">
            <a:xfrm rot="5400000">
              <a:off x="8567017" y="3226669"/>
              <a:ext cx="6858003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2" name="Rechthoek 11"/>
            <p:cNvSpPr/>
            <p:nvPr userDrawn="1"/>
          </p:nvSpPr>
          <p:spPr bwMode="auto">
            <a:xfrm>
              <a:off x="0" y="8481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  <p:sp>
          <p:nvSpPr>
            <p:cNvPr id="13" name="Rechthoek 12"/>
            <p:cNvSpPr/>
            <p:nvPr userDrawn="1"/>
          </p:nvSpPr>
          <p:spPr bwMode="auto">
            <a:xfrm>
              <a:off x="0" y="6048672"/>
              <a:ext cx="12198350" cy="40466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</a:pPr>
              <a:endParaRPr kumimoji="0" lang="nl-NL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Minion" pitchFamily="2" charset="0"/>
              </a:endParaRPr>
            </a:p>
          </p:txBody>
        </p:sp>
      </p:grpSp>
      <p:sp>
        <p:nvSpPr>
          <p:cNvPr id="20" name="Rechthoek 19"/>
          <p:cNvSpPr/>
          <p:nvPr userDrawn="1"/>
        </p:nvSpPr>
        <p:spPr bwMode="auto">
          <a:xfrm>
            <a:off x="0" y="6453336"/>
            <a:ext cx="12198350" cy="40466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en-GB" sz="2000" b="0" i="0" u="none" strike="noStrike" cap="none" normalizeH="0" baseline="0" noProof="0" dirty="0">
              <a:ln>
                <a:noFill/>
              </a:ln>
              <a:solidFill>
                <a:schemeClr val="bg1"/>
              </a:solidFill>
              <a:effectLst/>
              <a:latin typeface="Minion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2" y="6543376"/>
            <a:ext cx="3588750" cy="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8" r:id="rId3"/>
    <p:sldLayoutId id="2147483665" r:id="rId4"/>
    <p:sldLayoutId id="2147483661" r:id="rId5"/>
    <p:sldLayoutId id="2147483664" r:id="rId6"/>
    <p:sldLayoutId id="2147483666" r:id="rId7"/>
    <p:sldLayoutId id="2147483662" r:id="rId8"/>
    <p:sldLayoutId id="2147483663" r:id="rId9"/>
    <p:sldLayoutId id="2147483667" r:id="rId10"/>
    <p:sldLayoutId id="2147483668" r:id="rId11"/>
    <p:sldLayoutId id="214748367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i="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1pPr>
      <a:lvl2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bg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80975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361950" indent="-18097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-"/>
        <a:defRPr sz="1600" kern="1200">
          <a:solidFill>
            <a:schemeClr val="bg2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1" kern="1200" baseline="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tekst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993775" y="1052736"/>
            <a:ext cx="10722024" cy="1656184"/>
          </a:xfrm>
        </p:spPr>
        <p:txBody>
          <a:bodyPr/>
          <a:lstStyle/>
          <a:p>
            <a:r>
              <a:rPr lang="nl-NL" dirty="0"/>
              <a:t>Audio based weather prediction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nl-NL" dirty="0"/>
              <a:t>Jiameng Ma, Huishi Wang, SriVagdevi Viswanadha</a:t>
            </a:r>
          </a:p>
        </p:txBody>
      </p:sp>
    </p:spTree>
    <p:extLst>
      <p:ext uri="{BB962C8B-B14F-4D97-AF65-F5344CB8AC3E}">
        <p14:creationId xmlns:p14="http://schemas.microsoft.com/office/powerpoint/2010/main" val="2977814846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B511-483E-6E7D-CBDE-9E1078D3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Results of training model</a:t>
            </a:r>
            <a:endParaRPr lang="zh-CN" alt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1413D-FBA1-D1AF-1B2B-7DE3ABDEC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9</a:t>
            </a:fld>
            <a:endParaRPr lang="nl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89BE8A-E80F-63C6-36DC-5C0FC9C4F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1400441"/>
            <a:ext cx="6341737" cy="4134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D033DD-A9DF-FDC8-7139-3345D32A2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791" y="1424120"/>
            <a:ext cx="4610626" cy="408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72723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1069975" y="1295400"/>
            <a:ext cx="10225136" cy="1656184"/>
          </a:xfrm>
        </p:spPr>
        <p:txBody>
          <a:bodyPr/>
          <a:lstStyle/>
          <a:p>
            <a:pPr algn="ctr"/>
            <a:r>
              <a:rPr lang="nl-NL" dirty="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746029914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Real-Time Weather Classification Using Audio Features</a:t>
            </a:r>
            <a:endParaRPr lang="nl-NL" sz="2800" dirty="0"/>
          </a:p>
        </p:txBody>
      </p:sp>
      <p:sp>
        <p:nvSpPr>
          <p:cNvPr id="8" name="Tijdelijke aanduiding voor verticale tekst 7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pPr lvl="3"/>
            <a:r>
              <a:rPr lang="nl-NL" dirty="0"/>
              <a:t>Motivation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altLang="zh-CN" b="0" dirty="0"/>
              <a:t>Real-Time Weather Awareness</a:t>
            </a:r>
          </a:p>
          <a:p>
            <a:pPr lvl="3"/>
            <a:r>
              <a:rPr lang="en-US" altLang="zh-CN" b="0" dirty="0"/>
              <a:t>     Analyze weather sounds (rain, thunder, hail) to detect and classify weather events instantly after they occur</a:t>
            </a:r>
          </a:p>
          <a:p>
            <a:pPr lvl="3"/>
            <a:endParaRPr lang="nl-NL" b="0" dirty="0"/>
          </a:p>
          <a:p>
            <a:r>
              <a:rPr lang="nl-NL" dirty="0"/>
              <a:t>Enhancing Smart Home Ecosystems</a:t>
            </a:r>
          </a:p>
          <a:p>
            <a:pPr marL="0" indent="0">
              <a:buNone/>
            </a:pPr>
            <a:r>
              <a:rPr lang="en-US" altLang="zh-CN" dirty="0"/>
              <a:t>    Integrate weather classification into smart home systems to automate responses (e.g., closing windows during    rain, optimizing heating for snow).</a:t>
            </a:r>
            <a:endParaRPr lang="nl-NL" dirty="0"/>
          </a:p>
          <a:p>
            <a:endParaRPr lang="en-US" dirty="0"/>
          </a:p>
          <a:p>
            <a:r>
              <a:rPr lang="en-US" dirty="0"/>
              <a:t>Improved Safety and Emergency Alerts</a:t>
            </a:r>
          </a:p>
          <a:p>
            <a:pPr marL="0" indent="0">
              <a:buNone/>
            </a:pPr>
            <a:r>
              <a:rPr lang="en-US" dirty="0"/>
              <a:t>    Enable quick detection of severe weather conditions (like thunderstorms or hail) to enhance warning systems and response times.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4280595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Introduction to Dataset Creation </a:t>
            </a:r>
          </a:p>
        </p:txBody>
      </p:sp>
      <p:sp>
        <p:nvSpPr>
          <p:cNvPr id="7" name="Tijdelijke aanduiding voor verticale tekst 6"/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6227913" cy="4795836"/>
          </a:xfrm>
        </p:spPr>
        <p:txBody>
          <a:bodyPr/>
          <a:lstStyle/>
          <a:p>
            <a:pPr lvl="3"/>
            <a:r>
              <a:rPr lang="nl-NL" dirty="0"/>
              <a:t> Dataset Collection Process</a:t>
            </a:r>
          </a:p>
          <a:p>
            <a:r>
              <a:rPr lang="nl-NL" dirty="0"/>
              <a:t>Using the API tool Free  Sound we downloaded the different audio files like hail , wind, rain,thunder and snow. </a:t>
            </a:r>
          </a:p>
          <a:p>
            <a:endParaRPr lang="nl-NL" dirty="0"/>
          </a:p>
          <a:p>
            <a:r>
              <a:rPr lang="en-US" dirty="0"/>
              <a:t>Consolidated  these audio filenames and their corresponding labels into a CSV file with the columns of the file name and the labels.</a:t>
            </a:r>
          </a:p>
          <a:p>
            <a:endParaRPr lang="en-US" dirty="0"/>
          </a:p>
          <a:p>
            <a:r>
              <a:rPr lang="en-US" dirty="0"/>
              <a:t>Extracted 26-dimensional MFCC features (mean &amp; std) from .wav audio files for classification using </a:t>
            </a:r>
            <a:r>
              <a:rPr lang="en-US" dirty="0" err="1"/>
              <a:t>librosa</a:t>
            </a:r>
            <a:r>
              <a:rPr lang="en-US" dirty="0"/>
              <a:t>.</a:t>
            </a:r>
            <a:endParaRPr lang="nl-NL" dirty="0"/>
          </a:p>
          <a:p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2</a:t>
            </a:fld>
            <a:endParaRPr lang="nl-NL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05342D-6A22-8891-50B1-5BAA658A1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011" y="1143000"/>
            <a:ext cx="4799850" cy="479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1372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9375" y="152400"/>
            <a:ext cx="11714311" cy="762000"/>
          </a:xfrm>
        </p:spPr>
        <p:txBody>
          <a:bodyPr/>
          <a:lstStyle/>
          <a:p>
            <a:pPr algn="just"/>
            <a:r>
              <a:rPr lang="nl-NL" sz="2800" dirty="0"/>
              <a:t>Training Model Set up</a:t>
            </a:r>
          </a:p>
        </p:txBody>
      </p:sp>
      <p:sp>
        <p:nvSpPr>
          <p:cNvPr id="7" name="Tijdelijke aanduiding voor verticale tekst 6"/>
          <p:cNvSpPr>
            <a:spLocks noGrp="1"/>
          </p:cNvSpPr>
          <p:nvPr>
            <p:ph type="body" orient="vert" idx="1"/>
          </p:nvPr>
        </p:nvSpPr>
        <p:spPr>
          <a:xfrm>
            <a:off x="155575" y="1371600"/>
            <a:ext cx="5943600" cy="4114800"/>
          </a:xfrm>
        </p:spPr>
        <p:txBody>
          <a:bodyPr>
            <a:noAutofit/>
          </a:bodyPr>
          <a:lstStyle/>
          <a:p>
            <a:pPr lvl="3"/>
            <a:r>
              <a:rPr lang="en-US" altLang="zh-CN" dirty="0"/>
              <a:t>Data Loading and Preprocessing</a:t>
            </a:r>
            <a:endParaRPr lang="nl-NL" altLang="zh-CN" dirty="0"/>
          </a:p>
          <a:p>
            <a:pPr marL="0" indent="0">
              <a:buNone/>
            </a:pPr>
            <a:r>
              <a:rPr lang="en-US" dirty="0"/>
              <a:t>Loaded the dataset, separated features and target, encoded the target labels, and standardized the features for model training.</a:t>
            </a:r>
          </a:p>
          <a:p>
            <a:endParaRPr lang="en-US" dirty="0"/>
          </a:p>
          <a:p>
            <a:pPr marL="0" indent="0">
              <a:buNone/>
            </a:pPr>
            <a:r>
              <a:rPr lang="nl-NL" b="1" dirty="0"/>
              <a:t>Model Training</a:t>
            </a:r>
          </a:p>
          <a:p>
            <a:pPr marL="0" indent="0">
              <a:buNone/>
            </a:pPr>
            <a:r>
              <a:rPr lang="en-US" dirty="0"/>
              <a:t>An </a:t>
            </a:r>
            <a:r>
              <a:rPr lang="en-US" dirty="0" err="1"/>
              <a:t>XGBoost</a:t>
            </a:r>
            <a:r>
              <a:rPr lang="en-US" dirty="0"/>
              <a:t> classifier is trained using 5-fold Stratified K-Fold Cross-Validation with class weights and hyperparameters like </a:t>
            </a:r>
            <a:r>
              <a:rPr lang="en-US" dirty="0" err="1"/>
              <a:t>n_estimators</a:t>
            </a:r>
            <a:r>
              <a:rPr lang="en-US" dirty="0"/>
              <a:t>=200 and </a:t>
            </a:r>
            <a:r>
              <a:rPr lang="en-US" dirty="0" err="1"/>
              <a:t>learning_rate</a:t>
            </a:r>
            <a:r>
              <a:rPr lang="en-US" dirty="0"/>
              <a:t>=0.01 to handle class imbalance and optimize performance.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9E4EF-6EE7-D05D-4AEE-026DDC146EE3}"/>
              </a:ext>
            </a:extLst>
          </p:cNvPr>
          <p:cNvSpPr txBox="1"/>
          <p:nvPr/>
        </p:nvSpPr>
        <p:spPr>
          <a:xfrm>
            <a:off x="6480175" y="1600200"/>
            <a:ext cx="4800600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</a:pPr>
            <a:r>
              <a:rPr lang="en-US" altLang="zh-CN" b="1" dirty="0">
                <a:solidFill>
                  <a:schemeClr val="bg2"/>
                </a:solidFill>
              </a:rPr>
              <a:t>Model Evaluation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</a:pPr>
            <a:r>
              <a:rPr lang="en-US" altLang="zh-CN" dirty="0">
                <a:solidFill>
                  <a:schemeClr val="bg2"/>
                </a:solidFill>
              </a:rPr>
              <a:t>The model's accuracy is evaluated through cross-validation, providing a robust estimate of its generalization ability.</a:t>
            </a:r>
            <a:endParaRPr lang="nl-NL" altLang="zh-CN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</a:pPr>
            <a:endParaRPr lang="nl-NL" altLang="zh-CN" b="1" dirty="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</a:pPr>
            <a:r>
              <a:rPr lang="nl-NL" altLang="zh-CN" b="1" dirty="0">
                <a:solidFill>
                  <a:schemeClr val="bg2"/>
                </a:solidFill>
              </a:rPr>
              <a:t>Model Saving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</a:pPr>
            <a:r>
              <a:rPr lang="en-US" altLang="zh-CN" dirty="0">
                <a:solidFill>
                  <a:schemeClr val="bg2"/>
                </a:solidFill>
              </a:rPr>
              <a:t>The trained model and </a:t>
            </a:r>
            <a:r>
              <a:rPr lang="en-US" altLang="zh-CN" dirty="0" err="1">
                <a:solidFill>
                  <a:schemeClr val="bg2"/>
                </a:solidFill>
              </a:rPr>
              <a:t>StandardScaler</a:t>
            </a:r>
            <a:r>
              <a:rPr lang="en-US" altLang="zh-CN" dirty="0">
                <a:solidFill>
                  <a:schemeClr val="bg2"/>
                </a:solidFill>
              </a:rPr>
              <a:t> are saved for future use, ensuring consistency in feature scaling and enabling model deployment.</a:t>
            </a:r>
            <a:endParaRPr lang="nl-NL" altLang="zh-C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46793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55575" y="152400"/>
            <a:ext cx="11638111" cy="936517"/>
          </a:xfrm>
        </p:spPr>
        <p:txBody>
          <a:bodyPr/>
          <a:lstStyle/>
          <a:p>
            <a:r>
              <a:rPr lang="nl-NL" sz="2800" dirty="0"/>
              <a:t>XGboost introduction</a:t>
            </a:r>
          </a:p>
        </p:txBody>
      </p:sp>
      <p:sp>
        <p:nvSpPr>
          <p:cNvPr id="7" name="Tijdelijke aanduiding voor verticale tekst 6"/>
          <p:cNvSpPr>
            <a:spLocks noGrp="1"/>
          </p:cNvSpPr>
          <p:nvPr>
            <p:ph type="body" orient="vert" idx="1"/>
          </p:nvPr>
        </p:nvSpPr>
        <p:spPr>
          <a:xfrm>
            <a:off x="155575" y="990601"/>
            <a:ext cx="11430000" cy="5105399"/>
          </a:xfrm>
        </p:spPr>
        <p:txBody>
          <a:bodyPr>
            <a:normAutofit/>
          </a:bodyPr>
          <a:lstStyle/>
          <a:p>
            <a:pPr lvl="3"/>
            <a:endParaRPr lang="en-US" b="0" dirty="0"/>
          </a:p>
          <a:p>
            <a:pPr lvl="3"/>
            <a:r>
              <a:rPr lang="en-US" b="0" dirty="0"/>
              <a:t>A scalable and efficient machine learning algorithm for supervised learning tasks, particularly regression and classification.</a:t>
            </a:r>
          </a:p>
          <a:p>
            <a:pPr lvl="3"/>
            <a:endParaRPr lang="en-US" b="0" dirty="0"/>
          </a:p>
          <a:p>
            <a:pPr lvl="3"/>
            <a:r>
              <a:rPr lang="en-US" dirty="0"/>
              <a:t>Features:</a:t>
            </a:r>
          </a:p>
          <a:p>
            <a:pPr lvl="3"/>
            <a:r>
              <a:rPr lang="en-US" dirty="0"/>
              <a:t>Boosting Technique</a:t>
            </a:r>
            <a:r>
              <a:rPr lang="en-US" b="0" dirty="0"/>
              <a:t>: Combines weak learners (decision trees) iteratively to improve performance.</a:t>
            </a:r>
          </a:p>
          <a:p>
            <a:pPr lvl="3"/>
            <a:r>
              <a:rPr lang="en-US" dirty="0"/>
              <a:t>Speed &amp; Efficiency</a:t>
            </a:r>
            <a:r>
              <a:rPr lang="en-US" b="0" dirty="0"/>
              <a:t>: Optimized for parallel computing and handles large datasets well.</a:t>
            </a:r>
          </a:p>
          <a:p>
            <a:pPr lvl="3"/>
            <a:r>
              <a:rPr lang="en-US" dirty="0"/>
              <a:t>Regularization</a:t>
            </a:r>
            <a:r>
              <a:rPr lang="en-US" b="0" dirty="0"/>
              <a:t>: Prevents overfitting with built-in L1 and L2 </a:t>
            </a:r>
            <a:r>
              <a:rPr lang="en-US" b="0" dirty="0" err="1"/>
              <a:t>regularization.Custom</a:t>
            </a:r>
            <a:r>
              <a:rPr lang="en-US" b="0" dirty="0"/>
              <a:t> </a:t>
            </a:r>
          </a:p>
          <a:p>
            <a:pPr lvl="3"/>
            <a:r>
              <a:rPr lang="en-US" dirty="0"/>
              <a:t>Loss Functions</a:t>
            </a:r>
            <a:r>
              <a:rPr lang="en-US" b="0" dirty="0"/>
              <a:t>: Flexible and adaptable for various problems.</a:t>
            </a:r>
          </a:p>
          <a:p>
            <a:pPr lvl="3"/>
            <a:br>
              <a:rPr lang="en-US" b="0" dirty="0"/>
            </a:br>
            <a:endParaRPr lang="nl-NL" b="0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272068-81DC-4C45-9305-5AD5E2019168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9912458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C975-3385-D714-1E84-9A1173B1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Uses of </a:t>
            </a:r>
            <a:r>
              <a:rPr lang="en-US" altLang="zh-CN" dirty="0" err="1"/>
              <a:t>XGBoost</a:t>
            </a:r>
            <a:r>
              <a:rPr lang="en-US" altLang="zh-CN" dirty="0"/>
              <a:t> Model</a:t>
            </a:r>
            <a:endParaRPr lang="zh-CN" alt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6B636-192A-EAAA-A15F-B679CD365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4322913" cy="278576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High accuracy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Versatility across structured data problems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Feature importance visualization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F1D8E-A0D3-4922-B31C-B50E25E85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5</a:t>
            </a:fld>
            <a:endParaRPr lang="nl-N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597A7A-D935-2C4B-5CD3-FB7C7560A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375" y="1752600"/>
            <a:ext cx="6788950" cy="358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39467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404661" y="404664"/>
            <a:ext cx="11389025" cy="585936"/>
          </a:xfrm>
        </p:spPr>
        <p:txBody>
          <a:bodyPr/>
          <a:lstStyle/>
          <a:p>
            <a:r>
              <a:rPr lang="nl-NL" sz="2800" dirty="0"/>
              <a:t>MFCC(Mel-Frequency Cepstral Coefficients) </a:t>
            </a:r>
          </a:p>
        </p:txBody>
      </p:sp>
      <p:sp>
        <p:nvSpPr>
          <p:cNvPr id="7" name="Tijdelijke aanduiding voor verticale tekst 6"/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1028513" cy="20237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Feature extraction technique commonly used in audio processing, especially in speech and sound recognition tasks.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zh-CN" b="1" dirty="0"/>
              <a:t>Purpose</a:t>
            </a:r>
            <a:r>
              <a:rPr lang="en-US" altLang="zh-CN" dirty="0"/>
              <a:t>: MFCC represents the short-term power spectrum of sound, capturing its key features in a way that aligns with how humans perceive audio.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6</a:t>
            </a:fld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60754-9F70-7572-EFA9-0C9057D72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75" y="3200400"/>
            <a:ext cx="9300722" cy="283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67270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800" dirty="0"/>
              <a:t>Working of MFCC</a:t>
            </a:r>
          </a:p>
        </p:txBody>
      </p:sp>
      <p:sp>
        <p:nvSpPr>
          <p:cNvPr id="7" name="Tijdelijke aanduiding voor verticale tekst 6"/>
          <p:cNvSpPr>
            <a:spLocks noGrp="1"/>
          </p:cNvSpPr>
          <p:nvPr>
            <p:ph type="body" orient="vert" idx="1"/>
          </p:nvPr>
        </p:nvSpPr>
        <p:spPr>
          <a:xfrm>
            <a:off x="404662" y="1252836"/>
            <a:ext cx="10266513" cy="3928764"/>
          </a:xfrm>
        </p:spPr>
        <p:txBody>
          <a:bodyPr/>
          <a:lstStyle/>
          <a:p>
            <a:r>
              <a:rPr lang="en-US" dirty="0"/>
              <a:t>The audio signal is split into short frames.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Each frame undergoes a Fourier Transform to extract frequency components.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Frequencies are mapped to the Mel scale, which mimics human ear sensitivity.</a:t>
            </a:r>
          </a:p>
          <a:p>
            <a:endParaRPr lang="en-US" dirty="0"/>
          </a:p>
          <a:p>
            <a:r>
              <a:rPr lang="en-US" dirty="0"/>
              <a:t>A log function is applied to represent sound energy.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Finally, a Discrete Cosine Transform (DCT) is applied to decorrelate features and reduce dimensionality.</a:t>
            </a:r>
            <a:endParaRPr lang="nl-NL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E7099E-8998-4851-915A-4F4831808297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7583210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51D1D-D0D1-F2D4-9CBA-477E8A157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93D14C4-5AE2-8814-E86B-55933C296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152400"/>
            <a:ext cx="11638111" cy="936517"/>
          </a:xfrm>
        </p:spPr>
        <p:txBody>
          <a:bodyPr/>
          <a:lstStyle/>
          <a:p>
            <a:r>
              <a:rPr lang="nl-NL" sz="2800" dirty="0"/>
              <a:t>Real time weather prediction </a:t>
            </a:r>
          </a:p>
        </p:txBody>
      </p:sp>
      <p:sp>
        <p:nvSpPr>
          <p:cNvPr id="7" name="Tijdelijke aanduiding voor verticale tekst 6">
            <a:extLst>
              <a:ext uri="{FF2B5EF4-FFF2-40B4-BE49-F238E27FC236}">
                <a16:creationId xmlns:a16="http://schemas.microsoft.com/office/drawing/2014/main" id="{9F110CAE-17E0-D320-0BB3-12C211527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5575" y="1088917"/>
            <a:ext cx="11582400" cy="5159483"/>
          </a:xfrm>
        </p:spPr>
        <p:txBody>
          <a:bodyPr/>
          <a:lstStyle/>
          <a:p>
            <a:pPr lvl="3"/>
            <a:r>
              <a:rPr lang="en-US" altLang="zh-CN" dirty="0"/>
              <a:t>Loading the Pretrained Model and Scaler</a:t>
            </a:r>
            <a:endParaRPr lang="nl-NL" altLang="zh-CN" dirty="0"/>
          </a:p>
          <a:p>
            <a:pPr lvl="3"/>
            <a:r>
              <a:rPr lang="nl-NL" altLang="zh-CN" b="0" dirty="0"/>
              <a:t>At first we load the pre-trained </a:t>
            </a:r>
            <a:r>
              <a:rPr lang="en-US" altLang="zh-CN" b="0" dirty="0" err="1"/>
              <a:t>XGBoost</a:t>
            </a:r>
            <a:r>
              <a:rPr lang="en-US" altLang="zh-CN" b="0" dirty="0"/>
              <a:t> model (</a:t>
            </a:r>
            <a:r>
              <a:rPr lang="en-US" altLang="zh-CN" b="0" dirty="0" err="1"/>
              <a:t>weather_predictor_model.json</a:t>
            </a:r>
            <a:r>
              <a:rPr lang="en-US" altLang="zh-CN" b="0" dirty="0"/>
              <a:t>) and scaler (</a:t>
            </a:r>
            <a:r>
              <a:rPr lang="en-US" altLang="zh-CN" b="0" dirty="0" err="1"/>
              <a:t>scaler.pkl</a:t>
            </a:r>
            <a:r>
              <a:rPr lang="en-US" altLang="zh-CN" b="0" dirty="0"/>
              <a:t>).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b="1" dirty="0"/>
              <a:t>Weather Conditions Mapping</a:t>
            </a:r>
          </a:p>
          <a:p>
            <a:pPr marL="0" indent="0">
              <a:buNone/>
            </a:pPr>
            <a:r>
              <a:rPr lang="en-US" dirty="0"/>
              <a:t>At first a list of possible weather conditions are defined: </a:t>
            </a:r>
            <a:r>
              <a:rPr lang="en-US" b="1" dirty="0"/>
              <a:t>["rain", "windy", "hail", "thunder", "snow"].</a:t>
            </a:r>
          </a:p>
          <a:p>
            <a:pPr marL="0" indent="0">
              <a:buNone/>
            </a:pPr>
            <a:r>
              <a:rPr lang="en-US" altLang="zh-CN" dirty="0"/>
              <a:t>These are the target labels that the model will predict based on the extracted audio features.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nl-NL" b="1" dirty="0"/>
              <a:t>Feature Extraction from Audio</a:t>
            </a:r>
          </a:p>
          <a:p>
            <a:pPr marL="0" indent="0">
              <a:buNone/>
            </a:pPr>
            <a:r>
              <a:rPr lang="en-US" dirty="0"/>
              <a:t>Then using MFCC (Mel-Frequency Cepstral Coefficients) we extracted relevant features from the audio.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altLang="zh-CN" b="1" dirty="0"/>
              <a:t>Real-time Prediction</a:t>
            </a:r>
          </a:p>
          <a:p>
            <a:pPr marL="0" indent="0">
              <a:buNone/>
            </a:pPr>
            <a:r>
              <a:rPr lang="en-US" dirty="0"/>
              <a:t>By running this process, the system can predict the weather condition in real-time based on audio input captured via a microphone.</a:t>
            </a:r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975B836-8FAF-F1B7-473D-4D37EE04B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1272068-81DC-4C45-9305-5AD5E2019168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6755784"/>
      </p:ext>
    </p:extLst>
  </p:cSld>
  <p:clrMapOvr>
    <a:masterClrMapping/>
  </p:clrMapOvr>
  <p:transition spd="slow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bce83e47c546ff6ac1b4b362eaa37f0f7a52c"/>
</p:tagLst>
</file>

<file path=ppt/theme/theme1.xml><?xml version="1.0" encoding="utf-8"?>
<a:theme xmlns:a="http://schemas.openxmlformats.org/drawingml/2006/main" name="Corporate template-set Universiteit Leiden">
  <a:themeElements>
    <a:clrScheme name="Universiteit Leiden">
      <a:dk1>
        <a:srgbClr val="000000"/>
      </a:dk1>
      <a:lt1>
        <a:srgbClr val="FFFFFF"/>
      </a:lt1>
      <a:dk2>
        <a:srgbClr val="8592BC"/>
      </a:dk2>
      <a:lt2>
        <a:srgbClr val="001158"/>
      </a:lt2>
      <a:accent1>
        <a:srgbClr val="9EBA2E"/>
      </a:accent1>
      <a:accent2>
        <a:srgbClr val="5CB1EB"/>
      </a:accent2>
      <a:accent3>
        <a:srgbClr val="34A3A9"/>
      </a:accent3>
      <a:accent4>
        <a:srgbClr val="F46E32"/>
      </a:accent4>
      <a:accent5>
        <a:srgbClr val="2C712D"/>
      </a:accent5>
      <a:accent6>
        <a:srgbClr val="B02079"/>
      </a:accent6>
      <a:hlink>
        <a:srgbClr val="0033CC"/>
      </a:hlink>
      <a:folHlink>
        <a:srgbClr val="7030A0"/>
      </a:folHlink>
    </a:clrScheme>
    <a:fontScheme name="Universiteit Leide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08000" tIns="108000" rIns="108000" bIns="108000" rtlCol="0">
        <a:noAutofit/>
      </a:bodyPr>
      <a:lstStyle>
        <a:defPPr>
          <a:defRPr noProof="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-windows-en-met-slidenr.potx" id="{AFEA357D-D7A1-4093-8F37-2903EA1E32B4}" vid="{CE1BFD01-A7D4-4F03-8ED9-8F286D333555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8E77E9BB20574C88F1A51905EBD0AF" ma:contentTypeVersion="2" ma:contentTypeDescription="Create a new document." ma:contentTypeScope="" ma:versionID="2fd0fa924a9e82cd60e1feff1e189b11">
  <xsd:schema xmlns:xsd="http://www.w3.org/2001/XMLSchema" xmlns:xs="http://www.w3.org/2001/XMLSchema" xmlns:p="http://schemas.microsoft.com/office/2006/metadata/properties" xmlns:ns2="01a1795b-c314-4f6e-9e61-ae7877c66689" targetNamespace="http://schemas.microsoft.com/office/2006/metadata/properties" ma:root="true" ma:fieldsID="312e5ddb972235c6e69e0cbbfcd395b3" ns2:_="">
    <xsd:import namespace="01a1795b-c314-4f6e-9e61-ae7877c666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a1795b-c314-4f6e-9e61-ae7877c666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89FBFB-9829-4960-B574-BA25F32F53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a1795b-c314-4f6e-9e61-ae7877c666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ABCAEF-D5A0-4535-AD83-587F03E189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2D4775-B13D-4BD4-89B1-2E5B7CFBB17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16-9-windows-en-met-slidenr</Template>
  <TotalTime>298</TotalTime>
  <Words>625</Words>
  <Application>Microsoft Office PowerPoint</Application>
  <PresentationFormat>Custom</PresentationFormat>
  <Paragraphs>83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Georgia</vt:lpstr>
      <vt:lpstr>Minion</vt:lpstr>
      <vt:lpstr>Corporate template-set Universiteit Leiden</vt:lpstr>
      <vt:lpstr>Audio based weather prediction</vt:lpstr>
      <vt:lpstr>Real-Time Weather Classification Using Audio Features</vt:lpstr>
      <vt:lpstr>Introduction to Dataset Creation </vt:lpstr>
      <vt:lpstr>Training Model Set up</vt:lpstr>
      <vt:lpstr>XGboost introduction</vt:lpstr>
      <vt:lpstr>Uses of XGBoost Model</vt:lpstr>
      <vt:lpstr>MFCC(Mel-Frequency Cepstral Coefficients) </vt:lpstr>
      <vt:lpstr>Working of MFCC</vt:lpstr>
      <vt:lpstr>Real time weather prediction </vt:lpstr>
      <vt:lpstr>Results of training model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JM M</dc:creator>
  <cp:lastModifiedBy>JM M</cp:lastModifiedBy>
  <cp:revision>4</cp:revision>
  <dcterms:created xsi:type="dcterms:W3CDTF">2024-12-16T13:04:21Z</dcterms:created>
  <dcterms:modified xsi:type="dcterms:W3CDTF">2024-12-16T18:32:03Z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0x010100798E77E9BB20574C88F1A51905EBD0AF</vt:lpwstr>
  </property>
</Properties>
</file>