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88" r:id="rId4"/>
    <p:sldId id="1151" r:id="rId5"/>
    <p:sldId id="1152" r:id="rId6"/>
    <p:sldId id="1153" r:id="rId7"/>
    <p:sldId id="1156" r:id="rId8"/>
    <p:sldId id="115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CCCC"/>
    <a:srgbClr val="CCCC00"/>
    <a:srgbClr val="FF9999"/>
    <a:srgbClr val="1D528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097" autoAdjust="0"/>
  </p:normalViewPr>
  <p:slideViewPr>
    <p:cSldViewPr>
      <p:cViewPr varScale="1">
        <p:scale>
          <a:sx n="57" d="100"/>
          <a:sy n="57" d="100"/>
        </p:scale>
        <p:origin x="21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4F79AD-7AE0-46B4-AAAE-F7A8C40D0678}" type="datetimeFigureOut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70FAD9D-E1DA-47B6-A778-7F76E41D7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FAD9D-E1DA-47B6-A778-7F76E41D77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CF4581-1E08-4C27-B992-E9577DEC6D0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CF4581-1E08-4C27-B992-E9577DEC6D0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69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CF4581-1E08-4C27-B992-E9577DEC6D0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9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CF4581-1E08-4C27-B992-E9577DEC6D0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975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CF4581-1E08-4C27-B992-E9577DEC6D0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15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FAD9D-E1DA-47B6-A778-7F76E41D77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8"/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5" name="Rectangle 19"/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168" name="Group 2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96" name="Line 2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2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2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3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4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5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6" name="Oval 3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7" name="Oval 3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8" name="Oval 3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9" name="Oval 3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0" name="Oval 3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1" name="Oval 3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2" name="Oval 3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3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4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5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6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7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8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19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0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21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69" name="Group 4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70" name="Line 4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5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Line 5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5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Line 5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5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7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8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79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0" name="Oval 5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1" name="Oval 6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2" name="Oval 6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3" name="Oval 6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4" name="Oval 6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5" name="Oval 6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6" name="Oval 6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7" name="Oval 6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8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89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0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1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2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3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4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5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114" name="Group 76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42" name="Line 77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78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79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Line 80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Line 81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Line 82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49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0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1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2" name="Oval 8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3" name="Oval 8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4" name="Oval 89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5" name="Oval 9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6" name="Oval 9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7" name="Oval 92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8" name="Oval 93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59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0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1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2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3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4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5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6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67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115" name="Group 103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16" name="Line 104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05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Line 106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Line 107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Line 108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109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3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4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5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6" name="Oval 11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7" name="Oval 115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8" name="Oval 116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29" name="Oval 11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0" name="Oval 11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1" name="Oval 119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2" name="Oval 120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3" name="Oval 12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4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5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6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7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8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39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40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41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8" name="Group 130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60" name="Group 13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88" name="Line 13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13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13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13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Line 13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13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5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6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7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8" name="Oval 14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99" name="Oval 1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0" name="Oval 14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1" name="Oval 14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2" name="Oval 14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3" name="Oval 14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4" name="Oval 14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5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6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7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8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09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0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1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2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13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61" name="Group 15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62" name="Line 15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Line 16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16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6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6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16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9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0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1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2" name="Oval 16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3" name="Oval 17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4" name="Oval 17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5" name="Oval 17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6" name="Oval 17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7" name="Oval 17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8" name="Oval 17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79" name="Oval 17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0" name="Oval 17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1" name="Oval 17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2" name="Oval 17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3" name="Oval 18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4" name="Oval 18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5" name="Oval 18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6" name="Oval 18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  <p:sp>
              <p:nvSpPr>
                <p:cNvPr id="87" name="Oval 18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9" name="Line 185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86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87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88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9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90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16" name="Group 191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57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95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54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99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51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203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48" name="Line 20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20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20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207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1"/>
                <a:chOff x="5" y="119"/>
                <a:chExt cx="5763" cy="272"/>
              </a:xfrm>
            </p:grpSpPr>
            <p:sp>
              <p:nvSpPr>
                <p:cNvPr id="45" name="Line 20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20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21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11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42" name="Line 21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21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21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15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9" name="Line 21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21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21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" name="Oval 219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4" name="Oval 220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5" name="Oval 221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6" name="Oval 222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7" name="Oval 223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8" name="Oval 224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29" name="Oval 225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0" name="Oval 226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1" name="Oval 227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2" name="Oval 228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3" name="Oval 229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4" name="Oval 230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5" name="Oval 231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6" name="Oval 232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7" name="Oval 233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38" name="Oval 234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15" name="Rectangle 235"/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aphicFrame>
        <p:nvGraphicFramePr>
          <p:cNvPr id="222" name="Object 18"/>
          <p:cNvGraphicFramePr>
            <a:graphicFrameLocks noChangeAspect="1"/>
          </p:cNvGraphicFramePr>
          <p:nvPr/>
        </p:nvGraphicFramePr>
        <p:xfrm>
          <a:off x="0" y="0"/>
          <a:ext cx="9144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3" imgW="7707937" imgH="1701587" progId="Photoshop.Image.6">
                  <p:embed/>
                </p:oleObj>
              </mc:Choice>
              <mc:Fallback>
                <p:oleObj name="Image" r:id="rId3" imgW="7707937" imgH="1701587" progId="Photoshop.Image.6">
                  <p:embed/>
                  <p:pic>
                    <p:nvPicPr>
                      <p:cNvPr id="205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67A6F9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Oval 236" descr="06_original_w"/>
          <p:cNvSpPr>
            <a:spLocks noChangeArrowheads="1"/>
          </p:cNvSpPr>
          <p:nvPr/>
        </p:nvSpPr>
        <p:spPr bwMode="gray">
          <a:xfrm>
            <a:off x="323850" y="1484313"/>
            <a:ext cx="1800225" cy="18732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24" name="Text Box 14"/>
          <p:cNvSpPr txBox="1">
            <a:spLocks noChangeArrowheads="1"/>
          </p:cNvSpPr>
          <p:nvPr/>
        </p:nvSpPr>
        <p:spPr bwMode="white">
          <a:xfrm>
            <a:off x="381000" y="30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3276600"/>
            <a:ext cx="5105400" cy="1012825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70866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4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61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5D00-7E47-4D48-B898-0A519CEA7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37844-AF2D-4234-9FE3-B5B74021C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4B06-23A4-4786-944E-D54AA9667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4043A-F57C-4964-A590-CEAD23FB5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95B83-D320-43B6-B852-C4C29292E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37C8A-3CF6-43A9-94A1-3E7BCE5E7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C413F-9FCC-4880-96E7-836D710C1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DAC01-0503-4109-889D-8B2DE0F1A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F55E9-11D0-4616-B340-B1730C352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733F-27D4-4F0A-B82A-29BDF7058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0A0ED-8833-4FA8-8AEA-701F019DF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035" name="Oval 17"/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6" name="Oval 18"/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7" name="Oval 19"/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8" name="Oval 20"/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" name="Oval 21"/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0" name="Oval 22"/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1" name="Line 23"/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Line 24"/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25"/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6"/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27"/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28"/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29"/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30"/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1"/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32"/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33"/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34"/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Oval 35"/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4" name="Oval 36"/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5" name="Oval 37"/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6" name="Oval 38"/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7" name="Oval 39"/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8" name="Oval 40"/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59" name="Oval 41"/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0" name="Oval 42"/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1" name="Oval 43"/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2" name="Oval 44"/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3" name="Oval 45"/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4" name="Oval 46"/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1065" name="Group 47"/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111" name="Line 48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" name="Line 49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Line 50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Line 51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Line 52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Line 53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Line 54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Line 55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Line 56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Line 57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Line 58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Line 59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6" name="Oval 60"/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7" name="Oval 61"/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8" name="Oval 62"/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69" name="Oval 63"/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0" name="Oval 64"/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1" name="Oval 65"/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2" name="Oval 66"/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3" name="Oval 67"/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4" name="Oval 68"/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5" name="Oval 69"/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6" name="Oval 70"/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77" name="Oval 71"/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1078" name="Group 72"/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099" name="Line 73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74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75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76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Line 77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78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79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80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81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82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Line 83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Line 84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9" name="Oval 85"/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0" name="Oval 86"/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1" name="Oval 87"/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2" name="Oval 88"/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3" name="Oval 89"/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4" name="Oval 90"/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5" name="Oval 91"/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6" name="Oval 92"/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7" name="Oval 93"/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8" name="Oval 94"/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89" name="Oval 95"/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90" name="Line 96"/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Line 97"/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Line 98"/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99"/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100"/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Line 101"/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Line 102"/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Line 103"/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Line 104"/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" name="Rectangle 105"/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9" name="Oval 106" descr="06_original_w"/>
          <p:cNvSpPr>
            <a:spLocks noChangeArrowheads="1"/>
          </p:cNvSpPr>
          <p:nvPr/>
        </p:nvSpPr>
        <p:spPr bwMode="gray">
          <a:xfrm>
            <a:off x="7956550" y="404813"/>
            <a:ext cx="936625" cy="1008062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7EC9A2D8-1549-4EF9-B015-D673B0BF8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116633"/>
            <a:ext cx="8028384" cy="109858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>
                <a:solidFill>
                  <a:schemeClr val="bg1"/>
                </a:solidFill>
              </a:rPr>
              <a:t>NGHIÊN CỨU KHOA HỌC </a:t>
            </a:r>
            <a:br>
              <a:rPr lang="en-US" sz="3200" b="1">
                <a:solidFill>
                  <a:schemeClr val="bg1"/>
                </a:solidFill>
              </a:rPr>
            </a:br>
            <a:r>
              <a:rPr lang="en-US" sz="3200" b="1">
                <a:solidFill>
                  <a:schemeClr val="bg1"/>
                </a:solidFill>
              </a:rPr>
              <a:t>SINH VIÊN 2023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0931" y="4725144"/>
            <a:ext cx="6336704" cy="432048"/>
          </a:xfrm>
        </p:spPr>
        <p:txBody>
          <a:bodyPr/>
          <a:lstStyle/>
          <a:p>
            <a:pPr algn="l" eaLnBrk="1" hangingPunct="1"/>
            <a:r>
              <a:rPr lang="vi-VN" altLang="en-US" sz="2000">
                <a:solidFill>
                  <a:schemeClr val="accent5">
                    <a:lumMod val="50000"/>
                  </a:schemeClr>
                </a:solidFill>
              </a:rPr>
              <a:t>Ngư</a:t>
            </a:r>
            <a:r>
              <a:rPr lang="en-US" altLang="en-US" sz="2000">
                <a:solidFill>
                  <a:schemeClr val="accent5">
                    <a:lumMod val="50000"/>
                  </a:schemeClr>
                </a:solidFill>
              </a:rPr>
              <a:t>ời hướng dẫn Ths. Nguyễn Trung Vũ</a:t>
            </a:r>
          </a:p>
        </p:txBody>
      </p:sp>
      <p:pic>
        <p:nvPicPr>
          <p:cNvPr id="410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1" y="-99392"/>
            <a:ext cx="1232945" cy="134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9242B4F-B970-C1FF-8579-6B5191C9A0D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50041" y="3094923"/>
            <a:ext cx="8028384" cy="124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TÊN ĐỀ TÀI</a:t>
            </a:r>
          </a:p>
          <a:p>
            <a:pPr algn="ctr" eaLnBrk="1" hangingPunct="1">
              <a:defRPr/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XÂY DỰNG GAME HA CHESS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75ACE61-2010-C8E6-8A6C-93C6009963A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57808" y="5210740"/>
            <a:ext cx="8190656" cy="9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400" b="1" kern="1200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sz="2000" dirty="0" err="1"/>
              <a:t>Sinh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thực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: </a:t>
            </a:r>
          </a:p>
          <a:p>
            <a:pPr algn="l" eaLnBrk="1" hangingPunct="1"/>
            <a:r>
              <a:rPr lang="en-US" altLang="en-US" sz="2000" dirty="0"/>
              <a:t>   -   Nguyễn Hoàng Anh		MSSV: 212480201002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6738962" cy="563563"/>
          </a:xfrm>
        </p:spPr>
        <p:txBody>
          <a:bodyPr/>
          <a:lstStyle/>
          <a:p>
            <a:pPr eaLnBrk="1" hangingPunct="1"/>
            <a:r>
              <a:rPr lang="en-US" altLang="en-US"/>
              <a:t>Nội dung</a:t>
            </a:r>
            <a:endParaRPr lang="en-US" altLang="en-US">
              <a:solidFill>
                <a:schemeClr val="accent1"/>
              </a:solidFill>
            </a:endParaRP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877162" y="1348080"/>
            <a:ext cx="762000" cy="665162"/>
            <a:chOff x="1110" y="2656"/>
            <a:chExt cx="1549" cy="1351"/>
          </a:xfrm>
        </p:grpSpPr>
        <p:sp>
          <p:nvSpPr>
            <p:cNvPr id="1438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7590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14340" name="Group 7"/>
          <p:cNvGrpSpPr>
            <a:grpSpLocks/>
          </p:cNvGrpSpPr>
          <p:nvPr/>
        </p:nvGrpSpPr>
        <p:grpSpPr bwMode="auto">
          <a:xfrm>
            <a:off x="877162" y="2068805"/>
            <a:ext cx="762000" cy="665162"/>
            <a:chOff x="3174" y="2656"/>
            <a:chExt cx="1549" cy="1351"/>
          </a:xfrm>
        </p:grpSpPr>
        <p:sp>
          <p:nvSpPr>
            <p:cNvPr id="14383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4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759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4341" name="Line 11"/>
          <p:cNvSpPr>
            <a:spLocks noChangeShapeType="1"/>
          </p:cNvSpPr>
          <p:nvPr/>
        </p:nvSpPr>
        <p:spPr bwMode="auto">
          <a:xfrm>
            <a:off x="1486762" y="1957679"/>
            <a:ext cx="5664100" cy="23601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1956662" y="1387767"/>
            <a:ext cx="29145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Giới thiệu đề tài</a:t>
            </a:r>
            <a:endParaRPr lang="en-US" altLang="en-US" sz="2800" b="0">
              <a:solidFill>
                <a:schemeClr val="tx2"/>
              </a:solidFill>
            </a:endParaRP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gray">
          <a:xfrm>
            <a:off x="1074012" y="144650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44" name="Line 14"/>
          <p:cNvSpPr>
            <a:spLocks noChangeShapeType="1"/>
          </p:cNvSpPr>
          <p:nvPr/>
        </p:nvSpPr>
        <p:spPr bwMode="auto">
          <a:xfrm>
            <a:off x="1486762" y="2678405"/>
            <a:ext cx="5664100" cy="4423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16"/>
          <p:cNvSpPr txBox="1">
            <a:spLocks noChangeArrowheads="1"/>
          </p:cNvSpPr>
          <p:nvPr/>
        </p:nvSpPr>
        <p:spPr bwMode="gray">
          <a:xfrm>
            <a:off x="1074012" y="216723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346" name="Group 17"/>
          <p:cNvGrpSpPr>
            <a:grpSpLocks/>
          </p:cNvGrpSpPr>
          <p:nvPr/>
        </p:nvGrpSpPr>
        <p:grpSpPr bwMode="auto">
          <a:xfrm>
            <a:off x="877162" y="2791117"/>
            <a:ext cx="762000" cy="665163"/>
            <a:chOff x="1110" y="2656"/>
            <a:chExt cx="1549" cy="1351"/>
          </a:xfrm>
        </p:grpSpPr>
        <p:sp>
          <p:nvSpPr>
            <p:cNvPr id="1438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7604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14347" name="Group 21"/>
          <p:cNvGrpSpPr>
            <a:grpSpLocks/>
          </p:cNvGrpSpPr>
          <p:nvPr/>
        </p:nvGrpSpPr>
        <p:grpSpPr bwMode="auto">
          <a:xfrm>
            <a:off x="877162" y="3589630"/>
            <a:ext cx="762000" cy="665162"/>
            <a:chOff x="3174" y="2656"/>
            <a:chExt cx="1549" cy="1351"/>
          </a:xfrm>
        </p:grpSpPr>
        <p:sp>
          <p:nvSpPr>
            <p:cNvPr id="14377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78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7608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4348" name="Line 25"/>
          <p:cNvSpPr>
            <a:spLocks noChangeShapeType="1"/>
          </p:cNvSpPr>
          <p:nvPr/>
        </p:nvSpPr>
        <p:spPr bwMode="auto">
          <a:xfrm>
            <a:off x="1486762" y="3400717"/>
            <a:ext cx="56641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27"/>
          <p:cNvSpPr txBox="1">
            <a:spLocks noChangeArrowheads="1"/>
          </p:cNvSpPr>
          <p:nvPr/>
        </p:nvSpPr>
        <p:spPr bwMode="gray">
          <a:xfrm>
            <a:off x="1074012" y="2889542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50" name="Line 28"/>
          <p:cNvSpPr>
            <a:spLocks noChangeShapeType="1"/>
          </p:cNvSpPr>
          <p:nvPr/>
        </p:nvSpPr>
        <p:spPr bwMode="auto">
          <a:xfrm>
            <a:off x="1486762" y="4199229"/>
            <a:ext cx="5736108" cy="23813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gray">
          <a:xfrm>
            <a:off x="1074012" y="368805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/>
          </a:p>
        </p:txBody>
      </p:sp>
      <p:sp>
        <p:nvSpPr>
          <p:cNvPr id="14353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937612" y="2125955"/>
            <a:ext cx="2521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Tính cấp thiết</a:t>
            </a:r>
            <a:endParaRPr lang="en-US" altLang="en-US" sz="2800" b="0">
              <a:solidFill>
                <a:schemeClr val="tx2"/>
              </a:solidFill>
            </a:endParaRPr>
          </a:p>
        </p:txBody>
      </p:sp>
      <p:sp>
        <p:nvSpPr>
          <p:cNvPr id="14354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932849" y="2833772"/>
            <a:ext cx="1643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Mục tiêu</a:t>
            </a:r>
            <a:endParaRPr lang="en-US" altLang="en-US" sz="2800" b="0">
              <a:solidFill>
                <a:schemeClr val="tx2"/>
              </a:solidFill>
            </a:endParaRPr>
          </a:p>
        </p:txBody>
      </p:sp>
      <p:sp>
        <p:nvSpPr>
          <p:cNvPr id="14355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915387" y="3580105"/>
            <a:ext cx="3857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Tình hình nghiên cứu</a:t>
            </a:r>
            <a:endParaRPr lang="en-US" altLang="en-US" sz="2800" b="0">
              <a:solidFill>
                <a:schemeClr val="tx2"/>
              </a:solidFill>
            </a:endParaRPr>
          </a:p>
        </p:txBody>
      </p:sp>
      <p:sp>
        <p:nvSpPr>
          <p:cNvPr id="14359" name="Text Box 27"/>
          <p:cNvSpPr txBox="1">
            <a:spLocks noChangeArrowheads="1"/>
          </p:cNvSpPr>
          <p:nvPr/>
        </p:nvSpPr>
        <p:spPr bwMode="gray">
          <a:xfrm>
            <a:off x="1102190" y="4473867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367" name="Text Box 27"/>
          <p:cNvSpPr txBox="1">
            <a:spLocks noChangeArrowheads="1"/>
          </p:cNvSpPr>
          <p:nvPr/>
        </p:nvSpPr>
        <p:spPr bwMode="gray">
          <a:xfrm>
            <a:off x="1106630" y="5610543"/>
            <a:ext cx="355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F814FB-A90A-4244-4F4E-F0B000191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0648"/>
            <a:ext cx="1149143" cy="12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7">
            <a:extLst>
              <a:ext uri="{FF2B5EF4-FFF2-40B4-BE49-F238E27FC236}">
                <a16:creationId xmlns:a16="http://schemas.microsoft.com/office/drawing/2014/main" id="{34A69212-B257-9F92-DB91-3D04FEA1B80E}"/>
              </a:ext>
            </a:extLst>
          </p:cNvPr>
          <p:cNvGrpSpPr>
            <a:grpSpLocks/>
          </p:cNvGrpSpPr>
          <p:nvPr/>
        </p:nvGrpSpPr>
        <p:grpSpPr bwMode="auto">
          <a:xfrm>
            <a:off x="885099" y="4389492"/>
            <a:ext cx="762000" cy="665163"/>
            <a:chOff x="1110" y="2656"/>
            <a:chExt cx="1549" cy="1351"/>
          </a:xfrm>
        </p:grpSpPr>
        <p:sp>
          <p:nvSpPr>
            <p:cNvPr id="4" name="AutoShape 18">
              <a:extLst>
                <a:ext uri="{FF2B5EF4-FFF2-40B4-BE49-F238E27FC236}">
                  <a16:creationId xmlns:a16="http://schemas.microsoft.com/office/drawing/2014/main" id="{8418C444-334D-9660-8DFA-DB429937DC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" name="AutoShape 19">
              <a:extLst>
                <a:ext uri="{FF2B5EF4-FFF2-40B4-BE49-F238E27FC236}">
                  <a16:creationId xmlns:a16="http://schemas.microsoft.com/office/drawing/2014/main" id="{1C8EE369-B3C3-1C2F-5AC3-D9D9F1AE65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" name="AutoShape 20">
              <a:extLst>
                <a:ext uri="{FF2B5EF4-FFF2-40B4-BE49-F238E27FC236}">
                  <a16:creationId xmlns:a16="http://schemas.microsoft.com/office/drawing/2014/main" id="{F74EE67C-CE7B-D140-8CC2-F7982C564F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DBB8B9A3-A025-FBDE-C4FA-9BC6E35D77CC}"/>
              </a:ext>
            </a:extLst>
          </p:cNvPr>
          <p:cNvGrpSpPr>
            <a:grpSpLocks/>
          </p:cNvGrpSpPr>
          <p:nvPr/>
        </p:nvGrpSpPr>
        <p:grpSpPr bwMode="auto">
          <a:xfrm>
            <a:off x="885099" y="5188005"/>
            <a:ext cx="762000" cy="665162"/>
            <a:chOff x="3174" y="2656"/>
            <a:chExt cx="1549" cy="1351"/>
          </a:xfrm>
        </p:grpSpPr>
        <p:sp>
          <p:nvSpPr>
            <p:cNvPr id="8" name="AutoShape 22">
              <a:extLst>
                <a:ext uri="{FF2B5EF4-FFF2-40B4-BE49-F238E27FC236}">
                  <a16:creationId xmlns:a16="http://schemas.microsoft.com/office/drawing/2014/main" id="{B2C9D4CE-38E9-D2BA-9949-A7F7DFA32F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" name="AutoShape 23">
              <a:extLst>
                <a:ext uri="{FF2B5EF4-FFF2-40B4-BE49-F238E27FC236}">
                  <a16:creationId xmlns:a16="http://schemas.microsoft.com/office/drawing/2014/main" id="{F5E172E3-5FD9-FF14-315C-85F51961D4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AutoShape 24">
              <a:extLst>
                <a:ext uri="{FF2B5EF4-FFF2-40B4-BE49-F238E27FC236}">
                  <a16:creationId xmlns:a16="http://schemas.microsoft.com/office/drawing/2014/main" id="{3F2A1E4D-2C2B-91E7-0659-34A86F5D62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1" name="Line 25">
            <a:extLst>
              <a:ext uri="{FF2B5EF4-FFF2-40B4-BE49-F238E27FC236}">
                <a16:creationId xmlns:a16="http://schemas.microsoft.com/office/drawing/2014/main" id="{37F2556C-0F6C-026B-F44C-039980E79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699" y="4999092"/>
            <a:ext cx="56641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2EAF59FE-5D0E-0C66-7870-BA27BA860A2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81949" y="4487917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3CBF1DCC-2273-2385-10E4-A5DE04996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4699" y="5797604"/>
            <a:ext cx="5736108" cy="23813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0">
            <a:extLst>
              <a:ext uri="{FF2B5EF4-FFF2-40B4-BE49-F238E27FC236}">
                <a16:creationId xmlns:a16="http://schemas.microsoft.com/office/drawing/2014/main" id="{AF0C9EF1-F1E0-23D0-49D0-D2ECB1B10FB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81949" y="528643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Text Box 12">
            <a:hlinkClick r:id="" action="ppaction://noaction"/>
            <a:extLst>
              <a:ext uri="{FF2B5EF4-FFF2-40B4-BE49-F238E27FC236}">
                <a16:creationId xmlns:a16="http://schemas.microsoft.com/office/drawing/2014/main" id="{1EA55CD2-15DA-35E3-1C13-D0CD12578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786" y="4386317"/>
            <a:ext cx="3478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Nội dung thực hiện</a:t>
            </a:r>
            <a:endParaRPr lang="en-US" altLang="en-US" sz="2800" b="0">
              <a:solidFill>
                <a:schemeClr val="tx2"/>
              </a:solidFill>
            </a:endParaRPr>
          </a:p>
        </p:txBody>
      </p:sp>
      <p:sp>
        <p:nvSpPr>
          <p:cNvPr id="16" name="Text Box 12">
            <a:hlinkClick r:id="" action="ppaction://noaction"/>
            <a:extLst>
              <a:ext uri="{FF2B5EF4-FFF2-40B4-BE49-F238E27FC236}">
                <a16:creationId xmlns:a16="http://schemas.microsoft.com/office/drawing/2014/main" id="{BE54F92C-0FF0-241E-3782-B0AD063B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324" y="5178480"/>
            <a:ext cx="35413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Kế hoạch thực hiện</a:t>
            </a:r>
            <a:endParaRPr lang="en-US" altLang="en-US" sz="2800" b="0">
              <a:solidFill>
                <a:schemeClr val="tx2"/>
              </a:solidFill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565881C8-69D6-6477-1BD9-061BA13DF24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74199" y="6048430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4A160F56-0D23-E9B2-2B73-77B70656A148}"/>
              </a:ext>
            </a:extLst>
          </p:cNvPr>
          <p:cNvGrpSpPr>
            <a:grpSpLocks/>
          </p:cNvGrpSpPr>
          <p:nvPr/>
        </p:nvGrpSpPr>
        <p:grpSpPr bwMode="auto">
          <a:xfrm>
            <a:off x="857108" y="5964055"/>
            <a:ext cx="762000" cy="665163"/>
            <a:chOff x="1110" y="2656"/>
            <a:chExt cx="1549" cy="1351"/>
          </a:xfrm>
        </p:grpSpPr>
        <p:sp>
          <p:nvSpPr>
            <p:cNvPr id="29" name="AutoShape 18">
              <a:extLst>
                <a:ext uri="{FF2B5EF4-FFF2-40B4-BE49-F238E27FC236}">
                  <a16:creationId xmlns:a16="http://schemas.microsoft.com/office/drawing/2014/main" id="{589023D7-AE05-9E6E-B019-94D76F0EC8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" name="AutoShape 19">
              <a:extLst>
                <a:ext uri="{FF2B5EF4-FFF2-40B4-BE49-F238E27FC236}">
                  <a16:creationId xmlns:a16="http://schemas.microsoft.com/office/drawing/2014/main" id="{13821743-E59F-060B-4523-F8384CAE1F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" name="AutoShape 20">
              <a:extLst>
                <a:ext uri="{FF2B5EF4-FFF2-40B4-BE49-F238E27FC236}">
                  <a16:creationId xmlns:a16="http://schemas.microsoft.com/office/drawing/2014/main" id="{3F234E4A-6CD7-583D-B6E3-C694B75901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32" name="Line 25">
            <a:extLst>
              <a:ext uri="{FF2B5EF4-FFF2-40B4-BE49-F238E27FC236}">
                <a16:creationId xmlns:a16="http://schemas.microsoft.com/office/drawing/2014/main" id="{1212CED2-14CB-068B-6886-E8E88931C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6708" y="6573655"/>
            <a:ext cx="56641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C32216B0-3AC3-D8C1-FC8F-3B70FB57BD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53958" y="606248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 Box 12">
            <a:hlinkClick r:id="" action="ppaction://noaction"/>
            <a:extLst>
              <a:ext uri="{FF2B5EF4-FFF2-40B4-BE49-F238E27FC236}">
                <a16:creationId xmlns:a16="http://schemas.microsoft.com/office/drawing/2014/main" id="{F2D4DE5E-03D3-B4D3-2C53-84A1ADDC9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097" y="5983280"/>
            <a:ext cx="3599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Khả năng ứng dụng</a:t>
            </a:r>
            <a:endParaRPr lang="en-US" altLang="en-US" sz="2800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 đề tài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3FE3F6-34A3-5D69-F9D1-FA3930223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0648"/>
            <a:ext cx="1149143" cy="12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E0EA69-B46E-4954-9ADC-19C273CF6238}"/>
              </a:ext>
            </a:extLst>
          </p:cNvPr>
          <p:cNvSpPr txBox="1">
            <a:spLocks/>
          </p:cNvSpPr>
          <p:nvPr/>
        </p:nvSpPr>
        <p:spPr bwMode="auto">
          <a:xfrm>
            <a:off x="323528" y="2348880"/>
            <a:ext cx="822960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b="0" dirty="0" err="1"/>
              <a:t>Đề</a:t>
            </a:r>
            <a:r>
              <a:rPr lang="en-US" b="0" dirty="0"/>
              <a:t> </a:t>
            </a:r>
            <a:r>
              <a:rPr lang="en-US" b="0" dirty="0" err="1"/>
              <a:t>tài</a:t>
            </a:r>
            <a:r>
              <a:rPr lang="en-US" b="0" dirty="0"/>
              <a:t> </a:t>
            </a:r>
            <a:r>
              <a:rPr lang="en-US" b="0" dirty="0" err="1"/>
              <a:t>mang</a:t>
            </a:r>
            <a:r>
              <a:rPr lang="en-US" b="0" dirty="0"/>
              <a:t> </a:t>
            </a:r>
            <a:r>
              <a:rPr lang="en-US" b="0" dirty="0" err="1"/>
              <a:t>tên</a:t>
            </a:r>
            <a:r>
              <a:rPr lang="en-US" b="0" dirty="0"/>
              <a:t> “</a:t>
            </a:r>
            <a:r>
              <a:rPr lang="en-US" b="0" dirty="0" err="1"/>
              <a:t>Xây</a:t>
            </a:r>
            <a:r>
              <a:rPr lang="en-US" b="0" dirty="0"/>
              <a:t> </a:t>
            </a:r>
            <a:r>
              <a:rPr lang="en-US" b="0" dirty="0" err="1"/>
              <a:t>dựng</a:t>
            </a:r>
            <a:r>
              <a:rPr lang="en-US" b="0" dirty="0"/>
              <a:t> game </a:t>
            </a:r>
            <a:r>
              <a:rPr lang="en-US" b="0" dirty="0" err="1"/>
              <a:t>cờ</a:t>
            </a:r>
            <a:r>
              <a:rPr lang="en-US" b="0" dirty="0"/>
              <a:t>  </a:t>
            </a:r>
            <a:r>
              <a:rPr lang="en-US" b="0" dirty="0" err="1"/>
              <a:t>vua</a:t>
            </a:r>
            <a:r>
              <a:rPr lang="en-US" b="0" dirty="0"/>
              <a:t> HA Chess”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hướng</a:t>
            </a:r>
            <a:r>
              <a:rPr lang="en-US" b="0" dirty="0"/>
              <a:t> </a:t>
            </a:r>
            <a:r>
              <a:rPr lang="en-US" b="0" dirty="0" err="1"/>
              <a:t>dẫn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thS</a:t>
            </a:r>
            <a:r>
              <a:rPr lang="en-US" b="0" dirty="0"/>
              <a:t>. Nguyễn </a:t>
            </a:r>
            <a:r>
              <a:rPr lang="en-US" b="0" dirty="0" err="1"/>
              <a:t>Trung</a:t>
            </a:r>
            <a:r>
              <a:rPr lang="en-US" b="0" dirty="0"/>
              <a:t> </a:t>
            </a:r>
            <a:r>
              <a:rPr lang="en-US" b="0" dirty="0" err="1"/>
              <a:t>Vũ</a:t>
            </a:r>
            <a:r>
              <a:rPr lang="en-US" b="0" dirty="0"/>
              <a:t>.</a:t>
            </a:r>
          </a:p>
          <a:p>
            <a:pPr lvl="1">
              <a:defRPr/>
            </a:pP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game </a:t>
            </a:r>
            <a:r>
              <a:rPr lang="en-US" b="0" dirty="0" err="1"/>
              <a:t>cờ</a:t>
            </a:r>
            <a:r>
              <a:rPr lang="en-US" b="0" dirty="0"/>
              <a:t> </a:t>
            </a:r>
            <a:r>
              <a:rPr lang="en-US" b="0" dirty="0" err="1"/>
              <a:t>vua</a:t>
            </a:r>
            <a:r>
              <a:rPr lang="en-US" b="0" dirty="0"/>
              <a:t> Online </a:t>
            </a:r>
            <a:r>
              <a:rPr lang="en-US" b="0" dirty="0" err="1"/>
              <a:t>trên</a:t>
            </a:r>
            <a:r>
              <a:rPr lang="en-US" b="0" dirty="0"/>
              <a:t> WinForms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đầy</a:t>
            </a:r>
            <a:r>
              <a:rPr lang="en-US" b="0" dirty="0"/>
              <a:t> </a:t>
            </a:r>
            <a:r>
              <a:rPr lang="en-US" b="0" dirty="0" err="1"/>
              <a:t>đủ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 </a:t>
            </a:r>
            <a:r>
              <a:rPr lang="en-US" b="0" dirty="0" err="1"/>
              <a:t>như</a:t>
            </a:r>
            <a:r>
              <a:rPr lang="en-US" b="0" dirty="0"/>
              <a:t> </a:t>
            </a:r>
            <a:r>
              <a:rPr lang="en-US" b="0" dirty="0" err="1"/>
              <a:t>đấu</a:t>
            </a:r>
            <a:r>
              <a:rPr lang="en-US" b="0" dirty="0"/>
              <a:t> </a:t>
            </a:r>
            <a:r>
              <a:rPr lang="en-US" b="0" dirty="0" err="1"/>
              <a:t>luyện</a:t>
            </a:r>
            <a:r>
              <a:rPr lang="en-US" b="0" dirty="0"/>
              <a:t>, </a:t>
            </a:r>
            <a:r>
              <a:rPr lang="en-US" b="0" dirty="0" err="1"/>
              <a:t>đấu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, </a:t>
            </a:r>
            <a:r>
              <a:rPr lang="en-US" b="0" dirty="0" err="1"/>
              <a:t>đấu</a:t>
            </a:r>
            <a:r>
              <a:rPr lang="en-US" b="0" dirty="0"/>
              <a:t> solo Online,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lịch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,….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Tính cấp thiết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3FE3F6-34A3-5D69-F9D1-FA3930223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0648"/>
            <a:ext cx="1149143" cy="12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CA9EF-7DD6-4714-87BE-A3B5036A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3397"/>
            <a:ext cx="8229600" cy="4824536"/>
          </a:xfrm>
        </p:spPr>
        <p:txBody>
          <a:bodyPr/>
          <a:lstStyle/>
          <a:p>
            <a:pPr algn="just"/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Cờ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vua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mọi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người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biết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trò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chơi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thử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thách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bộ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não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mình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vì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thế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việc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rèn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luyện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não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bộ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qua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cờ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vua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mang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rất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nhiều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lợi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ích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người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dùng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khả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sát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khả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tích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suy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quyết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,…</a:t>
            </a:r>
            <a:endParaRPr lang="en-US" sz="2800" dirty="0">
              <a:effectLst/>
              <a:latin typeface=".VnTime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thấy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người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đam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mê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cờ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vua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thường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khó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ngồi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cùng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nhau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ván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cờ</a:t>
            </a:r>
            <a:r>
              <a:rPr lang="en-GB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ì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thế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quyết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chọn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game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cờ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vua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online </a:t>
            </a:r>
            <a:r>
              <a:rPr lang="en-GB" sz="28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này</a:t>
            </a:r>
            <a:r>
              <a:rPr lang="en-GB" sz="2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.VnTime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67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tiêu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/>
          <a:lstStyle/>
          <a:p>
            <a:pPr marL="457200" lvl="1" indent="0">
              <a:buNone/>
              <a:defRPr/>
            </a:pP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1">
              <a:defRPr/>
            </a:pPr>
            <a:r>
              <a:rPr lang="en-US" dirty="0" err="1"/>
              <a:t>C</a:t>
            </a:r>
            <a:r>
              <a:rPr lang="en-US" b="0" dirty="0" err="1"/>
              <a:t>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: </a:t>
            </a:r>
            <a:r>
              <a:rPr lang="en-US" b="0" dirty="0" err="1"/>
              <a:t>đấu</a:t>
            </a:r>
            <a:r>
              <a:rPr lang="en-US" b="0" dirty="0"/>
              <a:t> </a:t>
            </a:r>
            <a:r>
              <a:rPr lang="en-US" b="0" dirty="0" err="1"/>
              <a:t>luyện</a:t>
            </a:r>
            <a:r>
              <a:rPr lang="en-US" b="0" dirty="0"/>
              <a:t>, </a:t>
            </a:r>
            <a:r>
              <a:rPr lang="en-US" b="0" dirty="0" err="1"/>
              <a:t>đấu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, </a:t>
            </a:r>
            <a:r>
              <a:rPr lang="en-US" b="0" dirty="0" err="1"/>
              <a:t>đấu</a:t>
            </a:r>
            <a:r>
              <a:rPr lang="en-US" b="0" dirty="0"/>
              <a:t> solo Online,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lịch</a:t>
            </a:r>
            <a:r>
              <a:rPr lang="en-US" b="0" dirty="0"/>
              <a:t> </a:t>
            </a:r>
            <a:r>
              <a:rPr lang="en-US" b="0"/>
              <a:t>sử, </a:t>
            </a:r>
            <a:r>
              <a:rPr lang="en-US" b="0" dirty="0"/>
              <a:t>chat </a:t>
            </a:r>
            <a:r>
              <a:rPr lang="en-US" b="0" dirty="0" err="1"/>
              <a:t>trong</a:t>
            </a:r>
            <a:r>
              <a:rPr lang="en-US" b="0" dirty="0"/>
              <a:t> game, chat </a:t>
            </a:r>
            <a:r>
              <a:rPr lang="en-US" b="0" dirty="0" err="1"/>
              <a:t>riêng</a:t>
            </a:r>
            <a:r>
              <a:rPr lang="en-US" b="0" dirty="0"/>
              <a:t>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đối</a:t>
            </a:r>
            <a:r>
              <a:rPr lang="en-US" b="0" dirty="0"/>
              <a:t> </a:t>
            </a:r>
            <a:r>
              <a:rPr lang="en-US" b="0" dirty="0" err="1"/>
              <a:t>thủ</a:t>
            </a:r>
            <a:r>
              <a:rPr lang="en-US" b="0" dirty="0"/>
              <a:t>,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ghi</a:t>
            </a:r>
            <a:r>
              <a:rPr lang="en-US" b="0" dirty="0"/>
              <a:t> file </a:t>
            </a:r>
            <a:r>
              <a:rPr lang="en-US" b="0" dirty="0" err="1"/>
              <a:t>biên</a:t>
            </a:r>
            <a:r>
              <a:rPr lang="en-US" b="0" dirty="0"/>
              <a:t> </a:t>
            </a:r>
            <a:r>
              <a:rPr lang="en-US" b="0" dirty="0" err="1"/>
              <a:t>bản</a:t>
            </a:r>
            <a:r>
              <a:rPr lang="en-US" b="0" dirty="0"/>
              <a:t> </a:t>
            </a:r>
            <a:r>
              <a:rPr lang="en-US" b="0" dirty="0" err="1"/>
              <a:t>trận</a:t>
            </a:r>
            <a:r>
              <a:rPr lang="en-US" b="0" dirty="0"/>
              <a:t> </a:t>
            </a:r>
            <a:r>
              <a:rPr lang="en-US" b="0" dirty="0" err="1"/>
              <a:t>đấu</a:t>
            </a:r>
            <a:r>
              <a:rPr lang="en-US" b="0" dirty="0"/>
              <a:t>, </a:t>
            </a:r>
            <a:r>
              <a:rPr lang="en-US" b="0" dirty="0" err="1"/>
              <a:t>chơi</a:t>
            </a:r>
            <a:r>
              <a:rPr lang="en-US" b="0" dirty="0"/>
              <a:t> </a:t>
            </a:r>
            <a:r>
              <a:rPr lang="en-US" b="0" dirty="0" err="1"/>
              <a:t>nhiều</a:t>
            </a:r>
            <a:r>
              <a:rPr lang="en-US" b="0" dirty="0"/>
              <a:t> </a:t>
            </a:r>
            <a:r>
              <a:rPr lang="en-US" b="0" dirty="0" err="1"/>
              <a:t>chế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,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bàn</a:t>
            </a:r>
            <a:r>
              <a:rPr lang="en-US" b="0" dirty="0"/>
              <a:t> </a:t>
            </a:r>
            <a:r>
              <a:rPr lang="en-US" b="0" dirty="0" err="1"/>
              <a:t>cờ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ý </a:t>
            </a:r>
            <a:r>
              <a:rPr lang="en-US" b="0" dirty="0" err="1"/>
              <a:t>thích</a:t>
            </a:r>
            <a:r>
              <a:rPr lang="en-US" b="0" dirty="0"/>
              <a:t>.</a:t>
            </a:r>
          </a:p>
          <a:p>
            <a:pPr lvl="1">
              <a:defRPr/>
            </a:pP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online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toả</a:t>
            </a:r>
            <a:r>
              <a:rPr lang="en-US" dirty="0"/>
              <a:t> stress </a:t>
            </a:r>
            <a:r>
              <a:rPr lang="en-US" dirty="0" err="1"/>
              <a:t>sau</a:t>
            </a:r>
            <a:r>
              <a:rPr lang="en-US" dirty="0"/>
              <a:t> 1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căng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3FE3F6-34A3-5D69-F9D1-FA3930223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0648"/>
            <a:ext cx="1149143" cy="12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62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Tình hình nghiên cứu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2351" y="2060848"/>
            <a:ext cx="8229600" cy="4137025"/>
          </a:xfrm>
        </p:spPr>
        <p:txBody>
          <a:bodyPr/>
          <a:lstStyle/>
          <a:p>
            <a:pPr lvl="1">
              <a:buFontTx/>
              <a:buChar char="-"/>
              <a:defRPr/>
            </a:pPr>
            <a:r>
              <a:rPr lang="en-US" dirty="0" err="1"/>
              <a:t>Trên</a:t>
            </a:r>
            <a:r>
              <a:rPr lang="en-US" dirty="0"/>
              <a:t> website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Chess.com, Lichess.org.</a:t>
            </a:r>
          </a:p>
          <a:p>
            <a:pPr lvl="1">
              <a:buFontTx/>
              <a:buChar char="-"/>
              <a:defRPr/>
            </a:pPr>
            <a:r>
              <a:rPr lang="en-US" dirty="0"/>
              <a:t>Game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 HA Chess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ra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3FE3F6-34A3-5D69-F9D1-FA3930223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0648"/>
            <a:ext cx="1149143" cy="12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2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Khả năng ứng dụng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9552" y="2492375"/>
            <a:ext cx="8229600" cy="4137025"/>
          </a:xfrm>
        </p:spPr>
        <p:txBody>
          <a:bodyPr/>
          <a:lstStyle/>
          <a:p>
            <a:pPr lvl="1">
              <a:buFontTx/>
              <a:buChar char="-"/>
              <a:defRPr/>
            </a:pP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game </a:t>
            </a:r>
            <a:r>
              <a:rPr lang="en-US" sz="3200" dirty="0" err="1"/>
              <a:t>cờ</a:t>
            </a:r>
            <a:r>
              <a:rPr lang="en-US" sz="3200" dirty="0"/>
              <a:t> </a:t>
            </a:r>
            <a:r>
              <a:rPr lang="en-US" sz="3200" dirty="0" err="1"/>
              <a:t>vua</a:t>
            </a:r>
            <a:r>
              <a:rPr lang="en-US" sz="3200" dirty="0"/>
              <a:t> HA Chess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gửi</a:t>
            </a:r>
            <a:r>
              <a:rPr lang="en-US" sz="3200" dirty="0"/>
              <a:t> game </a:t>
            </a:r>
            <a:r>
              <a:rPr lang="en-US" sz="3200" dirty="0" err="1"/>
              <a:t>tới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bè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rủ</a:t>
            </a:r>
            <a:r>
              <a:rPr lang="en-US" sz="3200" dirty="0"/>
              <a:t> </a:t>
            </a:r>
            <a:r>
              <a:rPr lang="en-US" sz="3200" dirty="0" err="1"/>
              <a:t>họ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mình</a:t>
            </a:r>
            <a:r>
              <a:rPr lang="en-US" sz="3200" dirty="0"/>
              <a:t>. </a:t>
            </a:r>
            <a:r>
              <a:rPr lang="en-US" sz="3200" dirty="0" err="1"/>
              <a:t>Vì</a:t>
            </a:r>
            <a:r>
              <a:rPr lang="en-US" sz="3200" dirty="0"/>
              <a:t> </a:t>
            </a:r>
            <a:r>
              <a:rPr lang="en-US" sz="3200" dirty="0" err="1"/>
              <a:t>thế</a:t>
            </a:r>
            <a:r>
              <a:rPr lang="en-US" sz="3200" dirty="0"/>
              <a:t> game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tới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tượng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đam</a:t>
            </a:r>
            <a:r>
              <a:rPr lang="en-US" sz="3200" dirty="0"/>
              <a:t> </a:t>
            </a:r>
            <a:r>
              <a:rPr lang="en-US" sz="3200" dirty="0" err="1"/>
              <a:t>mê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cờ</a:t>
            </a:r>
            <a:r>
              <a:rPr lang="en-US" sz="3200" dirty="0"/>
              <a:t> </a:t>
            </a:r>
            <a:r>
              <a:rPr lang="en-US" sz="3200" dirty="0" err="1"/>
              <a:t>vua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muốn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chơi</a:t>
            </a:r>
            <a:r>
              <a:rPr lang="en-US" sz="3200" dirty="0"/>
              <a:t> </a:t>
            </a:r>
            <a:r>
              <a:rPr lang="en-US" sz="3200" dirty="0" err="1"/>
              <a:t>cờ</a:t>
            </a:r>
            <a:r>
              <a:rPr lang="en-US" sz="3200" dirty="0"/>
              <a:t> </a:t>
            </a:r>
            <a:r>
              <a:rPr lang="en-US" sz="3200" dirty="0" err="1"/>
              <a:t>vua</a:t>
            </a:r>
            <a:r>
              <a:rPr lang="en-US" sz="3200" dirty="0"/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3FE3F6-34A3-5D69-F9D1-FA3930223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0648"/>
            <a:ext cx="1149143" cy="12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75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76381-A61E-4FEC-AA93-4D4606FCACE7}"/>
              </a:ext>
            </a:extLst>
          </p:cNvPr>
          <p:cNvSpPr txBox="1"/>
          <p:nvPr/>
        </p:nvSpPr>
        <p:spPr>
          <a:xfrm>
            <a:off x="3923928" y="3645024"/>
            <a:ext cx="6745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CẢM ƠN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8EDA8-6B5C-42BC-A4AF-2BEAF45BE5E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979063"/>
            <a:ext cx="864096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2C1D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endParaRPr lang="fr-FR" altLang="en-US" b="0">
              <a:cs typeface="Times New Roman" panose="02020603050405020304" pitchFamily="18" charset="0"/>
            </a:endParaRPr>
          </a:p>
          <a:p>
            <a:pPr algn="just" eaLnBrk="1" hangingPunct="1"/>
            <a:endParaRPr lang="fr-FR" altLang="en-US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55332"/>
      </p:ext>
    </p:extLst>
  </p:cSld>
  <p:clrMapOvr>
    <a:masterClrMapping/>
  </p:clrMapOvr>
</p:sld>
</file>

<file path=ppt/theme/theme1.xml><?xml version="1.0" encoding="utf-8"?>
<a:theme xmlns:a="http://schemas.openxmlformats.org/drawingml/2006/main" name="100TGp_biz_diagram">
  <a:themeElements>
    <a:clrScheme name="100TGp_biz_diagram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F85F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C2FA"/>
      </a:accent5>
      <a:accent6>
        <a:srgbClr val="E78A00"/>
      </a:accent6>
      <a:hlink>
        <a:srgbClr val="5AD9F2"/>
      </a:hlink>
      <a:folHlink>
        <a:srgbClr val="969696"/>
      </a:folHlink>
    </a:clrScheme>
    <a:fontScheme name="100TGp_biz_diagram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00TGp_biz_diagram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cdb2004100l</Template>
  <TotalTime>31710</TotalTime>
  <Words>474</Words>
  <Application>Microsoft Office PowerPoint</Application>
  <PresentationFormat>On-screen Show (4:3)</PresentationFormat>
  <Paragraphs>47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.VnTime</vt:lpstr>
      <vt:lpstr>Arial</vt:lpstr>
      <vt:lpstr>Calibri</vt:lpstr>
      <vt:lpstr>Times New Roman</vt:lpstr>
      <vt:lpstr>Verdana</vt:lpstr>
      <vt:lpstr>Wingdings</vt:lpstr>
      <vt:lpstr>Wingdings 2</vt:lpstr>
      <vt:lpstr>100TGp_biz_diagram</vt:lpstr>
      <vt:lpstr>Image</vt:lpstr>
      <vt:lpstr>NGHIÊN CỨU KHOA HỌC  SINH VIÊN 2023</vt:lpstr>
      <vt:lpstr>Nội dung</vt:lpstr>
      <vt:lpstr>Giới thiệu đề tài</vt:lpstr>
      <vt:lpstr>Tính cấp thiết</vt:lpstr>
      <vt:lpstr>Mục tiêu</vt:lpstr>
      <vt:lpstr>Tình hình nghiên cứu</vt:lpstr>
      <vt:lpstr>Khả năng ứng dụng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Admin</dc:creator>
  <cp:lastModifiedBy>Nguyễn Hoàng Anh</cp:lastModifiedBy>
  <cp:revision>222</cp:revision>
  <dcterms:created xsi:type="dcterms:W3CDTF">2015-11-29T04:32:21Z</dcterms:created>
  <dcterms:modified xsi:type="dcterms:W3CDTF">2023-10-06T11:03:29Z</dcterms:modified>
</cp:coreProperties>
</file>