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rialBlack-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eaksan.com/tr/single-sign-on-sso-nedir/sso-single_sign-on.jp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aa63c03fe_0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28aa63c03fe_0_4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8aa63c03fe_0_4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f9d22e3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f9d22e3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aa63c03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aa63c03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all the steps put together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7864b3f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7864b3f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f9d22e3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f9d22e3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7864b3f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7864b3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aa63c03fe_0_5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8aa63c03fe_0_5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8aa63c03fe_0_5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ff2f2f138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ff2f2f138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7864b3f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7864b3f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a:t>
            </a:r>
            <a:r>
              <a:rPr lang="en">
                <a:solidFill>
                  <a:schemeClr val="dk1"/>
                </a:solidFill>
              </a:rPr>
              <a:t> identity-account inconsistency threat here I think, </a:t>
            </a:r>
            <a:endParaRPr>
              <a:solidFill>
                <a:schemeClr val="dk1"/>
              </a:solidFill>
            </a:endParaRPr>
          </a:p>
          <a:p>
            <a:pPr indent="0" lvl="0" marL="0" rtl="0" algn="l">
              <a:spcBef>
                <a:spcPts val="0"/>
              </a:spcBef>
              <a:spcAft>
                <a:spcPts val="0"/>
              </a:spcAft>
              <a:buNone/>
            </a:pPr>
            <a:r>
              <a:rPr lang="en">
                <a:solidFill>
                  <a:schemeClr val="dk1"/>
                </a:solidFill>
              </a:rPr>
              <a:t>Summarize research paper, lots of ip’s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7864b3f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7864b3f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link, </a:t>
            </a:r>
            <a:r>
              <a:rPr lang="en" u="sng">
                <a:solidFill>
                  <a:schemeClr val="hlink"/>
                </a:solidFill>
                <a:hlinkClick r:id="rId2"/>
              </a:rPr>
              <a:t>https://ceaksan.com/tr/single-sign-on-sso-nedir/sso-single_sign-on.jpg</a:t>
            </a:r>
            <a:r>
              <a:rPr lang="en"/>
              <a:t> </a:t>
            </a:r>
            <a:endParaRPr/>
          </a:p>
          <a:p>
            <a:pPr indent="0" lvl="0" marL="0" rtl="0" algn="l">
              <a:spcBef>
                <a:spcPts val="0"/>
              </a:spcBef>
              <a:spcAft>
                <a:spcPts val="0"/>
              </a:spcAft>
              <a:buNone/>
            </a:pPr>
            <a:r>
              <a:rPr lang="en"/>
              <a:t>Use mines as an example, we use sso</a:t>
            </a:r>
            <a:endParaRPr/>
          </a:p>
          <a:p>
            <a:pPr indent="0" lvl="0" marL="0" rtl="0" algn="l">
              <a:spcBef>
                <a:spcPts val="0"/>
              </a:spcBef>
              <a:spcAft>
                <a:spcPts val="0"/>
              </a:spcAft>
              <a:buNone/>
            </a:pPr>
            <a:r>
              <a:rPr lang="en"/>
              <a:t>Brief</a:t>
            </a:r>
            <a:r>
              <a:rPr lang="en"/>
              <a:t> breakdown of the tokens and what not maybe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aa63c03f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aa63c03f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80% of researched sps failed, were vulnerable,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f9d22e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f9d22e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f9d22e30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f9d22e30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f9d22e3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f9d22e3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f9d22e3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f9d22e3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sp>
        <p:nvSpPr>
          <p:cNvPr id="7" name="Google Shape;7;p2"/>
          <p:cNvSpPr txBox="1"/>
          <p:nvPr>
            <p:ph type="ctrTitle"/>
          </p:nvPr>
        </p:nvSpPr>
        <p:spPr>
          <a:xfrm>
            <a:off x="155471" y="841772"/>
            <a:ext cx="6858000" cy="1790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4500"/>
              <a:buFont typeface="Consolas"/>
              <a:buNone/>
              <a:defRPr b="1" i="0" sz="4100" u="none" cap="none" strike="noStrike">
                <a:solidFill>
                  <a:srgbClr val="183158"/>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p2"/>
          <p:cNvSpPr txBox="1"/>
          <p:nvPr>
            <p:ph idx="1" type="body"/>
          </p:nvPr>
        </p:nvSpPr>
        <p:spPr>
          <a:xfrm>
            <a:off x="7608094" y="4910138"/>
            <a:ext cx="1457400" cy="1644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rgbClr val="183158"/>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9" name="Google Shape;9;p2"/>
          <p:cNvSpPr txBox="1"/>
          <p:nvPr>
            <p:ph idx="2" type="body"/>
          </p:nvPr>
        </p:nvSpPr>
        <p:spPr>
          <a:xfrm>
            <a:off x="126206" y="126206"/>
            <a:ext cx="5387700" cy="451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10" name="Google Shape;10;p2"/>
          <p:cNvSpPr txBox="1"/>
          <p:nvPr>
            <p:ph idx="3" type="body"/>
          </p:nvPr>
        </p:nvSpPr>
        <p:spPr>
          <a:xfrm>
            <a:off x="155471" y="2760973"/>
            <a:ext cx="5011200" cy="14538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1pPr>
            <a:lvl2pPr indent="-228600" lvl="1" marL="9144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5" name="Shape 55"/>
        <p:cNvGrpSpPr/>
        <p:nvPr/>
      </p:nvGrpSpPr>
      <p:grpSpPr>
        <a:xfrm>
          <a:off x="0" y="0"/>
          <a:ext cx="0" cy="0"/>
          <a:chOff x="0" y="0"/>
          <a:chExt cx="0" cy="0"/>
        </a:xfrm>
      </p:grpSpPr>
      <p:sp>
        <p:nvSpPr>
          <p:cNvPr id="56" name="Google Shape;56;p12"/>
          <p:cNvSpPr txBox="1"/>
          <p:nvPr>
            <p:ph idx="1" type="body"/>
          </p:nvPr>
        </p:nvSpPr>
        <p:spPr>
          <a:xfrm>
            <a:off x="265318" y="1806397"/>
            <a:ext cx="8622600" cy="16857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0"/>
              </a:spcBef>
              <a:spcAft>
                <a:spcPts val="0"/>
              </a:spcAft>
              <a:buSzPts val="1100"/>
              <a:buNone/>
              <a:defRPr b="1" i="0" sz="4500" u="none" cap="none" strike="noStrike">
                <a:solidFill>
                  <a:schemeClr val="lt1"/>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id="57" name="Google Shape;57;p12"/>
          <p:cNvPicPr preferRelativeResize="0"/>
          <p:nvPr/>
        </p:nvPicPr>
        <p:blipFill rotWithShape="1">
          <a:blip r:embed="rId2">
            <a:alphaModFix/>
          </a:blip>
          <a:srcRect b="0" l="0" r="0" t="0"/>
          <a:stretch/>
        </p:blipFill>
        <p:spPr>
          <a:xfrm>
            <a:off x="3356144" y="3492166"/>
            <a:ext cx="2431712" cy="15858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58" name="Shape 58"/>
        <p:cNvGrpSpPr/>
        <p:nvPr/>
      </p:nvGrpSpPr>
      <p:grpSpPr>
        <a:xfrm>
          <a:off x="0" y="0"/>
          <a:ext cx="0" cy="0"/>
          <a:chOff x="0" y="0"/>
          <a:chExt cx="0" cy="0"/>
        </a:xfrm>
      </p:grpSpPr>
      <p:sp>
        <p:nvSpPr>
          <p:cNvPr id="59" name="Google Shape;59;p13"/>
          <p:cNvSpPr txBox="1"/>
          <p:nvPr>
            <p:ph idx="1" type="body"/>
          </p:nvPr>
        </p:nvSpPr>
        <p:spPr>
          <a:xfrm>
            <a:off x="596822" y="2906198"/>
            <a:ext cx="4989900" cy="1623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4500" u="none" cap="none" strike="noStrike">
                <a:solidFill>
                  <a:schemeClr val="lt1"/>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60" name="Google Shape;60;p13"/>
          <p:cNvSpPr txBox="1"/>
          <p:nvPr>
            <p:ph idx="2" type="body"/>
          </p:nvPr>
        </p:nvSpPr>
        <p:spPr>
          <a:xfrm>
            <a:off x="596822" y="2571750"/>
            <a:ext cx="4989900" cy="33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id="61" name="Google Shape;61;p13"/>
          <p:cNvPicPr preferRelativeResize="0"/>
          <p:nvPr/>
        </p:nvPicPr>
        <p:blipFill rotWithShape="1">
          <a:blip r:embed="rId2">
            <a:alphaModFix/>
          </a:blip>
          <a:srcRect b="0" l="0" r="0" t="0"/>
          <a:stretch/>
        </p:blipFill>
        <p:spPr>
          <a:xfrm>
            <a:off x="7133948" y="-39874"/>
            <a:ext cx="2010051" cy="73410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62" name="Shape 62"/>
        <p:cNvGrpSpPr/>
        <p:nvPr/>
      </p:nvGrpSpPr>
      <p:grpSpPr>
        <a:xfrm>
          <a:off x="0" y="0"/>
          <a:ext cx="0" cy="0"/>
          <a:chOff x="0" y="0"/>
          <a:chExt cx="0" cy="0"/>
        </a:xfrm>
      </p:grpSpPr>
      <p:sp>
        <p:nvSpPr>
          <p:cNvPr id="63" name="Google Shape;63;p14"/>
          <p:cNvSpPr txBox="1"/>
          <p:nvPr>
            <p:ph idx="1" type="body"/>
          </p:nvPr>
        </p:nvSpPr>
        <p:spPr>
          <a:xfrm>
            <a:off x="265318" y="2013942"/>
            <a:ext cx="8622600" cy="111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4500" u="none" cap="none" strike="noStrike">
                <a:solidFill>
                  <a:schemeClr val="lt1"/>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64" name="Google Shape;64;p14"/>
          <p:cNvSpPr txBox="1"/>
          <p:nvPr>
            <p:ph idx="2" type="body"/>
          </p:nvPr>
        </p:nvSpPr>
        <p:spPr>
          <a:xfrm>
            <a:off x="265318" y="1554063"/>
            <a:ext cx="8622600" cy="419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65" name="Google Shape;65;p14"/>
          <p:cNvSpPr txBox="1"/>
          <p:nvPr>
            <p:ph idx="3" type="body"/>
          </p:nvPr>
        </p:nvSpPr>
        <p:spPr>
          <a:xfrm>
            <a:off x="7608094" y="4910138"/>
            <a:ext cx="1457400" cy="1641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66" name="Google Shape;66;p14"/>
          <p:cNvSpPr txBox="1"/>
          <p:nvPr>
            <p:ph idx="4" type="body"/>
          </p:nvPr>
        </p:nvSpPr>
        <p:spPr>
          <a:xfrm>
            <a:off x="265510" y="3364955"/>
            <a:ext cx="8622300" cy="969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5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1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cxnSp>
        <p:nvCxnSpPr>
          <p:cNvPr id="67" name="Google Shape;67;p14"/>
          <p:cNvCxnSpPr/>
          <p:nvPr/>
        </p:nvCxnSpPr>
        <p:spPr>
          <a:xfrm>
            <a:off x="265318" y="3147900"/>
            <a:ext cx="8622600" cy="0"/>
          </a:xfrm>
          <a:prstGeom prst="straightConnector1">
            <a:avLst/>
          </a:prstGeom>
          <a:noFill/>
          <a:ln cap="flat" cmpd="sng" w="12700">
            <a:solidFill>
              <a:schemeClr val="lt1"/>
            </a:solidFill>
            <a:prstDash val="solid"/>
            <a:miter lim="800000"/>
            <a:headEnd len="sm" w="sm" type="none"/>
            <a:tailEnd len="sm" w="sm" type="none"/>
          </a:ln>
        </p:spPr>
      </p:cxnSp>
      <p:pic>
        <p:nvPicPr>
          <p:cNvPr descr="Text&#10;&#10;Description automatically generated with medium confidence" id="68" name="Google Shape;68;p14"/>
          <p:cNvPicPr preferRelativeResize="0"/>
          <p:nvPr/>
        </p:nvPicPr>
        <p:blipFill rotWithShape="1">
          <a:blip r:embed="rId2">
            <a:alphaModFix/>
          </a:blip>
          <a:srcRect b="0" l="0" r="0" t="0"/>
          <a:stretch/>
        </p:blipFill>
        <p:spPr>
          <a:xfrm>
            <a:off x="0" y="-54345"/>
            <a:ext cx="2010053" cy="73410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chemeClr val="lt1">
            <a:alpha val="80000"/>
          </a:schemeClr>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2">
            <a:alphaModFix/>
          </a:blip>
          <a:srcRect b="0" l="0" r="0" t="0"/>
          <a:stretch/>
        </p:blipFill>
        <p:spPr>
          <a:xfrm>
            <a:off x="0" y="0"/>
            <a:ext cx="9144001" cy="5143501"/>
          </a:xfrm>
          <a:prstGeom prst="rect">
            <a:avLst/>
          </a:prstGeom>
          <a:noFill/>
          <a:ln>
            <a:noFill/>
          </a:ln>
        </p:spPr>
      </p:pic>
      <p:sp>
        <p:nvSpPr>
          <p:cNvPr id="71" name="Google Shape;71;p15"/>
          <p:cNvSpPr/>
          <p:nvPr/>
        </p:nvSpPr>
        <p:spPr>
          <a:xfrm>
            <a:off x="0" y="-1"/>
            <a:ext cx="9144000" cy="5143500"/>
          </a:xfrm>
          <a:prstGeom prst="rect">
            <a:avLst/>
          </a:prstGeom>
          <a:solidFill>
            <a:srgbClr val="06234B">
              <a:alpha val="80000"/>
            </a:srgbClr>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2" name="Google Shape;72;p15"/>
          <p:cNvSpPr txBox="1"/>
          <p:nvPr>
            <p:ph idx="1" type="body"/>
          </p:nvPr>
        </p:nvSpPr>
        <p:spPr>
          <a:xfrm>
            <a:off x="265318" y="2013942"/>
            <a:ext cx="8622600" cy="111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4500" u="none" cap="none" strike="noStrike">
                <a:solidFill>
                  <a:schemeClr val="lt1"/>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73" name="Google Shape;73;p15"/>
          <p:cNvSpPr txBox="1"/>
          <p:nvPr>
            <p:ph idx="2" type="body"/>
          </p:nvPr>
        </p:nvSpPr>
        <p:spPr>
          <a:xfrm>
            <a:off x="265318" y="3128963"/>
            <a:ext cx="8622600" cy="419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74" name="Google Shape;74;p15"/>
          <p:cNvSpPr txBox="1"/>
          <p:nvPr>
            <p:ph idx="3" type="body"/>
          </p:nvPr>
        </p:nvSpPr>
        <p:spPr>
          <a:xfrm>
            <a:off x="7608094" y="4910138"/>
            <a:ext cx="1457400" cy="1641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descr="Text&#10;&#10;Description automatically generated with medium confidence" id="75" name="Google Shape;75;p15"/>
          <p:cNvPicPr preferRelativeResize="0"/>
          <p:nvPr/>
        </p:nvPicPr>
        <p:blipFill rotWithShape="1">
          <a:blip r:embed="rId3">
            <a:alphaModFix/>
          </a:blip>
          <a:srcRect b="0" l="0" r="0" t="0"/>
          <a:stretch/>
        </p:blipFill>
        <p:spPr>
          <a:xfrm>
            <a:off x="0" y="-54345"/>
            <a:ext cx="2010053" cy="73410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6" name="Shape 76"/>
        <p:cNvGrpSpPr/>
        <p:nvPr/>
      </p:nvGrpSpPr>
      <p:grpSpPr>
        <a:xfrm>
          <a:off x="0" y="0"/>
          <a:ext cx="0" cy="0"/>
          <a:chOff x="0" y="0"/>
          <a:chExt cx="0" cy="0"/>
        </a:xfrm>
      </p:grpSpPr>
      <p:pic>
        <p:nvPicPr>
          <p:cNvPr descr="Background pattern&#10;&#10;Description automatically generated" id="77" name="Google Shape;77;p16"/>
          <p:cNvPicPr preferRelativeResize="0"/>
          <p:nvPr/>
        </p:nvPicPr>
        <p:blipFill rotWithShape="1">
          <a:blip r:embed="rId2">
            <a:alphaModFix/>
          </a:blip>
          <a:srcRect b="0" l="0" r="0" t="0"/>
          <a:stretch/>
        </p:blipFill>
        <p:spPr>
          <a:xfrm>
            <a:off x="3477850" y="1465316"/>
            <a:ext cx="2188298" cy="106155"/>
          </a:xfrm>
          <a:prstGeom prst="rect">
            <a:avLst/>
          </a:prstGeom>
          <a:noFill/>
          <a:ln>
            <a:noFill/>
          </a:ln>
        </p:spPr>
      </p:pic>
      <p:sp>
        <p:nvSpPr>
          <p:cNvPr id="78" name="Google Shape;78;p16"/>
          <p:cNvSpPr txBox="1"/>
          <p:nvPr>
            <p:ph idx="1" type="body"/>
          </p:nvPr>
        </p:nvSpPr>
        <p:spPr>
          <a:xfrm>
            <a:off x="2690811" y="1060052"/>
            <a:ext cx="3762300" cy="3738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0"/>
              </a:spcBef>
              <a:spcAft>
                <a:spcPts val="0"/>
              </a:spcAft>
              <a:buSzPts val="1100"/>
              <a:buNone/>
              <a:defRPr b="0" i="0" sz="21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79" name="Google Shape;79;p16"/>
          <p:cNvSpPr/>
          <p:nvPr>
            <p:ph idx="2" type="pic"/>
          </p:nvPr>
        </p:nvSpPr>
        <p:spPr>
          <a:xfrm>
            <a:off x="1403852" y="1754981"/>
            <a:ext cx="1899000" cy="1899000"/>
          </a:xfrm>
          <a:prstGeom prst="rect">
            <a:avLst/>
          </a:prstGeom>
          <a:noFill/>
          <a:ln>
            <a:noFill/>
          </a:ln>
        </p:spPr>
      </p:sp>
      <p:sp>
        <p:nvSpPr>
          <p:cNvPr id="80" name="Google Shape;80;p16"/>
          <p:cNvSpPr/>
          <p:nvPr>
            <p:ph idx="3" type="pic"/>
          </p:nvPr>
        </p:nvSpPr>
        <p:spPr>
          <a:xfrm>
            <a:off x="3592429" y="1754981"/>
            <a:ext cx="1899000" cy="1899000"/>
          </a:xfrm>
          <a:prstGeom prst="rect">
            <a:avLst/>
          </a:prstGeom>
          <a:noFill/>
          <a:ln>
            <a:noFill/>
          </a:ln>
        </p:spPr>
      </p:sp>
      <p:pic>
        <p:nvPicPr>
          <p:cNvPr descr="Icon&#10;&#10;Description automatically generated with low confidence" id="81" name="Google Shape;81;p16"/>
          <p:cNvPicPr preferRelativeResize="0"/>
          <p:nvPr/>
        </p:nvPicPr>
        <p:blipFill rotWithShape="1">
          <a:blip r:embed="rId3">
            <a:alphaModFix/>
          </a:blip>
          <a:srcRect b="0" l="0" r="0" t="0"/>
          <a:stretch/>
        </p:blipFill>
        <p:spPr>
          <a:xfrm rot="-5400000">
            <a:off x="3123720" y="3733396"/>
            <a:ext cx="304005" cy="228004"/>
          </a:xfrm>
          <a:prstGeom prst="rect">
            <a:avLst/>
          </a:prstGeom>
          <a:noFill/>
          <a:ln>
            <a:noFill/>
          </a:ln>
        </p:spPr>
      </p:pic>
      <p:pic>
        <p:nvPicPr>
          <p:cNvPr descr="Icon&#10;&#10;Description automatically generated" id="82" name="Google Shape;82;p16"/>
          <p:cNvPicPr preferRelativeResize="0"/>
          <p:nvPr/>
        </p:nvPicPr>
        <p:blipFill rotWithShape="1">
          <a:blip r:embed="rId4">
            <a:alphaModFix/>
          </a:blip>
          <a:srcRect b="0" l="0" r="0" t="0"/>
          <a:stretch/>
        </p:blipFill>
        <p:spPr>
          <a:xfrm flipH="1" rot="1920721">
            <a:off x="5536201" y="3588947"/>
            <a:ext cx="269846" cy="366820"/>
          </a:xfrm>
          <a:prstGeom prst="rect">
            <a:avLst/>
          </a:prstGeom>
          <a:noFill/>
          <a:ln>
            <a:noFill/>
          </a:ln>
        </p:spPr>
      </p:pic>
      <p:sp>
        <p:nvSpPr>
          <p:cNvPr id="83" name="Google Shape;83;p16"/>
          <p:cNvSpPr/>
          <p:nvPr>
            <p:ph idx="4" type="pic"/>
          </p:nvPr>
        </p:nvSpPr>
        <p:spPr>
          <a:xfrm>
            <a:off x="5794208" y="1754981"/>
            <a:ext cx="1899000" cy="1899000"/>
          </a:xfrm>
          <a:prstGeom prst="rect">
            <a:avLst/>
          </a:prstGeom>
          <a:noFill/>
          <a:ln>
            <a:noFill/>
          </a:ln>
        </p:spPr>
      </p:sp>
      <p:sp>
        <p:nvSpPr>
          <p:cNvPr id="84" name="Google Shape;84;p16"/>
          <p:cNvSpPr txBox="1"/>
          <p:nvPr>
            <p:ph idx="5" type="body"/>
          </p:nvPr>
        </p:nvSpPr>
        <p:spPr>
          <a:xfrm>
            <a:off x="1403747" y="3800475"/>
            <a:ext cx="1899000" cy="48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2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85" name="Google Shape;85;p16"/>
          <p:cNvSpPr txBox="1"/>
          <p:nvPr>
            <p:ph idx="6" type="body"/>
          </p:nvPr>
        </p:nvSpPr>
        <p:spPr>
          <a:xfrm>
            <a:off x="3587479" y="3800475"/>
            <a:ext cx="1899000" cy="48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2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86" name="Google Shape;86;p16"/>
          <p:cNvSpPr txBox="1"/>
          <p:nvPr>
            <p:ph idx="7" type="body"/>
          </p:nvPr>
        </p:nvSpPr>
        <p:spPr>
          <a:xfrm>
            <a:off x="5798282" y="3800475"/>
            <a:ext cx="1899000" cy="48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2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87" name="Google Shape;87;p16"/>
          <p:cNvSpPr txBox="1"/>
          <p:nvPr>
            <p:ph idx="8" type="body"/>
          </p:nvPr>
        </p:nvSpPr>
        <p:spPr>
          <a:xfrm>
            <a:off x="7608094" y="4910138"/>
            <a:ext cx="1457400" cy="1641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1" name="Shape 11"/>
        <p:cNvGrpSpPr/>
        <p:nvPr/>
      </p:nvGrpSpPr>
      <p:grpSpPr>
        <a:xfrm>
          <a:off x="0" y="0"/>
          <a:ext cx="0" cy="0"/>
          <a:chOff x="0" y="0"/>
          <a:chExt cx="0" cy="0"/>
        </a:xfrm>
      </p:grpSpPr>
      <p:sp>
        <p:nvSpPr>
          <p:cNvPr id="12" name="Google Shape;12;p3"/>
          <p:cNvSpPr/>
          <p:nvPr>
            <p:ph idx="2" type="pic"/>
          </p:nvPr>
        </p:nvSpPr>
        <p:spPr>
          <a:xfrm>
            <a:off x="1" y="0"/>
            <a:ext cx="2785800" cy="5143500"/>
          </a:xfrm>
          <a:prstGeom prst="rect">
            <a:avLst/>
          </a:prstGeom>
          <a:noFill/>
          <a:ln>
            <a:noFill/>
          </a:ln>
        </p:spPr>
      </p:sp>
      <p:sp>
        <p:nvSpPr>
          <p:cNvPr id="13" name="Google Shape;13;p3"/>
          <p:cNvSpPr txBox="1"/>
          <p:nvPr>
            <p:ph idx="1" type="body"/>
          </p:nvPr>
        </p:nvSpPr>
        <p:spPr>
          <a:xfrm>
            <a:off x="3127634" y="1437493"/>
            <a:ext cx="4989600" cy="929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3000" u="none" cap="none" strike="noStrike">
                <a:solidFill>
                  <a:srgbClr val="183158"/>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14" name="Google Shape;14;p3"/>
          <p:cNvSpPr txBox="1"/>
          <p:nvPr>
            <p:ph idx="3" type="body"/>
          </p:nvPr>
        </p:nvSpPr>
        <p:spPr>
          <a:xfrm>
            <a:off x="3127634" y="1103046"/>
            <a:ext cx="4989600" cy="33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rgbClr val="183158"/>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descr="Text&#10;&#10;Description automatically generated" id="15" name="Google Shape;15;p3"/>
          <p:cNvPicPr preferRelativeResize="0"/>
          <p:nvPr/>
        </p:nvPicPr>
        <p:blipFill rotWithShape="1">
          <a:blip r:embed="rId2">
            <a:alphaModFix/>
          </a:blip>
          <a:srcRect b="0" l="0" r="0" t="0"/>
          <a:stretch/>
        </p:blipFill>
        <p:spPr>
          <a:xfrm>
            <a:off x="7133948" y="0"/>
            <a:ext cx="2010051" cy="734106"/>
          </a:xfrm>
          <a:prstGeom prst="rect">
            <a:avLst/>
          </a:prstGeom>
          <a:noFill/>
          <a:ln>
            <a:noFill/>
          </a:ln>
        </p:spPr>
      </p:pic>
      <p:sp>
        <p:nvSpPr>
          <p:cNvPr id="16" name="Google Shape;16;p3"/>
          <p:cNvSpPr txBox="1"/>
          <p:nvPr>
            <p:ph idx="4" type="body"/>
          </p:nvPr>
        </p:nvSpPr>
        <p:spPr>
          <a:xfrm>
            <a:off x="3127634" y="2550296"/>
            <a:ext cx="5011200" cy="14538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1pPr>
            <a:lvl2pPr indent="-228600" lvl="1" marL="9144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400" u="none" cap="none" strike="noStrike">
                <a:solidFill>
                  <a:srgbClr val="183158"/>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7" name="Shape 17"/>
        <p:cNvGrpSpPr/>
        <p:nvPr/>
      </p:nvGrpSpPr>
      <p:grpSpPr>
        <a:xfrm>
          <a:off x="0" y="0"/>
          <a:ext cx="0" cy="0"/>
          <a:chOff x="0" y="0"/>
          <a:chExt cx="0" cy="0"/>
        </a:xfrm>
      </p:grpSpPr>
      <p:sp>
        <p:nvSpPr>
          <p:cNvPr id="18" name="Google Shape;18;p4"/>
          <p:cNvSpPr txBox="1"/>
          <p:nvPr>
            <p:ph idx="1" type="body"/>
          </p:nvPr>
        </p:nvSpPr>
        <p:spPr>
          <a:xfrm>
            <a:off x="596822" y="2906198"/>
            <a:ext cx="4989600" cy="1623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4500" u="none" cap="none" strike="noStrike">
                <a:solidFill>
                  <a:srgbClr val="183158"/>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19" name="Google Shape;19;p4"/>
          <p:cNvSpPr txBox="1"/>
          <p:nvPr>
            <p:ph idx="2" type="body"/>
          </p:nvPr>
        </p:nvSpPr>
        <p:spPr>
          <a:xfrm>
            <a:off x="596822" y="2571750"/>
            <a:ext cx="4989600" cy="33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rgbClr val="183158"/>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descr="Text&#10;&#10;Description automatically generated" id="20" name="Google Shape;20;p4"/>
          <p:cNvPicPr preferRelativeResize="0"/>
          <p:nvPr/>
        </p:nvPicPr>
        <p:blipFill rotWithShape="1">
          <a:blip r:embed="rId2">
            <a:alphaModFix/>
          </a:blip>
          <a:srcRect b="0" l="0" r="0" t="0"/>
          <a:stretch/>
        </p:blipFill>
        <p:spPr>
          <a:xfrm>
            <a:off x="7133948" y="0"/>
            <a:ext cx="2010051" cy="73410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1" name="Shape 21"/>
        <p:cNvGrpSpPr/>
        <p:nvPr/>
      </p:nvGrpSpPr>
      <p:grpSpPr>
        <a:xfrm>
          <a:off x="0" y="0"/>
          <a:ext cx="0" cy="0"/>
          <a:chOff x="0" y="0"/>
          <a:chExt cx="0" cy="0"/>
        </a:xfrm>
      </p:grpSpPr>
      <p:sp>
        <p:nvSpPr>
          <p:cNvPr id="22" name="Google Shape;22;p5"/>
          <p:cNvSpPr txBox="1"/>
          <p:nvPr>
            <p:ph type="ctrTitle"/>
          </p:nvPr>
        </p:nvSpPr>
        <p:spPr>
          <a:xfrm>
            <a:off x="4963001" y="841772"/>
            <a:ext cx="3576000" cy="1790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4500"/>
              <a:buFont typeface="Consolas"/>
              <a:buNone/>
              <a:defRPr b="1" i="0" sz="3300" u="none" cap="none" strike="noStrike">
                <a:solidFill>
                  <a:srgbClr val="183158"/>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
          <p:cNvSpPr txBox="1"/>
          <p:nvPr>
            <p:ph idx="1" type="body"/>
          </p:nvPr>
        </p:nvSpPr>
        <p:spPr>
          <a:xfrm>
            <a:off x="4963001" y="2712889"/>
            <a:ext cx="3599400" cy="2005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40000"/>
              </a:lnSpc>
              <a:spcBef>
                <a:spcPts val="0"/>
              </a:spcBef>
              <a:spcAft>
                <a:spcPts val="0"/>
              </a:spcAft>
              <a:buClr>
                <a:schemeClr val="dk1"/>
              </a:buClr>
              <a:buSzPts val="900"/>
              <a:buFont typeface="Arial"/>
              <a:buNone/>
              <a:defRPr b="0" i="0" sz="900" u="none" cap="none" strike="noStrike">
                <a:solidFill>
                  <a:srgbClr val="183158"/>
                </a:solidFill>
                <a:latin typeface="Arial"/>
                <a:ea typeface="Arial"/>
                <a:cs typeface="Arial"/>
                <a:sym typeface="Arial"/>
              </a:defRPr>
            </a:lvl1pPr>
            <a:lvl2pPr indent="-228600" lvl="1" marL="914400" marR="0" rtl="0" algn="l">
              <a:lnSpc>
                <a:spcPct val="100000"/>
              </a:lnSpc>
              <a:spcBef>
                <a:spcPts val="0"/>
              </a:spcBef>
              <a:spcAft>
                <a:spcPts val="0"/>
              </a:spcAft>
              <a:buSzPts val="1100"/>
              <a:buNone/>
              <a:defRPr b="0" i="0" sz="1100" u="none" cap="none" strike="noStrike">
                <a:solidFill>
                  <a:srgbClr val="183158"/>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100" u="none" cap="none" strike="noStrike">
                <a:solidFill>
                  <a:srgbClr val="183158"/>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100" u="none" cap="none" strike="noStrike">
                <a:solidFill>
                  <a:srgbClr val="183158"/>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100" u="none" cap="none" strike="noStrike">
                <a:solidFill>
                  <a:srgbClr val="183158"/>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24" name="Google Shape;24;p5"/>
          <p:cNvSpPr/>
          <p:nvPr>
            <p:ph idx="2" type="pic"/>
          </p:nvPr>
        </p:nvSpPr>
        <p:spPr>
          <a:xfrm>
            <a:off x="2298544" y="841772"/>
            <a:ext cx="2373000" cy="3880200"/>
          </a:xfrm>
          <a:prstGeom prst="rect">
            <a:avLst/>
          </a:prstGeom>
          <a:noFill/>
          <a:ln>
            <a:noFill/>
          </a:ln>
        </p:spPr>
      </p:sp>
      <p:sp>
        <p:nvSpPr>
          <p:cNvPr id="25" name="Google Shape;25;p5"/>
          <p:cNvSpPr/>
          <p:nvPr>
            <p:ph idx="3" type="pic"/>
          </p:nvPr>
        </p:nvSpPr>
        <p:spPr>
          <a:xfrm>
            <a:off x="244079" y="1343336"/>
            <a:ext cx="2256300" cy="1460700"/>
          </a:xfrm>
          <a:prstGeom prst="rect">
            <a:avLst/>
          </a:prstGeom>
          <a:noFill/>
          <a:ln>
            <a:noFill/>
          </a:ln>
        </p:spPr>
      </p:sp>
      <p:sp>
        <p:nvSpPr>
          <p:cNvPr id="26" name="Google Shape;26;p5"/>
          <p:cNvSpPr txBox="1"/>
          <p:nvPr>
            <p:ph idx="4" type="body"/>
          </p:nvPr>
        </p:nvSpPr>
        <p:spPr>
          <a:xfrm>
            <a:off x="126206" y="126206"/>
            <a:ext cx="5387700" cy="451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900" u="none" cap="none" strike="noStrike">
                <a:solidFill>
                  <a:srgbClr val="183158"/>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descr="Shape&#10;&#10;Description automatically generated with medium confidence" id="27" name="Google Shape;27;p5"/>
          <p:cNvPicPr preferRelativeResize="0"/>
          <p:nvPr/>
        </p:nvPicPr>
        <p:blipFill rotWithShape="1">
          <a:blip r:embed="rId2">
            <a:alphaModFix/>
          </a:blip>
          <a:srcRect b="0" l="0" r="0" t="0"/>
          <a:stretch/>
        </p:blipFill>
        <p:spPr>
          <a:xfrm>
            <a:off x="605051" y="2712889"/>
            <a:ext cx="1909792" cy="355353"/>
          </a:xfrm>
          <a:prstGeom prst="rect">
            <a:avLst/>
          </a:prstGeom>
          <a:noFill/>
          <a:ln>
            <a:noFill/>
          </a:ln>
        </p:spPr>
      </p:pic>
      <p:pic>
        <p:nvPicPr>
          <p:cNvPr descr="A close-up of the moon&#10;&#10;Description automatically generated with low confidence" id="28" name="Google Shape;28;p5"/>
          <p:cNvPicPr preferRelativeResize="0"/>
          <p:nvPr/>
        </p:nvPicPr>
        <p:blipFill rotWithShape="1">
          <a:blip r:embed="rId3">
            <a:alphaModFix/>
          </a:blip>
          <a:srcRect b="0" l="0" r="0" t="0"/>
          <a:stretch/>
        </p:blipFill>
        <p:spPr>
          <a:xfrm rot="5164995">
            <a:off x="1427862" y="3315120"/>
            <a:ext cx="1598538" cy="438509"/>
          </a:xfrm>
          <a:prstGeom prst="rect">
            <a:avLst/>
          </a:prstGeom>
          <a:noFill/>
          <a:ln>
            <a:noFill/>
          </a:ln>
        </p:spPr>
      </p:pic>
      <p:sp>
        <p:nvSpPr>
          <p:cNvPr id="29" name="Google Shape;29;p5"/>
          <p:cNvSpPr txBox="1"/>
          <p:nvPr>
            <p:ph idx="5" type="body"/>
          </p:nvPr>
        </p:nvSpPr>
        <p:spPr>
          <a:xfrm>
            <a:off x="7608094" y="4910138"/>
            <a:ext cx="1457400" cy="1644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rgbClr val="183158"/>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30" name="Shape 30"/>
        <p:cNvGrpSpPr/>
        <p:nvPr/>
      </p:nvGrpSpPr>
      <p:grpSpPr>
        <a:xfrm>
          <a:off x="0" y="0"/>
          <a:ext cx="0" cy="0"/>
          <a:chOff x="0" y="0"/>
          <a:chExt cx="0" cy="0"/>
        </a:xfrm>
      </p:grpSpPr>
      <p:sp>
        <p:nvSpPr>
          <p:cNvPr id="31" name="Google Shape;31;p6"/>
          <p:cNvSpPr txBox="1"/>
          <p:nvPr>
            <p:ph idx="1" type="body"/>
          </p:nvPr>
        </p:nvSpPr>
        <p:spPr>
          <a:xfrm>
            <a:off x="265318" y="2013942"/>
            <a:ext cx="8622600" cy="111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4500" u="none" cap="none" strike="noStrike">
                <a:solidFill>
                  <a:schemeClr val="lt1"/>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32" name="Google Shape;32;p6"/>
          <p:cNvSpPr txBox="1"/>
          <p:nvPr>
            <p:ph idx="2" type="body"/>
          </p:nvPr>
        </p:nvSpPr>
        <p:spPr>
          <a:xfrm>
            <a:off x="265318" y="3128963"/>
            <a:ext cx="8622600" cy="419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33" name="Google Shape;33;p6"/>
          <p:cNvSpPr txBox="1"/>
          <p:nvPr>
            <p:ph idx="3" type="body"/>
          </p:nvPr>
        </p:nvSpPr>
        <p:spPr>
          <a:xfrm>
            <a:off x="7608094" y="4910138"/>
            <a:ext cx="1457400" cy="1641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descr="Text&#10;&#10;Description automatically generated with medium confidence" id="34" name="Google Shape;34;p6"/>
          <p:cNvPicPr preferRelativeResize="0"/>
          <p:nvPr/>
        </p:nvPicPr>
        <p:blipFill rotWithShape="1">
          <a:blip r:embed="rId2">
            <a:alphaModFix/>
          </a:blip>
          <a:srcRect b="0" l="0" r="0" t="0"/>
          <a:stretch/>
        </p:blipFill>
        <p:spPr>
          <a:xfrm>
            <a:off x="0" y="-54345"/>
            <a:ext cx="2010053" cy="73410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7" name="Google Shape;37;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 name="Google Shape;41;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_2">
    <p:spTree>
      <p:nvGrpSpPr>
        <p:cNvPr id="43" name="Shape 43"/>
        <p:cNvGrpSpPr/>
        <p:nvPr/>
      </p:nvGrpSpPr>
      <p:grpSpPr>
        <a:xfrm>
          <a:off x="0" y="0"/>
          <a:ext cx="0" cy="0"/>
          <a:chOff x="0" y="0"/>
          <a:chExt cx="0" cy="0"/>
        </a:xfrm>
      </p:grpSpPr>
      <p:sp>
        <p:nvSpPr>
          <p:cNvPr id="44" name="Google Shape;44;p9"/>
          <p:cNvSpPr txBox="1"/>
          <p:nvPr>
            <p:ph idx="1" type="body"/>
          </p:nvPr>
        </p:nvSpPr>
        <p:spPr>
          <a:xfrm>
            <a:off x="265318" y="2013942"/>
            <a:ext cx="8622600" cy="111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4500" u="none" cap="none" strike="noStrike">
                <a:solidFill>
                  <a:schemeClr val="lt1"/>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45" name="Google Shape;45;p9"/>
          <p:cNvSpPr txBox="1"/>
          <p:nvPr>
            <p:ph idx="2" type="body"/>
          </p:nvPr>
        </p:nvSpPr>
        <p:spPr>
          <a:xfrm>
            <a:off x="265318" y="3128963"/>
            <a:ext cx="8622600" cy="419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46" name="Google Shape;46;p9"/>
          <p:cNvSpPr txBox="1"/>
          <p:nvPr>
            <p:ph idx="3" type="body"/>
          </p:nvPr>
        </p:nvSpPr>
        <p:spPr>
          <a:xfrm>
            <a:off x="7608094" y="4910138"/>
            <a:ext cx="1457400" cy="1641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descr="Text&#10;&#10;Description automatically generated with medium confidence" id="47" name="Google Shape;47;p9"/>
          <p:cNvPicPr preferRelativeResize="0"/>
          <p:nvPr/>
        </p:nvPicPr>
        <p:blipFill rotWithShape="1">
          <a:blip r:embed="rId2">
            <a:alphaModFix/>
          </a:blip>
          <a:srcRect b="0" l="0" r="0" t="0"/>
          <a:stretch/>
        </p:blipFill>
        <p:spPr>
          <a:xfrm>
            <a:off x="0" y="-54345"/>
            <a:ext cx="2010053" cy="73410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1"/>
          <p:cNvSpPr txBox="1"/>
          <p:nvPr>
            <p:ph idx="1" type="body"/>
          </p:nvPr>
        </p:nvSpPr>
        <p:spPr>
          <a:xfrm>
            <a:off x="265318" y="2013942"/>
            <a:ext cx="8622600" cy="1115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4500" u="none" cap="none" strike="noStrike">
                <a:solidFill>
                  <a:schemeClr val="lt1"/>
                </a:solidFill>
                <a:latin typeface="Arial Black"/>
                <a:ea typeface="Arial Black"/>
                <a:cs typeface="Arial Black"/>
                <a:sym typeface="Arial Black"/>
              </a:defRPr>
            </a:lvl1pPr>
            <a:lvl2pPr indent="-228600" lvl="1" marL="9144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2pPr>
            <a:lvl3pPr indent="-228600" lvl="2" marL="13716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3pPr>
            <a:lvl4pPr indent="-228600" lvl="3" marL="18288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4pPr>
            <a:lvl5pPr indent="-228600" lvl="4" marL="2286000" marR="0" rtl="0" algn="l">
              <a:lnSpc>
                <a:spcPct val="100000"/>
              </a:lnSpc>
              <a:spcBef>
                <a:spcPts val="0"/>
              </a:spcBef>
              <a:spcAft>
                <a:spcPts val="0"/>
              </a:spcAft>
              <a:buSzPts val="1100"/>
              <a:buNone/>
              <a:defRPr b="1" i="0" sz="5000" u="none" cap="none" strike="noStrike">
                <a:solidFill>
                  <a:schemeClr val="lt1"/>
                </a:solidFill>
                <a:latin typeface="Arial Black"/>
                <a:ea typeface="Arial Black"/>
                <a:cs typeface="Arial Black"/>
                <a:sym typeface="Arial Black"/>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52" name="Google Shape;52;p11"/>
          <p:cNvSpPr txBox="1"/>
          <p:nvPr>
            <p:ph idx="2" type="body"/>
          </p:nvPr>
        </p:nvSpPr>
        <p:spPr>
          <a:xfrm>
            <a:off x="265318" y="3128963"/>
            <a:ext cx="8622600" cy="419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SzPts val="1100"/>
              <a:buNone/>
              <a:defRPr b="1" i="0" sz="14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1" i="0" sz="11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11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53" name="Google Shape;53;p11"/>
          <p:cNvSpPr txBox="1"/>
          <p:nvPr>
            <p:ph idx="3" type="body"/>
          </p:nvPr>
        </p:nvSpPr>
        <p:spPr>
          <a:xfrm>
            <a:off x="7608094" y="4910138"/>
            <a:ext cx="1457400" cy="1641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1pPr>
            <a:lvl2pPr indent="-228600" lvl="1" marL="9144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2pPr>
            <a:lvl3pPr indent="-228600" lvl="2" marL="13716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3pPr>
            <a:lvl4pPr indent="-228600" lvl="3" marL="18288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4pPr>
            <a:lvl5pPr indent="-228600" lvl="4" marL="2286000" marR="0" rtl="0" algn="l">
              <a:lnSpc>
                <a:spcPct val="100000"/>
              </a:lnSpc>
              <a:spcBef>
                <a:spcPts val="0"/>
              </a:spcBef>
              <a:spcAft>
                <a:spcPts val="0"/>
              </a:spcAft>
              <a:buSzPts val="1100"/>
              <a:buNone/>
              <a:defRPr b="0" i="0" sz="500" u="none" cap="none" strike="noStrike">
                <a:solidFill>
                  <a:schemeClr val="lt1"/>
                </a:solidFill>
                <a:latin typeface="Courier New"/>
                <a:ea typeface="Courier New"/>
                <a:cs typeface="Courier New"/>
                <a:sym typeface="Courier New"/>
              </a:defRPr>
            </a:lvl5pPr>
            <a:lvl6pPr indent="-228600" lvl="5" marL="27432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pic>
        <p:nvPicPr>
          <p:cNvPr descr="Text&#10;&#10;Description automatically generated with medium confidence" id="54" name="Google Shape;54;p11"/>
          <p:cNvPicPr preferRelativeResize="0"/>
          <p:nvPr/>
        </p:nvPicPr>
        <p:blipFill rotWithShape="1">
          <a:blip r:embed="rId2">
            <a:alphaModFix/>
          </a:blip>
          <a:srcRect b="0" l="0" r="0" t="0"/>
          <a:stretch/>
        </p:blipFill>
        <p:spPr>
          <a:xfrm>
            <a:off x="0" y="-54345"/>
            <a:ext cx="2010053" cy="73410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10"/>
          <p:cNvSpPr/>
          <p:nvPr/>
        </p:nvSpPr>
        <p:spPr>
          <a:xfrm>
            <a:off x="0" y="0"/>
            <a:ext cx="9144000" cy="5143500"/>
          </a:xfrm>
          <a:prstGeom prst="rect">
            <a:avLst/>
          </a:prstGeom>
          <a:solidFill>
            <a:srgbClr val="06234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mailto:john.doe@mines.edu" TargetMode="External"/><Relationship Id="rId4" Type="http://schemas.openxmlformats.org/officeDocument/2006/relationships/hyperlink" Target="mailto:jane.doe@mines.edu" TargetMode="External"/><Relationship Id="rId5" Type="http://schemas.openxmlformats.org/officeDocument/2006/relationships/image" Target="../media/image25.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mailto:jdoe@mines.edu" TargetMode="External"/><Relationship Id="rId4" Type="http://schemas.openxmlformats.org/officeDocument/2006/relationships/image" Target="../media/image22.png"/><Relationship Id="rId5" Type="http://schemas.openxmlformats.org/officeDocument/2006/relationships/image" Target="../media/image15.jp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295667" y="2984600"/>
            <a:ext cx="8595600" cy="2922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275"/>
              <a:buFont typeface="Arial"/>
              <a:buNone/>
            </a:pPr>
            <a:r>
              <a:rPr lang="en" sz="1700">
                <a:solidFill>
                  <a:schemeClr val="lt1"/>
                </a:solidFill>
                <a:latin typeface="Courier New"/>
                <a:ea typeface="Courier New"/>
                <a:cs typeface="Courier New"/>
                <a:sym typeface="Courier New"/>
              </a:rPr>
              <a:t>By Landon Dixon, </a:t>
            </a:r>
            <a:r>
              <a:rPr lang="en" sz="1700">
                <a:solidFill>
                  <a:schemeClr val="lt1"/>
                </a:solidFill>
                <a:latin typeface="Courier New"/>
                <a:ea typeface="Courier New"/>
                <a:cs typeface="Courier New"/>
                <a:sym typeface="Courier New"/>
              </a:rPr>
              <a:t>Avery Overberg,</a:t>
            </a:r>
            <a:r>
              <a:rPr lang="en" sz="1700">
                <a:solidFill>
                  <a:schemeClr val="lt1"/>
                </a:solidFill>
                <a:latin typeface="Courier New"/>
                <a:ea typeface="Courier New"/>
                <a:cs typeface="Courier New"/>
                <a:sym typeface="Courier New"/>
              </a:rPr>
              <a:t> Hilmir Arnarsson, </a:t>
            </a:r>
            <a:r>
              <a:rPr lang="en" sz="1700">
                <a:solidFill>
                  <a:schemeClr val="lt1"/>
                </a:solidFill>
                <a:latin typeface="Courier New"/>
                <a:ea typeface="Courier New"/>
                <a:cs typeface="Courier New"/>
                <a:sym typeface="Courier New"/>
              </a:rPr>
              <a:t>Carter Strate</a:t>
            </a:r>
            <a:endParaRPr sz="1700">
              <a:solidFill>
                <a:schemeClr val="lt1"/>
              </a:solidFill>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275"/>
              <a:buFont typeface="Arial"/>
              <a:buNone/>
            </a:pPr>
            <a:r>
              <a:t/>
            </a:r>
            <a:endParaRPr sz="1700">
              <a:solidFill>
                <a:schemeClr val="lt1"/>
              </a:solidFill>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275"/>
              <a:buFont typeface="Arial"/>
              <a:buNone/>
            </a:pPr>
            <a:r>
              <a:t/>
            </a:r>
            <a:endParaRPr sz="1700">
              <a:solidFill>
                <a:schemeClr val="lt1"/>
              </a:solidFill>
              <a:latin typeface="Courier New"/>
              <a:ea typeface="Courier New"/>
              <a:cs typeface="Courier New"/>
              <a:sym typeface="Courier New"/>
            </a:endParaRPr>
          </a:p>
          <a:p>
            <a:pPr indent="0" lvl="0" marL="0" marR="0" rtl="0" algn="l">
              <a:lnSpc>
                <a:spcPct val="80000"/>
              </a:lnSpc>
              <a:spcBef>
                <a:spcPts val="0"/>
              </a:spcBef>
              <a:spcAft>
                <a:spcPts val="0"/>
              </a:spcAft>
              <a:buClr>
                <a:schemeClr val="lt1"/>
              </a:buClr>
              <a:buSzPts val="450"/>
              <a:buFont typeface="Open Sans Light"/>
              <a:buNone/>
            </a:pPr>
            <a:r>
              <a:t/>
            </a:r>
            <a:endParaRPr sz="1700">
              <a:solidFill>
                <a:schemeClr val="lt1"/>
              </a:solidFill>
              <a:latin typeface="Courier New"/>
              <a:ea typeface="Courier New"/>
              <a:cs typeface="Courier New"/>
              <a:sym typeface="Courier New"/>
            </a:endParaRPr>
          </a:p>
        </p:txBody>
      </p:sp>
      <p:sp>
        <p:nvSpPr>
          <p:cNvPr id="94" name="Google Shape;94;p17"/>
          <p:cNvSpPr txBox="1"/>
          <p:nvPr/>
        </p:nvSpPr>
        <p:spPr>
          <a:xfrm>
            <a:off x="241088" y="2046811"/>
            <a:ext cx="8190300" cy="844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6600"/>
              <a:buFont typeface="Oswald"/>
              <a:buNone/>
            </a:pPr>
            <a:r>
              <a:rPr b="1" lang="en" sz="5000">
                <a:solidFill>
                  <a:schemeClr val="lt1"/>
                </a:solidFill>
                <a:latin typeface="Arial Black"/>
                <a:ea typeface="Arial Black"/>
                <a:cs typeface="Arial Black"/>
                <a:sym typeface="Arial Black"/>
              </a:rPr>
              <a:t>Safer SSO</a:t>
            </a:r>
            <a:endParaRPr b="1" i="0" sz="5000" u="none" cap="none" strike="noStrike">
              <a:solidFill>
                <a:schemeClr val="lt1"/>
              </a:solidFill>
              <a:latin typeface="Arial Black"/>
              <a:ea typeface="Arial Black"/>
              <a:cs typeface="Arial Black"/>
              <a:sym typeface="Arial Black"/>
            </a:endParaRPr>
          </a:p>
        </p:txBody>
      </p:sp>
      <p:sp>
        <p:nvSpPr>
          <p:cNvPr id="95" name="Google Shape;95;p17"/>
          <p:cNvSpPr txBox="1"/>
          <p:nvPr/>
        </p:nvSpPr>
        <p:spPr>
          <a:xfrm>
            <a:off x="7044033" y="4953265"/>
            <a:ext cx="2057400" cy="1344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 sz="700" u="none" cap="none" strike="noStrike">
                <a:solidFill>
                  <a:schemeClr val="lt1"/>
                </a:solidFill>
                <a:latin typeface="Courier New"/>
                <a:ea typeface="Courier New"/>
                <a:cs typeface="Courier New"/>
                <a:sym typeface="Courier New"/>
              </a:rPr>
              <a:t>‹#›</a:t>
            </a:fld>
            <a:endParaRPr b="0" i="0" sz="7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449200" y="2340900"/>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James Doe uses the IdP’s SSO feature to log in to Github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 only checks for an email match and does not verify the UUID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 gives James unauthorized access to John Doe’s Github account</a:t>
            </a:r>
            <a:endParaRPr/>
          </a:p>
        </p:txBody>
      </p:sp>
      <p:pic>
        <p:nvPicPr>
          <p:cNvPr id="165" name="Google Shape;165;p26"/>
          <p:cNvPicPr preferRelativeResize="0"/>
          <p:nvPr/>
        </p:nvPicPr>
        <p:blipFill rotWithShape="1">
          <a:blip r:embed="rId3">
            <a:alphaModFix/>
          </a:blip>
          <a:srcRect b="0" l="15697" r="0" t="64866"/>
          <a:stretch/>
        </p:blipFill>
        <p:spPr>
          <a:xfrm>
            <a:off x="1420825" y="1413425"/>
            <a:ext cx="5813200" cy="1431550"/>
          </a:xfrm>
          <a:prstGeom prst="rect">
            <a:avLst/>
          </a:prstGeom>
          <a:noFill/>
          <a:ln>
            <a:noFill/>
          </a:ln>
        </p:spPr>
      </p:pic>
      <p:pic>
        <p:nvPicPr>
          <p:cNvPr id="166" name="Google Shape;166;p26"/>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67" name="Google Shape;167;p26"/>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Avery Overberg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(STATE DIAGRAM)</a:t>
            </a:r>
            <a:endParaRPr/>
          </a:p>
          <a:p>
            <a:pPr indent="0" lvl="0" marL="0" rtl="0" algn="l">
              <a:spcBef>
                <a:spcPts val="0"/>
              </a:spcBef>
              <a:spcAft>
                <a:spcPts val="0"/>
              </a:spcAft>
              <a:buNone/>
            </a:pPr>
            <a:r>
              <a:rPr lang="en"/>
              <a:t>When emails get reused, and service providers only look at the email, not the uid, a different user can gain access to someones data from said service provider. An attacker could make an email that matches the victims, then log in using this to certain service providers and get the victims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Put each step on one slide or animate it so that they pop up</a:t>
            </a:r>
            <a:endParaRPr/>
          </a:p>
          <a:p>
            <a:pPr indent="0" lvl="0" marL="0" rtl="0" algn="l">
              <a:spcBef>
                <a:spcPts val="0"/>
              </a:spcBef>
              <a:spcAft>
                <a:spcPts val="0"/>
              </a:spcAft>
              <a:buNone/>
            </a:pPr>
            <a:r>
              <a:t/>
            </a:r>
            <a:endParaRPr/>
          </a:p>
        </p:txBody>
      </p:sp>
      <p:pic>
        <p:nvPicPr>
          <p:cNvPr id="173" name="Google Shape;173;p27"/>
          <p:cNvPicPr preferRelativeResize="0"/>
          <p:nvPr/>
        </p:nvPicPr>
        <p:blipFill>
          <a:blip r:embed="rId3">
            <a:alphaModFix/>
          </a:blip>
          <a:stretch>
            <a:fillRect/>
          </a:stretch>
        </p:blipFill>
        <p:spPr>
          <a:xfrm>
            <a:off x="409575" y="817063"/>
            <a:ext cx="8477250" cy="4257675"/>
          </a:xfrm>
          <a:prstGeom prst="rect">
            <a:avLst/>
          </a:prstGeom>
          <a:noFill/>
          <a:ln>
            <a:noFill/>
          </a:ln>
        </p:spPr>
      </p:pic>
      <p:pic>
        <p:nvPicPr>
          <p:cNvPr id="174" name="Google Shape;174;p27"/>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75" name="Google Shape;175;p27"/>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Avery Overberg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System Architecture</a:t>
            </a:r>
            <a:endParaRPr sz="2700"/>
          </a:p>
        </p:txBody>
      </p:sp>
      <p:pic>
        <p:nvPicPr>
          <p:cNvPr id="181" name="Google Shape;181;p28"/>
          <p:cNvPicPr preferRelativeResize="0"/>
          <p:nvPr/>
        </p:nvPicPr>
        <p:blipFill>
          <a:blip r:embed="rId3">
            <a:alphaModFix/>
          </a:blip>
          <a:stretch>
            <a:fillRect/>
          </a:stretch>
        </p:blipFill>
        <p:spPr>
          <a:xfrm>
            <a:off x="1499725" y="1017725"/>
            <a:ext cx="6144550" cy="3844450"/>
          </a:xfrm>
          <a:prstGeom prst="rect">
            <a:avLst/>
          </a:prstGeom>
          <a:noFill/>
          <a:ln>
            <a:noFill/>
          </a:ln>
        </p:spPr>
      </p:pic>
      <p:pic>
        <p:nvPicPr>
          <p:cNvPr id="182" name="Google Shape;182;p28"/>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83" name="Google Shape;183;p28"/>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Hilmir Arnarsson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OAuth 2.0 and </a:t>
            </a:r>
            <a:r>
              <a:rPr lang="en" sz="2200"/>
              <a:t>OIDC explanation</a:t>
            </a:r>
            <a:endParaRPr sz="2200"/>
          </a:p>
        </p:txBody>
      </p:sp>
      <p:pic>
        <p:nvPicPr>
          <p:cNvPr id="189" name="Google Shape;189;p29"/>
          <p:cNvPicPr preferRelativeResize="0"/>
          <p:nvPr/>
        </p:nvPicPr>
        <p:blipFill>
          <a:blip r:embed="rId3">
            <a:alphaModFix/>
          </a:blip>
          <a:stretch>
            <a:fillRect/>
          </a:stretch>
        </p:blipFill>
        <p:spPr>
          <a:xfrm>
            <a:off x="1519088" y="1017725"/>
            <a:ext cx="6105815" cy="3820975"/>
          </a:xfrm>
          <a:prstGeom prst="rect">
            <a:avLst/>
          </a:prstGeom>
          <a:noFill/>
          <a:ln>
            <a:noFill/>
          </a:ln>
        </p:spPr>
      </p:pic>
      <p:pic>
        <p:nvPicPr>
          <p:cNvPr id="190" name="Google Shape;190;p29"/>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91" name="Google Shape;191;p29"/>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Hilmir Arnarsson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Plans to Mitigate</a:t>
            </a:r>
            <a:endParaRPr sz="2700"/>
          </a:p>
        </p:txBody>
      </p:sp>
      <p:sp>
        <p:nvSpPr>
          <p:cNvPr id="197" name="Google Shape;197;p30"/>
          <p:cNvSpPr txBox="1"/>
          <p:nvPr>
            <p:ph idx="1" type="body"/>
          </p:nvPr>
        </p:nvSpPr>
        <p:spPr>
          <a:xfrm>
            <a:off x="311700" y="1152475"/>
            <a:ext cx="49200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Identity Provider Side:</a:t>
            </a:r>
            <a:endParaRPr/>
          </a:p>
          <a:p>
            <a:pPr indent="-317500" lvl="0" marL="457200" rtl="0" algn="l">
              <a:spcBef>
                <a:spcPts val="0"/>
              </a:spcBef>
              <a:spcAft>
                <a:spcPts val="0"/>
              </a:spcAft>
              <a:buSzPts val="1400"/>
              <a:buChar char="●"/>
            </a:pPr>
            <a:r>
              <a:rPr lang="en"/>
              <a:t>Trivial solution, prevent the reuse of usernames</a:t>
            </a:r>
            <a:endParaRPr/>
          </a:p>
          <a:p>
            <a:pPr indent="-317500" lvl="1" marL="914400" rtl="0" algn="l">
              <a:spcBef>
                <a:spcPts val="0"/>
              </a:spcBef>
              <a:spcAft>
                <a:spcPts val="0"/>
              </a:spcAft>
              <a:buSzPts val="1400"/>
              <a:buChar char="○"/>
            </a:pPr>
            <a:r>
              <a:rPr lang="en" u="sng">
                <a:solidFill>
                  <a:schemeClr val="hlink"/>
                </a:solidFill>
                <a:hlinkClick r:id="rId3"/>
              </a:rPr>
              <a:t>john.doe@mines.edu</a:t>
            </a:r>
            <a:endParaRPr/>
          </a:p>
          <a:p>
            <a:pPr indent="-317500" lvl="1" marL="914400" rtl="0" algn="l">
              <a:spcBef>
                <a:spcPts val="0"/>
              </a:spcBef>
              <a:spcAft>
                <a:spcPts val="0"/>
              </a:spcAft>
              <a:buSzPts val="1400"/>
              <a:buChar char="○"/>
            </a:pPr>
            <a:r>
              <a:rPr lang="en" u="sng">
                <a:solidFill>
                  <a:schemeClr val="hlink"/>
                </a:solidFill>
                <a:hlinkClick r:id="rId4"/>
              </a:rPr>
              <a:t>jane.doe@mines.edu</a:t>
            </a:r>
            <a:endParaRPr/>
          </a:p>
          <a:p>
            <a:pPr indent="-317500" lvl="1" marL="914400" rtl="0" algn="l">
              <a:spcBef>
                <a:spcPts val="0"/>
              </a:spcBef>
              <a:spcAft>
                <a:spcPts val="0"/>
              </a:spcAft>
              <a:buSzPts val="1400"/>
              <a:buChar char="○"/>
            </a:pPr>
            <a:r>
              <a:rPr lang="en"/>
              <a:t>jdoe2@mine.edu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Service Provider Side:</a:t>
            </a:r>
            <a:endParaRPr/>
          </a:p>
          <a:p>
            <a:pPr indent="-317500" lvl="0" marL="457200" rtl="0" algn="l">
              <a:spcBef>
                <a:spcPts val="0"/>
              </a:spcBef>
              <a:spcAft>
                <a:spcPts val="0"/>
              </a:spcAft>
              <a:buSzPts val="1400"/>
              <a:buChar char="●"/>
            </a:pPr>
            <a:r>
              <a:rPr lang="en"/>
              <a:t>Use hash/primary key using username, </a:t>
            </a:r>
            <a:r>
              <a:rPr lang="en"/>
              <a:t>Universal</a:t>
            </a:r>
            <a:r>
              <a:rPr lang="en"/>
              <a:t> Unique User Id, and creation date for identifier (current most viable solution)</a:t>
            </a:r>
            <a:endParaRPr/>
          </a:p>
          <a:p>
            <a:pPr indent="-317500" lvl="0" marL="457200" rtl="0" algn="l">
              <a:spcBef>
                <a:spcPts val="0"/>
              </a:spcBef>
              <a:spcAft>
                <a:spcPts val="0"/>
              </a:spcAft>
              <a:buSzPts val="1400"/>
              <a:buChar char="●"/>
            </a:pPr>
            <a:r>
              <a:rPr lang="en"/>
              <a:t>Utilize Public Key Infrastructure and a Certificate Authority Chain to authenticate users (long term project)</a:t>
            </a:r>
            <a:endParaRPr/>
          </a:p>
          <a:p>
            <a:pPr indent="-317500" lvl="0" marL="457200" rtl="0" algn="l">
              <a:spcBef>
                <a:spcPts val="0"/>
              </a:spcBef>
              <a:spcAft>
                <a:spcPts val="0"/>
              </a:spcAft>
              <a:buSzPts val="1400"/>
              <a:buChar char="●"/>
            </a:pPr>
            <a:r>
              <a:rPr lang="en"/>
              <a:t>Use </a:t>
            </a:r>
            <a:r>
              <a:rPr lang="en"/>
              <a:t>Blockchain</a:t>
            </a:r>
            <a:r>
              <a:rPr lang="en"/>
              <a:t> authentication for the </a:t>
            </a:r>
            <a:r>
              <a:rPr lang="en"/>
              <a:t>authentication</a:t>
            </a:r>
            <a:r>
              <a:rPr lang="en"/>
              <a:t> of users (long term project)</a:t>
            </a:r>
            <a:endParaRPr/>
          </a:p>
        </p:txBody>
      </p:sp>
      <p:pic>
        <p:nvPicPr>
          <p:cNvPr id="198" name="Google Shape;198;p30"/>
          <p:cNvPicPr preferRelativeResize="0"/>
          <p:nvPr/>
        </p:nvPicPr>
        <p:blipFill rotWithShape="1">
          <a:blip r:embed="rId5">
            <a:alphaModFix/>
          </a:blip>
          <a:srcRect b="0" l="0" r="0" t="0"/>
          <a:stretch/>
        </p:blipFill>
        <p:spPr>
          <a:xfrm>
            <a:off x="6462133" y="10"/>
            <a:ext cx="2681871" cy="979466"/>
          </a:xfrm>
          <a:prstGeom prst="rect">
            <a:avLst/>
          </a:prstGeom>
          <a:noFill/>
          <a:ln>
            <a:noFill/>
          </a:ln>
        </p:spPr>
      </p:pic>
      <p:pic>
        <p:nvPicPr>
          <p:cNvPr id="199" name="Google Shape;199;p30"/>
          <p:cNvPicPr preferRelativeResize="0"/>
          <p:nvPr/>
        </p:nvPicPr>
        <p:blipFill rotWithShape="1">
          <a:blip r:embed="rId6">
            <a:alphaModFix/>
          </a:blip>
          <a:srcRect b="20449" l="20386" r="21467" t="20449"/>
          <a:stretch/>
        </p:blipFill>
        <p:spPr>
          <a:xfrm>
            <a:off x="5947937" y="1523800"/>
            <a:ext cx="2630350" cy="2673750"/>
          </a:xfrm>
          <a:prstGeom prst="rect">
            <a:avLst/>
          </a:prstGeom>
          <a:noFill/>
          <a:ln>
            <a:noFill/>
          </a:ln>
        </p:spPr>
      </p:pic>
      <p:sp>
        <p:nvSpPr>
          <p:cNvPr id="200" name="Google Shape;200;p30"/>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Carter Strate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nvSpPr>
        <p:spPr>
          <a:xfrm>
            <a:off x="241088" y="2046811"/>
            <a:ext cx="8190300" cy="8448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lt1"/>
              </a:buClr>
              <a:buSzPts val="6600"/>
              <a:buFont typeface="Oswald"/>
              <a:buNone/>
            </a:pPr>
            <a:r>
              <a:rPr b="1" lang="en" sz="5000">
                <a:solidFill>
                  <a:schemeClr val="lt1"/>
                </a:solidFill>
                <a:latin typeface="Arial Black"/>
                <a:ea typeface="Arial Black"/>
                <a:cs typeface="Arial Black"/>
                <a:sym typeface="Arial Black"/>
              </a:rPr>
              <a:t>Questions?</a:t>
            </a:r>
            <a:endParaRPr b="1" i="0" sz="5000" u="none" cap="none" strike="noStrike">
              <a:solidFill>
                <a:schemeClr val="lt1"/>
              </a:solidFill>
              <a:latin typeface="Arial Black"/>
              <a:ea typeface="Arial Black"/>
              <a:cs typeface="Arial Black"/>
              <a:sym typeface="Arial Black"/>
            </a:endParaRPr>
          </a:p>
        </p:txBody>
      </p:sp>
      <p:sp>
        <p:nvSpPr>
          <p:cNvPr id="207" name="Google Shape;207;p31"/>
          <p:cNvSpPr txBox="1"/>
          <p:nvPr/>
        </p:nvSpPr>
        <p:spPr>
          <a:xfrm>
            <a:off x="7044033" y="4953265"/>
            <a:ext cx="2057400" cy="1344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 sz="700" u="none" cap="none" strike="noStrike">
                <a:solidFill>
                  <a:schemeClr val="lt1"/>
                </a:solidFill>
                <a:latin typeface="Courier New"/>
                <a:ea typeface="Courier New"/>
                <a:cs typeface="Courier New"/>
                <a:sym typeface="Courier New"/>
              </a:rPr>
              <a:t>‹#›</a:t>
            </a:fld>
            <a:endParaRPr b="0" i="0" sz="7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The Problem</a:t>
            </a:r>
            <a:endParaRPr sz="2700"/>
          </a:p>
        </p:txBody>
      </p:sp>
      <p:sp>
        <p:nvSpPr>
          <p:cNvPr id="105" name="Google Shape;105;p19"/>
          <p:cNvSpPr txBox="1"/>
          <p:nvPr>
            <p:ph idx="1" type="body"/>
          </p:nvPr>
        </p:nvSpPr>
        <p:spPr>
          <a:xfrm>
            <a:off x="115275" y="1162275"/>
            <a:ext cx="3908400" cy="34164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Demonstrate a cybersecurity </a:t>
            </a:r>
            <a:r>
              <a:rPr lang="en" sz="1900">
                <a:solidFill>
                  <a:schemeClr val="dk1"/>
                </a:solidFill>
              </a:rPr>
              <a:t>vulnerability</a:t>
            </a:r>
            <a:r>
              <a:rPr lang="en" sz="1900">
                <a:solidFill>
                  <a:schemeClr val="dk1"/>
                </a:solidFill>
              </a:rPr>
              <a:t> that comes with using SSO</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Implement ways to mitigate said problem</a:t>
            </a:r>
            <a:endParaRPr sz="1900">
              <a:solidFill>
                <a:schemeClr val="dk1"/>
              </a:solidFill>
            </a:endParaRPr>
          </a:p>
          <a:p>
            <a:pPr indent="0" lvl="0" marL="0" rtl="0" algn="l">
              <a:spcBef>
                <a:spcPts val="0"/>
              </a:spcBef>
              <a:spcAft>
                <a:spcPts val="0"/>
              </a:spcAft>
              <a:buNone/>
            </a:pPr>
            <a:r>
              <a:t/>
            </a:r>
            <a:endParaRPr sz="1900">
              <a:solidFill>
                <a:schemeClr val="dk1"/>
              </a:solidFill>
            </a:endParaRPr>
          </a:p>
        </p:txBody>
      </p:sp>
      <p:pic>
        <p:nvPicPr>
          <p:cNvPr id="106" name="Google Shape;106;p19"/>
          <p:cNvPicPr preferRelativeResize="0"/>
          <p:nvPr/>
        </p:nvPicPr>
        <p:blipFill>
          <a:blip r:embed="rId3">
            <a:alphaModFix/>
          </a:blip>
          <a:stretch>
            <a:fillRect/>
          </a:stretch>
        </p:blipFill>
        <p:spPr>
          <a:xfrm>
            <a:off x="4200350" y="1543050"/>
            <a:ext cx="4514850" cy="2362200"/>
          </a:xfrm>
          <a:prstGeom prst="rect">
            <a:avLst/>
          </a:prstGeom>
          <a:noFill/>
          <a:ln>
            <a:noFill/>
          </a:ln>
        </p:spPr>
      </p:pic>
      <p:pic>
        <p:nvPicPr>
          <p:cNvPr id="107" name="Google Shape;107;p19"/>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08" name="Google Shape;108;p19"/>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Landon Dixon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What is SSO</a:t>
            </a:r>
            <a:endParaRPr sz="2700"/>
          </a:p>
        </p:txBody>
      </p:sp>
      <p:sp>
        <p:nvSpPr>
          <p:cNvPr id="114" name="Google Shape;114;p20"/>
          <p:cNvSpPr txBox="1"/>
          <p:nvPr>
            <p:ph idx="1" type="body"/>
          </p:nvPr>
        </p:nvSpPr>
        <p:spPr>
          <a:xfrm>
            <a:off x="311700" y="1152475"/>
            <a:ext cx="30669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Allows </a:t>
            </a:r>
            <a:r>
              <a:rPr lang="en" sz="3400"/>
              <a:t>users</a:t>
            </a:r>
            <a:r>
              <a:rPr lang="en" sz="3400"/>
              <a:t> to sign in once and gain access to multiple services</a:t>
            </a:r>
            <a:endParaRPr sz="3400"/>
          </a:p>
        </p:txBody>
      </p:sp>
      <p:pic>
        <p:nvPicPr>
          <p:cNvPr id="115" name="Google Shape;115;p20"/>
          <p:cNvPicPr preferRelativeResize="0"/>
          <p:nvPr/>
        </p:nvPicPr>
        <p:blipFill>
          <a:blip r:embed="rId3">
            <a:alphaModFix/>
          </a:blip>
          <a:stretch>
            <a:fillRect/>
          </a:stretch>
        </p:blipFill>
        <p:spPr>
          <a:xfrm>
            <a:off x="3319565" y="1094100"/>
            <a:ext cx="5765512" cy="39910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17" name="Google Shape;117;p20"/>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Landon Dixon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Background</a:t>
            </a:r>
            <a:endParaRPr sz="2700"/>
          </a:p>
        </p:txBody>
      </p:sp>
      <p:sp>
        <p:nvSpPr>
          <p:cNvPr id="123" name="Google Shape;123;p21"/>
          <p:cNvSpPr txBox="1"/>
          <p:nvPr>
            <p:ph idx="1" type="body"/>
          </p:nvPr>
        </p:nvSpPr>
        <p:spPr>
          <a:xfrm>
            <a:off x="311700" y="1152475"/>
            <a:ext cx="3855600" cy="34164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I</a:t>
            </a:r>
            <a:r>
              <a:rPr lang="en" sz="1900">
                <a:solidFill>
                  <a:schemeClr val="dk1"/>
                </a:solidFill>
              </a:rPr>
              <a:t>dentity-account inconsistency threat </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Many service providers do not check anything more than emails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Many Identity providers allow users to reuse emails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Common naming conventions for emails</a:t>
            </a:r>
            <a:endParaRPr sz="1900">
              <a:solidFill>
                <a:schemeClr val="dk1"/>
              </a:solidFill>
            </a:endParaRPr>
          </a:p>
        </p:txBody>
      </p:sp>
      <p:sp>
        <p:nvSpPr>
          <p:cNvPr id="124" name="Google Shape;124;p21"/>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Landon Dixon</a:t>
            </a:r>
            <a:endParaRPr/>
          </a:p>
        </p:txBody>
      </p:sp>
      <p:pic>
        <p:nvPicPr>
          <p:cNvPr id="125" name="Google Shape;125;p21"/>
          <p:cNvPicPr preferRelativeResize="0"/>
          <p:nvPr/>
        </p:nvPicPr>
        <p:blipFill rotWithShape="1">
          <a:blip r:embed="rId3">
            <a:alphaModFix/>
          </a:blip>
          <a:srcRect b="0" l="0" r="0" t="0"/>
          <a:stretch/>
        </p:blipFill>
        <p:spPr>
          <a:xfrm>
            <a:off x="6462133" y="10"/>
            <a:ext cx="2681871" cy="979466"/>
          </a:xfrm>
          <a:prstGeom prst="rect">
            <a:avLst/>
          </a:prstGeom>
          <a:noFill/>
          <a:ln>
            <a:noFill/>
          </a:ln>
        </p:spPr>
      </p:pic>
      <p:pic>
        <p:nvPicPr>
          <p:cNvPr id="126" name="Google Shape;126;p21"/>
          <p:cNvPicPr preferRelativeResize="0"/>
          <p:nvPr/>
        </p:nvPicPr>
        <p:blipFill rotWithShape="1">
          <a:blip r:embed="rId4">
            <a:alphaModFix/>
          </a:blip>
          <a:srcRect b="11660" l="0" r="0" t="0"/>
          <a:stretch/>
        </p:blipFill>
        <p:spPr>
          <a:xfrm>
            <a:off x="4167300" y="1152475"/>
            <a:ext cx="487537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311700" y="2941200"/>
            <a:ext cx="8520600" cy="22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John Doe creates an account with an Identity Provider (IdP)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 is assigned a UUID linked to his email</a:t>
            </a:r>
            <a:endParaRPr/>
          </a:p>
        </p:txBody>
      </p:sp>
      <p:pic>
        <p:nvPicPr>
          <p:cNvPr id="132" name="Google Shape;132;p22"/>
          <p:cNvPicPr preferRelativeResize="0"/>
          <p:nvPr/>
        </p:nvPicPr>
        <p:blipFill rotWithShape="1">
          <a:blip r:embed="rId3">
            <a:alphaModFix/>
          </a:blip>
          <a:srcRect b="51576" l="21820" r="0" t="-2666"/>
          <a:stretch/>
        </p:blipFill>
        <p:spPr>
          <a:xfrm>
            <a:off x="1440125" y="1071375"/>
            <a:ext cx="5797326" cy="2312800"/>
          </a:xfrm>
          <a:prstGeom prst="rect">
            <a:avLst/>
          </a:prstGeom>
          <a:noFill/>
          <a:ln>
            <a:noFill/>
          </a:ln>
        </p:spPr>
      </p:pic>
      <p:pic>
        <p:nvPicPr>
          <p:cNvPr id="133" name="Google Shape;133;p22"/>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34" name="Google Shape;134;p22"/>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Avery Overberg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311700" y="2036450"/>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John Doe creates gitHub account (SP) using the IdP’s SSO</a:t>
            </a:r>
            <a:endParaRPr/>
          </a:p>
          <a:p>
            <a:pPr indent="0" lvl="0" marL="0" rtl="0" algn="l">
              <a:spcBef>
                <a:spcPts val="0"/>
              </a:spcBef>
              <a:spcAft>
                <a:spcPts val="0"/>
              </a:spcAft>
              <a:buNone/>
            </a:pPr>
            <a:r>
              <a:t/>
            </a:r>
            <a:endParaRPr/>
          </a:p>
        </p:txBody>
      </p:sp>
      <p:pic>
        <p:nvPicPr>
          <p:cNvPr id="140" name="Google Shape;140;p23"/>
          <p:cNvPicPr preferRelativeResize="0"/>
          <p:nvPr/>
        </p:nvPicPr>
        <p:blipFill rotWithShape="1">
          <a:blip r:embed="rId3">
            <a:alphaModFix/>
          </a:blip>
          <a:srcRect b="53657" l="17958" r="0" t="-1561"/>
          <a:stretch/>
        </p:blipFill>
        <p:spPr>
          <a:xfrm>
            <a:off x="1671413" y="979475"/>
            <a:ext cx="6002875" cy="2071250"/>
          </a:xfrm>
          <a:prstGeom prst="rect">
            <a:avLst/>
          </a:prstGeom>
          <a:noFill/>
          <a:ln>
            <a:noFill/>
          </a:ln>
        </p:spPr>
      </p:pic>
      <p:pic>
        <p:nvPicPr>
          <p:cNvPr id="141" name="Google Shape;141;p23"/>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42" name="Google Shape;142;p23"/>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Avery Overberg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John Doe retires</a:t>
            </a:r>
            <a:endParaRPr/>
          </a:p>
        </p:txBody>
      </p:sp>
      <p:pic>
        <p:nvPicPr>
          <p:cNvPr id="148" name="Google Shape;148;p24"/>
          <p:cNvPicPr preferRelativeResize="0"/>
          <p:nvPr/>
        </p:nvPicPr>
        <p:blipFill>
          <a:blip r:embed="rId3">
            <a:alphaModFix/>
          </a:blip>
          <a:stretch>
            <a:fillRect/>
          </a:stretch>
        </p:blipFill>
        <p:spPr>
          <a:xfrm>
            <a:off x="2833600" y="183650"/>
            <a:ext cx="2592352" cy="2618275"/>
          </a:xfrm>
          <a:prstGeom prst="rect">
            <a:avLst/>
          </a:prstGeom>
          <a:noFill/>
          <a:ln>
            <a:noFill/>
          </a:ln>
        </p:spPr>
      </p:pic>
      <p:pic>
        <p:nvPicPr>
          <p:cNvPr id="149" name="Google Shape;149;p24"/>
          <p:cNvPicPr preferRelativeResize="0"/>
          <p:nvPr/>
        </p:nvPicPr>
        <p:blipFill rotWithShape="1">
          <a:blip r:embed="rId4">
            <a:alphaModFix/>
          </a:blip>
          <a:srcRect b="0" l="0" r="0" t="0"/>
          <a:stretch/>
        </p:blipFill>
        <p:spPr>
          <a:xfrm>
            <a:off x="6462133" y="10"/>
            <a:ext cx="2681871" cy="979466"/>
          </a:xfrm>
          <a:prstGeom prst="rect">
            <a:avLst/>
          </a:prstGeom>
          <a:noFill/>
          <a:ln>
            <a:noFill/>
          </a:ln>
        </p:spPr>
      </p:pic>
      <p:sp>
        <p:nvSpPr>
          <p:cNvPr id="150" name="Google Shape;150;p24"/>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Avery Overberg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695075" y="1872075"/>
            <a:ext cx="60675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James Doe makes email with the recycled username </a:t>
            </a:r>
            <a:r>
              <a:rPr lang="en" u="sng">
                <a:solidFill>
                  <a:schemeClr val="hlink"/>
                </a:solidFill>
                <a:hlinkClick r:id="rId3"/>
              </a:rPr>
              <a:t>jdoe@mines.edu</a:t>
            </a:r>
            <a:r>
              <a:rPr lang="en"/>
              <a:t> through the same IdP as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IdP generates a new UUID for James</a:t>
            </a:r>
            <a:endParaRPr/>
          </a:p>
        </p:txBody>
      </p:sp>
      <p:pic>
        <p:nvPicPr>
          <p:cNvPr id="156" name="Google Shape;156;p25"/>
          <p:cNvPicPr preferRelativeResize="0"/>
          <p:nvPr/>
        </p:nvPicPr>
        <p:blipFill>
          <a:blip r:embed="rId4">
            <a:alphaModFix/>
          </a:blip>
          <a:stretch>
            <a:fillRect/>
          </a:stretch>
        </p:blipFill>
        <p:spPr>
          <a:xfrm>
            <a:off x="8984700" y="152400"/>
            <a:ext cx="6900" cy="56120"/>
          </a:xfrm>
          <a:prstGeom prst="rect">
            <a:avLst/>
          </a:prstGeom>
          <a:noFill/>
          <a:ln>
            <a:noFill/>
          </a:ln>
        </p:spPr>
      </p:pic>
      <p:pic>
        <p:nvPicPr>
          <p:cNvPr id="157" name="Google Shape;157;p25"/>
          <p:cNvPicPr preferRelativeResize="0"/>
          <p:nvPr/>
        </p:nvPicPr>
        <p:blipFill rotWithShape="1">
          <a:blip r:embed="rId5">
            <a:alphaModFix/>
          </a:blip>
          <a:srcRect b="0" l="0" r="0" t="48686"/>
          <a:stretch/>
        </p:blipFill>
        <p:spPr>
          <a:xfrm>
            <a:off x="1753825" y="1308550"/>
            <a:ext cx="5086350" cy="1593350"/>
          </a:xfrm>
          <a:prstGeom prst="rect">
            <a:avLst/>
          </a:prstGeom>
          <a:noFill/>
          <a:ln>
            <a:noFill/>
          </a:ln>
        </p:spPr>
      </p:pic>
      <p:pic>
        <p:nvPicPr>
          <p:cNvPr id="158" name="Google Shape;158;p25"/>
          <p:cNvPicPr preferRelativeResize="0"/>
          <p:nvPr/>
        </p:nvPicPr>
        <p:blipFill rotWithShape="1">
          <a:blip r:embed="rId6">
            <a:alphaModFix/>
          </a:blip>
          <a:srcRect b="0" l="0" r="0" t="0"/>
          <a:stretch/>
        </p:blipFill>
        <p:spPr>
          <a:xfrm>
            <a:off x="6462133" y="10"/>
            <a:ext cx="2681871" cy="979466"/>
          </a:xfrm>
          <a:prstGeom prst="rect">
            <a:avLst/>
          </a:prstGeom>
          <a:noFill/>
          <a:ln>
            <a:noFill/>
          </a:ln>
        </p:spPr>
      </p:pic>
      <p:sp>
        <p:nvSpPr>
          <p:cNvPr id="159" name="Google Shape;159;p25"/>
          <p:cNvSpPr txBox="1"/>
          <p:nvPr/>
        </p:nvSpPr>
        <p:spPr>
          <a:xfrm>
            <a:off x="0" y="4782600"/>
            <a:ext cx="3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Avery Overberg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