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handoutMasterIdLst>
    <p:handoutMasterId r:id="rId16"/>
  </p:handoutMasterIdLst>
  <p:sldIdLst>
    <p:sldId id="257" r:id="rId5"/>
    <p:sldId id="258" r:id="rId6"/>
    <p:sldId id="259" r:id="rId7"/>
    <p:sldId id="261" r:id="rId8"/>
    <p:sldId id="262" r:id="rId9"/>
    <p:sldId id="264" r:id="rId10"/>
    <p:sldId id="265" r:id="rId11"/>
    <p:sldId id="267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ADE4"/>
    <a:srgbClr val="003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B618AD-31AC-1839-D3B3-9678CD7C5BF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B4730-B09F-6B63-18E6-00636740B9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C9A2F0-AF22-412B-8A13-A18EF4A603C2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D38996-09BB-9183-A32F-511FD2D414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CB06FA-8480-FA27-5961-7C2D542F2A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A3AB35-BEA8-432F-971A-A05D9F2E18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96917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3B006-00B8-4C33-BFDE-7FCD9DC4B9F9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A11232-FA0E-496F-A1C7-EECFD90C9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3677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44B62A03-B83D-0D6C-6665-D413DF0228B3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C8C9DFFB-E9E4-5F8E-FFBF-98C08D64BA28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8A0A031E-7188-D2A2-2AC7-FFBF93B470D3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144A9BF6-26D6-6A8F-B1BA-D383EE798432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D2C7EF74-EC17-3842-D5B8-FAAF5BCA8E29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6385755B-4928-0B42-6A14-80958EAF018D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Slide Number Placeholder 9">
            <a:extLst>
              <a:ext uri="{FF2B5EF4-FFF2-40B4-BE49-F238E27FC236}">
                <a16:creationId xmlns:a16="http://schemas.microsoft.com/office/drawing/2014/main" id="{45FEA202-19D3-FA56-E666-13600A7DC754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7468F088-5D06-C4B4-2758-03F3AB54086F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9">
            <a:extLst>
              <a:ext uri="{FF2B5EF4-FFF2-40B4-BE49-F238E27FC236}">
                <a16:creationId xmlns:a16="http://schemas.microsoft.com/office/drawing/2014/main" id="{4BFB0291-C508-68B6-A9D8-D65E70E167B2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9">
            <a:extLst>
              <a:ext uri="{FF2B5EF4-FFF2-40B4-BE49-F238E27FC236}">
                <a16:creationId xmlns:a16="http://schemas.microsoft.com/office/drawing/2014/main" id="{5AC7DF50-CDD9-DDFB-A02A-8D8FEDF059F8}"/>
              </a:ext>
            </a:extLst>
          </p:cNvPr>
          <p:cNvSpPr txBox="1">
            <a:spLocks/>
          </p:cNvSpPr>
          <p:nvPr userDrawn="1"/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2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9">
            <a:extLst>
              <a:ext uri="{FF2B5EF4-FFF2-40B4-BE49-F238E27FC236}">
                <a16:creationId xmlns:a16="http://schemas.microsoft.com/office/drawing/2014/main" id="{0B95CE9B-27B9-2E3F-19E2-C6B5DADC1D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551710" y="6423913"/>
            <a:ext cx="1052510" cy="365125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8A84246-F7E8-947A-AD45-D24854981C1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b="1" dirty="0">
                <a:latin typeface="Peyda" pitchFamily="2" charset="-78"/>
                <a:cs typeface="Peyda" pitchFamily="2" charset="-78"/>
              </a:rPr>
              <a:t> پیشرفته</a:t>
            </a:r>
            <a:r>
              <a:rPr lang="en-US" sz="4800" b="1" dirty="0">
                <a:latin typeface="Peyda" pitchFamily="2" charset="-78"/>
                <a:cs typeface="Peyda" pitchFamily="2" charset="-78"/>
              </a:rPr>
              <a:t>C++</a:t>
            </a:r>
            <a:r>
              <a:rPr lang="fa-IR" sz="4800" b="1" dirty="0">
                <a:latin typeface="Peyda" pitchFamily="2" charset="-78"/>
                <a:cs typeface="Peyda" pitchFamily="2" charset="-78"/>
              </a:rPr>
              <a:t>برنامه‌نویسی </a:t>
            </a:r>
            <a:r>
              <a:rPr lang="en-US" sz="4800" b="1" dirty="0">
                <a:latin typeface="Peyda" pitchFamily="2" charset="-78"/>
                <a:cs typeface="Peyda" pitchFamily="2" charset="-78"/>
              </a:rPr>
              <a:t> </a:t>
            </a:r>
            <a:r>
              <a:rPr lang="fa-IR" sz="4800" b="1" dirty="0">
                <a:latin typeface="Peyda" pitchFamily="2" charset="-78"/>
                <a:cs typeface="Peyda" pitchFamily="2" charset="-78"/>
              </a:rPr>
              <a:t>دوره </a:t>
            </a:r>
            <a:endParaRPr lang="en-US" sz="4800" b="1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E41CA2BF-1FC6-AAAA-5E92-848D2C86A795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32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دانشگاه ولی عصر رفسنجان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3B354E6-ECFE-38A1-2F47-BD07576E0103}"/>
              </a:ext>
            </a:extLst>
          </p:cNvPr>
          <p:cNvSpPr txBox="1">
            <a:spLocks/>
          </p:cNvSpPr>
          <p:nvPr/>
        </p:nvSpPr>
        <p:spPr>
          <a:xfrm>
            <a:off x="1524000" y="4256396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b="1" dirty="0">
                <a:solidFill>
                  <a:prstClr val="black"/>
                </a:solidFill>
                <a:latin typeface="Peyda" pitchFamily="2" charset="-78"/>
                <a:cs typeface="Peyda" pitchFamily="2" charset="-78"/>
              </a:rPr>
              <a:t>مهندس حسین بازماندگان</a:t>
            </a:r>
            <a:endParaRPr lang="en-US" b="1" dirty="0">
              <a:solidFill>
                <a:prstClr val="black"/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CE82F38-94FC-DE20-53A3-1D78A32F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32DBAED7-FC28-6200-6C62-25C07191B64C}"/>
              </a:ext>
            </a:extLst>
          </p:cNvPr>
          <p:cNvSpPr txBox="1">
            <a:spLocks/>
          </p:cNvSpPr>
          <p:nvPr/>
        </p:nvSpPr>
        <p:spPr>
          <a:xfrm>
            <a:off x="1524000" y="2501661"/>
            <a:ext cx="9144000" cy="185467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آیا بدون شیءگرایی هم می توان برنامه نوشت؟</a:t>
            </a:r>
          </a:p>
          <a:p>
            <a:pPr rtl="1"/>
            <a:r>
              <a:rPr lang="fa-IR" sz="4000" b="1" dirty="0">
                <a:solidFill>
                  <a:srgbClr val="00B050"/>
                </a:solidFill>
                <a:latin typeface="Peyda" pitchFamily="2" charset="-78"/>
                <a:cs typeface="Peyda" pitchFamily="2" charset="-78"/>
              </a:rPr>
              <a:t>بله</a:t>
            </a:r>
            <a:b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</a:br>
            <a:r>
              <a:rPr lang="fa-IR" sz="4000" b="1" dirty="0">
                <a:solidFill>
                  <a:srgbClr val="FF0000"/>
                </a:solidFill>
                <a:latin typeface="Peyda" pitchFamily="2" charset="-78"/>
                <a:cs typeface="Peyda" pitchFamily="2" charset="-78"/>
              </a:rPr>
              <a:t>ولی</a:t>
            </a:r>
            <a:endParaRPr lang="en-US" sz="4000" b="1" dirty="0">
              <a:solidFill>
                <a:srgbClr val="FF0000"/>
              </a:solidFill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277419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C3361-85EC-1542-C51A-ABEF00B1581C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4800" b="1" dirty="0">
                <a:latin typeface="Peyda" pitchFamily="2" charset="-78"/>
                <a:cs typeface="Peyda" pitchFamily="2" charset="-78"/>
              </a:rPr>
              <a:t>جلسه اول</a:t>
            </a:r>
            <a:endParaRPr lang="en-US" sz="4800" b="1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2DBAED7-FC28-6200-6C62-25C07191B64C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دنیای بدون شیء گرایی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0418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سرفصل مطالب</a:t>
            </a:r>
            <a:endParaRPr lang="en-US" sz="4000" b="1" dirty="0">
              <a:solidFill>
                <a:schemeClr val="accent2">
                  <a:lumMod val="75000"/>
                </a:schemeClr>
              </a:solidFill>
              <a:latin typeface="Peyda" pitchFamily="2" charset="-78"/>
              <a:cs typeface="Peyda" pitchFamily="2" charset="-78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روند کلی کلاس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پیش‌نیاز های این دوره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برنامه‌نویسی ساخت‌یافته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یک برنامه ساده بدون شیءگرایی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معایب برنامه‌نویسی بدون شیءگرایی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284433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پیش‌نیاز های این دوره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درک مفاهیم پایه مثل متغیرها، حلقه‌ها، شرط‌ها و توابع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کار با آرایه‌ها و رشته ها 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توانایی نوشتن الگوریتم‌های ساده برای حل مسائل</a:t>
            </a: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توانایی کار با یک</a:t>
            </a:r>
            <a:r>
              <a:rPr lang="en-US" sz="3600" dirty="0">
                <a:latin typeface="Peyda" pitchFamily="2" charset="-78"/>
                <a:cs typeface="Peyda" pitchFamily="2" charset="-78"/>
              </a:rPr>
              <a:t>IDE </a:t>
            </a:r>
            <a:r>
              <a:rPr lang="fa-IR" sz="3600" dirty="0">
                <a:latin typeface="Peyda" pitchFamily="2" charset="-78"/>
                <a:cs typeface="Peyda" pitchFamily="2" charset="-78"/>
              </a:rPr>
              <a:t> (مثل </a:t>
            </a:r>
            <a:r>
              <a:rPr lang="en-US" sz="3600" dirty="0" err="1">
                <a:latin typeface="Peyda" pitchFamily="2" charset="-78"/>
                <a:cs typeface="Peyda" pitchFamily="2" charset="-78"/>
              </a:rPr>
              <a:t>CLion</a:t>
            </a:r>
            <a:r>
              <a:rPr lang="fa-IR" sz="3600" dirty="0">
                <a:latin typeface="Peyda" pitchFamily="2" charset="-78"/>
                <a:cs typeface="Peyda" pitchFamily="2" charset="-78"/>
              </a:rPr>
              <a:t>)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42111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2">
            <a:extLst>
              <a:ext uri="{FF2B5EF4-FFF2-40B4-BE49-F238E27FC236}">
                <a16:creationId xmlns:a16="http://schemas.microsoft.com/office/drawing/2014/main" id="{32DBAED7-FC28-6200-6C62-25C07191B64C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49944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ساخت اولین پروژه در </a:t>
            </a:r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CLion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9286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برنامه‌نویسی ساخت‌یافته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2800" dirty="0">
                <a:latin typeface="Peyda" pitchFamily="2" charset="-78"/>
                <a:cs typeface="Peyda" pitchFamily="2" charset="-78"/>
              </a:rPr>
              <a:t>تعریف: روشی برای نوشتن برنامه‌ها با استفاده از توابع، متغیرها و ساختارهای کنترلی (حلقه‌ها و شرط‌ها).</a:t>
            </a:r>
            <a:endParaRPr lang="en-US" sz="28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endParaRPr lang="en-US" sz="3600" dirty="0">
              <a:latin typeface="Peyda" pitchFamily="2" charset="-78"/>
              <a:cs typeface="Peyda" pitchFamily="2" charset="-78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F7A092B-3B17-E511-9D28-C61B426C87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2185526"/>
            <a:ext cx="6702725" cy="3970318"/>
          </a:xfrm>
          <a:prstGeom prst="rect">
            <a:avLst/>
          </a:prstGeom>
          <a:noFill/>
          <a:ln w="19050" cap="rnd">
            <a:noFill/>
            <a:extLst>
              <a:ext uri="{C807C97D-BFC1-408E-A445-0C87EB9F89A2}">
                <ask:lineSketchStyleProps xmlns:ask="http://schemas.microsoft.com/office/drawing/2018/sketchyshapes">
                  <ask:type>
                    <ask:lineSketchNone/>
                  </ask:type>
                </ask:lineSketchStyleProps>
              </a:ext>
            </a:extLst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9E880D"/>
                </a:solidFill>
                <a:effectLst/>
                <a:latin typeface="JetBrains Mono"/>
              </a:rPr>
              <a:t>#include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&lt;iostream&gt;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using namespace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void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printHello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cout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"Hello, World!"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&lt;&lt;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endl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int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main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{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printHello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return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B5DB1AA-0A11-936C-C74D-555D05717AE0}"/>
              </a:ext>
            </a:extLst>
          </p:cNvPr>
          <p:cNvSpPr/>
          <p:nvPr/>
        </p:nvSpPr>
        <p:spPr>
          <a:xfrm>
            <a:off x="230909" y="2185526"/>
            <a:ext cx="6132946" cy="4095201"/>
          </a:xfrm>
          <a:prstGeom prst="roundRect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9975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یک برنامه ساده بدون شیءگرایی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t">
            <a:normAutofit lnSpcReduction="10000"/>
          </a:bodyPr>
          <a:lstStyle/>
          <a:p>
            <a:pPr marL="0" indent="0" algn="r" rtl="1">
              <a:buNone/>
            </a:pPr>
            <a:r>
              <a:rPr lang="fa-IR" sz="2800" dirty="0">
                <a:effectLst/>
                <a:latin typeface="Peyda" pitchFamily="2" charset="-78"/>
                <a:cs typeface="Peyda" pitchFamily="2" charset="-78"/>
              </a:rPr>
              <a:t>برنامه‌ای در زبان سی‌پلاس‌پلاس بنویسید که بدون استفاده از شیءگرایی اطلاعات دو دانشجو را شامل موارد زیر دریافت کند:</a:t>
            </a:r>
          </a:p>
          <a:p>
            <a:pPr algn="r" rtl="1"/>
            <a:r>
              <a:rPr lang="fa-IR" sz="2800" dirty="0">
                <a:latin typeface="Peyda" pitchFamily="2" charset="-78"/>
                <a:cs typeface="Peyda" pitchFamily="2" charset="-78"/>
              </a:rPr>
              <a:t>نام (رشته)</a:t>
            </a:r>
          </a:p>
          <a:p>
            <a:pPr algn="r" rtl="1"/>
            <a:r>
              <a:rPr lang="fa-IR" sz="2800" dirty="0">
                <a:latin typeface="Peyda" pitchFamily="2" charset="-78"/>
                <a:cs typeface="Peyda" pitchFamily="2" charset="-78"/>
              </a:rPr>
              <a:t>سن (عدد صحیح)</a:t>
            </a:r>
          </a:p>
          <a:p>
            <a:pPr algn="r" rtl="1"/>
            <a:r>
              <a:rPr lang="fa-IR" sz="2800" dirty="0">
                <a:latin typeface="Peyda" pitchFamily="2" charset="-78"/>
                <a:cs typeface="Peyda" pitchFamily="2" charset="-78"/>
              </a:rPr>
              <a:t>معدل (عدد اعشاری)</a:t>
            </a:r>
          </a:p>
          <a:p>
            <a:pPr marL="0" indent="0" algn="r" rtl="1">
              <a:buNone/>
            </a:pPr>
            <a:r>
              <a:rPr lang="fa-IR" sz="2800" dirty="0">
                <a:effectLst/>
                <a:latin typeface="Peyda" pitchFamily="2" charset="-78"/>
                <a:cs typeface="Peyda" pitchFamily="2" charset="-78"/>
              </a:rPr>
              <a:t>سپس، برنامه باید معدل‌های دو دانشجو را مقایسه کند و اطلاعات دانشجویی که معدل بالاتری دارد (نام، سن، و معدل) را چاپ کند.</a:t>
            </a:r>
            <a:endParaRPr lang="en-US" sz="2800" dirty="0">
              <a:effectLst/>
              <a:latin typeface="Peyda" pitchFamily="2" charset="-78"/>
              <a:cs typeface="Peyda" pitchFamily="2" charset="-78"/>
            </a:endParaRPr>
          </a:p>
          <a:p>
            <a:pPr marL="0" indent="0" algn="r" rtl="1">
              <a:buNone/>
            </a:pPr>
            <a:r>
              <a:rPr lang="fa-IR" sz="2800" dirty="0">
                <a:effectLst/>
                <a:latin typeface="Peyda" pitchFamily="2" charset="-78"/>
                <a:cs typeface="Peyda" pitchFamily="2" charset="-78"/>
              </a:rPr>
              <a:t>کد برنامه:</a:t>
            </a:r>
            <a:r>
              <a:rPr lang="en-US" sz="2800" dirty="0">
                <a:effectLst/>
                <a:latin typeface="Peyda" pitchFamily="2" charset="-78"/>
                <a:cs typeface="Peyda" pitchFamily="2" charset="-78"/>
              </a:rPr>
              <a:t>CPP_01_01 </a:t>
            </a:r>
            <a:endParaRPr lang="fa-IR" sz="2800" dirty="0">
              <a:effectLst/>
              <a:latin typeface="Peyda" pitchFamily="2" charset="-78"/>
              <a:cs typeface="Peyda" pitchFamily="2" charset="-78"/>
            </a:endParaRPr>
          </a:p>
          <a:p>
            <a:pPr marL="0" indent="0" algn="r" rtl="1">
              <a:buNone/>
            </a:pPr>
            <a:endParaRPr lang="en-US" sz="36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668804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معایب برنامه‌نویسی بدون شیءگرایی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EC876-8A71-E374-3465-03F2177EF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00996"/>
            <a:ext cx="11029615" cy="4474354"/>
          </a:xfrm>
        </p:spPr>
        <p:txBody>
          <a:bodyPr anchor="ctr">
            <a:normAutofit/>
          </a:bodyPr>
          <a:lstStyle/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پراکندگی داده‌ها: نبود ارتباط منطقی بین متغیرها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عدم مقیاس‌پذیری: اضافه کردن دانشجوی جدید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نگهداری دشوار: تغییر در کد(مثل افزودن ویژگی جدید)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  <a:p>
            <a:pPr algn="r" rtl="1">
              <a:buFont typeface="Arial" panose="020B0604020202020204" pitchFamily="34" charset="0"/>
              <a:buChar char="•"/>
            </a:pPr>
            <a:r>
              <a:rPr lang="fa-IR" sz="3600" dirty="0">
                <a:latin typeface="Peyda" pitchFamily="2" charset="-78"/>
                <a:cs typeface="Peyda" pitchFamily="2" charset="-78"/>
              </a:rPr>
              <a:t>کاهش قابلیت استفاده مجدد</a:t>
            </a:r>
            <a:endParaRPr lang="en-US" sz="3600" dirty="0">
              <a:latin typeface="Peyda" pitchFamily="2" charset="-78"/>
              <a:cs typeface="Peyda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1339197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95B89-B969-CB42-B253-01915E2E7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721202"/>
          </a:xfrm>
        </p:spPr>
        <p:txBody>
          <a:bodyPr>
            <a:normAutofit/>
          </a:bodyPr>
          <a:lstStyle/>
          <a:p>
            <a:pPr algn="ctr" rtl="1"/>
            <a:r>
              <a:rPr lang="fa-IR" sz="4000" b="1" dirty="0">
                <a:solidFill>
                  <a:schemeClr val="accent2">
                    <a:lumMod val="75000"/>
                  </a:schemeClr>
                </a:solidFill>
                <a:latin typeface="Peyda" pitchFamily="2" charset="-78"/>
                <a:cs typeface="Peyda" pitchFamily="2" charset="-78"/>
              </a:rPr>
              <a:t>با کمک شیءگرایی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3E83B2F-6654-8E2C-7CD9-76551C7965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327022"/>
            <a:ext cx="9384844" cy="501675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 student1;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inputInfo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inputInfo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getGPA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 &gt;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getGPA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()) 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student1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printInfo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else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{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student2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.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JetBrains Mono"/>
              </a:rPr>
              <a:t>printInfo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();</a:t>
            </a:r>
            <a:b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}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7A3E376-0DB5-EF65-2E1A-B09392C28A84}"/>
              </a:ext>
            </a:extLst>
          </p:cNvPr>
          <p:cNvSpPr/>
          <p:nvPr/>
        </p:nvSpPr>
        <p:spPr>
          <a:xfrm>
            <a:off x="221672" y="1423358"/>
            <a:ext cx="8589819" cy="4920421"/>
          </a:xfrm>
          <a:prstGeom prst="roundRect">
            <a:avLst/>
          </a:prstGeom>
          <a:noFill/>
          <a:ln>
            <a:solidFill>
              <a:srgbClr val="1CADE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9983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{E0B9EC90-9CF9-42E4-A9C6-6E6FF041D4B6}tf33552983_win32</Template>
  <TotalTime>571</TotalTime>
  <Words>321</Words>
  <Application>Microsoft Office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Aptos</vt:lpstr>
      <vt:lpstr>Arial</vt:lpstr>
      <vt:lpstr>Franklin Gothic Book</vt:lpstr>
      <vt:lpstr>Franklin Gothic Demi</vt:lpstr>
      <vt:lpstr>JetBrains Mono</vt:lpstr>
      <vt:lpstr>Peyda</vt:lpstr>
      <vt:lpstr>Wingdings 2</vt:lpstr>
      <vt:lpstr>DividendVTI</vt:lpstr>
      <vt:lpstr>PowerPoint Presentation</vt:lpstr>
      <vt:lpstr>PowerPoint Presentation</vt:lpstr>
      <vt:lpstr>سرفصل مطالب</vt:lpstr>
      <vt:lpstr>پیش‌نیاز های این دوره</vt:lpstr>
      <vt:lpstr>PowerPoint Presentation</vt:lpstr>
      <vt:lpstr>برنامه‌نویسی ساخت‌یافته</vt:lpstr>
      <vt:lpstr>یک برنامه ساده بدون شیءگرایی</vt:lpstr>
      <vt:lpstr>معایب برنامه‌نویسی بدون شیءگرایی</vt:lpstr>
      <vt:lpstr>با کمک شیءگرایی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hossein bazmandegan</dc:creator>
  <cp:lastModifiedBy>hossein bazmandegan</cp:lastModifiedBy>
  <cp:revision>4</cp:revision>
  <dcterms:created xsi:type="dcterms:W3CDTF">2025-04-25T13:36:39Z</dcterms:created>
  <dcterms:modified xsi:type="dcterms:W3CDTF">2025-04-28T07:21:52Z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