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64"/>
  </p:notesMasterIdLst>
  <p:handoutMasterIdLst>
    <p:handoutMasterId r:id="rId65"/>
  </p:handoutMasterIdLst>
  <p:sldIdLst>
    <p:sldId id="257" r:id="rId5"/>
    <p:sldId id="258" r:id="rId6"/>
    <p:sldId id="259" r:id="rId7"/>
    <p:sldId id="336" r:id="rId8"/>
    <p:sldId id="307" r:id="rId9"/>
    <p:sldId id="337" r:id="rId10"/>
    <p:sldId id="308" r:id="rId11"/>
    <p:sldId id="310" r:id="rId12"/>
    <p:sldId id="338" r:id="rId13"/>
    <p:sldId id="312" r:id="rId14"/>
    <p:sldId id="313" r:id="rId15"/>
    <p:sldId id="314" r:id="rId16"/>
    <p:sldId id="315" r:id="rId17"/>
    <p:sldId id="316" r:id="rId18"/>
    <p:sldId id="317" r:id="rId19"/>
    <p:sldId id="319" r:id="rId20"/>
    <p:sldId id="321" r:id="rId21"/>
    <p:sldId id="318" r:id="rId22"/>
    <p:sldId id="320" r:id="rId23"/>
    <p:sldId id="322" r:id="rId24"/>
    <p:sldId id="323" r:id="rId25"/>
    <p:sldId id="324" r:id="rId26"/>
    <p:sldId id="325" r:id="rId27"/>
    <p:sldId id="339" r:id="rId28"/>
    <p:sldId id="340" r:id="rId29"/>
    <p:sldId id="341" r:id="rId30"/>
    <p:sldId id="342" r:id="rId31"/>
    <p:sldId id="261" r:id="rId32"/>
    <p:sldId id="297" r:id="rId33"/>
    <p:sldId id="298" r:id="rId34"/>
    <p:sldId id="300" r:id="rId35"/>
    <p:sldId id="302" r:id="rId36"/>
    <p:sldId id="304" r:id="rId37"/>
    <p:sldId id="331" r:id="rId38"/>
    <p:sldId id="355" r:id="rId39"/>
    <p:sldId id="335" r:id="rId40"/>
    <p:sldId id="333" r:id="rId41"/>
    <p:sldId id="334" r:id="rId42"/>
    <p:sldId id="343" r:id="rId43"/>
    <p:sldId id="344" r:id="rId44"/>
    <p:sldId id="345" r:id="rId45"/>
    <p:sldId id="348" r:id="rId46"/>
    <p:sldId id="346" r:id="rId47"/>
    <p:sldId id="347" r:id="rId48"/>
    <p:sldId id="349" r:id="rId49"/>
    <p:sldId id="350" r:id="rId50"/>
    <p:sldId id="351" r:id="rId51"/>
    <p:sldId id="352" r:id="rId52"/>
    <p:sldId id="353" r:id="rId53"/>
    <p:sldId id="354" r:id="rId54"/>
    <p:sldId id="356" r:id="rId55"/>
    <p:sldId id="357" r:id="rId56"/>
    <p:sldId id="358" r:id="rId57"/>
    <p:sldId id="359" r:id="rId58"/>
    <p:sldId id="360" r:id="rId59"/>
    <p:sldId id="361" r:id="rId60"/>
    <p:sldId id="362" r:id="rId61"/>
    <p:sldId id="363" r:id="rId62"/>
    <p:sldId id="364"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B3"/>
    <a:srgbClr val="1D6295"/>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36" autoAdjust="0"/>
    <p:restoredTop sz="94619" autoAdjust="0"/>
  </p:normalViewPr>
  <p:slideViewPr>
    <p:cSldViewPr snapToGrid="0">
      <p:cViewPr varScale="1">
        <p:scale>
          <a:sx n="111" d="100"/>
          <a:sy n="111" d="100"/>
        </p:scale>
        <p:origin x="32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0B618AD-31AC-1839-D3B3-9678CD7C5BF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07B4730-B09F-6B63-18E6-00636740B9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C9A2F0-AF22-412B-8A13-A18EF4A603C2}" type="datetimeFigureOut">
              <a:rPr lang="en-US" smtClean="0"/>
              <a:t>5/4/2025</a:t>
            </a:fld>
            <a:endParaRPr lang="en-US"/>
          </a:p>
        </p:txBody>
      </p:sp>
      <p:sp>
        <p:nvSpPr>
          <p:cNvPr id="4" name="Footer Placeholder 3">
            <a:extLst>
              <a:ext uri="{FF2B5EF4-FFF2-40B4-BE49-F238E27FC236}">
                <a16:creationId xmlns:a16="http://schemas.microsoft.com/office/drawing/2014/main" id="{E7D38996-09BB-9183-A32F-511FD2D4141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6CB06FA-8480-FA27-5961-7C2D542F2AC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A3AB35-BEA8-432F-971A-A05D9F2E1886}" type="slidenum">
              <a:rPr lang="en-US" smtClean="0"/>
              <a:t>‹#›</a:t>
            </a:fld>
            <a:endParaRPr lang="en-US"/>
          </a:p>
        </p:txBody>
      </p:sp>
    </p:spTree>
    <p:extLst>
      <p:ext uri="{BB962C8B-B14F-4D97-AF65-F5344CB8AC3E}">
        <p14:creationId xmlns:p14="http://schemas.microsoft.com/office/powerpoint/2010/main" val="190296917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13B006-00B8-4C33-BFDE-7FCD9DC4B9F9}" type="datetimeFigureOut">
              <a:rPr lang="en-US" smtClean="0"/>
              <a:t>5/4/2025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11232-FA0E-496F-A1C7-EECFD90C986E}" type="slidenum">
              <a:rPr lang="en-US" smtClean="0"/>
              <a:t>‹#›</a:t>
            </a:fld>
            <a:endParaRPr lang="en-US"/>
          </a:p>
        </p:txBody>
      </p:sp>
    </p:spTree>
    <p:extLst>
      <p:ext uri="{BB962C8B-B14F-4D97-AF65-F5344CB8AC3E}">
        <p14:creationId xmlns:p14="http://schemas.microsoft.com/office/powerpoint/2010/main" val="408703677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a:xfrm>
            <a:off x="5551710" y="6423913"/>
            <a:ext cx="1052510" cy="365125"/>
          </a:xfrm>
          <a:prstGeom prst="rect">
            <a:avLst/>
          </a:prstGeom>
        </p:spPr>
        <p:txBody>
          <a:bodyPr/>
          <a:lstStyle>
            <a:lvl1pPr algn="ct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9">
            <a:extLst>
              <a:ext uri="{FF2B5EF4-FFF2-40B4-BE49-F238E27FC236}">
                <a16:creationId xmlns:a16="http://schemas.microsoft.com/office/drawing/2014/main" id="{44B62A03-B83D-0D6C-6665-D413DF0228B3}"/>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4" name="Slide Number Placeholder 9">
            <a:extLst>
              <a:ext uri="{FF2B5EF4-FFF2-40B4-BE49-F238E27FC236}">
                <a16:creationId xmlns:a16="http://schemas.microsoft.com/office/drawing/2014/main" id="{C8C9DFFB-E9E4-5F8E-FFBF-98C08D64BA28}"/>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9">
            <a:extLst>
              <a:ext uri="{FF2B5EF4-FFF2-40B4-BE49-F238E27FC236}">
                <a16:creationId xmlns:a16="http://schemas.microsoft.com/office/drawing/2014/main" id="{8A0A031E-7188-D2A2-2AC7-FFBF93B470D3}"/>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Slide Number Placeholder 9">
            <a:extLst>
              <a:ext uri="{FF2B5EF4-FFF2-40B4-BE49-F238E27FC236}">
                <a16:creationId xmlns:a16="http://schemas.microsoft.com/office/drawing/2014/main" id="{144A9BF6-26D6-6A8F-B1BA-D383EE798432}"/>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D2C7EF74-EC17-3842-D5B8-FAAF5BCA8E29}"/>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Slide Number Placeholder 9">
            <a:extLst>
              <a:ext uri="{FF2B5EF4-FFF2-40B4-BE49-F238E27FC236}">
                <a16:creationId xmlns:a16="http://schemas.microsoft.com/office/drawing/2014/main" id="{6385755B-4928-0B42-6A14-80958EAF018D}"/>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2" name="Slide Number Placeholder 9">
            <a:extLst>
              <a:ext uri="{FF2B5EF4-FFF2-40B4-BE49-F238E27FC236}">
                <a16:creationId xmlns:a16="http://schemas.microsoft.com/office/drawing/2014/main" id="{45FEA202-19D3-FA56-E666-13600A7DC754}"/>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9">
            <a:extLst>
              <a:ext uri="{FF2B5EF4-FFF2-40B4-BE49-F238E27FC236}">
                <a16:creationId xmlns:a16="http://schemas.microsoft.com/office/drawing/2014/main" id="{7468F088-5D06-C4B4-2758-03F3AB54086F}"/>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9">
            <a:extLst>
              <a:ext uri="{FF2B5EF4-FFF2-40B4-BE49-F238E27FC236}">
                <a16:creationId xmlns:a16="http://schemas.microsoft.com/office/drawing/2014/main" id="{4BFB0291-C508-68B6-A9D8-D65E70E167B2}"/>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Slide Number Placeholder 9">
            <a:extLst>
              <a:ext uri="{FF2B5EF4-FFF2-40B4-BE49-F238E27FC236}">
                <a16:creationId xmlns:a16="http://schemas.microsoft.com/office/drawing/2014/main" id="{5AC7DF50-CDD9-DDFB-A02A-8D8FEDF059F8}"/>
              </a:ext>
            </a:extLst>
          </p:cNvPr>
          <p:cNvSpPr txBox="1">
            <a:spLocks/>
          </p:cNvSpPr>
          <p:nvPr userDrawn="1"/>
        </p:nvSpPr>
        <p:spPr>
          <a:xfrm>
            <a:off x="5551710" y="6423913"/>
            <a:ext cx="1052510" cy="365125"/>
          </a:xfrm>
          <a:prstGeom prst="rect">
            <a:avLst/>
          </a:prstGeom>
        </p:spPr>
        <p:txBody>
          <a:bodyPr vert="horz" lIns="91440" tIns="45720" rIns="91440" bIns="45720" rtlCol="0" anchor="ctr"/>
          <a:lstStyle>
            <a:defPPr>
              <a:defRPr lang="en-US"/>
            </a:defPPr>
            <a:lvl1pPr marL="0" algn="ctr" defTabSz="914400" rtl="0" eaLnBrk="1" latinLnBrk="0" hangingPunct="1">
              <a:defRPr sz="2800" kern="1200">
                <a:solidFill>
                  <a:schemeClr val="tx1">
                    <a:lumMod val="75000"/>
                    <a:lumOff val="2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7" name="Slide Number Placeholder 9">
            <a:extLst>
              <a:ext uri="{FF2B5EF4-FFF2-40B4-BE49-F238E27FC236}">
                <a16:creationId xmlns:a16="http://schemas.microsoft.com/office/drawing/2014/main" id="{0B95CE9B-27B9-2E3F-19E2-C6B5DADC1DF6}"/>
              </a:ext>
            </a:extLst>
          </p:cNvPr>
          <p:cNvSpPr>
            <a:spLocks noGrp="1"/>
          </p:cNvSpPr>
          <p:nvPr>
            <p:ph type="sldNum" sz="quarter" idx="4"/>
          </p:nvPr>
        </p:nvSpPr>
        <p:spPr>
          <a:xfrm>
            <a:off x="5551710" y="6423913"/>
            <a:ext cx="1052510" cy="365125"/>
          </a:xfrm>
          <a:prstGeom prst="rect">
            <a:avLst/>
          </a:prstGeom>
        </p:spPr>
        <p:txBody>
          <a:bodyPr/>
          <a:lstStyle>
            <a:lvl1pPr algn="ctr">
              <a:defRPr sz="2800"/>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Title 1">
            <a:extLst>
              <a:ext uri="{FF2B5EF4-FFF2-40B4-BE49-F238E27FC236}">
                <a16:creationId xmlns:a16="http://schemas.microsoft.com/office/drawing/2014/main" id="{98A84246-F7E8-947A-AD45-D24854981C15}"/>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sz="4800" b="1" dirty="0">
                <a:latin typeface="Peyda" pitchFamily="2" charset="-78"/>
                <a:cs typeface="Peyda" pitchFamily="2" charset="-78"/>
              </a:rPr>
              <a:t> پیشرفته</a:t>
            </a:r>
            <a:r>
              <a:rPr lang="en-US" sz="4800" b="1" dirty="0">
                <a:latin typeface="Peyda" pitchFamily="2" charset="-78"/>
                <a:cs typeface="Peyda" pitchFamily="2" charset="-78"/>
              </a:rPr>
              <a:t>C++</a:t>
            </a:r>
            <a:r>
              <a:rPr lang="fa-IR" sz="4800" b="1" dirty="0">
                <a:latin typeface="Peyda" pitchFamily="2" charset="-78"/>
                <a:cs typeface="Peyda" pitchFamily="2" charset="-78"/>
              </a:rPr>
              <a:t>برنامه‌نویسی </a:t>
            </a:r>
            <a:r>
              <a:rPr lang="en-US" sz="4800" b="1" dirty="0">
                <a:latin typeface="Peyda" pitchFamily="2" charset="-78"/>
                <a:cs typeface="Peyda" pitchFamily="2" charset="-78"/>
              </a:rPr>
              <a:t> </a:t>
            </a:r>
            <a:r>
              <a:rPr lang="fa-IR" sz="4800" b="1" dirty="0">
                <a:latin typeface="Peyda" pitchFamily="2" charset="-78"/>
                <a:cs typeface="Peyda" pitchFamily="2" charset="-78"/>
              </a:rPr>
              <a:t>دوره </a:t>
            </a:r>
            <a:endParaRPr lang="en-US" sz="4800" b="1" dirty="0">
              <a:latin typeface="Peyda" pitchFamily="2" charset="-78"/>
              <a:cs typeface="Peyda" pitchFamily="2" charset="-78"/>
            </a:endParaRPr>
          </a:p>
        </p:txBody>
      </p:sp>
      <p:sp>
        <p:nvSpPr>
          <p:cNvPr id="10" name="Subtitle 2">
            <a:extLst>
              <a:ext uri="{FF2B5EF4-FFF2-40B4-BE49-F238E27FC236}">
                <a16:creationId xmlns:a16="http://schemas.microsoft.com/office/drawing/2014/main" id="{E41CA2BF-1FC6-AAAA-5E92-848D2C86A795}"/>
              </a:ext>
            </a:extLst>
          </p:cNvPr>
          <p:cNvSpPr txBox="1">
            <a:spLocks/>
          </p:cNvSpPr>
          <p:nvPr/>
        </p:nvSpPr>
        <p:spPr>
          <a:xfrm>
            <a:off x="1524000" y="3602038"/>
            <a:ext cx="9144000" cy="49944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a-IR" sz="3200" b="1" dirty="0">
                <a:solidFill>
                  <a:schemeClr val="accent2">
                    <a:lumMod val="75000"/>
                  </a:schemeClr>
                </a:solidFill>
                <a:latin typeface="Peyda" pitchFamily="2" charset="-78"/>
                <a:cs typeface="Peyda" pitchFamily="2" charset="-78"/>
              </a:rPr>
              <a:t>دانشگاه ولی عصر رفسنجان</a:t>
            </a:r>
            <a:endParaRPr lang="en-US" sz="4000" b="1" dirty="0">
              <a:solidFill>
                <a:schemeClr val="accent2">
                  <a:lumMod val="75000"/>
                </a:schemeClr>
              </a:solidFill>
              <a:latin typeface="Peyda" pitchFamily="2" charset="-78"/>
              <a:cs typeface="Peyda" pitchFamily="2" charset="-78"/>
            </a:endParaRPr>
          </a:p>
        </p:txBody>
      </p:sp>
      <p:sp>
        <p:nvSpPr>
          <p:cNvPr id="11" name="Subtitle 2">
            <a:extLst>
              <a:ext uri="{FF2B5EF4-FFF2-40B4-BE49-F238E27FC236}">
                <a16:creationId xmlns:a16="http://schemas.microsoft.com/office/drawing/2014/main" id="{F3B354E6-ECFE-38A1-2F47-BD07576E0103}"/>
              </a:ext>
            </a:extLst>
          </p:cNvPr>
          <p:cNvSpPr txBox="1">
            <a:spLocks/>
          </p:cNvSpPr>
          <p:nvPr/>
        </p:nvSpPr>
        <p:spPr>
          <a:xfrm>
            <a:off x="1524000" y="4256396"/>
            <a:ext cx="9144000" cy="49944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a-IR" b="1" dirty="0">
                <a:solidFill>
                  <a:prstClr val="black"/>
                </a:solidFill>
                <a:latin typeface="Peyda" pitchFamily="2" charset="-78"/>
                <a:cs typeface="Peyda" pitchFamily="2" charset="-78"/>
              </a:rPr>
              <a:t>مهندس حسین بازماندگان</a:t>
            </a:r>
            <a:endParaRPr lang="en-US" b="1" dirty="0">
              <a:solidFill>
                <a:prstClr val="black"/>
              </a:solidFill>
              <a:latin typeface="Peyda" pitchFamily="2" charset="-78"/>
              <a:cs typeface="Peyda" pitchFamily="2" charset="-78"/>
            </a:endParaRPr>
          </a:p>
        </p:txBody>
      </p:sp>
      <p:sp>
        <p:nvSpPr>
          <p:cNvPr id="13" name="Slide Number Placeholder 12">
            <a:extLst>
              <a:ext uri="{FF2B5EF4-FFF2-40B4-BE49-F238E27FC236}">
                <a16:creationId xmlns:a16="http://schemas.microsoft.com/office/drawing/2014/main" id="{9CE82F38-94FC-DE20-53A3-1D78A32F037D}"/>
              </a:ext>
            </a:extLst>
          </p:cNvPr>
          <p:cNvSpPr>
            <a:spLocks noGrp="1"/>
          </p:cNvSpPr>
          <p:nvPr>
            <p:ph type="sldNum" sz="quarter" idx="12"/>
          </p:nvPr>
        </p:nvSpPr>
        <p:spPr/>
        <p:txBody>
          <a:bodyPr/>
          <a:lstStyle/>
          <a:p>
            <a:fld id="{3A98EE3D-8CD1-4C3F-BD1C-C98C9596463C}" type="slidenum">
              <a:rPr lang="en-US" smtClean="0"/>
              <a:t>1</a:t>
            </a:fld>
            <a:endParaRPr lang="en-US" dirty="0"/>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تعریف تابع</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3200" dirty="0">
                <a:latin typeface="Peyda" pitchFamily="2" charset="-78"/>
                <a:cs typeface="Peyda" pitchFamily="2" charset="-78"/>
              </a:rPr>
              <a:t>شما برای تعریف تابع باید چهار چیز مشخص کنید.</a:t>
            </a:r>
          </a:p>
          <a:p>
            <a:pPr marL="838350" lvl="1" indent="-514350" algn="just" rtl="1">
              <a:buFont typeface="+mj-lt"/>
              <a:buAutoNum type="arabicPeriod"/>
            </a:pPr>
            <a:r>
              <a:rPr lang="fa-IR" sz="2900" b="1" dirty="0">
                <a:solidFill>
                  <a:srgbClr val="1D6295"/>
                </a:solidFill>
                <a:latin typeface="Peyda" pitchFamily="2" charset="-78"/>
                <a:cs typeface="Peyda" pitchFamily="2" charset="-78"/>
              </a:rPr>
              <a:t>اسم تابع</a:t>
            </a:r>
            <a:r>
              <a:rPr lang="fa-IR" sz="2900" dirty="0">
                <a:latin typeface="Peyda" pitchFamily="2" charset="-78"/>
                <a:cs typeface="Peyda" pitchFamily="2" charset="-78"/>
              </a:rPr>
              <a:t>: دلخواه است، اما در زمان تعریف اسمی با معنا بگذارید</a:t>
            </a:r>
          </a:p>
          <a:p>
            <a:pPr marL="838350" lvl="1" indent="-514350" algn="just" rtl="1">
              <a:buFont typeface="+mj-lt"/>
              <a:buAutoNum type="arabicPeriod"/>
            </a:pPr>
            <a:r>
              <a:rPr lang="fa-IR" sz="2900" b="1" dirty="0">
                <a:solidFill>
                  <a:srgbClr val="1D6295"/>
                </a:solidFill>
                <a:latin typeface="Peyda" pitchFamily="2" charset="-78"/>
                <a:cs typeface="Peyda" pitchFamily="2" charset="-78"/>
              </a:rPr>
              <a:t>کار تابع</a:t>
            </a:r>
            <a:r>
              <a:rPr lang="fa-IR" sz="2900" dirty="0">
                <a:latin typeface="Peyda" pitchFamily="2" charset="-78"/>
                <a:cs typeface="Peyda" pitchFamily="2" charset="-78"/>
              </a:rPr>
              <a:t>:    تابع چه وظیفه ای دارند</a:t>
            </a:r>
          </a:p>
          <a:p>
            <a:pPr marL="838350" lvl="1" indent="-514350" algn="just" rtl="1">
              <a:buFont typeface="+mj-lt"/>
              <a:buAutoNum type="arabicPeriod"/>
            </a:pPr>
            <a:r>
              <a:rPr lang="fa-IR" sz="2900" b="1" dirty="0">
                <a:solidFill>
                  <a:srgbClr val="1D6295"/>
                </a:solidFill>
                <a:latin typeface="Peyda" pitchFamily="2" charset="-78"/>
                <a:cs typeface="Peyda" pitchFamily="2" charset="-78"/>
              </a:rPr>
              <a:t>ورودی ها</a:t>
            </a:r>
            <a:r>
              <a:rPr lang="fa-IR" sz="2900" dirty="0">
                <a:latin typeface="Peyda" pitchFamily="2" charset="-78"/>
                <a:cs typeface="Peyda" pitchFamily="2" charset="-78"/>
              </a:rPr>
              <a:t>: تابع برای انجام وظیف اش به چه چیزهایی نیاز داد</a:t>
            </a:r>
          </a:p>
          <a:p>
            <a:pPr marL="838350" lvl="1" indent="-514350" algn="just" rtl="1">
              <a:buFont typeface="+mj-lt"/>
              <a:buAutoNum type="arabicPeriod"/>
            </a:pPr>
            <a:r>
              <a:rPr lang="fa-IR" sz="2900" b="1" dirty="0">
                <a:solidFill>
                  <a:srgbClr val="1D6295"/>
                </a:solidFill>
                <a:latin typeface="Peyda" pitchFamily="2" charset="-78"/>
                <a:cs typeface="Peyda" pitchFamily="2" charset="-78"/>
              </a:rPr>
              <a:t>خروجی</a:t>
            </a:r>
            <a:r>
              <a:rPr lang="fa-IR" sz="2900" dirty="0">
                <a:latin typeface="Peyda" pitchFamily="2" charset="-78"/>
                <a:cs typeface="Peyda" pitchFamily="2" charset="-78"/>
              </a:rPr>
              <a:t>: تابع بعد از انجام وظیفه اش چه مقداری را به عنوان نتیجه به شما تحویل میدهد.</a:t>
            </a:r>
          </a:p>
        </p:txBody>
      </p:sp>
    </p:spTree>
    <p:extLst>
      <p:ext uri="{BB962C8B-B14F-4D97-AF65-F5344CB8AC3E}">
        <p14:creationId xmlns:p14="http://schemas.microsoft.com/office/powerpoint/2010/main" val="1011598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تعریف تابع</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3200" dirty="0">
                <a:latin typeface="Peyda" pitchFamily="2" charset="-78"/>
                <a:cs typeface="Peyda" pitchFamily="2" charset="-78"/>
              </a:rPr>
              <a:t>تابع مانند یک کارگر است که اسمی دارد، و وظیفه خاصی را برای شما انجام میدهد و برای انجام وظیفه اش نیاز به مواد اولیه دارد و پس اتمام وظیفه اش دستاوردش را به شما میدهد.</a:t>
            </a:r>
          </a:p>
          <a:p>
            <a:pPr algn="justLow" rtl="1">
              <a:buFont typeface="Arial" panose="020B0604020202020204" pitchFamily="34" charset="0"/>
              <a:buChar char="•"/>
            </a:pPr>
            <a:r>
              <a:rPr lang="fa-IR" sz="3200" dirty="0">
                <a:latin typeface="Peyda" pitchFamily="2" charset="-78"/>
                <a:cs typeface="Peyda" pitchFamily="2" charset="-78"/>
              </a:rPr>
              <a:t>شما زمانی که بخواهید از این کارگر استفاده کنید نام آن را صدا میزنید و مواد مورد نیاز آن را به آن می دهید.</a:t>
            </a:r>
          </a:p>
        </p:txBody>
      </p:sp>
    </p:spTree>
    <p:extLst>
      <p:ext uri="{BB962C8B-B14F-4D97-AF65-F5344CB8AC3E}">
        <p14:creationId xmlns:p14="http://schemas.microsoft.com/office/powerpoint/2010/main" val="41936843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ساختار  تابع</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3200" dirty="0">
                <a:latin typeface="Peyda" pitchFamily="2" charset="-78"/>
                <a:cs typeface="Peyda" pitchFamily="2" charset="-78"/>
              </a:rPr>
              <a:t>فرض کنید می خواهید تابعی تعریف کنید که عمل به توان رسانده را انجام دهد، دو عدد از شما بگیرد و عدد اول را به توان عدد دوم برساند.</a:t>
            </a:r>
          </a:p>
          <a:p>
            <a:pPr marL="838350" lvl="1" indent="-514350" algn="justLow" rtl="1">
              <a:buFont typeface="+mj-lt"/>
              <a:buAutoNum type="arabicPeriod"/>
            </a:pPr>
            <a:r>
              <a:rPr lang="fa-IR" sz="2900" b="1" dirty="0">
                <a:solidFill>
                  <a:srgbClr val="1D6295"/>
                </a:solidFill>
                <a:latin typeface="Peyda" pitchFamily="2" charset="-78"/>
                <a:cs typeface="Peyda" pitchFamily="2" charset="-78"/>
              </a:rPr>
              <a:t>اسم تابع</a:t>
            </a:r>
            <a:r>
              <a:rPr lang="fa-IR" sz="2900" dirty="0">
                <a:latin typeface="Peyda" pitchFamily="2" charset="-78"/>
                <a:cs typeface="Peyda" pitchFamily="2" charset="-78"/>
              </a:rPr>
              <a:t>:</a:t>
            </a:r>
            <a:r>
              <a:rPr lang="en-US" sz="2900" dirty="0">
                <a:latin typeface="Peyda" pitchFamily="2" charset="-78"/>
                <a:cs typeface="Peyda" pitchFamily="2" charset="-78"/>
              </a:rPr>
              <a:t> pow </a:t>
            </a:r>
          </a:p>
          <a:p>
            <a:pPr marL="838350" lvl="1" indent="-514350" algn="justLow" rtl="1">
              <a:buFont typeface="+mj-lt"/>
              <a:buAutoNum type="arabicPeriod"/>
            </a:pPr>
            <a:r>
              <a:rPr lang="fa-IR" sz="2900" b="1" dirty="0">
                <a:solidFill>
                  <a:srgbClr val="1D6295"/>
                </a:solidFill>
                <a:latin typeface="Peyda" pitchFamily="2" charset="-78"/>
                <a:cs typeface="Peyda" pitchFamily="2" charset="-78"/>
              </a:rPr>
              <a:t>وظیفه تابع</a:t>
            </a:r>
            <a:r>
              <a:rPr lang="fa-IR" sz="2900" dirty="0">
                <a:latin typeface="Peyda" pitchFamily="2" charset="-78"/>
                <a:cs typeface="Peyda" pitchFamily="2" charset="-78"/>
              </a:rPr>
              <a:t>: به توان رساندن</a:t>
            </a:r>
          </a:p>
          <a:p>
            <a:pPr marL="838350" lvl="1" indent="-514350" algn="justLow" rtl="1">
              <a:buFont typeface="+mj-lt"/>
              <a:buAutoNum type="arabicPeriod"/>
            </a:pPr>
            <a:r>
              <a:rPr lang="fa-IR" sz="2900" b="1" dirty="0">
                <a:solidFill>
                  <a:srgbClr val="1D6295"/>
                </a:solidFill>
                <a:latin typeface="Peyda" pitchFamily="2" charset="-78"/>
                <a:cs typeface="Peyda" pitchFamily="2" charset="-78"/>
              </a:rPr>
              <a:t>ورودی ها</a:t>
            </a:r>
            <a:r>
              <a:rPr lang="fa-IR" sz="2900" dirty="0">
                <a:latin typeface="Peyda" pitchFamily="2" charset="-78"/>
                <a:cs typeface="Peyda" pitchFamily="2" charset="-78"/>
              </a:rPr>
              <a:t>: دو عدد از نوع صحیح</a:t>
            </a:r>
          </a:p>
          <a:p>
            <a:pPr marL="838350" lvl="1" indent="-514350" algn="justLow" rtl="1">
              <a:buFont typeface="+mj-lt"/>
              <a:buAutoNum type="arabicPeriod"/>
            </a:pPr>
            <a:r>
              <a:rPr lang="fa-IR" sz="2900" dirty="0">
                <a:latin typeface="Peyda" pitchFamily="2" charset="-78"/>
                <a:cs typeface="Peyda" pitchFamily="2" charset="-78"/>
              </a:rPr>
              <a:t> </a:t>
            </a:r>
            <a:r>
              <a:rPr lang="fa-IR" sz="2900" b="1" dirty="0">
                <a:solidFill>
                  <a:srgbClr val="1D6295"/>
                </a:solidFill>
                <a:latin typeface="Peyda" pitchFamily="2" charset="-78"/>
                <a:cs typeface="Peyda" pitchFamily="2" charset="-78"/>
              </a:rPr>
              <a:t>خروجی</a:t>
            </a:r>
            <a:r>
              <a:rPr lang="fa-IR" sz="2900" dirty="0">
                <a:latin typeface="Peyda" pitchFamily="2" charset="-78"/>
                <a:cs typeface="Peyda" pitchFamily="2" charset="-78"/>
              </a:rPr>
              <a:t>: حاصل به توان رساندن</a:t>
            </a:r>
          </a:p>
        </p:txBody>
      </p:sp>
    </p:spTree>
    <p:extLst>
      <p:ext uri="{BB962C8B-B14F-4D97-AF65-F5344CB8AC3E}">
        <p14:creationId xmlns:p14="http://schemas.microsoft.com/office/powerpoint/2010/main" val="1678402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مثال 1</a:t>
            </a:r>
            <a:endParaRPr lang="en-US" sz="4000" b="1" dirty="0">
              <a:solidFill>
                <a:schemeClr val="accent2">
                  <a:lumMod val="75000"/>
                </a:schemeClr>
              </a:solidFill>
              <a:latin typeface="Peyda" pitchFamily="2" charset="-78"/>
              <a:cs typeface="Peyda" pitchFamily="2" charset="-78"/>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4000" dirty="0">
                    <a:latin typeface="Peyda" pitchFamily="2" charset="-78"/>
                    <a:cs typeface="Peyda" pitchFamily="2" charset="-78"/>
                  </a:rPr>
                  <a:t>برنامه ای بنویسید که بدون استفاده از تابع حاصل عبارت </a:t>
                </a:r>
                <a14:m>
                  <m:oMath xmlns:m="http://schemas.openxmlformats.org/officeDocument/2006/math">
                    <m:sSup>
                      <m:sSupPr>
                        <m:ctrlPr>
                          <a:rPr lang="fa-IR" sz="4000" b="0" i="1" smtClean="0">
                            <a:latin typeface="Cambria Math" panose="02040503050406030204" pitchFamily="18" charset="0"/>
                            <a:cs typeface="Peyda" pitchFamily="2" charset="-78"/>
                          </a:rPr>
                        </m:ctrlPr>
                      </m:sSupPr>
                      <m:e>
                        <m:r>
                          <a:rPr lang="fa-IR" sz="4000" b="0" i="1" smtClean="0">
                            <a:latin typeface="Cambria Math" panose="02040503050406030204" pitchFamily="18" charset="0"/>
                            <a:cs typeface="Peyda" pitchFamily="2" charset="-78"/>
                          </a:rPr>
                          <m:t>2</m:t>
                        </m:r>
                      </m:e>
                      <m:sup>
                        <m:r>
                          <a:rPr lang="fa-IR" sz="4000" b="0" i="1" smtClean="0">
                            <a:latin typeface="Cambria Math" panose="02040503050406030204" pitchFamily="18" charset="0"/>
                            <a:cs typeface="Peyda" pitchFamily="2" charset="-78"/>
                          </a:rPr>
                          <m:t>4</m:t>
                        </m:r>
                      </m:sup>
                    </m:sSup>
                    <m:r>
                      <a:rPr lang="fa-IR" sz="4000" b="0" i="1" smtClean="0">
                        <a:latin typeface="Cambria Math" panose="02040503050406030204" pitchFamily="18" charset="0"/>
                        <a:cs typeface="Peyda" pitchFamily="2" charset="-78"/>
                      </a:rPr>
                      <m:t>+</m:t>
                    </m:r>
                    <m:sSup>
                      <m:sSupPr>
                        <m:ctrlPr>
                          <a:rPr lang="fa-IR" sz="4000" b="0" i="1" smtClean="0">
                            <a:latin typeface="Cambria Math" panose="02040503050406030204" pitchFamily="18" charset="0"/>
                            <a:cs typeface="Peyda" pitchFamily="2" charset="-78"/>
                          </a:rPr>
                        </m:ctrlPr>
                      </m:sSupPr>
                      <m:e>
                        <m:r>
                          <a:rPr lang="fa-IR" sz="4000" b="0" i="1" smtClean="0">
                            <a:latin typeface="Cambria Math" panose="02040503050406030204" pitchFamily="18" charset="0"/>
                            <a:cs typeface="Peyda" pitchFamily="2" charset="-78"/>
                          </a:rPr>
                          <m:t>3</m:t>
                        </m:r>
                      </m:e>
                      <m:sup>
                        <m:r>
                          <a:rPr lang="fa-IR" sz="4000" b="0" i="1" smtClean="0">
                            <a:latin typeface="Cambria Math" panose="02040503050406030204" pitchFamily="18" charset="0"/>
                            <a:cs typeface="Peyda" pitchFamily="2" charset="-78"/>
                          </a:rPr>
                          <m:t>5</m:t>
                        </m:r>
                      </m:sup>
                    </m:sSup>
                  </m:oMath>
                </a14:m>
                <a:r>
                  <a:rPr lang="en-US" sz="4000" b="0" dirty="0">
                    <a:latin typeface="Peyda" pitchFamily="2" charset="-78"/>
                    <a:cs typeface="Peyda" pitchFamily="2" charset="-78"/>
                  </a:rPr>
                  <a:t> </a:t>
                </a:r>
                <a:r>
                  <a:rPr lang="fa-IR" sz="4000" b="0" dirty="0">
                    <a:latin typeface="Peyda" pitchFamily="2" charset="-78"/>
                    <a:cs typeface="Peyda" pitchFamily="2" charset="-78"/>
                  </a:rPr>
                  <a:t>محاسبه کند</a:t>
                </a:r>
                <a:r>
                  <a:rPr lang="en-US" sz="4000" b="0" dirty="0">
                    <a:latin typeface="Peyda" pitchFamily="2" charset="-78"/>
                    <a:cs typeface="Peyda" pitchFamily="2" charset="-78"/>
                  </a:rPr>
                  <a:t>.</a:t>
                </a:r>
              </a:p>
            </p:txBody>
          </p:sp>
        </mc:Choice>
        <mc:Fallback xmlns="">
          <p:sp>
            <p:nvSpPr>
              <p:cNvPr id="3" name="Content Placeholder 2">
                <a:extLst>
                  <a:ext uri="{FF2B5EF4-FFF2-40B4-BE49-F238E27FC236}">
                    <a16:creationId xmlns:a16="http://schemas.microsoft.com/office/drawing/2014/main" id="{432EC876-8A71-E374-3465-03F2177EF3F4}"/>
                  </a:ext>
                </a:extLst>
              </p:cNvPr>
              <p:cNvSpPr>
                <a:spLocks noGrp="1" noRot="1" noChangeAspect="1" noMove="1" noResize="1" noEditPoints="1" noAdjustHandles="1" noChangeArrowheads="1" noChangeShapeType="1" noTextEdit="1"/>
              </p:cNvSpPr>
              <p:nvPr>
                <p:ph idx="1"/>
              </p:nvPr>
            </p:nvSpPr>
            <p:spPr>
              <a:xfrm>
                <a:off x="1393902" y="1500996"/>
                <a:ext cx="10216905" cy="4474354"/>
              </a:xfrm>
              <a:blipFill>
                <a:blip r:embed="rId2"/>
                <a:stretch>
                  <a:fillRect l="-2804" t="-1362" r="-1730"/>
                </a:stretch>
              </a:blipFill>
            </p:spPr>
            <p:txBody>
              <a:bodyPr/>
              <a:lstStyle/>
              <a:p>
                <a:r>
                  <a:rPr lang="en-US">
                    <a:noFill/>
                  </a:rPr>
                  <a:t> </a:t>
                </a:r>
              </a:p>
            </p:txBody>
          </p:sp>
        </mc:Fallback>
      </mc:AlternateContent>
    </p:spTree>
    <p:extLst>
      <p:ext uri="{BB962C8B-B14F-4D97-AF65-F5344CB8AC3E}">
        <p14:creationId xmlns:p14="http://schemas.microsoft.com/office/powerpoint/2010/main" val="4242460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ساختار  تابع </a:t>
            </a:r>
            <a:r>
              <a:rPr lang="en-US" sz="4000" b="1" cap="none" dirty="0">
                <a:solidFill>
                  <a:schemeClr val="accent2">
                    <a:lumMod val="75000"/>
                  </a:schemeClr>
                </a:solidFill>
                <a:latin typeface="Peyda" pitchFamily="2" charset="-78"/>
                <a:cs typeface="Peyda" pitchFamily="2" charset="-78"/>
              </a:rPr>
              <a:t>pow</a:t>
            </a:r>
            <a:endParaRPr lang="en-US" sz="4000" b="1" dirty="0">
              <a:solidFill>
                <a:schemeClr val="accent2">
                  <a:lumMod val="75000"/>
                </a:schemeClr>
              </a:solidFill>
              <a:latin typeface="Peyda" pitchFamily="2" charset="-78"/>
              <a:cs typeface="Peyda" pitchFamily="2" charset="-78"/>
            </a:endParaRPr>
          </a:p>
        </p:txBody>
      </p:sp>
      <p:sp>
        <p:nvSpPr>
          <p:cNvPr id="4" name="Rectangle 1">
            <a:extLst>
              <a:ext uri="{FF2B5EF4-FFF2-40B4-BE49-F238E27FC236}">
                <a16:creationId xmlns:a16="http://schemas.microsoft.com/office/drawing/2014/main" id="{F7326771-8DAC-28ED-77CA-B3AFF8E1954E}"/>
              </a:ext>
            </a:extLst>
          </p:cNvPr>
          <p:cNvSpPr>
            <a:spLocks noChangeArrowheads="1"/>
          </p:cNvSpPr>
          <p:nvPr/>
        </p:nvSpPr>
        <p:spPr bwMode="auto">
          <a:xfrm>
            <a:off x="3015076" y="2452848"/>
            <a:ext cx="10770220" cy="286232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000" b="0" i="0" u="none" strike="noStrike" cap="none" normalizeH="0" baseline="0" dirty="0">
                <a:ln>
                  <a:noFill/>
                </a:ln>
                <a:solidFill>
                  <a:srgbClr val="0033B3"/>
                </a:solidFill>
                <a:effectLst/>
                <a:latin typeface="JetBrains Mono"/>
              </a:rPr>
              <a:t>int </a:t>
            </a:r>
            <a:r>
              <a:rPr kumimoji="0" lang="en-US" altLang="en-US" sz="6000" b="0" i="0" u="none" strike="noStrike" cap="none" normalizeH="0" baseline="0" dirty="0">
                <a:ln>
                  <a:noFill/>
                </a:ln>
                <a:solidFill>
                  <a:srgbClr val="00627A"/>
                </a:solidFill>
                <a:effectLst/>
                <a:latin typeface="JetBrains Mono"/>
              </a:rPr>
              <a:t>pow </a:t>
            </a:r>
            <a:r>
              <a:rPr kumimoji="0" lang="en-US" altLang="en-US" sz="6000" b="0" i="0" u="none" strike="noStrike" cap="none" normalizeH="0" baseline="0" dirty="0">
                <a:ln>
                  <a:noFill/>
                </a:ln>
                <a:solidFill>
                  <a:srgbClr val="080808"/>
                </a:solidFill>
                <a:effectLst/>
                <a:latin typeface="JetBrains Mono"/>
              </a:rPr>
              <a:t>(</a:t>
            </a:r>
            <a:r>
              <a:rPr kumimoji="0" lang="en-US" altLang="en-US" sz="6000" b="0" i="0" u="none" strike="noStrike" cap="none" normalizeH="0" baseline="0" dirty="0">
                <a:ln>
                  <a:noFill/>
                </a:ln>
                <a:solidFill>
                  <a:srgbClr val="0033B3"/>
                </a:solidFill>
                <a:effectLst/>
                <a:latin typeface="JetBrains Mono"/>
              </a:rPr>
              <a:t>int </a:t>
            </a:r>
            <a:r>
              <a:rPr kumimoji="0" lang="en-US" altLang="en-US" sz="6000" b="0" i="0" u="none" strike="noStrike" cap="none" normalizeH="0" baseline="0" dirty="0">
                <a:ln>
                  <a:noFill/>
                </a:ln>
                <a:solidFill>
                  <a:srgbClr val="000000"/>
                </a:solidFill>
                <a:effectLst/>
                <a:latin typeface="JetBrains Mono"/>
              </a:rPr>
              <a:t>x</a:t>
            </a:r>
            <a:r>
              <a:rPr kumimoji="0" lang="en-US" altLang="en-US" sz="6000" b="0" i="0" u="none" strike="noStrike" cap="none" normalizeH="0" baseline="0" dirty="0">
                <a:ln>
                  <a:noFill/>
                </a:ln>
                <a:solidFill>
                  <a:srgbClr val="080808"/>
                </a:solidFill>
                <a:effectLst/>
                <a:latin typeface="JetBrains Mono"/>
              </a:rPr>
              <a:t>, </a:t>
            </a:r>
            <a:r>
              <a:rPr kumimoji="0" lang="en-US" altLang="en-US" sz="6000" b="0" i="0" u="none" strike="noStrike" cap="none" normalizeH="0" baseline="0" dirty="0">
                <a:ln>
                  <a:noFill/>
                </a:ln>
                <a:solidFill>
                  <a:srgbClr val="0033B3"/>
                </a:solidFill>
                <a:effectLst/>
                <a:latin typeface="JetBrains Mono"/>
              </a:rPr>
              <a:t>int </a:t>
            </a:r>
            <a:r>
              <a:rPr kumimoji="0" lang="en-US" altLang="en-US" sz="6000" b="0" i="0" u="none" strike="noStrike" cap="none" normalizeH="0" baseline="0" dirty="0">
                <a:ln>
                  <a:noFill/>
                </a:ln>
                <a:solidFill>
                  <a:srgbClr val="000000"/>
                </a:solidFill>
                <a:effectLst/>
                <a:latin typeface="JetBrains Mono"/>
              </a:rPr>
              <a:t>n</a:t>
            </a:r>
            <a:r>
              <a:rPr kumimoji="0" lang="en-US" altLang="en-US" sz="6000" b="0" i="0" u="none" strike="noStrike" cap="none" normalizeH="0" baseline="0" dirty="0">
                <a:ln>
                  <a:noFill/>
                </a:ln>
                <a:solidFill>
                  <a:srgbClr val="080808"/>
                </a:solidFill>
                <a:effectLst/>
                <a:latin typeface="JetBrains Mono"/>
              </a:rPr>
              <a:t>) {</a:t>
            </a:r>
            <a:br>
              <a:rPr kumimoji="0" lang="en-US" altLang="en-US" sz="6000" b="0" i="0" u="none" strike="noStrike" cap="none" normalizeH="0" baseline="0" dirty="0">
                <a:ln>
                  <a:noFill/>
                </a:ln>
                <a:solidFill>
                  <a:srgbClr val="080808"/>
                </a:solidFill>
                <a:effectLst/>
                <a:latin typeface="JetBrains Mono"/>
              </a:rPr>
            </a:br>
            <a:r>
              <a:rPr kumimoji="0" lang="en-US" altLang="en-US" sz="6000" b="0" i="0" u="none" strike="noStrike" cap="none" normalizeH="0" baseline="0" dirty="0">
                <a:ln>
                  <a:noFill/>
                </a:ln>
                <a:solidFill>
                  <a:srgbClr val="080808"/>
                </a:solidFill>
                <a:effectLst/>
                <a:latin typeface="JetBrains Mono"/>
              </a:rPr>
              <a:t>  </a:t>
            </a:r>
            <a:br>
              <a:rPr kumimoji="0" lang="en-US" altLang="en-US" sz="6000" b="0" i="0" u="none" strike="noStrike" cap="none" normalizeH="0" baseline="0" dirty="0">
                <a:ln>
                  <a:noFill/>
                </a:ln>
                <a:solidFill>
                  <a:srgbClr val="080808"/>
                </a:solidFill>
                <a:effectLst/>
                <a:latin typeface="JetBrains Mono"/>
              </a:rPr>
            </a:br>
            <a:r>
              <a:rPr kumimoji="0" lang="en-US" altLang="en-US" sz="6000" b="0" i="0" u="none" strike="noStrike" cap="none" normalizeH="0" baseline="0" dirty="0">
                <a:ln>
                  <a:noFill/>
                </a:ln>
                <a:solidFill>
                  <a:srgbClr val="080808"/>
                </a:solidFill>
                <a:effectLst/>
                <a:latin typeface="JetBrains Mono"/>
              </a:rPr>
              <a:t>}</a:t>
            </a:r>
            <a:endParaRPr kumimoji="0" lang="en-US" altLang="en-US"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08224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بدنه  تابع </a:t>
            </a:r>
            <a:r>
              <a:rPr lang="en-US" sz="4000" b="1" cap="none" dirty="0">
                <a:solidFill>
                  <a:schemeClr val="accent2">
                    <a:lumMod val="75000"/>
                  </a:schemeClr>
                </a:solidFill>
                <a:latin typeface="Peyda" pitchFamily="2" charset="-78"/>
                <a:cs typeface="Peyda" pitchFamily="2" charset="-78"/>
              </a:rPr>
              <a:t>pow</a:t>
            </a:r>
            <a:endParaRPr lang="en-US" sz="4000" b="1" dirty="0">
              <a:solidFill>
                <a:schemeClr val="accent2">
                  <a:lumMod val="75000"/>
                </a:schemeClr>
              </a:solidFill>
              <a:latin typeface="Peyda" pitchFamily="2" charset="-78"/>
              <a:cs typeface="Peyda" pitchFamily="2" charset="-78"/>
            </a:endParaRPr>
          </a:p>
        </p:txBody>
      </p:sp>
      <p:sp>
        <p:nvSpPr>
          <p:cNvPr id="6" name="Rectangle 1">
            <a:extLst>
              <a:ext uri="{FF2B5EF4-FFF2-40B4-BE49-F238E27FC236}">
                <a16:creationId xmlns:a16="http://schemas.microsoft.com/office/drawing/2014/main" id="{E685D400-DABB-1134-528B-1CBB60F17161}"/>
              </a:ext>
            </a:extLst>
          </p:cNvPr>
          <p:cNvSpPr>
            <a:spLocks noChangeArrowheads="1"/>
          </p:cNvSpPr>
          <p:nvPr/>
        </p:nvSpPr>
        <p:spPr bwMode="auto">
          <a:xfrm>
            <a:off x="581193" y="1539195"/>
            <a:ext cx="7101998" cy="44012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00627A"/>
                </a:solidFill>
                <a:effectLst/>
                <a:latin typeface="JetBrains Mono"/>
              </a:rPr>
              <a:t>pow </a:t>
            </a:r>
            <a:r>
              <a:rPr kumimoji="0" lang="en-US" altLang="en-US" sz="4000" b="0" i="0" u="none" strike="noStrike" cap="none" normalizeH="0" baseline="0" dirty="0">
                <a:ln>
                  <a:noFill/>
                </a:ln>
                <a:solidFill>
                  <a:srgbClr val="080808"/>
                </a:solidFill>
                <a:effectLst/>
                <a:latin typeface="JetBrains Mono"/>
              </a:rPr>
              <a:t>(</a:t>
            </a: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000000"/>
                </a:solidFill>
                <a:effectLst/>
                <a:latin typeface="JetBrains Mono"/>
              </a:rPr>
              <a:t>x</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000000"/>
                </a:solidFill>
                <a:effectLst/>
                <a:latin typeface="JetBrains Mono"/>
              </a:rPr>
              <a:t>n</a:t>
            </a:r>
            <a:r>
              <a:rPr kumimoji="0" lang="en-US" altLang="en-US" sz="4000" b="0" i="0" u="none" strike="noStrike" cap="none" normalizeH="0" baseline="0" dirty="0">
                <a:ln>
                  <a:noFill/>
                </a:ln>
                <a:solidFill>
                  <a:srgbClr val="080808"/>
                </a:solidFill>
                <a:effectLst/>
                <a:latin typeface="JetBrains Mono"/>
              </a:rPr>
              <a:t>) {</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000000"/>
                </a:solidFill>
                <a:effectLst/>
                <a:latin typeface="JetBrains Mono"/>
              </a:rPr>
              <a:t>result </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1750EB"/>
                </a:solidFill>
                <a:effectLst/>
                <a:latin typeface="JetBrains Mono"/>
              </a:rPr>
              <a:t>1</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for </a:t>
            </a:r>
            <a:r>
              <a:rPr kumimoji="0" lang="en-US" altLang="en-US" sz="4000" b="0" i="0" u="none" strike="noStrike" cap="none" normalizeH="0" baseline="0" dirty="0">
                <a:ln>
                  <a:noFill/>
                </a:ln>
                <a:solidFill>
                  <a:srgbClr val="080808"/>
                </a:solidFill>
                <a:effectLst/>
                <a:latin typeface="JetBrains Mono"/>
              </a:rPr>
              <a:t>(</a:t>
            </a: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1750EB"/>
                </a:solidFill>
                <a:effectLst/>
                <a:latin typeface="JetBrains Mono"/>
              </a:rPr>
              <a:t>1</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80808"/>
                </a:solidFill>
                <a:effectLst/>
                <a:latin typeface="JetBrains Mono"/>
              </a:rPr>
              <a:t>&lt;= </a:t>
            </a:r>
            <a:r>
              <a:rPr kumimoji="0" lang="en-US" altLang="en-US" sz="4000" b="0" i="0" u="none" strike="noStrike" cap="none" normalizeH="0" baseline="0" dirty="0">
                <a:ln>
                  <a:noFill/>
                </a:ln>
                <a:solidFill>
                  <a:srgbClr val="000000"/>
                </a:solidFill>
                <a:effectLst/>
                <a:latin typeface="JetBrains Mono"/>
              </a:rPr>
              <a:t>n</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i</a:t>
            </a:r>
            <a:r>
              <a:rPr kumimoji="0" lang="en-US" altLang="en-US" sz="4000" b="0" i="0" u="none" strike="noStrike" cap="none" normalizeH="0" baseline="0" dirty="0">
                <a:ln>
                  <a:noFill/>
                </a:ln>
                <a:solidFill>
                  <a:srgbClr val="080808"/>
                </a:solidFill>
                <a:effectLst/>
                <a:latin typeface="JetBrains Mono"/>
              </a:rPr>
              <a:t>) {</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0000"/>
                </a:solidFill>
                <a:effectLst/>
                <a:latin typeface="JetBrains Mono"/>
              </a:rPr>
              <a:t>result </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0000"/>
                </a:solidFill>
                <a:effectLst/>
                <a:latin typeface="JetBrains Mono"/>
              </a:rPr>
              <a:t>x</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return </a:t>
            </a:r>
            <a:r>
              <a:rPr kumimoji="0" lang="en-US" altLang="en-US" sz="4000" b="0" i="0" u="none" strike="noStrike" cap="none" normalizeH="0" baseline="0" dirty="0">
                <a:ln>
                  <a:noFill/>
                </a:ln>
                <a:solidFill>
                  <a:srgbClr val="000000"/>
                </a:solidFill>
                <a:effectLst/>
                <a:latin typeface="JetBrains Mono"/>
              </a:rPr>
              <a:t>result</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Content Placeholder 2">
            <a:extLst>
              <a:ext uri="{FF2B5EF4-FFF2-40B4-BE49-F238E27FC236}">
                <a16:creationId xmlns:a16="http://schemas.microsoft.com/office/drawing/2014/main" id="{8D04AF7C-72B9-4AB6-CFCD-C12A2C14EFBB}"/>
              </a:ext>
            </a:extLst>
          </p:cNvPr>
          <p:cNvSpPr>
            <a:spLocks noGrp="1"/>
          </p:cNvSpPr>
          <p:nvPr>
            <p:ph idx="1"/>
          </p:nvPr>
        </p:nvSpPr>
        <p:spPr>
          <a:xfrm>
            <a:off x="6333893" y="1500996"/>
            <a:ext cx="5276914" cy="4474354"/>
          </a:xfrm>
        </p:spPr>
        <p:txBody>
          <a:bodyPr anchor="t">
            <a:normAutofit/>
          </a:bodyPr>
          <a:lstStyle/>
          <a:p>
            <a:pPr algn="just" rtl="1">
              <a:buFont typeface="Arial" panose="020B0604020202020204" pitchFamily="34" charset="0"/>
              <a:buChar char="•"/>
            </a:pPr>
            <a:r>
              <a:rPr lang="fa-IR" sz="3200" dirty="0">
                <a:latin typeface="Peyda" pitchFamily="2" charset="-78"/>
                <a:cs typeface="Peyda" pitchFamily="2" charset="-78"/>
              </a:rPr>
              <a:t>کلمه </a:t>
            </a:r>
            <a:r>
              <a:rPr lang="en-US" sz="3200" dirty="0">
                <a:solidFill>
                  <a:srgbClr val="1D6295"/>
                </a:solidFill>
                <a:latin typeface="Peyda" pitchFamily="2" charset="-78"/>
                <a:cs typeface="Peyda" pitchFamily="2" charset="-78"/>
              </a:rPr>
              <a:t>return</a:t>
            </a:r>
            <a:r>
              <a:rPr lang="en-US" sz="3200" dirty="0">
                <a:latin typeface="Peyda" pitchFamily="2" charset="-78"/>
                <a:cs typeface="Peyda" pitchFamily="2" charset="-78"/>
              </a:rPr>
              <a:t> </a:t>
            </a:r>
            <a:r>
              <a:rPr lang="fa-IR" sz="3200" dirty="0">
                <a:latin typeface="Peyda" pitchFamily="2" charset="-78"/>
                <a:cs typeface="Peyda" pitchFamily="2" charset="-78"/>
              </a:rPr>
              <a:t> مشخص می کند خروجی یا به عبارتی نتیجه کار تابع چیست و همان را به عنوان نتیجه برمیگرداند.</a:t>
            </a:r>
          </a:p>
        </p:txBody>
      </p:sp>
    </p:spTree>
    <p:extLst>
      <p:ext uri="{BB962C8B-B14F-4D97-AF65-F5344CB8AC3E}">
        <p14:creationId xmlns:p14="http://schemas.microsoft.com/office/powerpoint/2010/main" val="858738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محل تعریف تابع</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2400" dirty="0">
                <a:latin typeface="Peyda" pitchFamily="2" charset="-78"/>
                <a:cs typeface="Peyda" pitchFamily="2" charset="-78"/>
              </a:rPr>
              <a:t>تابع نباید در تابع دیگری تعریف شود. می توان تابع را بالای تابع </a:t>
            </a:r>
            <a:r>
              <a:rPr lang="en-US" sz="2400" dirty="0">
                <a:latin typeface="Peyda" pitchFamily="2" charset="-78"/>
                <a:cs typeface="Peyda" pitchFamily="2" charset="-78"/>
              </a:rPr>
              <a:t>main </a:t>
            </a:r>
            <a:r>
              <a:rPr lang="fa-IR" sz="2400" dirty="0">
                <a:latin typeface="Peyda" pitchFamily="2" charset="-78"/>
                <a:cs typeface="Peyda" pitchFamily="2" charset="-78"/>
              </a:rPr>
              <a:t> یا در پایین تابع </a:t>
            </a:r>
            <a:r>
              <a:rPr lang="en-US" sz="2400" dirty="0">
                <a:latin typeface="Peyda" pitchFamily="2" charset="-78"/>
                <a:cs typeface="Peyda" pitchFamily="2" charset="-78"/>
              </a:rPr>
              <a:t>main </a:t>
            </a:r>
            <a:r>
              <a:rPr lang="fa-IR" sz="2400" dirty="0">
                <a:latin typeface="Peyda" pitchFamily="2" charset="-78"/>
                <a:cs typeface="Peyda" pitchFamily="2" charset="-78"/>
              </a:rPr>
              <a:t> تعریف کرد، اما زمانی که تابع را در پایین تابع </a:t>
            </a:r>
            <a:r>
              <a:rPr lang="en-US" sz="2400" dirty="0">
                <a:latin typeface="Peyda" pitchFamily="2" charset="-78"/>
                <a:cs typeface="Peyda" pitchFamily="2" charset="-78"/>
              </a:rPr>
              <a:t>main </a:t>
            </a:r>
            <a:r>
              <a:rPr lang="fa-IR" sz="2400" dirty="0">
                <a:latin typeface="Peyda" pitchFamily="2" charset="-78"/>
                <a:cs typeface="Peyda" pitchFamily="2" charset="-78"/>
              </a:rPr>
              <a:t> تعریف میکند باید قبل از تابع </a:t>
            </a:r>
            <a:r>
              <a:rPr lang="en-US" sz="2400" dirty="0">
                <a:latin typeface="Peyda" pitchFamily="2" charset="-78"/>
                <a:cs typeface="Peyda" pitchFamily="2" charset="-78"/>
              </a:rPr>
              <a:t>main</a:t>
            </a:r>
            <a:r>
              <a:rPr lang="fa-IR" sz="2400" dirty="0">
                <a:latin typeface="Peyda" pitchFamily="2" charset="-78"/>
                <a:cs typeface="Peyda" pitchFamily="2" charset="-78"/>
              </a:rPr>
              <a:t> امضای تابع را بنوسید.</a:t>
            </a:r>
          </a:p>
        </p:txBody>
      </p:sp>
      <p:sp>
        <p:nvSpPr>
          <p:cNvPr id="5" name="Rectangle 2">
            <a:extLst>
              <a:ext uri="{FF2B5EF4-FFF2-40B4-BE49-F238E27FC236}">
                <a16:creationId xmlns:a16="http://schemas.microsoft.com/office/drawing/2014/main" id="{53DBDD4E-2017-B203-3ED4-DB8BB12A706B}"/>
              </a:ext>
            </a:extLst>
          </p:cNvPr>
          <p:cNvSpPr>
            <a:spLocks noChangeArrowheads="1"/>
          </p:cNvSpPr>
          <p:nvPr/>
        </p:nvSpPr>
        <p:spPr bwMode="auto">
          <a:xfrm>
            <a:off x="780586" y="3006000"/>
            <a:ext cx="3601844"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33B3"/>
                </a:solidFill>
                <a:effectLst/>
                <a:latin typeface="JetBrains Mono"/>
              </a:rPr>
              <a:t>int </a:t>
            </a:r>
            <a:r>
              <a:rPr kumimoji="0" lang="en-US" altLang="en-US" sz="2400" b="0" i="0" u="none" strike="noStrike" cap="none" normalizeH="0" baseline="0" dirty="0">
                <a:ln>
                  <a:noFill/>
                </a:ln>
                <a:solidFill>
                  <a:srgbClr val="00627A"/>
                </a:solidFill>
                <a:effectLst/>
                <a:latin typeface="JetBrains Mono"/>
              </a:rPr>
              <a:t>pow </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0033B3"/>
                </a:solidFill>
                <a:effectLst/>
                <a:latin typeface="JetBrains Mono"/>
              </a:rPr>
              <a:t>int </a:t>
            </a:r>
            <a:r>
              <a:rPr kumimoji="0" lang="en-US" altLang="en-US" sz="2400" b="0" i="0" u="none" strike="noStrike" cap="none" normalizeH="0" baseline="0" dirty="0">
                <a:ln>
                  <a:noFill/>
                </a:ln>
                <a:solidFill>
                  <a:srgbClr val="000000"/>
                </a:solidFill>
                <a:effectLst/>
                <a:latin typeface="JetBrains Mono"/>
              </a:rPr>
              <a:t>x</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int </a:t>
            </a:r>
            <a:r>
              <a:rPr kumimoji="0" lang="en-US" altLang="en-US" sz="2400" b="0" i="0" u="none" strike="noStrike" cap="none" normalizeH="0" baseline="0" dirty="0">
                <a:ln>
                  <a:noFill/>
                </a:ln>
                <a:solidFill>
                  <a:srgbClr val="000000"/>
                </a:solidFill>
                <a:effectLst/>
                <a:latin typeface="JetBrains Mono"/>
              </a:rPr>
              <a:t>n</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33B3"/>
                </a:solidFill>
                <a:effectLst/>
                <a:latin typeface="JetBrains Mono"/>
              </a:rPr>
              <a:t>int </a:t>
            </a:r>
            <a:r>
              <a:rPr kumimoji="0" lang="en-US" altLang="en-US" sz="2400" b="0" i="0" u="none" strike="noStrike" cap="none" normalizeH="0" baseline="0" dirty="0">
                <a:ln>
                  <a:noFill/>
                </a:ln>
                <a:solidFill>
                  <a:srgbClr val="00627A"/>
                </a:solidFill>
                <a:effectLst/>
                <a:latin typeface="JetBrains Mono"/>
              </a:rPr>
              <a:t>main</a:t>
            </a:r>
            <a:r>
              <a:rPr kumimoji="0" lang="en-US" altLang="en-US" sz="2400" b="0" i="0" u="none" strike="noStrike" cap="none" normalizeH="0" baseline="0" dirty="0">
                <a:ln>
                  <a:noFill/>
                </a:ln>
                <a:solidFill>
                  <a:srgbClr val="080808"/>
                </a:solidFill>
                <a:effectLst/>
                <a:latin typeface="JetBrains Mono"/>
              </a:rPr>
              <a:t>() {</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return </a:t>
            </a:r>
            <a:r>
              <a:rPr kumimoji="0" lang="en-US" altLang="en-US" sz="2400" b="0" i="0" u="none" strike="noStrike" cap="none" normalizeH="0" baseline="0" dirty="0">
                <a:ln>
                  <a:noFill/>
                </a:ln>
                <a:solidFill>
                  <a:srgbClr val="1750EB"/>
                </a:solidFill>
                <a:effectLst/>
                <a:latin typeface="JetBrains Mono"/>
              </a:rPr>
              <a:t>0</a:t>
            </a: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a:t>
            </a:r>
            <a:br>
              <a:rPr kumimoji="0" lang="en-US" altLang="en-US" sz="2400" b="0" i="0" u="none" strike="noStrike" cap="none" normalizeH="0" baseline="0" dirty="0">
                <a:ln>
                  <a:noFill/>
                </a:ln>
                <a:solidFill>
                  <a:srgbClr val="080808"/>
                </a:solidFill>
                <a:effectLst/>
                <a:latin typeface="JetBrains Mono"/>
              </a:rPr>
            </a:b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033B3"/>
                </a:solidFill>
                <a:effectLst/>
                <a:latin typeface="JetBrains Mono"/>
              </a:rPr>
              <a:t>int </a:t>
            </a:r>
            <a:r>
              <a:rPr kumimoji="0" lang="en-US" altLang="en-US" sz="2400" b="0" i="0" u="none" strike="noStrike" cap="none" normalizeH="0" baseline="0" dirty="0">
                <a:ln>
                  <a:noFill/>
                </a:ln>
                <a:solidFill>
                  <a:srgbClr val="00627A"/>
                </a:solidFill>
                <a:effectLst/>
                <a:latin typeface="JetBrains Mono"/>
              </a:rPr>
              <a:t>pow </a:t>
            </a:r>
            <a:r>
              <a:rPr kumimoji="0" lang="en-US" altLang="en-US" sz="2400" b="0" i="0" u="none" strike="noStrike" cap="none" normalizeH="0" baseline="0" dirty="0">
                <a:ln>
                  <a:noFill/>
                </a:ln>
                <a:solidFill>
                  <a:srgbClr val="080808"/>
                </a:solidFill>
                <a:effectLst/>
                <a:latin typeface="JetBrains Mono"/>
              </a:rPr>
              <a:t>(</a:t>
            </a:r>
            <a:r>
              <a:rPr kumimoji="0" lang="en-US" altLang="en-US" sz="2400" b="0" i="0" u="none" strike="noStrike" cap="none" normalizeH="0" baseline="0" dirty="0">
                <a:ln>
                  <a:noFill/>
                </a:ln>
                <a:solidFill>
                  <a:srgbClr val="0033B3"/>
                </a:solidFill>
                <a:effectLst/>
                <a:latin typeface="JetBrains Mono"/>
              </a:rPr>
              <a:t>int </a:t>
            </a:r>
            <a:r>
              <a:rPr kumimoji="0" lang="en-US" altLang="en-US" sz="2400" b="0" i="0" u="none" strike="noStrike" cap="none" normalizeH="0" baseline="0" dirty="0">
                <a:ln>
                  <a:noFill/>
                </a:ln>
                <a:solidFill>
                  <a:srgbClr val="808080"/>
                </a:solidFill>
                <a:effectLst/>
                <a:latin typeface="JetBrains Mono"/>
              </a:rPr>
              <a:t>x</a:t>
            </a:r>
            <a:r>
              <a:rPr kumimoji="0" lang="en-US" altLang="en-US" sz="2400" b="0" i="0" u="none" strike="noStrike" cap="none" normalizeH="0" baseline="0" dirty="0">
                <a:ln>
                  <a:noFill/>
                </a:ln>
                <a:solidFill>
                  <a:srgbClr val="080808"/>
                </a:solidFill>
                <a:effectLst/>
                <a:latin typeface="JetBrains Mono"/>
              </a:rPr>
              <a:t>, </a:t>
            </a:r>
            <a:r>
              <a:rPr kumimoji="0" lang="en-US" altLang="en-US" sz="2400" b="0" i="0" u="none" strike="noStrike" cap="none" normalizeH="0" baseline="0" dirty="0">
                <a:ln>
                  <a:noFill/>
                </a:ln>
                <a:solidFill>
                  <a:srgbClr val="0033B3"/>
                </a:solidFill>
                <a:effectLst/>
                <a:latin typeface="JetBrains Mono"/>
              </a:rPr>
              <a:t>int </a:t>
            </a:r>
            <a:r>
              <a:rPr kumimoji="0" lang="en-US" altLang="en-US" sz="2400" b="0" i="0" u="none" strike="noStrike" cap="none" normalizeH="0" baseline="0" dirty="0">
                <a:ln>
                  <a:noFill/>
                </a:ln>
                <a:solidFill>
                  <a:srgbClr val="808080"/>
                </a:solidFill>
                <a:effectLst/>
                <a:latin typeface="JetBrains Mono"/>
              </a:rPr>
              <a:t>n</a:t>
            </a:r>
            <a:r>
              <a:rPr kumimoji="0" lang="en-US" altLang="en-US" sz="2400" b="0" i="0" u="none" strike="noStrike" cap="none" normalizeH="0" baseline="0" dirty="0">
                <a:ln>
                  <a:noFill/>
                </a:ln>
                <a:solidFill>
                  <a:srgbClr val="080808"/>
                </a:solidFill>
                <a:effectLst/>
                <a:latin typeface="JetBrains Mono"/>
              </a:rPr>
              <a:t>) {</a:t>
            </a:r>
            <a:br>
              <a:rPr kumimoji="0" lang="en-US" altLang="en-US" sz="2400" b="0" i="0" u="none" strike="noStrike" cap="none" normalizeH="0" baseline="0" dirty="0">
                <a:ln>
                  <a:noFill/>
                </a:ln>
                <a:solidFill>
                  <a:srgbClr val="080808"/>
                </a:solidFill>
                <a:effectLst/>
                <a:latin typeface="JetBrains Mono"/>
              </a:rPr>
            </a:br>
            <a:r>
              <a:rPr kumimoji="0" lang="en-US" altLang="en-US" sz="2400" b="0" i="0" u="none" strike="noStrike" cap="none" normalizeH="0" baseline="0" dirty="0">
                <a:ln>
                  <a:noFill/>
                </a:ln>
                <a:solidFill>
                  <a:srgbClr val="080808"/>
                </a:solidFill>
                <a:effectLst/>
                <a:latin typeface="JetBrains Mono"/>
              </a:rPr>
              <a:t>    </a:t>
            </a:r>
            <a:r>
              <a:rPr kumimoji="0" lang="en-US" altLang="en-US" sz="2400" b="0" i="1" u="none" strike="noStrike" cap="none" normalizeH="0" baseline="0" dirty="0">
                <a:ln>
                  <a:noFill/>
                </a:ln>
                <a:solidFill>
                  <a:srgbClr val="8C8C8C"/>
                </a:solidFill>
                <a:effectLst/>
                <a:latin typeface="JetBrains Mono"/>
              </a:rPr>
              <a:t>//</a:t>
            </a:r>
            <a:r>
              <a:rPr kumimoji="0" lang="ar-SA" altLang="en-US" sz="24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t>بدنه تابع</a:t>
            </a:r>
            <a:br>
              <a:rPr kumimoji="0" lang="en-US" altLang="en-US" sz="24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2400" b="0" i="0" u="none" strike="noStrike" cap="none" normalizeH="0" baseline="0" dirty="0">
                <a:ln>
                  <a:noFill/>
                </a:ln>
                <a:solidFill>
                  <a:srgbClr val="080808"/>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Rounded Corners 5">
            <a:extLst>
              <a:ext uri="{FF2B5EF4-FFF2-40B4-BE49-F238E27FC236}">
                <a16:creationId xmlns:a16="http://schemas.microsoft.com/office/drawing/2014/main" id="{308B93E5-B747-B4EC-4279-71CF803F1729}"/>
              </a:ext>
            </a:extLst>
          </p:cNvPr>
          <p:cNvSpPr/>
          <p:nvPr/>
        </p:nvSpPr>
        <p:spPr>
          <a:xfrm>
            <a:off x="780586" y="3006001"/>
            <a:ext cx="2720897" cy="42299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919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روش استفاده از یک تابع در برنامه اصلی</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3200" dirty="0">
                <a:latin typeface="Peyda" pitchFamily="2" charset="-78"/>
                <a:cs typeface="Peyda" pitchFamily="2" charset="-78"/>
              </a:rPr>
              <a:t>برای استفاده از یک تابع باید اسم آن را بنویسم در یک پرانتز مقابل آن ورودی های آن را مشخص کنیم.</a:t>
            </a:r>
          </a:p>
        </p:txBody>
      </p:sp>
      <p:sp>
        <p:nvSpPr>
          <p:cNvPr id="4" name="Rectangle 1">
            <a:extLst>
              <a:ext uri="{FF2B5EF4-FFF2-40B4-BE49-F238E27FC236}">
                <a16:creationId xmlns:a16="http://schemas.microsoft.com/office/drawing/2014/main" id="{251DA936-0328-1378-CE45-0CD3F463D515}"/>
              </a:ext>
            </a:extLst>
          </p:cNvPr>
          <p:cNvSpPr>
            <a:spLocks noChangeArrowheads="1"/>
          </p:cNvSpPr>
          <p:nvPr/>
        </p:nvSpPr>
        <p:spPr bwMode="auto">
          <a:xfrm>
            <a:off x="1393902" y="2789966"/>
            <a:ext cx="5352586" cy="304698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0033B3"/>
                </a:solidFill>
                <a:effectLst/>
                <a:latin typeface="JetBrains Mono"/>
              </a:rPr>
              <a:t>int </a:t>
            </a:r>
            <a:r>
              <a:rPr kumimoji="0" lang="en-US" altLang="en-US" sz="4800" b="0" i="0" u="none" strike="noStrike" cap="none" normalizeH="0" baseline="0" dirty="0">
                <a:ln>
                  <a:noFill/>
                </a:ln>
                <a:solidFill>
                  <a:srgbClr val="00627A"/>
                </a:solidFill>
                <a:effectLst/>
                <a:latin typeface="JetBrains Mono"/>
              </a:rPr>
              <a:t>main</a:t>
            </a:r>
            <a:r>
              <a:rPr kumimoji="0" lang="en-US" altLang="en-US" sz="4800" b="0" i="0" u="none" strike="noStrike" cap="none" normalizeH="0" baseline="0" dirty="0">
                <a:ln>
                  <a:noFill/>
                </a:ln>
                <a:solidFill>
                  <a:srgbClr val="080808"/>
                </a:solidFill>
                <a:effectLst/>
                <a:latin typeface="JetBrains Mono"/>
              </a:rPr>
              <a:t>() {</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    </a:t>
            </a:r>
            <a:r>
              <a:rPr kumimoji="0" lang="en-US" altLang="en-US" sz="4800" b="0" i="0" u="none" strike="noStrike" cap="none" normalizeH="0" baseline="0" dirty="0" err="1">
                <a:ln>
                  <a:noFill/>
                </a:ln>
                <a:solidFill>
                  <a:srgbClr val="000000"/>
                </a:solidFill>
                <a:effectLst/>
                <a:latin typeface="JetBrains Mono"/>
              </a:rPr>
              <a:t>cout</a:t>
            </a:r>
            <a:r>
              <a:rPr kumimoji="0" lang="en-US" altLang="en-US" sz="4800" b="0" i="0" u="none" strike="noStrike" cap="none" normalizeH="0" baseline="0" dirty="0">
                <a:ln>
                  <a:noFill/>
                </a:ln>
                <a:solidFill>
                  <a:srgbClr val="000000"/>
                </a:solidFill>
                <a:effectLst/>
                <a:latin typeface="JetBrains Mono"/>
              </a:rPr>
              <a:t> </a:t>
            </a:r>
            <a:r>
              <a:rPr kumimoji="0" lang="en-US" altLang="en-US" sz="4800" b="0" i="0" u="none" strike="noStrike" cap="none" normalizeH="0" baseline="0" dirty="0">
                <a:ln>
                  <a:noFill/>
                </a:ln>
                <a:solidFill>
                  <a:srgbClr val="00627A"/>
                </a:solidFill>
                <a:effectLst/>
                <a:latin typeface="JetBrains Mono"/>
              </a:rPr>
              <a:t>&lt;&lt; pow</a:t>
            </a:r>
            <a:r>
              <a:rPr kumimoji="0" lang="en-US" altLang="en-US" sz="4800" b="0" i="0" u="none" strike="noStrike" cap="none" normalizeH="0" baseline="0" dirty="0">
                <a:ln>
                  <a:noFill/>
                </a:ln>
                <a:solidFill>
                  <a:srgbClr val="080808"/>
                </a:solidFill>
                <a:effectLst/>
                <a:latin typeface="JetBrains Mono"/>
              </a:rPr>
              <a:t>(</a:t>
            </a:r>
            <a:r>
              <a:rPr kumimoji="0" lang="en-US" altLang="en-US" sz="4800" b="0" i="0" u="none" strike="noStrike" cap="none" normalizeH="0" baseline="0" dirty="0">
                <a:ln>
                  <a:noFill/>
                </a:ln>
                <a:solidFill>
                  <a:srgbClr val="1750EB"/>
                </a:solidFill>
                <a:effectLst/>
                <a:latin typeface="JetBrains Mono"/>
              </a:rPr>
              <a:t>2</a:t>
            </a:r>
            <a:r>
              <a:rPr kumimoji="0" lang="en-US" altLang="en-US" sz="4800" b="0" i="0" u="none" strike="noStrike" cap="none" normalizeH="0" baseline="0" dirty="0">
                <a:ln>
                  <a:noFill/>
                </a:ln>
                <a:solidFill>
                  <a:srgbClr val="080808"/>
                </a:solidFill>
                <a:effectLst/>
                <a:latin typeface="JetBrains Mono"/>
              </a:rPr>
              <a:t>,</a:t>
            </a:r>
            <a:r>
              <a:rPr kumimoji="0" lang="en-US" altLang="en-US" sz="4800" b="0" i="0" u="none" strike="noStrike" cap="none" normalizeH="0" baseline="0" dirty="0">
                <a:ln>
                  <a:noFill/>
                </a:ln>
                <a:solidFill>
                  <a:srgbClr val="1750EB"/>
                </a:solidFill>
                <a:effectLst/>
                <a:latin typeface="JetBrains Mono"/>
              </a:rPr>
              <a:t>4</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    </a:t>
            </a:r>
            <a:r>
              <a:rPr kumimoji="0" lang="en-US" altLang="en-US" sz="4800" b="0" i="0" u="none" strike="noStrike" cap="none" normalizeH="0" baseline="0" dirty="0">
                <a:ln>
                  <a:noFill/>
                </a:ln>
                <a:solidFill>
                  <a:srgbClr val="0033B3"/>
                </a:solidFill>
                <a:effectLst/>
                <a:latin typeface="JetBrains Mono"/>
              </a:rPr>
              <a:t>return </a:t>
            </a:r>
            <a:r>
              <a:rPr kumimoji="0" lang="en-US" altLang="en-US" sz="4800" b="0" i="0" u="none" strike="noStrike" cap="none" normalizeH="0" baseline="0" dirty="0">
                <a:ln>
                  <a:noFill/>
                </a:ln>
                <a:solidFill>
                  <a:srgbClr val="1750EB"/>
                </a:solidFill>
                <a:effectLst/>
                <a:latin typeface="JetBrains Mono"/>
              </a:rPr>
              <a:t>0</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
        <p:nvSpPr>
          <p:cNvPr id="7" name="Rectangle: Rounded Corners 6">
            <a:extLst>
              <a:ext uri="{FF2B5EF4-FFF2-40B4-BE49-F238E27FC236}">
                <a16:creationId xmlns:a16="http://schemas.microsoft.com/office/drawing/2014/main" id="{6D8A664E-6209-D5D4-464A-76977B6D9AF9}"/>
              </a:ext>
            </a:extLst>
          </p:cNvPr>
          <p:cNvSpPr/>
          <p:nvPr/>
        </p:nvSpPr>
        <p:spPr>
          <a:xfrm>
            <a:off x="3947532" y="3657600"/>
            <a:ext cx="2319453" cy="73598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841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مثال </a:t>
            </a:r>
            <a:r>
              <a:rPr lang="en-US" sz="4000" b="1" dirty="0">
                <a:solidFill>
                  <a:schemeClr val="accent2">
                    <a:lumMod val="75000"/>
                  </a:schemeClr>
                </a:solidFill>
                <a:latin typeface="Peyda" pitchFamily="2" charset="-78"/>
                <a:cs typeface="Peyda" pitchFamily="2" charset="-78"/>
              </a:rPr>
              <a:t>2</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4000" dirty="0">
                    <a:latin typeface="Peyda" pitchFamily="2" charset="-78"/>
                    <a:cs typeface="Peyda" pitchFamily="2" charset="-78"/>
                  </a:rPr>
                  <a:t>برنامه ای بنویسید که با استفاده از تابع حاصل عبارت </a:t>
                </a:r>
                <a14:m>
                  <m:oMath xmlns:m="http://schemas.openxmlformats.org/officeDocument/2006/math">
                    <m:sSup>
                      <m:sSupPr>
                        <m:ctrlPr>
                          <a:rPr lang="fa-IR" sz="4000" b="0" i="1" smtClean="0">
                            <a:latin typeface="Cambria Math" panose="02040503050406030204" pitchFamily="18" charset="0"/>
                            <a:cs typeface="Peyda" pitchFamily="2" charset="-78"/>
                          </a:rPr>
                        </m:ctrlPr>
                      </m:sSupPr>
                      <m:e>
                        <m:r>
                          <a:rPr lang="fa-IR" sz="4000" b="0" i="1" smtClean="0">
                            <a:latin typeface="Cambria Math" panose="02040503050406030204" pitchFamily="18" charset="0"/>
                            <a:cs typeface="Peyda" pitchFamily="2" charset="-78"/>
                          </a:rPr>
                          <m:t>2</m:t>
                        </m:r>
                      </m:e>
                      <m:sup>
                        <m:r>
                          <a:rPr lang="fa-IR" sz="4000" b="0" i="1" smtClean="0">
                            <a:latin typeface="Cambria Math" panose="02040503050406030204" pitchFamily="18" charset="0"/>
                            <a:cs typeface="Peyda" pitchFamily="2" charset="-78"/>
                          </a:rPr>
                          <m:t>4</m:t>
                        </m:r>
                      </m:sup>
                    </m:sSup>
                    <m:r>
                      <a:rPr lang="fa-IR" sz="4000" b="0" i="1" smtClean="0">
                        <a:latin typeface="Cambria Math" panose="02040503050406030204" pitchFamily="18" charset="0"/>
                        <a:cs typeface="Peyda" pitchFamily="2" charset="-78"/>
                      </a:rPr>
                      <m:t>+</m:t>
                    </m:r>
                    <m:sSup>
                      <m:sSupPr>
                        <m:ctrlPr>
                          <a:rPr lang="fa-IR" sz="4000" b="0" i="1" smtClean="0">
                            <a:latin typeface="Cambria Math" panose="02040503050406030204" pitchFamily="18" charset="0"/>
                            <a:cs typeface="Peyda" pitchFamily="2" charset="-78"/>
                          </a:rPr>
                        </m:ctrlPr>
                      </m:sSupPr>
                      <m:e>
                        <m:r>
                          <a:rPr lang="fa-IR" sz="4000" b="0" i="1" smtClean="0">
                            <a:latin typeface="Cambria Math" panose="02040503050406030204" pitchFamily="18" charset="0"/>
                            <a:cs typeface="Peyda" pitchFamily="2" charset="-78"/>
                          </a:rPr>
                          <m:t>3</m:t>
                        </m:r>
                      </m:e>
                      <m:sup>
                        <m:r>
                          <a:rPr lang="fa-IR" sz="4000" b="0" i="1" smtClean="0">
                            <a:latin typeface="Cambria Math" panose="02040503050406030204" pitchFamily="18" charset="0"/>
                            <a:cs typeface="Peyda" pitchFamily="2" charset="-78"/>
                          </a:rPr>
                          <m:t>5</m:t>
                        </m:r>
                      </m:sup>
                    </m:sSup>
                  </m:oMath>
                </a14:m>
                <a:r>
                  <a:rPr lang="en-US" sz="4000" b="0" dirty="0">
                    <a:latin typeface="Peyda" pitchFamily="2" charset="-78"/>
                    <a:cs typeface="Peyda" pitchFamily="2" charset="-78"/>
                  </a:rPr>
                  <a:t> </a:t>
                </a:r>
                <a:r>
                  <a:rPr lang="fa-IR" sz="4000" b="0" dirty="0">
                    <a:latin typeface="Peyda" pitchFamily="2" charset="-78"/>
                    <a:cs typeface="Peyda" pitchFamily="2" charset="-78"/>
                  </a:rPr>
                  <a:t>محاسبه کند</a:t>
                </a:r>
                <a:r>
                  <a:rPr lang="en-US" sz="4000" b="0" dirty="0">
                    <a:latin typeface="Peyda" pitchFamily="2" charset="-78"/>
                    <a:cs typeface="Peyda" pitchFamily="2" charset="-78"/>
                  </a:rPr>
                  <a:t>.</a:t>
                </a:r>
              </a:p>
              <a:p>
                <a:pPr algn="justLow" rtl="1">
                  <a:buFont typeface="Arial" panose="020B0604020202020204" pitchFamily="34" charset="0"/>
                  <a:buChar char="•"/>
                </a:pPr>
                <a:endParaRPr lang="fa-IR" sz="2900" dirty="0">
                  <a:latin typeface="Peyda" pitchFamily="2" charset="-78"/>
                  <a:cs typeface="Peyda" pitchFamily="2" charset="-78"/>
                </a:endParaRPr>
              </a:p>
            </p:txBody>
          </p:sp>
        </mc:Choice>
        <mc:Fallback xmlns="">
          <p:sp>
            <p:nvSpPr>
              <p:cNvPr id="3" name="Content Placeholder 2">
                <a:extLst>
                  <a:ext uri="{FF2B5EF4-FFF2-40B4-BE49-F238E27FC236}">
                    <a16:creationId xmlns:a16="http://schemas.microsoft.com/office/drawing/2014/main" id="{432EC876-8A71-E374-3465-03F2177EF3F4}"/>
                  </a:ext>
                </a:extLst>
              </p:cNvPr>
              <p:cNvSpPr>
                <a:spLocks noGrp="1" noRot="1" noChangeAspect="1" noMove="1" noResize="1" noEditPoints="1" noAdjustHandles="1" noChangeArrowheads="1" noChangeShapeType="1" noTextEdit="1"/>
              </p:cNvSpPr>
              <p:nvPr>
                <p:ph idx="1"/>
              </p:nvPr>
            </p:nvSpPr>
            <p:spPr>
              <a:xfrm>
                <a:off x="1393902" y="1500996"/>
                <a:ext cx="10216905" cy="4474354"/>
              </a:xfrm>
              <a:blipFill>
                <a:blip r:embed="rId2"/>
                <a:stretch>
                  <a:fillRect l="-2804" t="-1362" r="-1730"/>
                </a:stretch>
              </a:blipFill>
            </p:spPr>
            <p:txBody>
              <a:bodyPr/>
              <a:lstStyle/>
              <a:p>
                <a:r>
                  <a:rPr lang="en-US">
                    <a:noFill/>
                  </a:rPr>
                  <a:t> </a:t>
                </a:r>
              </a:p>
            </p:txBody>
          </p:sp>
        </mc:Fallback>
      </mc:AlternateContent>
    </p:spTree>
    <p:extLst>
      <p:ext uri="{BB962C8B-B14F-4D97-AF65-F5344CB8AC3E}">
        <p14:creationId xmlns:p14="http://schemas.microsoft.com/office/powerpoint/2010/main" val="3750337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تمرین 1</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4000" dirty="0">
                <a:latin typeface="Peyda" pitchFamily="2" charset="-78"/>
                <a:cs typeface="Peyda" pitchFamily="2" charset="-78"/>
              </a:rPr>
              <a:t>تابعی به اسم  </a:t>
            </a:r>
            <a:r>
              <a:rPr lang="en-US" sz="4000" dirty="0">
                <a:latin typeface="Peyda" pitchFamily="2" charset="-78"/>
                <a:cs typeface="Peyda" pitchFamily="2" charset="-78"/>
              </a:rPr>
              <a:t> </a:t>
            </a:r>
            <a:r>
              <a:rPr lang="en-US" sz="4000" dirty="0" err="1">
                <a:latin typeface="Peyda" pitchFamily="2" charset="-78"/>
                <a:cs typeface="Peyda" pitchFamily="2" charset="-78"/>
              </a:rPr>
              <a:t>rec_area</a:t>
            </a:r>
            <a:r>
              <a:rPr lang="en-US" sz="4000" dirty="0">
                <a:latin typeface="Peyda" pitchFamily="2" charset="-78"/>
                <a:cs typeface="Peyda" pitchFamily="2" charset="-78"/>
              </a:rPr>
              <a:t> </a:t>
            </a:r>
            <a:r>
              <a:rPr lang="fa-IR" sz="4000" dirty="0">
                <a:latin typeface="Peyda" pitchFamily="2" charset="-78"/>
                <a:cs typeface="Peyda" pitchFamily="2" charset="-78"/>
              </a:rPr>
              <a:t>بنویسید که طول و عرض یک مستطیل را گرفته و مساحت مستطیل را محاسبه کند.</a:t>
            </a:r>
          </a:p>
          <a:p>
            <a:pPr algn="justLow" rtl="1">
              <a:buFont typeface="Arial" panose="020B0604020202020204" pitchFamily="34" charset="0"/>
              <a:buChar char="•"/>
            </a:pPr>
            <a:endParaRPr lang="fa-IR" sz="2900" dirty="0">
              <a:latin typeface="Peyda" pitchFamily="2" charset="-78"/>
              <a:cs typeface="Peyda" pitchFamily="2" charset="-78"/>
            </a:endParaRPr>
          </a:p>
        </p:txBody>
      </p:sp>
    </p:spTree>
    <p:extLst>
      <p:ext uri="{BB962C8B-B14F-4D97-AF65-F5344CB8AC3E}">
        <p14:creationId xmlns:p14="http://schemas.microsoft.com/office/powerpoint/2010/main" val="978109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C3361-85EC-1542-C51A-ABEF00B1581C}"/>
              </a:ext>
            </a:extLst>
          </p:cNvPr>
          <p:cNvSpPr txBox="1">
            <a:spLocks/>
          </p:cNvSpPr>
          <p:nvPr/>
        </p:nvSpPr>
        <p:spPr>
          <a:xfrm>
            <a:off x="1524000" y="1122363"/>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sz="4800" b="1" dirty="0">
                <a:latin typeface="Peyda" pitchFamily="2" charset="-78"/>
                <a:cs typeface="Peyda" pitchFamily="2" charset="-78"/>
              </a:rPr>
              <a:t>جلسه سوم</a:t>
            </a:r>
            <a:endParaRPr lang="en-US" sz="4800" b="1" dirty="0">
              <a:latin typeface="Peyda" pitchFamily="2" charset="-78"/>
              <a:cs typeface="Peyda" pitchFamily="2" charset="-78"/>
            </a:endParaRPr>
          </a:p>
        </p:txBody>
      </p:sp>
      <p:sp>
        <p:nvSpPr>
          <p:cNvPr id="6" name="Subtitle 2">
            <a:extLst>
              <a:ext uri="{FF2B5EF4-FFF2-40B4-BE49-F238E27FC236}">
                <a16:creationId xmlns:a16="http://schemas.microsoft.com/office/drawing/2014/main" id="{32DBAED7-FC28-6200-6C62-25C07191B64C}"/>
              </a:ext>
            </a:extLst>
          </p:cNvPr>
          <p:cNvSpPr txBox="1">
            <a:spLocks/>
          </p:cNvSpPr>
          <p:nvPr/>
        </p:nvSpPr>
        <p:spPr>
          <a:xfrm>
            <a:off x="1524000" y="3602038"/>
            <a:ext cx="9144000" cy="499445"/>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fa-IR" sz="4000" b="1" dirty="0">
                <a:solidFill>
                  <a:schemeClr val="accent2">
                    <a:lumMod val="75000"/>
                  </a:schemeClr>
                </a:solidFill>
                <a:latin typeface="Peyda" pitchFamily="2" charset="-78"/>
                <a:cs typeface="Peyda" pitchFamily="2" charset="-78"/>
              </a:rPr>
              <a:t>مقدمه ای بر کلاس ها و اشیاء</a:t>
            </a:r>
          </a:p>
        </p:txBody>
      </p:sp>
    </p:spTree>
    <p:extLst>
      <p:ext uri="{BB962C8B-B14F-4D97-AF65-F5344CB8AC3E}">
        <p14:creationId xmlns:p14="http://schemas.microsoft.com/office/powerpoint/2010/main" val="4090418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تمرین 2</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4000" dirty="0">
                <a:latin typeface="Peyda" pitchFamily="2" charset="-78"/>
                <a:cs typeface="Peyda" pitchFamily="2" charset="-78"/>
              </a:rPr>
              <a:t>تابعی به اسم </a:t>
            </a:r>
            <a:r>
              <a:rPr lang="en-US" sz="4000" dirty="0">
                <a:latin typeface="Peyda" pitchFamily="2" charset="-78"/>
                <a:cs typeface="Peyda" pitchFamily="2" charset="-78"/>
              </a:rPr>
              <a:t> </a:t>
            </a:r>
            <a:r>
              <a:rPr lang="en-US" sz="4000" dirty="0" err="1">
                <a:latin typeface="Peyda" pitchFamily="2" charset="-78"/>
                <a:cs typeface="Peyda" pitchFamily="2" charset="-78"/>
              </a:rPr>
              <a:t>c_area</a:t>
            </a:r>
            <a:r>
              <a:rPr lang="en-US" sz="4000" dirty="0">
                <a:latin typeface="Peyda" pitchFamily="2" charset="-78"/>
                <a:cs typeface="Peyda" pitchFamily="2" charset="-78"/>
              </a:rPr>
              <a:t> </a:t>
            </a:r>
            <a:r>
              <a:rPr lang="fa-IR" sz="4000" dirty="0">
                <a:latin typeface="Peyda" pitchFamily="2" charset="-78"/>
                <a:cs typeface="Peyda" pitchFamily="2" charset="-78"/>
              </a:rPr>
              <a:t>بنویسید که شعاع یک دایره را گرفته و مساحت دایره را محاسبه کند.</a:t>
            </a:r>
          </a:p>
          <a:p>
            <a:pPr algn="justLow" rtl="1">
              <a:buFont typeface="Arial" panose="020B0604020202020204" pitchFamily="34" charset="0"/>
              <a:buChar char="•"/>
            </a:pPr>
            <a:endParaRPr lang="fa-IR" sz="2900" dirty="0">
              <a:latin typeface="Peyda" pitchFamily="2" charset="-78"/>
              <a:cs typeface="Peyda" pitchFamily="2" charset="-78"/>
            </a:endParaRPr>
          </a:p>
        </p:txBody>
      </p:sp>
    </p:spTree>
    <p:extLst>
      <p:ext uri="{BB962C8B-B14F-4D97-AF65-F5344CB8AC3E}">
        <p14:creationId xmlns:p14="http://schemas.microsoft.com/office/powerpoint/2010/main" val="1533504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تابع بدون خروجی یا بدون ورودی</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1393902" y="1500996"/>
            <a:ext cx="10216905" cy="4474354"/>
          </a:xfrm>
        </p:spPr>
        <p:txBody>
          <a:bodyPr anchor="t">
            <a:normAutofit/>
          </a:bodyPr>
          <a:lstStyle/>
          <a:p>
            <a:pPr algn="justLow" rtl="1">
              <a:buFont typeface="Arial" panose="020B0604020202020204" pitchFamily="34" charset="0"/>
              <a:buChar char="•"/>
            </a:pPr>
            <a:r>
              <a:rPr lang="fa-IR" sz="2900" dirty="0">
                <a:latin typeface="Peyda" pitchFamily="2" charset="-78"/>
                <a:cs typeface="Peyda" pitchFamily="2" charset="-78"/>
              </a:rPr>
              <a:t>ممکن است تابع هیچ نتیجه ای را به عنوان خروجی نداشته باشد یا برای انجام وظیفه اش نیاز به هیچ ورودی نداشته باشد مانند تابع زیر که وظیفه آن تنها چاپ کردن یک عبارت است. برای نشان دادن اینکه تابع هیچ خروجی ندارد از </a:t>
            </a:r>
            <a:r>
              <a:rPr lang="en-US" sz="2900" b="1" dirty="0">
                <a:solidFill>
                  <a:srgbClr val="1D6295"/>
                </a:solidFill>
                <a:latin typeface="Peyda" pitchFamily="2" charset="-78"/>
                <a:cs typeface="Peyda" pitchFamily="2" charset="-78"/>
              </a:rPr>
              <a:t>void</a:t>
            </a:r>
            <a:r>
              <a:rPr lang="en-US" sz="2900" dirty="0">
                <a:latin typeface="Peyda" pitchFamily="2" charset="-78"/>
                <a:cs typeface="Peyda" pitchFamily="2" charset="-78"/>
              </a:rPr>
              <a:t> </a:t>
            </a:r>
            <a:r>
              <a:rPr lang="fa-IR" sz="2900" dirty="0">
                <a:latin typeface="Peyda" pitchFamily="2" charset="-78"/>
                <a:cs typeface="Peyda" pitchFamily="2" charset="-78"/>
              </a:rPr>
              <a:t> استفاده می کنیم.</a:t>
            </a:r>
          </a:p>
        </p:txBody>
      </p:sp>
      <p:sp>
        <p:nvSpPr>
          <p:cNvPr id="4" name="Rectangle 1">
            <a:extLst>
              <a:ext uri="{FF2B5EF4-FFF2-40B4-BE49-F238E27FC236}">
                <a16:creationId xmlns:a16="http://schemas.microsoft.com/office/drawing/2014/main" id="{BC60BFA6-C4C6-84FD-3D07-0C0E3AE6A437}"/>
              </a:ext>
            </a:extLst>
          </p:cNvPr>
          <p:cNvSpPr>
            <a:spLocks noChangeArrowheads="1"/>
          </p:cNvSpPr>
          <p:nvPr/>
        </p:nvSpPr>
        <p:spPr bwMode="auto">
          <a:xfrm>
            <a:off x="1393902" y="3738173"/>
            <a:ext cx="7203687" cy="212365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33B3"/>
                </a:solidFill>
                <a:effectLst/>
                <a:latin typeface="JetBrains Mono"/>
              </a:rPr>
              <a:t>void </a:t>
            </a:r>
            <a:r>
              <a:rPr kumimoji="0" lang="en-US" altLang="en-US" sz="4400" b="0" i="0" u="none" strike="noStrike" cap="none" normalizeH="0" baseline="0" dirty="0" err="1">
                <a:ln>
                  <a:noFill/>
                </a:ln>
                <a:solidFill>
                  <a:srgbClr val="00627A"/>
                </a:solidFill>
                <a:effectLst/>
                <a:latin typeface="JetBrains Mono"/>
              </a:rPr>
              <a:t>say_hello</a:t>
            </a:r>
            <a:r>
              <a:rPr kumimoji="0" lang="en-US" altLang="en-US" sz="4400" b="0" i="0" u="none" strike="noStrike" cap="none" normalizeH="0" baseline="0" dirty="0">
                <a:ln>
                  <a:noFill/>
                </a:ln>
                <a:solidFill>
                  <a:srgbClr val="080808"/>
                </a:solidFill>
                <a:effectLst/>
                <a:latin typeface="JetBrains Mono"/>
              </a:rPr>
              <a:t>() {</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err="1">
                <a:ln>
                  <a:noFill/>
                </a:ln>
                <a:solidFill>
                  <a:srgbClr val="000000"/>
                </a:solidFill>
                <a:effectLst/>
                <a:latin typeface="JetBrains Mono"/>
              </a:rPr>
              <a:t>cout</a:t>
            </a:r>
            <a:r>
              <a:rPr kumimoji="0" lang="en-US" altLang="en-US" sz="4400" b="0" i="0" u="none" strike="noStrike" cap="none" normalizeH="0" baseline="0" dirty="0">
                <a:ln>
                  <a:noFill/>
                </a:ln>
                <a:solidFill>
                  <a:srgbClr val="000000"/>
                </a:solidFill>
                <a:effectLst/>
                <a:latin typeface="JetBrains Mono"/>
              </a:rPr>
              <a:t> </a:t>
            </a:r>
            <a:r>
              <a:rPr kumimoji="0" lang="en-US" altLang="en-US" sz="4400" b="0" i="0" u="none" strike="noStrike" cap="none" normalizeH="0" baseline="0" dirty="0">
                <a:ln>
                  <a:noFill/>
                </a:ln>
                <a:solidFill>
                  <a:srgbClr val="00627A"/>
                </a:solidFill>
                <a:effectLst/>
                <a:latin typeface="JetBrains Mono"/>
              </a:rPr>
              <a:t>&lt;&lt; </a:t>
            </a:r>
            <a:r>
              <a:rPr kumimoji="0" lang="en-US" altLang="en-US" sz="4400" b="0" i="0" u="none" strike="noStrike" cap="none" normalizeH="0" baseline="0" dirty="0">
                <a:ln>
                  <a:noFill/>
                </a:ln>
                <a:solidFill>
                  <a:srgbClr val="067D17"/>
                </a:solidFill>
                <a:effectLst/>
                <a:latin typeface="JetBrains Mono"/>
              </a:rPr>
              <a:t>"Hello!" </a:t>
            </a:r>
            <a:r>
              <a:rPr kumimoji="0" lang="en-US" altLang="en-US" sz="4400" b="0" i="0" u="none" strike="noStrike" cap="none" normalizeH="0" baseline="0" dirty="0">
                <a:ln>
                  <a:noFill/>
                </a:ln>
                <a:solidFill>
                  <a:srgbClr val="00627A"/>
                </a:solidFill>
                <a:effectLst/>
                <a:latin typeface="JetBrains Mono"/>
              </a:rPr>
              <a:t>&lt;&lt; </a:t>
            </a:r>
            <a:r>
              <a:rPr kumimoji="0" lang="en-US" altLang="en-US" sz="4400" b="0" i="0" u="none" strike="noStrike" cap="none" normalizeH="0" baseline="0" dirty="0" err="1">
                <a:ln>
                  <a:noFill/>
                </a:ln>
                <a:solidFill>
                  <a:srgbClr val="00627A"/>
                </a:solidFill>
                <a:effectLst/>
                <a:latin typeface="JetBrains Mono"/>
              </a:rPr>
              <a:t>endl</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1461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متغیر های عمومی و محلی</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581192" y="1500996"/>
            <a:ext cx="11029615" cy="4888654"/>
          </a:xfrm>
        </p:spPr>
        <p:txBody>
          <a:bodyPr anchor="t">
            <a:normAutofit lnSpcReduction="10000"/>
          </a:bodyPr>
          <a:lstStyle/>
          <a:p>
            <a:pPr algn="justLow" rtl="1">
              <a:buFont typeface="Arial" panose="020B0604020202020204" pitchFamily="34" charset="0"/>
              <a:buChar char="•"/>
            </a:pPr>
            <a:r>
              <a:rPr lang="fa-IR" sz="3000" dirty="0">
                <a:latin typeface="Peyda" pitchFamily="2" charset="-78"/>
                <a:cs typeface="Peyda" pitchFamily="2" charset="-78"/>
              </a:rPr>
              <a:t>متغیر هایی که داخل  از توابع تعریف شوند به عنوان </a:t>
            </a:r>
            <a:r>
              <a:rPr lang="fa-IR" sz="3000" b="1" dirty="0">
                <a:solidFill>
                  <a:srgbClr val="1D6295"/>
                </a:solidFill>
                <a:latin typeface="Peyda" pitchFamily="2" charset="-78"/>
                <a:cs typeface="Peyda" pitchFamily="2" charset="-78"/>
              </a:rPr>
              <a:t>متغیر های محلی </a:t>
            </a:r>
            <a:r>
              <a:rPr lang="fa-IR" sz="3000" dirty="0">
                <a:latin typeface="Peyda" pitchFamily="2" charset="-78"/>
                <a:cs typeface="Peyda" pitchFamily="2" charset="-78"/>
              </a:rPr>
              <a:t>شناخته می شوند. متغیر هایی که خارج  از توابع تعریف شوند به عنوان </a:t>
            </a:r>
            <a:r>
              <a:rPr lang="fa-IR" sz="3000" b="1" dirty="0">
                <a:solidFill>
                  <a:srgbClr val="1D6295"/>
                </a:solidFill>
                <a:latin typeface="Peyda" pitchFamily="2" charset="-78"/>
                <a:cs typeface="Peyda" pitchFamily="2" charset="-78"/>
              </a:rPr>
              <a:t>متغیر های عمومی</a:t>
            </a:r>
            <a:r>
              <a:rPr lang="fa-IR" sz="3000" b="1" dirty="0">
                <a:latin typeface="Peyda" pitchFamily="2" charset="-78"/>
                <a:cs typeface="Peyda" pitchFamily="2" charset="-78"/>
              </a:rPr>
              <a:t> </a:t>
            </a:r>
            <a:r>
              <a:rPr lang="fa-IR" sz="3000" dirty="0">
                <a:latin typeface="Peyda" pitchFamily="2" charset="-78"/>
                <a:cs typeface="Peyda" pitchFamily="2" charset="-78"/>
              </a:rPr>
              <a:t>شناخته می شوند.</a:t>
            </a:r>
          </a:p>
          <a:p>
            <a:pPr algn="justLow" rtl="1">
              <a:buFont typeface="Arial" panose="020B0604020202020204" pitchFamily="34" charset="0"/>
              <a:buChar char="•"/>
            </a:pPr>
            <a:r>
              <a:rPr lang="fa-IR" sz="3000" dirty="0">
                <a:latin typeface="Peyda" pitchFamily="2" charset="-78"/>
                <a:cs typeface="Peyda" pitchFamily="2" charset="-78"/>
              </a:rPr>
              <a:t>متغیرهای محلی فقط برای همان تابع شناخته شده و خارج از تابع داخل توابع دیگر قابل دسترسی و تغییر نمی‌باشند اما متغیرهای سراسری در هر بخش از برنامه قابل دسترسی و تغییر می‌باشند.</a:t>
            </a:r>
          </a:p>
          <a:p>
            <a:pPr algn="justLow" rtl="1">
              <a:buFont typeface="Arial" panose="020B0604020202020204" pitchFamily="34" charset="0"/>
              <a:buChar char="•"/>
            </a:pPr>
            <a:r>
              <a:rPr lang="fa-IR" sz="3000" dirty="0">
                <a:latin typeface="Peyda" pitchFamily="2" charset="-78"/>
                <a:cs typeface="Peyda" pitchFamily="2" charset="-78"/>
              </a:rPr>
              <a:t>اگر داخل توابع متغیر محلی همنام با متغیر سراسری تعریف شود داخل آن تابع متغیر سراسری همنام با متغیر محلی دیگر قابل دسترسی و استفاده نخواهد بود بلکه از متغیر محلی استفاده می‌شود.</a:t>
            </a:r>
          </a:p>
          <a:p>
            <a:pPr algn="justLow" rtl="1">
              <a:buFont typeface="Arial" panose="020B0604020202020204" pitchFamily="34" charset="0"/>
              <a:buChar char="•"/>
            </a:pPr>
            <a:endParaRPr lang="fa-IR" sz="2900" dirty="0">
              <a:latin typeface="Peyda" pitchFamily="2" charset="-78"/>
              <a:cs typeface="Peyda" pitchFamily="2" charset="-78"/>
            </a:endParaRPr>
          </a:p>
          <a:p>
            <a:pPr algn="justLow" rtl="1">
              <a:buFont typeface="Arial" panose="020B0604020202020204" pitchFamily="34" charset="0"/>
              <a:buChar char="•"/>
            </a:pPr>
            <a:endParaRPr lang="fa-IR" sz="2900" dirty="0">
              <a:latin typeface="Peyda" pitchFamily="2" charset="-78"/>
              <a:cs typeface="Peyda" pitchFamily="2" charset="-78"/>
            </a:endParaRPr>
          </a:p>
        </p:txBody>
      </p:sp>
    </p:spTree>
    <p:extLst>
      <p:ext uri="{BB962C8B-B14F-4D97-AF65-F5344CB8AC3E}">
        <p14:creationId xmlns:p14="http://schemas.microsoft.com/office/powerpoint/2010/main" val="8908628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متغیر های عمومی و محلی</a:t>
            </a:r>
            <a:endParaRPr lang="en-US" sz="4000" b="1" dirty="0">
              <a:solidFill>
                <a:schemeClr val="accent2">
                  <a:lumMod val="75000"/>
                </a:schemeClr>
              </a:solidFill>
              <a:latin typeface="Peyda" pitchFamily="2" charset="-78"/>
              <a:cs typeface="Peyda" pitchFamily="2" charset="-78"/>
            </a:endParaRPr>
          </a:p>
        </p:txBody>
      </p:sp>
      <p:sp>
        <p:nvSpPr>
          <p:cNvPr id="6" name="Rectangle 1">
            <a:extLst>
              <a:ext uri="{FF2B5EF4-FFF2-40B4-BE49-F238E27FC236}">
                <a16:creationId xmlns:a16="http://schemas.microsoft.com/office/drawing/2014/main" id="{AE67D0D0-F0E6-56F2-98CB-B5BE470BE019}"/>
              </a:ext>
            </a:extLst>
          </p:cNvPr>
          <p:cNvSpPr>
            <a:spLocks noChangeArrowheads="1"/>
          </p:cNvSpPr>
          <p:nvPr/>
        </p:nvSpPr>
        <p:spPr bwMode="auto">
          <a:xfrm>
            <a:off x="892098" y="1423358"/>
            <a:ext cx="6378498" cy="44012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000000"/>
                </a:solidFill>
                <a:effectLst/>
                <a:latin typeface="JetBrains Mono"/>
              </a:rPr>
              <a:t>a</a:t>
            </a:r>
            <a:r>
              <a:rPr kumimoji="0" lang="en-US" altLang="en-US" sz="4000" b="0" i="0" u="none" strike="noStrike" cap="none" normalizeH="0" baseline="0" dirty="0">
                <a:ln>
                  <a:noFill/>
                </a:ln>
                <a:solidFill>
                  <a:srgbClr val="080808"/>
                </a:solidFill>
                <a:effectLst/>
                <a:latin typeface="JetBrains Mono"/>
              </a:rPr>
              <a:t>; </a:t>
            </a:r>
            <a:r>
              <a:rPr kumimoji="0" lang="ar-SA" altLang="en-US" sz="4000" b="0" u="none" strike="noStrike" cap="none" normalizeH="0" baseline="0" dirty="0">
                <a:ln>
                  <a:noFill/>
                </a:ln>
                <a:solidFill>
                  <a:srgbClr val="1D6295"/>
                </a:solidFill>
                <a:effectLst/>
                <a:latin typeface="Peyda" pitchFamily="2" charset="-78"/>
                <a:cs typeface="Peyda" pitchFamily="2" charset="-78"/>
              </a:rPr>
              <a:t>متغیر عمومی</a:t>
            </a:r>
            <a:br>
              <a:rPr kumimoji="0" lang="en-US" altLang="en-US" sz="4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033B3"/>
                </a:solidFill>
                <a:effectLst/>
                <a:latin typeface="JetBrains Mono"/>
              </a:rPr>
              <a:t>void </a:t>
            </a:r>
            <a:r>
              <a:rPr kumimoji="0" lang="en-US" altLang="en-US" sz="4000" b="0" i="0" u="none" strike="noStrike" cap="none" normalizeH="0" baseline="0" dirty="0">
                <a:ln>
                  <a:noFill/>
                </a:ln>
                <a:solidFill>
                  <a:srgbClr val="00627A"/>
                </a:solidFill>
                <a:effectLst/>
                <a:latin typeface="JetBrains Mono"/>
              </a:rPr>
              <a:t>f1</a:t>
            </a:r>
            <a:r>
              <a:rPr kumimoji="0" lang="en-US" altLang="en-US" sz="4000" b="0" i="0" u="none" strike="noStrike" cap="none" normalizeH="0" baseline="0" dirty="0">
                <a:ln>
                  <a:noFill/>
                </a:ln>
                <a:solidFill>
                  <a:srgbClr val="080808"/>
                </a:solidFill>
                <a:effectLst/>
                <a:latin typeface="JetBrains Mono"/>
              </a:rPr>
              <a:t>() {</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808080"/>
                </a:solidFill>
                <a:effectLst/>
                <a:latin typeface="JetBrains Mono"/>
              </a:rPr>
              <a:t>b</a:t>
            </a:r>
            <a:r>
              <a:rPr kumimoji="0" lang="en-US" altLang="en-US" sz="4000" b="0" i="0" u="none" strike="noStrike" cap="none" normalizeH="0" baseline="0" dirty="0">
                <a:ln>
                  <a:noFill/>
                </a:ln>
                <a:solidFill>
                  <a:srgbClr val="080808"/>
                </a:solidFill>
                <a:effectLst/>
                <a:latin typeface="JetBrains Mono"/>
              </a:rPr>
              <a:t>; </a:t>
            </a:r>
            <a:r>
              <a:rPr kumimoji="0" lang="ar-SA" altLang="en-US" sz="4000" b="0" u="none" strike="noStrike" cap="none" normalizeH="0" baseline="0" dirty="0">
                <a:ln>
                  <a:noFill/>
                </a:ln>
                <a:solidFill>
                  <a:srgbClr val="1D6295"/>
                </a:solidFill>
                <a:effectLst/>
                <a:latin typeface="Peyda" pitchFamily="2" charset="-78"/>
                <a:cs typeface="Peyda" pitchFamily="2" charset="-78"/>
              </a:rPr>
              <a:t>متغیر محلی</a:t>
            </a:r>
            <a:r>
              <a:rPr kumimoji="0" lang="en-US" altLang="en-US" sz="4000" b="0" u="none" strike="noStrike" cap="none" normalizeH="0" baseline="0" dirty="0">
                <a:ln>
                  <a:noFill/>
                </a:ln>
                <a:solidFill>
                  <a:srgbClr val="1D6295"/>
                </a:solidFill>
                <a:effectLst/>
                <a:latin typeface="Peyda" pitchFamily="2" charset="-78"/>
                <a:cs typeface="Peyda" pitchFamily="2" charset="-78"/>
              </a:rPr>
              <a:t> </a:t>
            </a:r>
            <a:br>
              <a:rPr kumimoji="0" lang="en-US" altLang="en-US" sz="4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033B3"/>
                </a:solidFill>
                <a:effectLst/>
                <a:latin typeface="JetBrains Mono"/>
              </a:rPr>
              <a:t>void </a:t>
            </a:r>
            <a:r>
              <a:rPr kumimoji="0" lang="en-US" altLang="en-US" sz="4000" b="0" i="0" u="none" strike="noStrike" cap="none" normalizeH="0" baseline="0" dirty="0">
                <a:ln>
                  <a:noFill/>
                </a:ln>
                <a:solidFill>
                  <a:srgbClr val="00627A"/>
                </a:solidFill>
                <a:effectLst/>
                <a:latin typeface="JetBrains Mono"/>
              </a:rPr>
              <a:t>f2</a:t>
            </a:r>
            <a:r>
              <a:rPr kumimoji="0" lang="en-US" altLang="en-US" sz="4000" b="0" i="0" u="none" strike="noStrike" cap="none" normalizeH="0" baseline="0" dirty="0">
                <a:ln>
                  <a:noFill/>
                </a:ln>
                <a:solidFill>
                  <a:srgbClr val="080808"/>
                </a:solidFill>
                <a:effectLst/>
                <a:latin typeface="JetBrains Mono"/>
              </a:rPr>
              <a:t>() {</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808080"/>
                </a:solidFill>
                <a:effectLst/>
                <a:latin typeface="JetBrains Mono"/>
              </a:rPr>
              <a:t>c</a:t>
            </a:r>
            <a:r>
              <a:rPr kumimoji="0" lang="en-US" altLang="en-US" sz="4000" b="0" i="0" u="none" strike="noStrike" cap="none" normalizeH="0" baseline="0" dirty="0">
                <a:ln>
                  <a:noFill/>
                </a:ln>
                <a:solidFill>
                  <a:srgbClr val="080808"/>
                </a:solidFill>
                <a:effectLst/>
                <a:latin typeface="JetBrains Mono"/>
              </a:rPr>
              <a:t>; </a:t>
            </a:r>
            <a:r>
              <a:rPr kumimoji="0" lang="ar-SA" altLang="en-US" sz="4000" b="0" u="none" strike="noStrike" cap="none" normalizeH="0" baseline="0" dirty="0">
                <a:ln>
                  <a:noFill/>
                </a:ln>
                <a:solidFill>
                  <a:srgbClr val="1D6295"/>
                </a:solidFill>
                <a:effectLst/>
                <a:latin typeface="Peyda" pitchFamily="2" charset="-78"/>
                <a:cs typeface="Peyda" pitchFamily="2" charset="-78"/>
              </a:rPr>
              <a:t>متغیر محلی</a:t>
            </a:r>
            <a:r>
              <a:rPr kumimoji="0" lang="en-US" altLang="en-US" sz="4000" b="0" u="none" strike="noStrike" cap="none" normalizeH="0" baseline="0" dirty="0">
                <a:ln>
                  <a:noFill/>
                </a:ln>
                <a:solidFill>
                  <a:srgbClr val="1D6295"/>
                </a:solidFill>
                <a:effectLst/>
                <a:latin typeface="Peyda" pitchFamily="2" charset="-78"/>
                <a:cs typeface="Peyda" pitchFamily="2" charset="-78"/>
              </a:rPr>
              <a:t> </a:t>
            </a:r>
            <a:br>
              <a:rPr kumimoji="0" lang="en-US" altLang="en-US" sz="4000" b="0" i="1" u="none" strike="noStrike" cap="none" normalizeH="0" baseline="0" dirty="0">
                <a:ln>
                  <a:noFill/>
                </a:ln>
                <a:solidFill>
                  <a:srgbClr val="8C8C8C"/>
                </a:solidFill>
                <a:effectLst/>
                <a:latin typeface="Courier New" panose="02070309020205020404" pitchFamily="49" charset="0"/>
                <a:cs typeface="Courier New" panose="02070309020205020404" pitchFamily="49" charset="0"/>
              </a:rPr>
            </a:br>
            <a:r>
              <a:rPr kumimoji="0" lang="en-US" altLang="en-US" sz="40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916658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نحوه ارسال متغیر به تابع</a:t>
            </a:r>
          </a:p>
        </p:txBody>
      </p:sp>
    </p:spTree>
    <p:extLst>
      <p:ext uri="{BB962C8B-B14F-4D97-AF65-F5344CB8AC3E}">
        <p14:creationId xmlns:p14="http://schemas.microsoft.com/office/powerpoint/2010/main" val="192561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کلمه کلیدی </a:t>
            </a:r>
            <a:r>
              <a:rPr lang="en-US" sz="6000" b="1" cap="none" dirty="0">
                <a:solidFill>
                  <a:schemeClr val="accent2">
                    <a:lumMod val="75000"/>
                  </a:schemeClr>
                </a:solidFill>
                <a:latin typeface="Peyda" pitchFamily="2" charset="-78"/>
                <a:cs typeface="Peyda" pitchFamily="2" charset="-78"/>
              </a:rPr>
              <a:t>const</a:t>
            </a:r>
            <a:endParaRPr lang="fa-IR" sz="6000" b="1" dirty="0">
              <a:solidFill>
                <a:schemeClr val="accent2">
                  <a:lumMod val="75000"/>
                </a:schemeClr>
              </a:solidFill>
              <a:latin typeface="Peyda" pitchFamily="2" charset="-78"/>
              <a:cs typeface="Peyda" pitchFamily="2" charset="-78"/>
            </a:endParaRPr>
          </a:p>
        </p:txBody>
      </p:sp>
    </p:spTree>
    <p:extLst>
      <p:ext uri="{BB962C8B-B14F-4D97-AF65-F5344CB8AC3E}">
        <p14:creationId xmlns:p14="http://schemas.microsoft.com/office/powerpoint/2010/main" val="426578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آرگومان پیشفرض</a:t>
            </a:r>
          </a:p>
        </p:txBody>
      </p:sp>
    </p:spTree>
    <p:extLst>
      <p:ext uri="{BB962C8B-B14F-4D97-AF65-F5344CB8AC3E}">
        <p14:creationId xmlns:p14="http://schemas.microsoft.com/office/powerpoint/2010/main" val="23652909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سربار گذاری توابع</a:t>
            </a:r>
          </a:p>
        </p:txBody>
      </p:sp>
    </p:spTree>
    <p:extLst>
      <p:ext uri="{BB962C8B-B14F-4D97-AF65-F5344CB8AC3E}">
        <p14:creationId xmlns:p14="http://schemas.microsoft.com/office/powerpoint/2010/main" val="31723340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تعریف کلاس</a:t>
            </a: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6389649" y="1500996"/>
            <a:ext cx="5221158" cy="4474354"/>
          </a:xfrm>
        </p:spPr>
        <p:txBody>
          <a:bodyPr anchor="ctr">
            <a:normAutofit/>
          </a:bodyPr>
          <a:lstStyle/>
          <a:p>
            <a:pPr algn="r" rtl="1">
              <a:buFont typeface="Arial" panose="020B0604020202020204" pitchFamily="34" charset="0"/>
              <a:buChar char="•"/>
            </a:pPr>
            <a:r>
              <a:rPr lang="fa-IR" sz="3600" dirty="0">
                <a:latin typeface="Peyda" pitchFamily="2" charset="-78"/>
                <a:cs typeface="Peyda" pitchFamily="2" charset="-78"/>
              </a:rPr>
              <a:t>فعلا کلاس ها را بالای تابع </a:t>
            </a:r>
            <a:r>
              <a:rPr lang="en-US" sz="3600" dirty="0">
                <a:latin typeface="Peyda" pitchFamily="2" charset="-78"/>
                <a:cs typeface="Peyda" pitchFamily="2" charset="-78"/>
              </a:rPr>
              <a:t>main</a:t>
            </a:r>
            <a:r>
              <a:rPr lang="fa-IR" sz="3600" dirty="0">
                <a:latin typeface="Peyda" pitchFamily="2" charset="-78"/>
                <a:cs typeface="Peyda" pitchFamily="2" charset="-78"/>
              </a:rPr>
              <a:t> تعریف میکنم</a:t>
            </a:r>
          </a:p>
        </p:txBody>
      </p:sp>
      <p:sp>
        <p:nvSpPr>
          <p:cNvPr id="4" name="Rectangle 1">
            <a:extLst>
              <a:ext uri="{FF2B5EF4-FFF2-40B4-BE49-F238E27FC236}">
                <a16:creationId xmlns:a16="http://schemas.microsoft.com/office/drawing/2014/main" id="{189DC034-EB1F-5893-00F2-C51722FDDE93}"/>
              </a:ext>
            </a:extLst>
          </p:cNvPr>
          <p:cNvSpPr>
            <a:spLocks noChangeArrowheads="1"/>
          </p:cNvSpPr>
          <p:nvPr/>
        </p:nvSpPr>
        <p:spPr bwMode="auto">
          <a:xfrm>
            <a:off x="724828" y="2147078"/>
            <a:ext cx="6969513"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dirty="0">
                <a:ln>
                  <a:noFill/>
                </a:ln>
                <a:solidFill>
                  <a:srgbClr val="0033B3"/>
                </a:solidFill>
                <a:effectLst/>
                <a:latin typeface="JetBrains Mono"/>
              </a:rPr>
              <a:t>class </a:t>
            </a:r>
            <a:r>
              <a:rPr kumimoji="0" lang="en-US" altLang="en-US" sz="7200" b="0" i="0" u="none" strike="noStrike" cap="none" normalizeH="0" baseline="0" dirty="0">
                <a:ln>
                  <a:noFill/>
                </a:ln>
                <a:solidFill>
                  <a:srgbClr val="000000"/>
                </a:solidFill>
                <a:effectLst/>
                <a:latin typeface="JetBrains Mono"/>
              </a:rPr>
              <a:t>Student </a:t>
            </a:r>
            <a:r>
              <a:rPr kumimoji="0" lang="en-US" altLang="en-US" sz="7200" b="0" i="0" u="none" strike="noStrike" cap="none" normalizeH="0" baseline="0" dirty="0">
                <a:ln>
                  <a:noFill/>
                </a:ln>
                <a:solidFill>
                  <a:srgbClr val="080808"/>
                </a:solidFill>
                <a:effectLst/>
                <a:latin typeface="JetBrains Mono"/>
              </a:rPr>
              <a:t>{</a:t>
            </a:r>
            <a:br>
              <a:rPr kumimoji="0" lang="en-US" altLang="en-US" sz="7200" b="0" i="0" u="none" strike="noStrike" cap="none" normalizeH="0" baseline="0" dirty="0">
                <a:ln>
                  <a:noFill/>
                </a:ln>
                <a:solidFill>
                  <a:srgbClr val="080808"/>
                </a:solidFill>
                <a:effectLst/>
                <a:latin typeface="JetBrains Mono"/>
              </a:rPr>
            </a:br>
            <a:br>
              <a:rPr kumimoji="0" lang="en-US" altLang="en-US" sz="7200" b="0" i="0" u="none" strike="noStrike" cap="none" normalizeH="0" baseline="0" dirty="0">
                <a:ln>
                  <a:noFill/>
                </a:ln>
                <a:solidFill>
                  <a:srgbClr val="080808"/>
                </a:solidFill>
                <a:effectLst/>
                <a:latin typeface="JetBrains Mono"/>
              </a:rPr>
            </a:br>
            <a:r>
              <a:rPr kumimoji="0" lang="en-US" altLang="en-US" sz="7200" b="0" i="0" u="none" strike="noStrike" cap="none" normalizeH="0" baseline="0" dirty="0">
                <a:ln>
                  <a:noFill/>
                </a:ln>
                <a:solidFill>
                  <a:srgbClr val="080808"/>
                </a:solidFill>
                <a:effectLst/>
                <a:latin typeface="JetBrains Mono"/>
              </a:rPr>
              <a:t>};</a:t>
            </a:r>
            <a:endParaRPr kumimoji="0" lang="en-US" altLang="en-US" sz="60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94F259AB-318A-8126-6DC8-6D248B8A67DB}"/>
              </a:ext>
            </a:extLst>
          </p:cNvPr>
          <p:cNvSpPr/>
          <p:nvPr/>
        </p:nvSpPr>
        <p:spPr>
          <a:xfrm>
            <a:off x="2653990" y="2147078"/>
            <a:ext cx="3148362" cy="1365556"/>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144A662-3E9B-ACFE-3B21-4B65B7082776}"/>
              </a:ext>
            </a:extLst>
          </p:cNvPr>
          <p:cNvSpPr txBox="1"/>
          <p:nvPr/>
        </p:nvSpPr>
        <p:spPr>
          <a:xfrm>
            <a:off x="3293325" y="1682214"/>
            <a:ext cx="1832518" cy="523220"/>
          </a:xfrm>
          <a:prstGeom prst="rect">
            <a:avLst/>
          </a:prstGeom>
          <a:noFill/>
        </p:spPr>
        <p:txBody>
          <a:bodyPr wrap="square" rtlCol="0">
            <a:spAutoFit/>
          </a:bodyPr>
          <a:lstStyle/>
          <a:p>
            <a:r>
              <a:rPr lang="fa-IR" sz="2800" dirty="0">
                <a:latin typeface="Peyda" pitchFamily="2" charset="-78"/>
                <a:cs typeface="Peyda" pitchFamily="2" charset="-78"/>
              </a:rPr>
              <a:t>اسم کلاس</a:t>
            </a:r>
            <a:endParaRPr lang="en-US" sz="2800" dirty="0">
              <a:latin typeface="Peyda" pitchFamily="2" charset="-78"/>
              <a:cs typeface="Peyda" pitchFamily="2" charset="-78"/>
            </a:endParaRPr>
          </a:p>
        </p:txBody>
      </p:sp>
    </p:spTree>
    <p:extLst>
      <p:ext uri="{BB962C8B-B14F-4D97-AF65-F5344CB8AC3E}">
        <p14:creationId xmlns:p14="http://schemas.microsoft.com/office/powerpoint/2010/main" val="542111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تعریف ویژگی ها</a:t>
            </a: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6389649" y="1500996"/>
            <a:ext cx="5221158" cy="4474354"/>
          </a:xfrm>
        </p:spPr>
        <p:txBody>
          <a:bodyPr anchor="ctr">
            <a:normAutofit/>
          </a:bodyPr>
          <a:lstStyle/>
          <a:p>
            <a:pPr algn="r" rtl="1">
              <a:buFont typeface="Arial" panose="020B0604020202020204" pitchFamily="34" charset="0"/>
              <a:buChar char="•"/>
            </a:pPr>
            <a:r>
              <a:rPr lang="fa-IR" sz="3600" dirty="0">
                <a:latin typeface="Peyda" pitchFamily="2" charset="-78"/>
                <a:cs typeface="Peyda" pitchFamily="2" charset="-78"/>
              </a:rPr>
              <a:t>فعلا </a:t>
            </a:r>
            <a:r>
              <a:rPr lang="en-US" sz="3600" dirty="0">
                <a:solidFill>
                  <a:srgbClr val="1D6295"/>
                </a:solidFill>
                <a:latin typeface="Peyda" pitchFamily="2" charset="-78"/>
                <a:cs typeface="Peyda" pitchFamily="2" charset="-78"/>
              </a:rPr>
              <a:t>public:</a:t>
            </a:r>
            <a:r>
              <a:rPr lang="fa-IR" sz="3600" dirty="0">
                <a:latin typeface="Peyda" pitchFamily="2" charset="-78"/>
                <a:cs typeface="Peyda" pitchFamily="2" charset="-78"/>
              </a:rPr>
              <a:t> را به صورت قراردادی می نویسم</a:t>
            </a:r>
          </a:p>
        </p:txBody>
      </p:sp>
      <p:sp>
        <p:nvSpPr>
          <p:cNvPr id="9" name="Rectangle 2">
            <a:extLst>
              <a:ext uri="{FF2B5EF4-FFF2-40B4-BE49-F238E27FC236}">
                <a16:creationId xmlns:a16="http://schemas.microsoft.com/office/drawing/2014/main" id="{6CF8234D-D361-73A6-9A9F-25B4D7E98006}"/>
              </a:ext>
            </a:extLst>
          </p:cNvPr>
          <p:cNvSpPr>
            <a:spLocks noChangeArrowheads="1"/>
          </p:cNvSpPr>
          <p:nvPr/>
        </p:nvSpPr>
        <p:spPr bwMode="auto">
          <a:xfrm>
            <a:off x="874843" y="1500996"/>
            <a:ext cx="5221157" cy="452431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0033B3"/>
                </a:solidFill>
                <a:effectLst/>
                <a:latin typeface="JetBrains Mono"/>
              </a:rPr>
              <a:t>class </a:t>
            </a:r>
            <a:r>
              <a:rPr kumimoji="0" lang="en-US" altLang="en-US" sz="4800" b="0" i="0" u="none" strike="noStrike" cap="none" normalizeH="0" baseline="0" dirty="0">
                <a:ln>
                  <a:noFill/>
                </a:ln>
                <a:solidFill>
                  <a:srgbClr val="000000"/>
                </a:solidFill>
                <a:effectLst/>
                <a:latin typeface="JetBrains Mono"/>
              </a:rPr>
              <a:t>Student </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    </a:t>
            </a:r>
            <a:r>
              <a:rPr kumimoji="0" lang="en-US" altLang="en-US" sz="4800" b="0" i="0" u="none" strike="noStrike" cap="none" normalizeH="0" baseline="0" dirty="0">
                <a:ln>
                  <a:noFill/>
                </a:ln>
                <a:solidFill>
                  <a:srgbClr val="0033B3"/>
                </a:solidFill>
                <a:effectLst/>
                <a:latin typeface="JetBrains Mono"/>
              </a:rPr>
              <a:t>public</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    </a:t>
            </a:r>
            <a:r>
              <a:rPr kumimoji="0" lang="en-US" altLang="en-US" sz="4800" b="0" i="0" u="none" strike="noStrike" cap="none" normalizeH="0" baseline="0" dirty="0">
                <a:ln>
                  <a:noFill/>
                </a:ln>
                <a:solidFill>
                  <a:srgbClr val="000000"/>
                </a:solidFill>
                <a:effectLst/>
                <a:latin typeface="JetBrains Mono"/>
              </a:rPr>
              <a:t>string </a:t>
            </a:r>
            <a:r>
              <a:rPr kumimoji="0" lang="en-US" altLang="en-US" sz="4800" b="0" i="0" u="none" strike="noStrike" cap="none" normalizeH="0" baseline="0" dirty="0">
                <a:ln>
                  <a:noFill/>
                </a:ln>
                <a:solidFill>
                  <a:srgbClr val="871094"/>
                </a:solidFill>
                <a:effectLst/>
                <a:latin typeface="JetBrains Mono"/>
              </a:rPr>
              <a:t>name</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    </a:t>
            </a:r>
            <a:r>
              <a:rPr kumimoji="0" lang="en-US" altLang="en-US" sz="4800" b="0" i="0" u="none" strike="noStrike" cap="none" normalizeH="0" baseline="0" dirty="0">
                <a:ln>
                  <a:noFill/>
                </a:ln>
                <a:solidFill>
                  <a:srgbClr val="0033B3"/>
                </a:solidFill>
                <a:effectLst/>
                <a:latin typeface="JetBrains Mono"/>
              </a:rPr>
              <a:t>int </a:t>
            </a:r>
            <a:r>
              <a:rPr kumimoji="0" lang="en-US" altLang="en-US" sz="4800" b="0" i="0" u="none" strike="noStrike" cap="none" normalizeH="0" baseline="0" dirty="0">
                <a:ln>
                  <a:noFill/>
                </a:ln>
                <a:solidFill>
                  <a:srgbClr val="871094"/>
                </a:solidFill>
                <a:effectLst/>
                <a:latin typeface="JetBrains Mono"/>
              </a:rPr>
              <a:t>age</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    </a:t>
            </a:r>
            <a:r>
              <a:rPr kumimoji="0" lang="en-US" altLang="en-US" sz="4800" b="0" i="0" u="none" strike="noStrike" cap="none" normalizeH="0" baseline="0" dirty="0">
                <a:ln>
                  <a:noFill/>
                </a:ln>
                <a:solidFill>
                  <a:srgbClr val="0033B3"/>
                </a:solidFill>
                <a:effectLst/>
                <a:latin typeface="JetBrains Mono"/>
              </a:rPr>
              <a:t>double </a:t>
            </a:r>
            <a:r>
              <a:rPr kumimoji="0" lang="en-US" altLang="en-US" sz="4800" b="0" i="0" u="none" strike="noStrike" cap="none" normalizeH="0" baseline="0" dirty="0" err="1">
                <a:ln>
                  <a:noFill/>
                </a:ln>
                <a:solidFill>
                  <a:srgbClr val="871094"/>
                </a:solidFill>
                <a:effectLst/>
                <a:latin typeface="JetBrains Mono"/>
              </a:rPr>
              <a:t>gpa</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7947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سرفصل مطالب</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581192" y="1500996"/>
            <a:ext cx="11029615" cy="4474354"/>
          </a:xfrm>
        </p:spPr>
        <p:txBody>
          <a:bodyPr anchor="ctr">
            <a:normAutofit/>
          </a:bodyPr>
          <a:lstStyle/>
          <a:p>
            <a:pPr algn="r" rtl="1">
              <a:buFont typeface="Arial" panose="020B0604020202020204" pitchFamily="34" charset="0"/>
              <a:buChar char="•"/>
            </a:pPr>
            <a:r>
              <a:rPr lang="fa-IR" sz="3600" dirty="0">
                <a:latin typeface="Peyda" pitchFamily="2" charset="-78"/>
                <a:cs typeface="Peyda" pitchFamily="2" charset="-78"/>
              </a:rPr>
              <a:t>یاد آوری</a:t>
            </a:r>
            <a:endParaRPr lang="en-US" sz="3600" dirty="0">
              <a:latin typeface="Peyda" pitchFamily="2" charset="-78"/>
              <a:cs typeface="Peyda" pitchFamily="2" charset="-78"/>
            </a:endParaRPr>
          </a:p>
          <a:p>
            <a:pPr algn="r" rtl="1">
              <a:buFont typeface="Arial" panose="020B0604020202020204" pitchFamily="34" charset="0"/>
              <a:buChar char="•"/>
            </a:pPr>
            <a:r>
              <a:rPr lang="fa-IR" sz="3600" dirty="0">
                <a:latin typeface="Peyda" pitchFamily="2" charset="-78"/>
                <a:cs typeface="Peyda" pitchFamily="2" charset="-78"/>
              </a:rPr>
              <a:t>قالب کلی ساخت کلاس</a:t>
            </a:r>
          </a:p>
        </p:txBody>
      </p:sp>
    </p:spTree>
    <p:extLst>
      <p:ext uri="{BB962C8B-B14F-4D97-AF65-F5344CB8AC3E}">
        <p14:creationId xmlns:p14="http://schemas.microsoft.com/office/powerpoint/2010/main" val="2568631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ساخت شیء</a:t>
            </a: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6096001" y="2306093"/>
            <a:ext cx="5221158" cy="2245814"/>
          </a:xfrm>
        </p:spPr>
        <p:txBody>
          <a:bodyPr anchor="ctr">
            <a:normAutofit/>
          </a:bodyPr>
          <a:lstStyle/>
          <a:p>
            <a:pPr marL="0" indent="0" algn="r" rtl="1">
              <a:buNone/>
            </a:pPr>
            <a:r>
              <a:rPr lang="en-US" sz="3600" dirty="0">
                <a:latin typeface="Peyda" pitchFamily="2" charset="-78"/>
                <a:cs typeface="Peyda" pitchFamily="2" charset="-78"/>
              </a:rPr>
              <a:t>;</a:t>
            </a:r>
            <a:r>
              <a:rPr lang="fa-IR" sz="3600" dirty="0">
                <a:latin typeface="Peyda" pitchFamily="2" charset="-78"/>
                <a:cs typeface="Peyda" pitchFamily="2" charset="-78"/>
              </a:rPr>
              <a:t>اسم شیء </a:t>
            </a:r>
            <a:r>
              <a:rPr lang="fa-IR" sz="3600" dirty="0">
                <a:solidFill>
                  <a:srgbClr val="1D6295"/>
                </a:solidFill>
                <a:latin typeface="Peyda" pitchFamily="2" charset="-78"/>
                <a:cs typeface="Peyda" pitchFamily="2" charset="-78"/>
              </a:rPr>
              <a:t>اسم کلاس</a:t>
            </a:r>
          </a:p>
        </p:txBody>
      </p:sp>
      <p:sp>
        <p:nvSpPr>
          <p:cNvPr id="4" name="Rectangle 1">
            <a:extLst>
              <a:ext uri="{FF2B5EF4-FFF2-40B4-BE49-F238E27FC236}">
                <a16:creationId xmlns:a16="http://schemas.microsoft.com/office/drawing/2014/main" id="{0AF280B2-EF1A-4EAF-D1FC-B076ECFD085C}"/>
              </a:ext>
            </a:extLst>
          </p:cNvPr>
          <p:cNvSpPr>
            <a:spLocks noChangeArrowheads="1"/>
          </p:cNvSpPr>
          <p:nvPr/>
        </p:nvSpPr>
        <p:spPr bwMode="auto">
          <a:xfrm>
            <a:off x="874841" y="1820366"/>
            <a:ext cx="5221159"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dirty="0">
                <a:ln>
                  <a:noFill/>
                </a:ln>
                <a:solidFill>
                  <a:srgbClr val="0033B3"/>
                </a:solidFill>
                <a:effectLst/>
                <a:latin typeface="JetBrains Mono"/>
              </a:rPr>
              <a:t>int </a:t>
            </a:r>
            <a:r>
              <a:rPr kumimoji="0" lang="en-US" altLang="en-US" sz="6600" b="0" i="0" u="none" strike="noStrike" cap="none" normalizeH="0" baseline="0" dirty="0">
                <a:ln>
                  <a:noFill/>
                </a:ln>
                <a:solidFill>
                  <a:srgbClr val="00627A"/>
                </a:solidFill>
                <a:effectLst/>
                <a:latin typeface="JetBrains Mono"/>
              </a:rPr>
              <a:t>main</a:t>
            </a:r>
            <a:r>
              <a:rPr kumimoji="0" lang="en-US" altLang="en-US" sz="6600" b="0" i="0" u="none" strike="noStrike" cap="none" normalizeH="0" baseline="0" dirty="0">
                <a:ln>
                  <a:noFill/>
                </a:ln>
                <a:solidFill>
                  <a:srgbClr val="080808"/>
                </a:solidFill>
                <a:effectLst/>
                <a:latin typeface="JetBrains Mono"/>
              </a:rPr>
              <a:t>() {</a:t>
            </a:r>
            <a:br>
              <a:rPr kumimoji="0" lang="en-US" altLang="en-US" sz="6600" b="0" i="0" u="none" strike="noStrike" cap="none" normalizeH="0" baseline="0" dirty="0">
                <a:ln>
                  <a:noFill/>
                </a:ln>
                <a:solidFill>
                  <a:srgbClr val="080808"/>
                </a:solidFill>
                <a:effectLst/>
                <a:latin typeface="JetBrains Mono"/>
              </a:rPr>
            </a:br>
            <a:r>
              <a:rPr kumimoji="0" lang="en-US" altLang="en-US" sz="6600" b="0" i="0" u="none" strike="noStrike" cap="none" normalizeH="0" baseline="0" dirty="0">
                <a:ln>
                  <a:noFill/>
                </a:ln>
                <a:solidFill>
                  <a:srgbClr val="080808"/>
                </a:solidFill>
                <a:effectLst/>
                <a:latin typeface="JetBrains Mono"/>
              </a:rPr>
              <a:t>    </a:t>
            </a:r>
            <a:r>
              <a:rPr kumimoji="0" lang="en-US" altLang="en-US" sz="6600" b="0" i="0" u="none" strike="noStrike" cap="none" normalizeH="0" baseline="0" dirty="0">
                <a:ln>
                  <a:noFill/>
                </a:ln>
                <a:solidFill>
                  <a:srgbClr val="000000"/>
                </a:solidFill>
                <a:effectLst/>
                <a:latin typeface="JetBrains Mono"/>
              </a:rPr>
              <a:t>Student s</a:t>
            </a:r>
            <a:r>
              <a:rPr kumimoji="0" lang="en-US" altLang="en-US" sz="6600" b="0" i="0" u="none" strike="noStrike" cap="none" normalizeH="0" baseline="0" dirty="0">
                <a:ln>
                  <a:noFill/>
                </a:ln>
                <a:solidFill>
                  <a:srgbClr val="080808"/>
                </a:solidFill>
                <a:effectLst/>
                <a:latin typeface="JetBrains Mono"/>
              </a:rPr>
              <a:t>;</a:t>
            </a:r>
            <a:br>
              <a:rPr kumimoji="0" lang="en-US" altLang="en-US" sz="6600" b="0" i="0" u="none" strike="noStrike" cap="none" normalizeH="0" baseline="0" dirty="0">
                <a:ln>
                  <a:noFill/>
                </a:ln>
                <a:solidFill>
                  <a:srgbClr val="080808"/>
                </a:solidFill>
                <a:effectLst/>
                <a:latin typeface="JetBrains Mono"/>
              </a:rPr>
            </a:br>
            <a:r>
              <a:rPr kumimoji="0" lang="en-US" altLang="en-US" sz="6600" b="0" i="0" u="none" strike="noStrike" cap="none" normalizeH="0" baseline="0" dirty="0">
                <a:ln>
                  <a:noFill/>
                </a:ln>
                <a:solidFill>
                  <a:srgbClr val="080808"/>
                </a:solidFill>
                <a:effectLst/>
                <a:latin typeface="JetBrains Mono"/>
              </a:rPr>
              <a:t>    </a:t>
            </a:r>
            <a:r>
              <a:rPr kumimoji="0" lang="en-US" altLang="en-US" sz="6600" b="0" i="0" u="none" strike="noStrike" cap="none" normalizeH="0" baseline="0" dirty="0">
                <a:ln>
                  <a:noFill/>
                </a:ln>
                <a:solidFill>
                  <a:srgbClr val="0033B3"/>
                </a:solidFill>
                <a:effectLst/>
                <a:latin typeface="JetBrains Mono"/>
              </a:rPr>
              <a:t>return </a:t>
            </a:r>
            <a:r>
              <a:rPr kumimoji="0" lang="en-US" altLang="en-US" sz="6600" b="0" i="0" u="none" strike="noStrike" cap="none" normalizeH="0" baseline="0" dirty="0">
                <a:ln>
                  <a:noFill/>
                </a:ln>
                <a:solidFill>
                  <a:srgbClr val="1750EB"/>
                </a:solidFill>
                <a:effectLst/>
                <a:latin typeface="JetBrains Mono"/>
              </a:rPr>
              <a:t>0</a:t>
            </a:r>
            <a:r>
              <a:rPr kumimoji="0" lang="en-US" altLang="en-US" sz="6600" b="0" i="0" u="none" strike="noStrike" cap="none" normalizeH="0" baseline="0" dirty="0">
                <a:ln>
                  <a:noFill/>
                </a:ln>
                <a:solidFill>
                  <a:srgbClr val="080808"/>
                </a:solidFill>
                <a:effectLst/>
                <a:latin typeface="JetBrains Mono"/>
              </a:rPr>
              <a:t>;</a:t>
            </a:r>
            <a:br>
              <a:rPr kumimoji="0" lang="en-US" altLang="en-US" sz="6600" b="0" i="0" u="none" strike="noStrike" cap="none" normalizeH="0" baseline="0" dirty="0">
                <a:ln>
                  <a:noFill/>
                </a:ln>
                <a:solidFill>
                  <a:srgbClr val="080808"/>
                </a:solidFill>
                <a:effectLst/>
                <a:latin typeface="JetBrains Mono"/>
              </a:rPr>
            </a:br>
            <a:r>
              <a:rPr kumimoji="0" lang="en-US" altLang="en-US" sz="6600" b="0" i="0" u="none" strike="noStrike" cap="none" normalizeH="0" baseline="0" dirty="0">
                <a:ln>
                  <a:noFill/>
                </a:ln>
                <a:solidFill>
                  <a:srgbClr val="080808"/>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9315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دسترسی به ویژگی های کلاس</a:t>
            </a: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6389649" y="1500996"/>
            <a:ext cx="5221158" cy="4474354"/>
          </a:xfrm>
        </p:spPr>
        <p:txBody>
          <a:bodyPr anchor="ctr">
            <a:normAutofit/>
          </a:bodyPr>
          <a:lstStyle/>
          <a:p>
            <a:pPr algn="r" rtl="1">
              <a:buFont typeface="Arial" panose="020B0604020202020204" pitchFamily="34" charset="0"/>
              <a:buChar char="•"/>
            </a:pPr>
            <a:r>
              <a:rPr lang="fa-IR" sz="3600" dirty="0">
                <a:latin typeface="Peyda" pitchFamily="2" charset="-78"/>
                <a:cs typeface="Peyda" pitchFamily="2" charset="-78"/>
              </a:rPr>
              <a:t>با استفاده از نقطه (.) می توانیم به ویژگی های کلاس دسترسی پیدا کنیم.</a:t>
            </a:r>
          </a:p>
        </p:txBody>
      </p:sp>
      <p:sp>
        <p:nvSpPr>
          <p:cNvPr id="4" name="Rectangle 1">
            <a:extLst>
              <a:ext uri="{FF2B5EF4-FFF2-40B4-BE49-F238E27FC236}">
                <a16:creationId xmlns:a16="http://schemas.microsoft.com/office/drawing/2014/main" id="{F0B7CA8D-E022-4DAB-F603-88423D2B0311}"/>
              </a:ext>
            </a:extLst>
          </p:cNvPr>
          <p:cNvSpPr>
            <a:spLocks noChangeArrowheads="1"/>
          </p:cNvSpPr>
          <p:nvPr/>
        </p:nvSpPr>
        <p:spPr bwMode="auto">
          <a:xfrm>
            <a:off x="581192" y="1423358"/>
            <a:ext cx="7069873" cy="48320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a:ln>
                  <a:noFill/>
                </a:ln>
                <a:solidFill>
                  <a:srgbClr val="0033B3"/>
                </a:solidFill>
                <a:effectLst/>
                <a:latin typeface="JetBrains Mono"/>
              </a:rPr>
              <a:t>int </a:t>
            </a:r>
            <a:r>
              <a:rPr kumimoji="0" lang="en-US" altLang="en-US" sz="4400" b="0" i="0" u="none" strike="noStrike" cap="none" normalizeH="0" baseline="0">
                <a:ln>
                  <a:noFill/>
                </a:ln>
                <a:solidFill>
                  <a:srgbClr val="00627A"/>
                </a:solidFill>
                <a:effectLst/>
                <a:latin typeface="JetBrains Mono"/>
              </a:rPr>
              <a:t>main</a:t>
            </a:r>
            <a:r>
              <a:rPr kumimoji="0" lang="en-US" altLang="en-US" sz="4400" b="0" i="0" u="none" strike="noStrike" cap="none" normalizeH="0" baseline="0">
                <a:ln>
                  <a:noFill/>
                </a:ln>
                <a:solidFill>
                  <a:srgbClr val="080808"/>
                </a:solidFill>
                <a:effectLst/>
                <a:latin typeface="JetBrains Mono"/>
              </a:rPr>
              <a:t>() {</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0000"/>
                </a:solidFill>
                <a:effectLst/>
                <a:latin typeface="JetBrains Mono"/>
              </a:rPr>
              <a:t>Student s1</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0000"/>
                </a:solidFill>
                <a:effectLst/>
                <a:latin typeface="JetBrains Mono"/>
              </a:rPr>
              <a:t>s1</a:t>
            </a:r>
            <a:r>
              <a:rPr kumimoji="0" lang="en-US" altLang="en-US" sz="4400" b="0" i="0" u="none" strike="noStrike" cap="none" normalizeH="0" baseline="0">
                <a:ln>
                  <a:noFill/>
                </a:ln>
                <a:solidFill>
                  <a:srgbClr val="080808"/>
                </a:solidFill>
                <a:effectLst/>
                <a:latin typeface="JetBrains Mono"/>
              </a:rPr>
              <a:t>.</a:t>
            </a:r>
            <a:r>
              <a:rPr kumimoji="0" lang="en-US" altLang="en-US" sz="4400" b="0" i="0" u="none" strike="noStrike" cap="none" normalizeH="0" baseline="0">
                <a:ln>
                  <a:noFill/>
                </a:ln>
                <a:solidFill>
                  <a:srgbClr val="871094"/>
                </a:solidFill>
                <a:effectLst/>
                <a:latin typeface="JetBrains Mono"/>
              </a:rPr>
              <a:t>name </a:t>
            </a:r>
            <a:r>
              <a:rPr kumimoji="0" lang="en-US" altLang="en-US" sz="4400" b="0" i="0" u="none" strike="noStrike" cap="none" normalizeH="0" baseline="0">
                <a:ln>
                  <a:noFill/>
                </a:ln>
                <a:solidFill>
                  <a:srgbClr val="00627A"/>
                </a:solidFill>
                <a:effectLst/>
                <a:latin typeface="JetBrains Mono"/>
              </a:rPr>
              <a:t>= </a:t>
            </a:r>
            <a:r>
              <a:rPr kumimoji="0" lang="en-US" altLang="en-US" sz="4400" b="0" i="0" u="none" strike="noStrike" cap="none" normalizeH="0" baseline="0">
                <a:ln>
                  <a:noFill/>
                </a:ln>
                <a:solidFill>
                  <a:srgbClr val="067D17"/>
                </a:solidFill>
                <a:effectLst/>
                <a:latin typeface="JetBrains Mono"/>
              </a:rPr>
              <a:t>"Hossein"</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0000"/>
                </a:solidFill>
                <a:effectLst/>
                <a:latin typeface="JetBrains Mono"/>
              </a:rPr>
              <a:t>s1</a:t>
            </a:r>
            <a:r>
              <a:rPr kumimoji="0" lang="en-US" altLang="en-US" sz="4400" b="0" i="0" u="none" strike="noStrike" cap="none" normalizeH="0" baseline="0">
                <a:ln>
                  <a:noFill/>
                </a:ln>
                <a:solidFill>
                  <a:srgbClr val="080808"/>
                </a:solidFill>
                <a:effectLst/>
                <a:latin typeface="JetBrains Mono"/>
              </a:rPr>
              <a:t>.</a:t>
            </a:r>
            <a:r>
              <a:rPr kumimoji="0" lang="en-US" altLang="en-US" sz="4400" b="0" i="0" u="none" strike="noStrike" cap="none" normalizeH="0" baseline="0">
                <a:ln>
                  <a:noFill/>
                </a:ln>
                <a:solidFill>
                  <a:srgbClr val="871094"/>
                </a:solidFill>
                <a:effectLst/>
                <a:latin typeface="JetBrains Mono"/>
              </a:rPr>
              <a:t>age </a:t>
            </a: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1750EB"/>
                </a:solidFill>
                <a:effectLst/>
                <a:latin typeface="JetBrains Mono"/>
              </a:rPr>
              <a:t>24</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0000"/>
                </a:solidFill>
                <a:effectLst/>
                <a:latin typeface="JetBrains Mono"/>
              </a:rPr>
              <a:t>s1</a:t>
            </a:r>
            <a:r>
              <a:rPr kumimoji="0" lang="en-US" altLang="en-US" sz="4400" b="0" i="0" u="none" strike="noStrike" cap="none" normalizeH="0" baseline="0">
                <a:ln>
                  <a:noFill/>
                </a:ln>
                <a:solidFill>
                  <a:srgbClr val="080808"/>
                </a:solidFill>
                <a:effectLst/>
                <a:latin typeface="JetBrains Mono"/>
              </a:rPr>
              <a:t>.</a:t>
            </a:r>
            <a:r>
              <a:rPr kumimoji="0" lang="en-US" altLang="en-US" sz="4400" b="0" i="0" u="none" strike="noStrike" cap="none" normalizeH="0" baseline="0">
                <a:ln>
                  <a:noFill/>
                </a:ln>
                <a:solidFill>
                  <a:srgbClr val="871094"/>
                </a:solidFill>
                <a:effectLst/>
                <a:latin typeface="JetBrains Mono"/>
              </a:rPr>
              <a:t>gpa </a:t>
            </a: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1750EB"/>
                </a:solidFill>
                <a:effectLst/>
                <a:latin typeface="JetBrains Mono"/>
              </a:rPr>
              <a:t>19.5</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33B3"/>
                </a:solidFill>
                <a:effectLst/>
                <a:latin typeface="JetBrains Mono"/>
              </a:rPr>
              <a:t>return </a:t>
            </a:r>
            <a:r>
              <a:rPr kumimoji="0" lang="en-US" altLang="en-US" sz="4400" b="0" i="0" u="none" strike="noStrike" cap="none" normalizeH="0" baseline="0">
                <a:ln>
                  <a:noFill/>
                </a:ln>
                <a:solidFill>
                  <a:srgbClr val="1750EB"/>
                </a:solidFill>
                <a:effectLst/>
                <a:latin typeface="JetBrains Mono"/>
              </a:rPr>
              <a:t>0</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495881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مقادیر نامعلوم</a:t>
            </a:r>
          </a:p>
        </p:txBody>
      </p:sp>
      <p:sp>
        <p:nvSpPr>
          <p:cNvPr id="5" name="Rectangle 1">
            <a:extLst>
              <a:ext uri="{FF2B5EF4-FFF2-40B4-BE49-F238E27FC236}">
                <a16:creationId xmlns:a16="http://schemas.microsoft.com/office/drawing/2014/main" id="{E675E9FE-E844-CB4D-1DB3-8A137C674BE3}"/>
              </a:ext>
            </a:extLst>
          </p:cNvPr>
          <p:cNvSpPr>
            <a:spLocks noChangeArrowheads="1"/>
          </p:cNvSpPr>
          <p:nvPr/>
        </p:nvSpPr>
        <p:spPr bwMode="auto">
          <a:xfrm>
            <a:off x="581193" y="2151727"/>
            <a:ext cx="6477530" cy="255454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0000"/>
                </a:solidFill>
                <a:effectLst/>
                <a:latin typeface="JetBrains Mono"/>
              </a:rPr>
              <a:t>Student s1</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err="1">
                <a:ln>
                  <a:noFill/>
                </a:ln>
                <a:solidFill>
                  <a:srgbClr val="000000"/>
                </a:solidFill>
                <a:effectLst/>
                <a:latin typeface="JetBrains Mono"/>
              </a:rPr>
              <a:t>cout</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a:ln>
                  <a:noFill/>
                </a:ln>
                <a:solidFill>
                  <a:srgbClr val="000000"/>
                </a:solidFill>
                <a:effectLst/>
                <a:latin typeface="JetBrains Mono"/>
              </a:rPr>
              <a:t>s1</a:t>
            </a:r>
            <a:r>
              <a:rPr kumimoji="0" lang="en-US" altLang="en-US" sz="4000" b="0" i="0" u="none" strike="noStrike" cap="none" normalizeH="0" baseline="0" dirty="0">
                <a:ln>
                  <a:noFill/>
                </a:ln>
                <a:solidFill>
                  <a:srgbClr val="080808"/>
                </a:solidFill>
                <a:effectLst/>
                <a:latin typeface="JetBrains Mono"/>
              </a:rPr>
              <a:t>.</a:t>
            </a:r>
            <a:r>
              <a:rPr kumimoji="0" lang="en-US" altLang="en-US" sz="4000" b="0" i="0" u="none" strike="noStrike" cap="none" normalizeH="0" baseline="0" dirty="0">
                <a:ln>
                  <a:noFill/>
                </a:ln>
                <a:solidFill>
                  <a:srgbClr val="871094"/>
                </a:solidFill>
                <a:effectLst/>
                <a:latin typeface="JetBrains Mono"/>
              </a:rPr>
              <a:t>name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err="1">
                <a:ln>
                  <a:noFill/>
                </a:ln>
                <a:solidFill>
                  <a:srgbClr val="00627A"/>
                </a:solidFill>
                <a:effectLst/>
                <a:latin typeface="JetBrains Mono"/>
              </a:rPr>
              <a:t>endl</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err="1">
                <a:ln>
                  <a:noFill/>
                </a:ln>
                <a:solidFill>
                  <a:srgbClr val="000000"/>
                </a:solidFill>
                <a:effectLst/>
                <a:latin typeface="JetBrains Mono"/>
              </a:rPr>
              <a:t>cout</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a:ln>
                  <a:noFill/>
                </a:ln>
                <a:solidFill>
                  <a:srgbClr val="000000"/>
                </a:solidFill>
                <a:effectLst/>
                <a:latin typeface="JetBrains Mono"/>
              </a:rPr>
              <a:t>s1</a:t>
            </a:r>
            <a:r>
              <a:rPr kumimoji="0" lang="en-US" altLang="en-US" sz="4000" b="0" i="0" u="none" strike="noStrike" cap="none" normalizeH="0" baseline="0" dirty="0">
                <a:ln>
                  <a:noFill/>
                </a:ln>
                <a:solidFill>
                  <a:srgbClr val="080808"/>
                </a:solidFill>
                <a:effectLst/>
                <a:latin typeface="JetBrains Mono"/>
              </a:rPr>
              <a:t>.</a:t>
            </a:r>
            <a:r>
              <a:rPr kumimoji="0" lang="en-US" altLang="en-US" sz="4000" b="0" i="0" u="none" strike="noStrike" cap="none" normalizeH="0" baseline="0" dirty="0">
                <a:ln>
                  <a:noFill/>
                </a:ln>
                <a:solidFill>
                  <a:srgbClr val="871094"/>
                </a:solidFill>
                <a:effectLst/>
                <a:latin typeface="JetBrains Mono"/>
              </a:rPr>
              <a:t>age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err="1">
                <a:ln>
                  <a:noFill/>
                </a:ln>
                <a:solidFill>
                  <a:srgbClr val="00627A"/>
                </a:solidFill>
                <a:effectLst/>
                <a:latin typeface="JetBrains Mono"/>
              </a:rPr>
              <a:t>endl</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err="1">
                <a:ln>
                  <a:noFill/>
                </a:ln>
                <a:solidFill>
                  <a:srgbClr val="000000"/>
                </a:solidFill>
                <a:effectLst/>
                <a:latin typeface="JetBrains Mono"/>
              </a:rPr>
              <a:t>cout</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a:ln>
                  <a:noFill/>
                </a:ln>
                <a:solidFill>
                  <a:srgbClr val="000000"/>
                </a:solidFill>
                <a:effectLst/>
                <a:latin typeface="JetBrains Mono"/>
              </a:rPr>
              <a:t>s1</a:t>
            </a:r>
            <a:r>
              <a:rPr kumimoji="0" lang="en-US" altLang="en-US" sz="4000" b="0" i="0" u="none" strike="noStrike" cap="none" normalizeH="0" baseline="0" dirty="0">
                <a:ln>
                  <a:noFill/>
                </a:ln>
                <a:solidFill>
                  <a:srgbClr val="080808"/>
                </a:solidFill>
                <a:effectLst/>
                <a:latin typeface="JetBrains Mono"/>
              </a:rPr>
              <a:t>.</a:t>
            </a:r>
            <a:r>
              <a:rPr kumimoji="0" lang="en-US" altLang="en-US" sz="4000" b="0" i="0" u="none" strike="noStrike" cap="none" normalizeH="0" baseline="0" dirty="0">
                <a:ln>
                  <a:noFill/>
                </a:ln>
                <a:solidFill>
                  <a:srgbClr val="871094"/>
                </a:solidFill>
                <a:effectLst/>
                <a:latin typeface="JetBrains Mono"/>
              </a:rPr>
              <a:t>gpa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err="1">
                <a:ln>
                  <a:noFill/>
                </a:ln>
                <a:solidFill>
                  <a:srgbClr val="00627A"/>
                </a:solidFill>
                <a:effectLst/>
                <a:latin typeface="JetBrains Mono"/>
              </a:rPr>
              <a:t>endl</a:t>
            </a:r>
            <a:r>
              <a:rPr kumimoji="0" lang="en-US" altLang="en-US" sz="40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Content Placeholder 2">
            <a:extLst>
              <a:ext uri="{FF2B5EF4-FFF2-40B4-BE49-F238E27FC236}">
                <a16:creationId xmlns:a16="http://schemas.microsoft.com/office/drawing/2014/main" id="{475C0E50-D7D6-6F84-5B35-7D0D88924F23}"/>
              </a:ext>
            </a:extLst>
          </p:cNvPr>
          <p:cNvSpPr>
            <a:spLocks noGrp="1"/>
          </p:cNvSpPr>
          <p:nvPr>
            <p:ph idx="1"/>
          </p:nvPr>
        </p:nvSpPr>
        <p:spPr>
          <a:xfrm>
            <a:off x="6501162" y="1500996"/>
            <a:ext cx="5109646" cy="4474354"/>
          </a:xfrm>
        </p:spPr>
        <p:txBody>
          <a:bodyPr anchor="ctr">
            <a:normAutofit/>
          </a:bodyPr>
          <a:lstStyle/>
          <a:p>
            <a:pPr algn="justLow" rtl="1">
              <a:buFont typeface="Arial" panose="020B0604020202020204" pitchFamily="34" charset="0"/>
              <a:buChar char="•"/>
            </a:pPr>
            <a:r>
              <a:rPr lang="fa-IR" sz="3600" dirty="0">
                <a:latin typeface="Peyda" pitchFamily="2" charset="-78"/>
                <a:cs typeface="Peyda" pitchFamily="2" charset="-78"/>
              </a:rPr>
              <a:t>چون ویژگی ها را مقدار دهی نکردیم، هر مقداری ممکن است در آنها باشد.</a:t>
            </a:r>
          </a:p>
        </p:txBody>
      </p:sp>
    </p:spTree>
    <p:extLst>
      <p:ext uri="{BB962C8B-B14F-4D97-AF65-F5344CB8AC3E}">
        <p14:creationId xmlns:p14="http://schemas.microsoft.com/office/powerpoint/2010/main" val="4159465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تمرین 1</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581192" y="1500996"/>
            <a:ext cx="11029615" cy="4474354"/>
          </a:xfrm>
        </p:spPr>
        <p:txBody>
          <a:bodyPr anchor="ctr">
            <a:normAutofit/>
          </a:bodyPr>
          <a:lstStyle/>
          <a:p>
            <a:pPr marL="0" marR="0" lvl="0" indent="0" algn="r" defTabSz="457200" rtl="1"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fa-IR" sz="2800" b="0" i="0" u="none" strike="noStrike" kern="1200" cap="none" spc="0" normalizeH="0" baseline="0" noProof="0" dirty="0">
                <a:ln>
                  <a:noFill/>
                </a:ln>
                <a:solidFill>
                  <a:prstClr val="black">
                    <a:lumMod val="75000"/>
                    <a:lumOff val="25000"/>
                  </a:prstClr>
                </a:solidFill>
                <a:effectLst/>
                <a:uLnTx/>
                <a:uFillTx/>
                <a:latin typeface="Peyda" pitchFamily="2" charset="-78"/>
                <a:ea typeface="+mn-ea"/>
                <a:cs typeface="Peyda" pitchFamily="2" charset="-78"/>
              </a:rPr>
              <a:t>برنامه‌ای بنویسید که اطلاعات دو دانشجو را شامل موارد زیر دریافت کند:</a:t>
            </a:r>
          </a:p>
          <a:p>
            <a:pPr marL="306000" marR="0" lvl="0" indent="-306000" algn="r" defTabSz="457200" rtl="1"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fa-IR" sz="2800" b="0" i="0" u="none" strike="noStrike" kern="1200" cap="none" spc="0" normalizeH="0" baseline="0" noProof="0" dirty="0">
                <a:ln>
                  <a:noFill/>
                </a:ln>
                <a:solidFill>
                  <a:prstClr val="black">
                    <a:lumMod val="75000"/>
                    <a:lumOff val="25000"/>
                  </a:prstClr>
                </a:solidFill>
                <a:effectLst/>
                <a:uLnTx/>
                <a:uFillTx/>
                <a:latin typeface="Peyda" pitchFamily="2" charset="-78"/>
                <a:ea typeface="+mn-ea"/>
                <a:cs typeface="Peyda" pitchFamily="2" charset="-78"/>
              </a:rPr>
              <a:t>نام (رشته)</a:t>
            </a:r>
          </a:p>
          <a:p>
            <a:pPr marL="306000" marR="0" lvl="0" indent="-306000" algn="r" defTabSz="457200" rtl="1"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fa-IR" sz="2800" b="0" i="0" u="none" strike="noStrike" kern="1200" cap="none" spc="0" normalizeH="0" baseline="0" noProof="0" dirty="0">
                <a:ln>
                  <a:noFill/>
                </a:ln>
                <a:solidFill>
                  <a:prstClr val="black">
                    <a:lumMod val="75000"/>
                    <a:lumOff val="25000"/>
                  </a:prstClr>
                </a:solidFill>
                <a:effectLst/>
                <a:uLnTx/>
                <a:uFillTx/>
                <a:latin typeface="Peyda" pitchFamily="2" charset="-78"/>
                <a:ea typeface="+mn-ea"/>
                <a:cs typeface="Peyda" pitchFamily="2" charset="-78"/>
              </a:rPr>
              <a:t>سن (عدد صحیح)</a:t>
            </a:r>
          </a:p>
          <a:p>
            <a:pPr marL="306000" marR="0" lvl="0" indent="-306000" algn="r" defTabSz="457200" rtl="1"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fa-IR" sz="2800" b="0" i="0" u="none" strike="noStrike" kern="1200" cap="none" spc="0" normalizeH="0" baseline="0" noProof="0" dirty="0">
                <a:ln>
                  <a:noFill/>
                </a:ln>
                <a:solidFill>
                  <a:prstClr val="black">
                    <a:lumMod val="75000"/>
                    <a:lumOff val="25000"/>
                  </a:prstClr>
                </a:solidFill>
                <a:effectLst/>
                <a:uLnTx/>
                <a:uFillTx/>
                <a:latin typeface="Peyda" pitchFamily="2" charset="-78"/>
                <a:ea typeface="+mn-ea"/>
                <a:cs typeface="Peyda" pitchFamily="2" charset="-78"/>
              </a:rPr>
              <a:t>معدل (عدد اعشاری)</a:t>
            </a:r>
          </a:p>
          <a:p>
            <a:pPr marL="0" marR="0" lvl="0" indent="0" algn="r" defTabSz="457200" rtl="1" eaLnBrk="1" fontAlgn="auto" latinLnBrk="0" hangingPunct="1">
              <a:lnSpc>
                <a:spcPct val="110000"/>
              </a:lnSpc>
              <a:spcBef>
                <a:spcPct val="20000"/>
              </a:spcBef>
              <a:spcAft>
                <a:spcPts val="600"/>
              </a:spcAft>
              <a:buClr>
                <a:srgbClr val="1CADE4"/>
              </a:buClr>
              <a:buSzPct val="92000"/>
              <a:buFont typeface="Wingdings 2" panose="05020102010507070707" pitchFamily="18" charset="2"/>
              <a:buNone/>
              <a:tabLst/>
              <a:defRPr/>
            </a:pPr>
            <a:r>
              <a:rPr kumimoji="0" lang="fa-IR" sz="2800" b="0" i="0" u="none" strike="noStrike" kern="1200" cap="none" spc="0" normalizeH="0" baseline="0" noProof="0" dirty="0">
                <a:ln>
                  <a:noFill/>
                </a:ln>
                <a:solidFill>
                  <a:prstClr val="black">
                    <a:lumMod val="75000"/>
                    <a:lumOff val="25000"/>
                  </a:prstClr>
                </a:solidFill>
                <a:effectLst/>
                <a:uLnTx/>
                <a:uFillTx/>
                <a:latin typeface="Peyda" pitchFamily="2" charset="-78"/>
                <a:ea typeface="+mn-ea"/>
                <a:cs typeface="Peyda" pitchFamily="2" charset="-78"/>
              </a:rPr>
              <a:t>سپس، برنامه باید معدل‌های دو دانشجو را مقایسه کند و اطلاعات دانشجویی که معدل بالاتری دارد (نام، سن، و معدل) را چاپ کند.</a:t>
            </a:r>
            <a:endParaRPr kumimoji="0" lang="en-US" sz="2800" b="0" i="0" u="none" strike="noStrike" kern="1200" cap="none" spc="0" normalizeH="0" baseline="0" noProof="0" dirty="0">
              <a:ln>
                <a:noFill/>
              </a:ln>
              <a:solidFill>
                <a:prstClr val="black">
                  <a:lumMod val="75000"/>
                  <a:lumOff val="25000"/>
                </a:prstClr>
              </a:solidFill>
              <a:effectLst/>
              <a:uLnTx/>
              <a:uFillTx/>
              <a:latin typeface="Peyda" pitchFamily="2" charset="-78"/>
              <a:ea typeface="+mn-ea"/>
              <a:cs typeface="Peyda" pitchFamily="2" charset="-78"/>
            </a:endParaRPr>
          </a:p>
          <a:p>
            <a:pPr algn="r" rtl="1">
              <a:buFont typeface="Arial" panose="020B0604020202020204" pitchFamily="34" charset="0"/>
              <a:buChar char="•"/>
            </a:pPr>
            <a:endParaRPr lang="en-US" sz="3600" dirty="0">
              <a:latin typeface="Peyda" pitchFamily="2" charset="-78"/>
              <a:cs typeface="Peyda" pitchFamily="2" charset="-78"/>
            </a:endParaRPr>
          </a:p>
        </p:txBody>
      </p:sp>
    </p:spTree>
    <p:extLst>
      <p:ext uri="{BB962C8B-B14F-4D97-AF65-F5344CB8AC3E}">
        <p14:creationId xmlns:p14="http://schemas.microsoft.com/office/powerpoint/2010/main" val="41128735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متد</a:t>
            </a:r>
          </a:p>
        </p:txBody>
      </p:sp>
      <p:sp>
        <p:nvSpPr>
          <p:cNvPr id="9" name="Rectangle 1">
            <a:extLst>
              <a:ext uri="{FF2B5EF4-FFF2-40B4-BE49-F238E27FC236}">
                <a16:creationId xmlns:a16="http://schemas.microsoft.com/office/drawing/2014/main" id="{3A2A049A-7DA2-BCC3-64B2-57316049E497}"/>
              </a:ext>
            </a:extLst>
          </p:cNvPr>
          <p:cNvSpPr>
            <a:spLocks noChangeArrowheads="1"/>
          </p:cNvSpPr>
          <p:nvPr/>
        </p:nvSpPr>
        <p:spPr bwMode="auto">
          <a:xfrm>
            <a:off x="1561170" y="1066835"/>
            <a:ext cx="6490009" cy="526297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33B3"/>
                </a:solidFill>
                <a:effectLst/>
                <a:latin typeface="JetBrains Mono"/>
              </a:rPr>
              <a:t>class </a:t>
            </a:r>
            <a:r>
              <a:rPr kumimoji="0" lang="en-US" altLang="en-US" sz="2800" b="0" i="0" u="none" strike="noStrike" cap="none" normalizeH="0" baseline="0" dirty="0">
                <a:ln>
                  <a:noFill/>
                </a:ln>
                <a:solidFill>
                  <a:srgbClr val="000000"/>
                </a:solidFill>
                <a:effectLst/>
                <a:latin typeface="JetBrains Mono"/>
              </a:rPr>
              <a:t>Student </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033B3"/>
                </a:solidFill>
                <a:effectLst/>
                <a:latin typeface="JetBrains Mono"/>
              </a:rPr>
              <a:t>public</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a:ln>
                  <a:noFill/>
                </a:ln>
                <a:solidFill>
                  <a:srgbClr val="000000"/>
                </a:solidFill>
                <a:effectLst/>
                <a:latin typeface="JetBrains Mono"/>
              </a:rPr>
              <a:t>string </a:t>
            </a:r>
            <a:r>
              <a:rPr kumimoji="0" lang="en-US" altLang="en-US" sz="2800" b="0" i="0" u="none" strike="noStrike" cap="none" normalizeH="0" baseline="0" dirty="0">
                <a:ln>
                  <a:noFill/>
                </a:ln>
                <a:solidFill>
                  <a:srgbClr val="871094"/>
                </a:solidFill>
                <a:effectLst/>
                <a:latin typeface="JetBrains Mono"/>
              </a:rPr>
              <a:t>name</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a:ln>
                  <a:noFill/>
                </a:ln>
                <a:solidFill>
                  <a:srgbClr val="0033B3"/>
                </a:solidFill>
                <a:effectLst/>
                <a:latin typeface="JetBrains Mono"/>
              </a:rPr>
              <a:t>int </a:t>
            </a:r>
            <a:r>
              <a:rPr kumimoji="0" lang="en-US" altLang="en-US" sz="2800" b="0" i="0" u="none" strike="noStrike" cap="none" normalizeH="0" baseline="0" dirty="0">
                <a:ln>
                  <a:noFill/>
                </a:ln>
                <a:solidFill>
                  <a:srgbClr val="871094"/>
                </a:solidFill>
                <a:effectLst/>
                <a:latin typeface="JetBrains Mono"/>
              </a:rPr>
              <a:t>age</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a:ln>
                  <a:noFill/>
                </a:ln>
                <a:solidFill>
                  <a:srgbClr val="0033B3"/>
                </a:solidFill>
                <a:effectLst/>
                <a:latin typeface="JetBrains Mono"/>
              </a:rPr>
              <a:t>double </a:t>
            </a:r>
            <a:r>
              <a:rPr kumimoji="0" lang="en-US" altLang="en-US" sz="2800" b="0" i="0" u="none" strike="noStrike" cap="none" normalizeH="0" baseline="0" dirty="0" err="1">
                <a:ln>
                  <a:noFill/>
                </a:ln>
                <a:solidFill>
                  <a:srgbClr val="871094"/>
                </a:solidFill>
                <a:effectLst/>
                <a:latin typeface="JetBrains Mono"/>
              </a:rPr>
              <a:t>gpt</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a:ln>
                  <a:noFill/>
                </a:ln>
                <a:solidFill>
                  <a:srgbClr val="0033B3"/>
                </a:solidFill>
                <a:effectLst/>
                <a:latin typeface="JetBrains Mono"/>
              </a:rPr>
              <a:t>void </a:t>
            </a:r>
            <a:r>
              <a:rPr kumimoji="0" lang="en-US" altLang="en-US" sz="2800" b="0" i="0" u="none" strike="noStrike" cap="none" normalizeH="0" baseline="0" dirty="0" err="1">
                <a:ln>
                  <a:noFill/>
                </a:ln>
                <a:solidFill>
                  <a:srgbClr val="00627A"/>
                </a:solidFill>
                <a:effectLst/>
                <a:latin typeface="JetBrains Mono"/>
              </a:rPr>
              <a:t>printInfo</a:t>
            </a:r>
            <a:r>
              <a:rPr kumimoji="0" lang="en-US" altLang="en-US" sz="2800" b="0" i="0" u="none" strike="noStrike" cap="none" normalizeH="0" baseline="0" dirty="0">
                <a:ln>
                  <a:noFill/>
                </a:ln>
                <a:solidFill>
                  <a:srgbClr val="080808"/>
                </a:solidFill>
                <a:effectLst/>
                <a:latin typeface="JetBrains Mono"/>
              </a:rPr>
              <a:t>() {</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err="1">
                <a:ln>
                  <a:noFill/>
                </a:ln>
                <a:solidFill>
                  <a:srgbClr val="000000"/>
                </a:solidFill>
                <a:effectLst/>
                <a:latin typeface="JetBrains Mono"/>
              </a:rPr>
              <a:t>cout</a:t>
            </a:r>
            <a:r>
              <a:rPr kumimoji="0" lang="en-US" altLang="en-US" sz="2800" b="0" i="0" u="none" strike="noStrike" cap="none" normalizeH="0" baseline="0" dirty="0">
                <a:ln>
                  <a:noFill/>
                </a:ln>
                <a:solidFill>
                  <a:srgbClr val="000000"/>
                </a:solidFill>
                <a:effectLst/>
                <a:latin typeface="JetBrains Mono"/>
              </a:rPr>
              <a:t> </a:t>
            </a:r>
            <a:r>
              <a:rPr kumimoji="0" lang="en-US" altLang="en-US" sz="2800" b="0" i="0" u="none" strike="noStrike" cap="none" normalizeH="0" baseline="0" dirty="0">
                <a:ln>
                  <a:noFill/>
                </a:ln>
                <a:solidFill>
                  <a:srgbClr val="00627A"/>
                </a:solidFill>
                <a:effectLst/>
                <a:latin typeface="JetBrains Mono"/>
              </a:rPr>
              <a:t>&lt;&lt; </a:t>
            </a:r>
            <a:r>
              <a:rPr kumimoji="0" lang="en-US" altLang="en-US" sz="2800" b="0" i="0" u="none" strike="noStrike" cap="none" normalizeH="0" baseline="0" dirty="0">
                <a:ln>
                  <a:noFill/>
                </a:ln>
                <a:solidFill>
                  <a:srgbClr val="871094"/>
                </a:solidFill>
                <a:effectLst/>
                <a:latin typeface="JetBrains Mono"/>
              </a:rPr>
              <a:t>name </a:t>
            </a:r>
            <a:r>
              <a:rPr kumimoji="0" lang="en-US" altLang="en-US" sz="2800" b="0" i="0" u="none" strike="noStrike" cap="none" normalizeH="0" baseline="0" dirty="0">
                <a:ln>
                  <a:noFill/>
                </a:ln>
                <a:solidFill>
                  <a:srgbClr val="00627A"/>
                </a:solidFill>
                <a:effectLst/>
                <a:latin typeface="JetBrains Mono"/>
              </a:rPr>
              <a:t>&lt;&lt; </a:t>
            </a:r>
            <a:r>
              <a:rPr kumimoji="0" lang="en-US" altLang="en-US" sz="2800" b="0" i="0" u="none" strike="noStrike" cap="none" normalizeH="0" baseline="0" dirty="0" err="1">
                <a:ln>
                  <a:noFill/>
                </a:ln>
                <a:solidFill>
                  <a:srgbClr val="00627A"/>
                </a:solidFill>
                <a:effectLst/>
                <a:latin typeface="JetBrains Mono"/>
              </a:rPr>
              <a:t>endl</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err="1">
                <a:ln>
                  <a:noFill/>
                </a:ln>
                <a:solidFill>
                  <a:srgbClr val="000000"/>
                </a:solidFill>
                <a:effectLst/>
                <a:latin typeface="JetBrains Mono"/>
              </a:rPr>
              <a:t>cout</a:t>
            </a:r>
            <a:r>
              <a:rPr kumimoji="0" lang="en-US" altLang="en-US" sz="2800" b="0" i="0" u="none" strike="noStrike" cap="none" normalizeH="0" baseline="0" dirty="0">
                <a:ln>
                  <a:noFill/>
                </a:ln>
                <a:solidFill>
                  <a:srgbClr val="000000"/>
                </a:solidFill>
                <a:effectLst/>
                <a:latin typeface="JetBrains Mono"/>
              </a:rPr>
              <a:t> </a:t>
            </a:r>
            <a:r>
              <a:rPr kumimoji="0" lang="en-US" altLang="en-US" sz="2800" b="0" i="0" u="none" strike="noStrike" cap="none" normalizeH="0" baseline="0" dirty="0">
                <a:ln>
                  <a:noFill/>
                </a:ln>
                <a:solidFill>
                  <a:srgbClr val="00627A"/>
                </a:solidFill>
                <a:effectLst/>
                <a:latin typeface="JetBrains Mono"/>
              </a:rPr>
              <a:t>&lt;&lt; </a:t>
            </a:r>
            <a:r>
              <a:rPr kumimoji="0" lang="en-US" altLang="en-US" sz="2800" b="0" i="0" u="none" strike="noStrike" cap="none" normalizeH="0" baseline="0" dirty="0">
                <a:ln>
                  <a:noFill/>
                </a:ln>
                <a:solidFill>
                  <a:srgbClr val="871094"/>
                </a:solidFill>
                <a:effectLst/>
                <a:latin typeface="JetBrains Mono"/>
              </a:rPr>
              <a:t>age </a:t>
            </a:r>
            <a:r>
              <a:rPr kumimoji="0" lang="en-US" altLang="en-US" sz="2800" b="0" i="0" u="none" strike="noStrike" cap="none" normalizeH="0" baseline="0" dirty="0">
                <a:ln>
                  <a:noFill/>
                </a:ln>
                <a:solidFill>
                  <a:srgbClr val="00627A"/>
                </a:solidFill>
                <a:effectLst/>
                <a:latin typeface="JetBrains Mono"/>
              </a:rPr>
              <a:t>&lt;&lt; </a:t>
            </a:r>
            <a:r>
              <a:rPr kumimoji="0" lang="en-US" altLang="en-US" sz="2800" b="0" i="0" u="none" strike="noStrike" cap="none" normalizeH="0" baseline="0" dirty="0" err="1">
                <a:ln>
                  <a:noFill/>
                </a:ln>
                <a:solidFill>
                  <a:srgbClr val="00627A"/>
                </a:solidFill>
                <a:effectLst/>
                <a:latin typeface="JetBrains Mono"/>
              </a:rPr>
              <a:t>endl</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r>
              <a:rPr kumimoji="0" lang="en-US" altLang="en-US" sz="2800" b="0" i="0" u="none" strike="noStrike" cap="none" normalizeH="0" baseline="0" dirty="0" err="1">
                <a:ln>
                  <a:noFill/>
                </a:ln>
                <a:solidFill>
                  <a:srgbClr val="000000"/>
                </a:solidFill>
                <a:effectLst/>
                <a:latin typeface="JetBrains Mono"/>
              </a:rPr>
              <a:t>cout</a:t>
            </a:r>
            <a:r>
              <a:rPr kumimoji="0" lang="en-US" altLang="en-US" sz="2800" b="0" i="0" u="none" strike="noStrike" cap="none" normalizeH="0" baseline="0" dirty="0">
                <a:ln>
                  <a:noFill/>
                </a:ln>
                <a:solidFill>
                  <a:srgbClr val="000000"/>
                </a:solidFill>
                <a:effectLst/>
                <a:latin typeface="JetBrains Mono"/>
              </a:rPr>
              <a:t> </a:t>
            </a:r>
            <a:r>
              <a:rPr kumimoji="0" lang="en-US" altLang="en-US" sz="2800" b="0" i="0" u="none" strike="noStrike" cap="none" normalizeH="0" baseline="0" dirty="0">
                <a:ln>
                  <a:noFill/>
                </a:ln>
                <a:solidFill>
                  <a:srgbClr val="00627A"/>
                </a:solidFill>
                <a:effectLst/>
                <a:latin typeface="JetBrains Mono"/>
              </a:rPr>
              <a:t>&lt;&lt; </a:t>
            </a:r>
            <a:r>
              <a:rPr kumimoji="0" lang="en-US" altLang="en-US" sz="2800" b="0" i="0" u="none" strike="noStrike" cap="none" normalizeH="0" baseline="0" dirty="0" err="1">
                <a:ln>
                  <a:noFill/>
                </a:ln>
                <a:solidFill>
                  <a:srgbClr val="871094"/>
                </a:solidFill>
                <a:effectLst/>
                <a:latin typeface="JetBrains Mono"/>
              </a:rPr>
              <a:t>gpt</a:t>
            </a:r>
            <a:r>
              <a:rPr kumimoji="0" lang="en-US" altLang="en-US" sz="2800" b="0" i="0" u="none" strike="noStrike" cap="none" normalizeH="0" baseline="0" dirty="0">
                <a:ln>
                  <a:noFill/>
                </a:ln>
                <a:solidFill>
                  <a:srgbClr val="871094"/>
                </a:solidFill>
                <a:effectLst/>
                <a:latin typeface="JetBrains Mono"/>
              </a:rPr>
              <a:t> </a:t>
            </a:r>
            <a:r>
              <a:rPr kumimoji="0" lang="en-US" altLang="en-US" sz="2800" b="0" i="0" u="none" strike="noStrike" cap="none" normalizeH="0" baseline="0" dirty="0">
                <a:ln>
                  <a:noFill/>
                </a:ln>
                <a:solidFill>
                  <a:srgbClr val="00627A"/>
                </a:solidFill>
                <a:effectLst/>
                <a:latin typeface="JetBrains Mono"/>
              </a:rPr>
              <a:t>&lt;&lt; </a:t>
            </a:r>
            <a:r>
              <a:rPr kumimoji="0" lang="en-US" altLang="en-US" sz="2800" b="0" i="0" u="none" strike="noStrike" cap="none" normalizeH="0" baseline="0" dirty="0" err="1">
                <a:ln>
                  <a:noFill/>
                </a:ln>
                <a:solidFill>
                  <a:srgbClr val="00627A"/>
                </a:solidFill>
                <a:effectLst/>
                <a:latin typeface="JetBrains Mono"/>
              </a:rPr>
              <a:t>endl</a:t>
            </a:r>
            <a:r>
              <a:rPr kumimoji="0" lang="en-US" altLang="en-US" sz="2800" b="0" i="0" u="none" strike="noStrike" cap="none" normalizeH="0" baseline="0" dirty="0">
                <a:ln>
                  <a:noFill/>
                </a:ln>
                <a:solidFill>
                  <a:srgbClr val="080808"/>
                </a:solidFill>
                <a:effectLst/>
                <a:latin typeface="JetBrains Mono"/>
              </a:rPr>
              <a:t>;</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    }</a:t>
            </a:r>
            <a:br>
              <a:rPr kumimoji="0" lang="en-US" altLang="en-US" sz="2800" b="0" i="0" u="none" strike="noStrike" cap="none" normalizeH="0" baseline="0" dirty="0">
                <a:ln>
                  <a:noFill/>
                </a:ln>
                <a:solidFill>
                  <a:srgbClr val="080808"/>
                </a:solidFill>
                <a:effectLst/>
                <a:latin typeface="JetBrains Mono"/>
              </a:rPr>
            </a:br>
            <a:r>
              <a:rPr kumimoji="0" lang="en-US" altLang="en-US" sz="2800" b="0" i="0" u="none" strike="noStrike" cap="none" normalizeH="0" baseline="0" dirty="0">
                <a:ln>
                  <a:noFill/>
                </a:ln>
                <a:solidFill>
                  <a:srgbClr val="080808"/>
                </a:solidFill>
                <a:effectLst/>
                <a:latin typeface="JetBrains Mono"/>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0" name="Rectangle: Rounded Corners 9">
            <a:extLst>
              <a:ext uri="{FF2B5EF4-FFF2-40B4-BE49-F238E27FC236}">
                <a16:creationId xmlns:a16="http://schemas.microsoft.com/office/drawing/2014/main" id="{F231341C-2F2C-CE16-8D09-1EEF5FCF9F1E}"/>
              </a:ext>
            </a:extLst>
          </p:cNvPr>
          <p:cNvSpPr/>
          <p:nvPr/>
        </p:nvSpPr>
        <p:spPr>
          <a:xfrm>
            <a:off x="1728439" y="3546088"/>
            <a:ext cx="4995746" cy="235290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7431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استفاده از متد</a:t>
            </a:r>
          </a:p>
        </p:txBody>
      </p:sp>
      <p:sp>
        <p:nvSpPr>
          <p:cNvPr id="3" name="Rectangle 1">
            <a:extLst>
              <a:ext uri="{FF2B5EF4-FFF2-40B4-BE49-F238E27FC236}">
                <a16:creationId xmlns:a16="http://schemas.microsoft.com/office/drawing/2014/main" id="{2C63AF48-E035-19CD-9FDE-53F9887688F9}"/>
              </a:ext>
            </a:extLst>
          </p:cNvPr>
          <p:cNvSpPr>
            <a:spLocks noChangeArrowheads="1"/>
          </p:cNvSpPr>
          <p:nvPr/>
        </p:nvSpPr>
        <p:spPr bwMode="auto">
          <a:xfrm>
            <a:off x="1070517" y="869361"/>
            <a:ext cx="7515922" cy="563231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00627A"/>
                </a:solidFill>
                <a:effectLst/>
                <a:latin typeface="JetBrains Mono"/>
              </a:rPr>
              <a:t>main</a:t>
            </a:r>
            <a:r>
              <a:rPr kumimoji="0" lang="en-US" altLang="en-US" sz="4000" b="0" i="0" u="none" strike="noStrike" cap="none" normalizeH="0" baseline="0" dirty="0">
                <a:ln>
                  <a:noFill/>
                </a:ln>
                <a:solidFill>
                  <a:srgbClr val="080808"/>
                </a:solidFill>
                <a:effectLst/>
                <a:latin typeface="JetBrains Mono"/>
              </a:rPr>
              <a:t>() {</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0000"/>
                </a:solidFill>
                <a:effectLst/>
                <a:latin typeface="JetBrains Mono"/>
              </a:rPr>
              <a:t>Student s</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0000"/>
                </a:solidFill>
                <a:effectLst/>
                <a:latin typeface="JetBrains Mono"/>
              </a:rPr>
              <a:t>s</a:t>
            </a:r>
            <a:r>
              <a:rPr kumimoji="0" lang="en-US" altLang="en-US" sz="4000" b="0" i="0" u="none" strike="noStrike" cap="none" normalizeH="0" baseline="0" dirty="0">
                <a:ln>
                  <a:noFill/>
                </a:ln>
                <a:solidFill>
                  <a:srgbClr val="080808"/>
                </a:solidFill>
                <a:effectLst/>
                <a:latin typeface="JetBrains Mono"/>
              </a:rPr>
              <a:t>.</a:t>
            </a:r>
            <a:r>
              <a:rPr kumimoji="0" lang="en-US" altLang="en-US" sz="4000" b="0" i="0" u="none" strike="noStrike" cap="none" normalizeH="0" baseline="0" dirty="0">
                <a:ln>
                  <a:noFill/>
                </a:ln>
                <a:solidFill>
                  <a:srgbClr val="871094"/>
                </a:solidFill>
                <a:effectLst/>
                <a:latin typeface="JetBrains Mono"/>
              </a:rPr>
              <a:t>name </a:t>
            </a:r>
            <a:r>
              <a:rPr kumimoji="0" lang="en-US" altLang="en-US" sz="4000" b="0" i="0" u="none" strike="noStrike" cap="none" normalizeH="0" baseline="0" dirty="0">
                <a:ln>
                  <a:noFill/>
                </a:ln>
                <a:solidFill>
                  <a:srgbClr val="00627A"/>
                </a:solidFill>
                <a:effectLst/>
                <a:latin typeface="JetBrains Mono"/>
              </a:rPr>
              <a:t>= </a:t>
            </a:r>
            <a:r>
              <a:rPr kumimoji="0" lang="en-US" altLang="en-US" sz="4000" b="0" i="0" u="none" strike="noStrike" cap="none" normalizeH="0" baseline="0" dirty="0">
                <a:ln>
                  <a:noFill/>
                </a:ln>
                <a:solidFill>
                  <a:srgbClr val="067D17"/>
                </a:solidFill>
                <a:effectLst/>
                <a:latin typeface="JetBrains Mono"/>
              </a:rPr>
              <a:t>"Hossein"</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s</a:t>
            </a:r>
            <a:r>
              <a:rPr kumimoji="0" lang="en-US" altLang="en-US" sz="4000" b="0" i="0" u="none" strike="noStrike" cap="none" normalizeH="0" baseline="0" dirty="0" err="1">
                <a:ln>
                  <a:noFill/>
                </a:ln>
                <a:solidFill>
                  <a:srgbClr val="080808"/>
                </a:solidFill>
                <a:effectLst/>
                <a:latin typeface="JetBrains Mono"/>
              </a:rPr>
              <a:t>.</a:t>
            </a:r>
            <a:r>
              <a:rPr kumimoji="0" lang="en-US" altLang="en-US" sz="4000" b="0" i="0" u="none" strike="noStrike" cap="none" normalizeH="0" baseline="0" dirty="0" err="1">
                <a:ln>
                  <a:noFill/>
                </a:ln>
                <a:solidFill>
                  <a:srgbClr val="871094"/>
                </a:solidFill>
                <a:effectLst/>
                <a:latin typeface="JetBrains Mono"/>
              </a:rPr>
              <a:t>age</a:t>
            </a:r>
            <a:r>
              <a:rPr kumimoji="0" lang="en-US" altLang="en-US" sz="4000" b="0" i="0" u="none" strike="noStrike" cap="none" normalizeH="0" baseline="0" dirty="0">
                <a:ln>
                  <a:noFill/>
                </a:ln>
                <a:solidFill>
                  <a:srgbClr val="871094"/>
                </a:solidFill>
                <a:effectLst/>
                <a:latin typeface="JetBrains Mono"/>
              </a:rPr>
              <a:t> </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1750EB"/>
                </a:solidFill>
                <a:effectLst/>
                <a:latin typeface="JetBrains Mono"/>
              </a:rPr>
              <a:t>20</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s</a:t>
            </a:r>
            <a:r>
              <a:rPr kumimoji="0" lang="en-US" altLang="en-US" sz="4000" b="0" i="0" u="none" strike="noStrike" cap="none" normalizeH="0" baseline="0" dirty="0" err="1">
                <a:ln>
                  <a:noFill/>
                </a:ln>
                <a:solidFill>
                  <a:srgbClr val="080808"/>
                </a:solidFill>
                <a:effectLst/>
                <a:latin typeface="JetBrains Mono"/>
              </a:rPr>
              <a:t>.</a:t>
            </a:r>
            <a:r>
              <a:rPr kumimoji="0" lang="en-US" altLang="en-US" sz="4000" b="0" i="0" u="none" strike="noStrike" cap="none" normalizeH="0" baseline="0" dirty="0" err="1">
                <a:ln>
                  <a:noFill/>
                </a:ln>
                <a:solidFill>
                  <a:srgbClr val="871094"/>
                </a:solidFill>
                <a:effectLst/>
                <a:latin typeface="JetBrains Mono"/>
              </a:rPr>
              <a:t>gpt</a:t>
            </a:r>
            <a:r>
              <a:rPr kumimoji="0" lang="en-US" altLang="en-US" sz="4000" b="0" i="0" u="none" strike="noStrike" cap="none" normalizeH="0" baseline="0" dirty="0">
                <a:ln>
                  <a:noFill/>
                </a:ln>
                <a:solidFill>
                  <a:srgbClr val="871094"/>
                </a:solidFill>
                <a:effectLst/>
                <a:latin typeface="JetBrains Mono"/>
              </a:rPr>
              <a:t> </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1750EB"/>
                </a:solidFill>
                <a:effectLst/>
                <a:latin typeface="JetBrains Mono"/>
              </a:rPr>
              <a:t>19.5</a:t>
            </a:r>
            <a:r>
              <a:rPr kumimoji="0" lang="en-US" altLang="en-US" sz="40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s</a:t>
            </a:r>
            <a:r>
              <a:rPr kumimoji="0" lang="en-US" altLang="en-US" sz="4000" b="0" i="0" u="none" strike="noStrike" cap="none" normalizeH="0" baseline="0" dirty="0" err="1">
                <a:ln>
                  <a:noFill/>
                </a:ln>
                <a:solidFill>
                  <a:srgbClr val="080808"/>
                </a:solidFill>
                <a:effectLst/>
                <a:latin typeface="JetBrains Mono"/>
              </a:rPr>
              <a:t>.</a:t>
            </a:r>
            <a:r>
              <a:rPr kumimoji="0" lang="en-US" altLang="en-US" sz="4000" b="0" i="0" u="none" strike="noStrike" cap="none" normalizeH="0" baseline="0" dirty="0" err="1">
                <a:ln>
                  <a:noFill/>
                </a:ln>
                <a:solidFill>
                  <a:srgbClr val="00627A"/>
                </a:solidFill>
                <a:effectLst/>
                <a:latin typeface="JetBrains Mono"/>
              </a:rPr>
              <a:t>printInfo</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return </a:t>
            </a:r>
            <a:r>
              <a:rPr kumimoji="0" lang="en-US" altLang="en-US" sz="4000" b="0" i="0" u="none" strike="noStrike" cap="none" normalizeH="0" baseline="0" dirty="0">
                <a:ln>
                  <a:noFill/>
                </a:ln>
                <a:solidFill>
                  <a:srgbClr val="1750EB"/>
                </a:solidFill>
                <a:effectLst/>
                <a:latin typeface="JetBrains Mono"/>
              </a:rPr>
              <a:t>0</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F49ABE36-85D9-E29E-B21B-D41DAD3411EC}"/>
              </a:ext>
            </a:extLst>
          </p:cNvPr>
          <p:cNvSpPr/>
          <p:nvPr/>
        </p:nvSpPr>
        <p:spPr>
          <a:xfrm>
            <a:off x="1304693" y="4549698"/>
            <a:ext cx="3356517" cy="8028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7649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سطوح دسترسی</a:t>
            </a:r>
          </a:p>
        </p:txBody>
      </p:sp>
    </p:spTree>
    <p:extLst>
      <p:ext uri="{BB962C8B-B14F-4D97-AF65-F5344CB8AC3E}">
        <p14:creationId xmlns:p14="http://schemas.microsoft.com/office/powerpoint/2010/main" val="526748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سطوح دسترسی </a:t>
            </a:r>
            <a:r>
              <a:rPr lang="en-US" sz="4000" b="1" cap="none" dirty="0">
                <a:solidFill>
                  <a:schemeClr val="accent2">
                    <a:lumMod val="75000"/>
                  </a:schemeClr>
                </a:solidFill>
                <a:latin typeface="Peyda" pitchFamily="2" charset="-78"/>
                <a:cs typeface="Peyda" pitchFamily="2" charset="-78"/>
              </a:rPr>
              <a:t>public</a:t>
            </a:r>
            <a:r>
              <a:rPr lang="fa-IR" sz="4000" b="1" dirty="0">
                <a:solidFill>
                  <a:schemeClr val="accent2">
                    <a:lumMod val="75000"/>
                  </a:schemeClr>
                </a:solidFill>
                <a:latin typeface="Peyda" pitchFamily="2" charset="-78"/>
                <a:cs typeface="Peyda" pitchFamily="2" charset="-78"/>
              </a:rPr>
              <a:t> و </a:t>
            </a:r>
            <a:r>
              <a:rPr lang="en-US" sz="4000" b="1" cap="none" dirty="0">
                <a:solidFill>
                  <a:schemeClr val="accent2">
                    <a:lumMod val="75000"/>
                  </a:schemeClr>
                </a:solidFill>
                <a:latin typeface="Peyda" pitchFamily="2" charset="-78"/>
                <a:cs typeface="Peyda" pitchFamily="2" charset="-78"/>
              </a:rPr>
              <a:t>private</a:t>
            </a:r>
            <a:endParaRPr lang="en-US" sz="4000" b="1" dirty="0">
              <a:solidFill>
                <a:schemeClr val="accent2">
                  <a:lumMod val="75000"/>
                </a:schemeClr>
              </a:solidFill>
              <a:latin typeface="Peyda" pitchFamily="2" charset="-78"/>
              <a:cs typeface="Peyda" pitchFamily="2" charset="-78"/>
            </a:endParaRPr>
          </a:p>
        </p:txBody>
      </p:sp>
      <p:sp>
        <p:nvSpPr>
          <p:cNvPr id="6" name="Rectangle 1">
            <a:extLst>
              <a:ext uri="{FF2B5EF4-FFF2-40B4-BE49-F238E27FC236}">
                <a16:creationId xmlns:a16="http://schemas.microsoft.com/office/drawing/2014/main" id="{B01CD6CE-13B2-1BB7-51C1-9A59302FAFE0}"/>
              </a:ext>
            </a:extLst>
          </p:cNvPr>
          <p:cNvSpPr>
            <a:spLocks noChangeArrowheads="1"/>
          </p:cNvSpPr>
          <p:nvPr/>
        </p:nvSpPr>
        <p:spPr bwMode="auto">
          <a:xfrm>
            <a:off x="3969835" y="1423358"/>
            <a:ext cx="3801746" cy="4524315"/>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0" i="0" u="none" strike="noStrike" cap="none" normalizeH="0" baseline="0" dirty="0">
                <a:ln>
                  <a:noFill/>
                </a:ln>
                <a:solidFill>
                  <a:srgbClr val="0033B3"/>
                </a:solidFill>
                <a:effectLst/>
                <a:latin typeface="JetBrains Mono"/>
              </a:rPr>
              <a:t>class </a:t>
            </a:r>
            <a:r>
              <a:rPr kumimoji="0" lang="en-US" altLang="en-US" sz="4800" b="0" i="0" u="none" strike="noStrike" cap="none" normalizeH="0" baseline="0" dirty="0">
                <a:ln>
                  <a:noFill/>
                </a:ln>
                <a:solidFill>
                  <a:srgbClr val="000000"/>
                </a:solidFill>
                <a:effectLst/>
                <a:latin typeface="JetBrains Mono"/>
              </a:rPr>
              <a:t>Student </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033B3"/>
                </a:solidFill>
                <a:effectLst/>
                <a:latin typeface="JetBrains Mono"/>
              </a:rPr>
              <a:t>private</a:t>
            </a:r>
            <a:r>
              <a:rPr kumimoji="0" lang="en-US" altLang="en-US" sz="4800" b="0" i="0" u="none" strike="noStrike" cap="none" normalizeH="0" baseline="0" dirty="0">
                <a:ln>
                  <a:noFill/>
                </a:ln>
                <a:solidFill>
                  <a:srgbClr val="808080"/>
                </a:solidFill>
                <a:effectLst/>
                <a:latin typeface="JetBrains Mono"/>
              </a:rPr>
              <a:t>:</a:t>
            </a:r>
            <a:br>
              <a:rPr kumimoji="0" lang="en-US" altLang="en-US" sz="4800" b="0" i="0" u="none" strike="noStrike" cap="none" normalizeH="0" baseline="0" dirty="0">
                <a:ln>
                  <a:noFill/>
                </a:ln>
                <a:solidFill>
                  <a:srgbClr val="808080"/>
                </a:solidFill>
                <a:effectLst/>
                <a:latin typeface="JetBrains Mono"/>
              </a:rPr>
            </a:b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033B3"/>
                </a:solidFill>
                <a:effectLst/>
                <a:latin typeface="JetBrains Mono"/>
              </a:rPr>
              <a:t>public</a:t>
            </a:r>
            <a:r>
              <a:rPr kumimoji="0" lang="en-US" altLang="en-US" sz="4800" b="0" i="0" u="none" strike="noStrike" cap="none" normalizeH="0" baseline="0" dirty="0">
                <a:ln>
                  <a:noFill/>
                </a:ln>
                <a:solidFill>
                  <a:srgbClr val="080808"/>
                </a:solidFill>
                <a:effectLst/>
                <a:latin typeface="JetBrains Mono"/>
              </a:rPr>
              <a:t>:</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    </a:t>
            </a:r>
            <a:br>
              <a:rPr kumimoji="0" lang="en-US" altLang="en-US" sz="4800" b="0" i="0" u="none" strike="noStrike" cap="none" normalizeH="0" baseline="0" dirty="0">
                <a:ln>
                  <a:noFill/>
                </a:ln>
                <a:solidFill>
                  <a:srgbClr val="080808"/>
                </a:solidFill>
                <a:effectLst/>
                <a:latin typeface="JetBrains Mono"/>
              </a:rPr>
            </a:br>
            <a:r>
              <a:rPr kumimoji="0" lang="en-US" altLang="en-US" sz="4800" b="0" i="0" u="none" strike="noStrike" cap="none" normalizeH="0" baseline="0" dirty="0">
                <a:ln>
                  <a:noFill/>
                </a:ln>
                <a:solidFill>
                  <a:srgbClr val="080808"/>
                </a:solidFill>
                <a:effectLst/>
                <a:latin typeface="JetBrains Mono"/>
              </a:rPr>
              <a:t>};</a:t>
            </a:r>
            <a:endParaRPr kumimoji="0" lang="en-US" altLang="en-US" sz="4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688347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متد های </a:t>
            </a:r>
            <a:r>
              <a:rPr lang="en-US" sz="6000" b="1" cap="none" dirty="0">
                <a:solidFill>
                  <a:schemeClr val="accent2">
                    <a:lumMod val="75000"/>
                  </a:schemeClr>
                </a:solidFill>
                <a:latin typeface="Peyda" pitchFamily="2" charset="-78"/>
                <a:cs typeface="Peyda" pitchFamily="2" charset="-78"/>
              </a:rPr>
              <a:t>setter</a:t>
            </a:r>
            <a:r>
              <a:rPr lang="en-US" sz="6000" b="1" dirty="0">
                <a:solidFill>
                  <a:schemeClr val="accent2">
                    <a:lumMod val="75000"/>
                  </a:schemeClr>
                </a:solidFill>
                <a:latin typeface="Peyda" pitchFamily="2" charset="-78"/>
                <a:cs typeface="Peyda" pitchFamily="2" charset="-78"/>
              </a:rPr>
              <a:t> </a:t>
            </a:r>
            <a:r>
              <a:rPr lang="fa-IR" sz="6000" b="1" dirty="0">
                <a:solidFill>
                  <a:schemeClr val="accent2">
                    <a:lumMod val="75000"/>
                  </a:schemeClr>
                </a:solidFill>
                <a:latin typeface="Peyda" pitchFamily="2" charset="-78"/>
                <a:cs typeface="Peyda" pitchFamily="2" charset="-78"/>
              </a:rPr>
              <a:t> و </a:t>
            </a:r>
            <a:r>
              <a:rPr lang="en-US" sz="6000" b="1" cap="none" dirty="0">
                <a:solidFill>
                  <a:schemeClr val="accent2">
                    <a:lumMod val="75000"/>
                  </a:schemeClr>
                </a:solidFill>
                <a:latin typeface="Peyda" pitchFamily="2" charset="-78"/>
                <a:cs typeface="Peyda" pitchFamily="2" charset="-78"/>
              </a:rPr>
              <a:t>getter</a:t>
            </a:r>
            <a:endParaRPr lang="fa-IR" sz="6000" b="1" dirty="0">
              <a:solidFill>
                <a:schemeClr val="accent2">
                  <a:lumMod val="75000"/>
                </a:schemeClr>
              </a:solidFill>
              <a:latin typeface="Peyda" pitchFamily="2" charset="-78"/>
              <a:cs typeface="Peyda" pitchFamily="2" charset="-78"/>
            </a:endParaRPr>
          </a:p>
        </p:txBody>
      </p:sp>
    </p:spTree>
    <p:extLst>
      <p:ext uri="{BB962C8B-B14F-4D97-AF65-F5344CB8AC3E}">
        <p14:creationId xmlns:p14="http://schemas.microsoft.com/office/powerpoint/2010/main" val="4008030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متد </a:t>
            </a:r>
            <a:r>
              <a:rPr lang="en-US" sz="4000" b="1" cap="none" dirty="0" err="1">
                <a:solidFill>
                  <a:schemeClr val="accent2">
                    <a:lumMod val="75000"/>
                  </a:schemeClr>
                </a:solidFill>
                <a:latin typeface="Peyda" pitchFamily="2" charset="-78"/>
                <a:cs typeface="Peyda" pitchFamily="2" charset="-78"/>
              </a:rPr>
              <a:t>setAge</a:t>
            </a:r>
            <a:endParaRPr lang="en-US" sz="4000" b="1" dirty="0">
              <a:solidFill>
                <a:schemeClr val="accent2">
                  <a:lumMod val="75000"/>
                </a:schemeClr>
              </a:solidFill>
              <a:latin typeface="Peyda" pitchFamily="2" charset="-78"/>
              <a:cs typeface="Peyda" pitchFamily="2" charset="-78"/>
            </a:endParaRPr>
          </a:p>
        </p:txBody>
      </p:sp>
      <p:sp>
        <p:nvSpPr>
          <p:cNvPr id="3" name="Rectangle 1">
            <a:extLst>
              <a:ext uri="{FF2B5EF4-FFF2-40B4-BE49-F238E27FC236}">
                <a16:creationId xmlns:a16="http://schemas.microsoft.com/office/drawing/2014/main" id="{B611A4BF-EB6E-68F0-2451-1E51F8F9885D}"/>
              </a:ext>
            </a:extLst>
          </p:cNvPr>
          <p:cNvSpPr>
            <a:spLocks noChangeArrowheads="1"/>
          </p:cNvSpPr>
          <p:nvPr/>
        </p:nvSpPr>
        <p:spPr bwMode="auto">
          <a:xfrm>
            <a:off x="3958681" y="1423358"/>
            <a:ext cx="6679581" cy="48320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33B3"/>
                </a:solidFill>
                <a:effectLst/>
                <a:latin typeface="JetBrains Mono"/>
              </a:rPr>
              <a:t>void </a:t>
            </a:r>
            <a:r>
              <a:rPr kumimoji="0" lang="en-US" altLang="en-US" sz="4400" b="0" i="0" u="none" strike="noStrike" cap="none" normalizeH="0" baseline="0" dirty="0" err="1">
                <a:ln>
                  <a:noFill/>
                </a:ln>
                <a:solidFill>
                  <a:srgbClr val="00627A"/>
                </a:solidFill>
                <a:effectLst/>
                <a:latin typeface="JetBrains Mono"/>
              </a:rPr>
              <a:t>setAge</a:t>
            </a:r>
            <a:r>
              <a:rPr kumimoji="0" lang="en-US" altLang="en-US" sz="4400" b="0" i="0" u="none" strike="noStrike" cap="none" normalizeH="0" baseline="0" dirty="0">
                <a:ln>
                  <a:noFill/>
                </a:ln>
                <a:solidFill>
                  <a:srgbClr val="080808"/>
                </a:solidFill>
                <a:effectLst/>
                <a:latin typeface="JetBrains Mono"/>
              </a:rPr>
              <a:t>(</a:t>
            </a:r>
            <a:r>
              <a:rPr kumimoji="0" lang="en-US" altLang="en-US" sz="4400" b="0" i="0" u="none" strike="noStrike" cap="none" normalizeH="0" baseline="0" dirty="0">
                <a:ln>
                  <a:noFill/>
                </a:ln>
                <a:solidFill>
                  <a:srgbClr val="0033B3"/>
                </a:solidFill>
                <a:effectLst/>
                <a:latin typeface="JetBrains Mono"/>
              </a:rPr>
              <a:t>int </a:t>
            </a:r>
            <a:r>
              <a:rPr kumimoji="0" lang="en-US" altLang="en-US" sz="4400" b="0" i="0" u="none" strike="noStrike" cap="none" normalizeH="0" baseline="0" dirty="0">
                <a:ln>
                  <a:noFill/>
                </a:ln>
                <a:solidFill>
                  <a:srgbClr val="000000"/>
                </a:solidFill>
                <a:effectLst/>
                <a:latin typeface="JetBrains Mono"/>
              </a:rPr>
              <a:t>a</a:t>
            </a:r>
            <a:r>
              <a:rPr kumimoji="0" lang="en-US" altLang="en-US" sz="4400" b="0" i="0" u="none" strike="noStrike" cap="none" normalizeH="0" baseline="0" dirty="0">
                <a:ln>
                  <a:noFill/>
                </a:ln>
                <a:solidFill>
                  <a:srgbClr val="080808"/>
                </a:solidFill>
                <a:effectLst/>
                <a:latin typeface="JetBrains Mono"/>
              </a:rPr>
              <a:t>) {</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if </a:t>
            </a:r>
            <a:r>
              <a:rPr kumimoji="0" lang="en-US" altLang="en-US" sz="4400" b="0" i="0" u="none" strike="noStrike" cap="none" normalizeH="0" baseline="0" dirty="0">
                <a:ln>
                  <a:noFill/>
                </a:ln>
                <a:solidFill>
                  <a:srgbClr val="080808"/>
                </a:solidFill>
                <a:effectLst/>
                <a:latin typeface="JetBrains Mono"/>
              </a:rPr>
              <a:t>(</a:t>
            </a:r>
            <a:r>
              <a:rPr kumimoji="0" lang="en-US" altLang="en-US" sz="4400" b="0" i="0" u="none" strike="noStrike" cap="none" normalizeH="0" baseline="0" dirty="0">
                <a:ln>
                  <a:noFill/>
                </a:ln>
                <a:solidFill>
                  <a:srgbClr val="871094"/>
                </a:solidFill>
                <a:effectLst/>
                <a:latin typeface="JetBrains Mono"/>
              </a:rPr>
              <a:t>a </a:t>
            </a:r>
            <a:r>
              <a:rPr kumimoji="0" lang="en-US" altLang="en-US" sz="4400" b="0" i="0" u="none" strike="noStrike" cap="none" normalizeH="0" baseline="0" dirty="0">
                <a:ln>
                  <a:noFill/>
                </a:ln>
                <a:solidFill>
                  <a:srgbClr val="080808"/>
                </a:solidFill>
                <a:effectLst/>
                <a:latin typeface="JetBrains Mono"/>
              </a:rPr>
              <a:t>&lt;= </a:t>
            </a:r>
            <a:r>
              <a:rPr kumimoji="0" lang="en-US" altLang="en-US" sz="4400" b="0" i="0" u="none" strike="noStrike" cap="none" normalizeH="0" baseline="0" dirty="0">
                <a:ln>
                  <a:noFill/>
                </a:ln>
                <a:solidFill>
                  <a:srgbClr val="1750EB"/>
                </a:solidFill>
                <a:effectLst/>
                <a:latin typeface="JetBrains Mono"/>
              </a:rPr>
              <a:t>0</a:t>
            </a:r>
            <a:r>
              <a:rPr kumimoji="0" lang="en-US" altLang="en-US" sz="4400" b="0" i="0" u="none" strike="noStrike" cap="none" normalizeH="0" baseline="0" dirty="0">
                <a:ln>
                  <a:noFill/>
                </a:ln>
                <a:solidFill>
                  <a:srgbClr val="080808"/>
                </a:solidFill>
                <a:effectLst/>
                <a:latin typeface="JetBrains Mono"/>
              </a:rPr>
              <a:t>) {</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871094"/>
                </a:solidFill>
                <a:effectLst/>
                <a:latin typeface="JetBrains Mono"/>
              </a:rPr>
              <a:t>age </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1750EB"/>
                </a:solidFill>
                <a:effectLst/>
                <a:latin typeface="JetBrains Mono"/>
              </a:rPr>
              <a:t>20</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else </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871094"/>
                </a:solidFill>
                <a:effectLst/>
                <a:latin typeface="JetBrains Mono"/>
              </a:rPr>
              <a:t>age </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0000"/>
                </a:solidFill>
                <a:effectLst/>
                <a:latin typeface="JetBrains Mono"/>
              </a:rPr>
              <a:t>a</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431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یاد آوری</a:t>
            </a:r>
          </a:p>
        </p:txBody>
      </p:sp>
    </p:spTree>
    <p:extLst>
      <p:ext uri="{BB962C8B-B14F-4D97-AF65-F5344CB8AC3E}">
        <p14:creationId xmlns:p14="http://schemas.microsoft.com/office/powerpoint/2010/main" val="2628378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cap="none" dirty="0">
                <a:solidFill>
                  <a:schemeClr val="accent2">
                    <a:lumMod val="75000"/>
                  </a:schemeClr>
                </a:solidFill>
                <a:latin typeface="Peyda" pitchFamily="2" charset="-78"/>
                <a:cs typeface="Peyda" pitchFamily="2" charset="-78"/>
              </a:rPr>
              <a:t>کلمه </a:t>
            </a:r>
            <a:r>
              <a:rPr lang="en-US" sz="6000" b="1" cap="none" dirty="0">
                <a:solidFill>
                  <a:schemeClr val="accent2">
                    <a:lumMod val="75000"/>
                  </a:schemeClr>
                </a:solidFill>
                <a:latin typeface="Peyda" pitchFamily="2" charset="-78"/>
                <a:cs typeface="Peyda" pitchFamily="2" charset="-78"/>
              </a:rPr>
              <a:t>This</a:t>
            </a:r>
            <a:endParaRPr lang="fa-IR" sz="6000" b="1" cap="none" dirty="0">
              <a:solidFill>
                <a:schemeClr val="accent2">
                  <a:lumMod val="75000"/>
                </a:schemeClr>
              </a:solidFill>
              <a:latin typeface="Peyda" pitchFamily="2" charset="-78"/>
              <a:cs typeface="Peyda" pitchFamily="2" charset="-78"/>
            </a:endParaRPr>
          </a:p>
        </p:txBody>
      </p:sp>
    </p:spTree>
    <p:extLst>
      <p:ext uri="{BB962C8B-B14F-4D97-AF65-F5344CB8AC3E}">
        <p14:creationId xmlns:p14="http://schemas.microsoft.com/office/powerpoint/2010/main" val="15894971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استفاده از </a:t>
            </a:r>
            <a:r>
              <a:rPr lang="en-US" sz="4000" b="1" cap="none" dirty="0">
                <a:solidFill>
                  <a:schemeClr val="accent2">
                    <a:lumMod val="75000"/>
                  </a:schemeClr>
                </a:solidFill>
                <a:latin typeface="Peyda" pitchFamily="2" charset="-78"/>
                <a:cs typeface="Peyda" pitchFamily="2" charset="-78"/>
              </a:rPr>
              <a:t>This</a:t>
            </a:r>
          </a:p>
        </p:txBody>
      </p:sp>
      <p:sp>
        <p:nvSpPr>
          <p:cNvPr id="4" name="Rectangle 1">
            <a:extLst>
              <a:ext uri="{FF2B5EF4-FFF2-40B4-BE49-F238E27FC236}">
                <a16:creationId xmlns:a16="http://schemas.microsoft.com/office/drawing/2014/main" id="{7AA1ED58-266E-D17F-AD27-96E8218F938E}"/>
              </a:ext>
            </a:extLst>
          </p:cNvPr>
          <p:cNvSpPr>
            <a:spLocks noChangeArrowheads="1"/>
          </p:cNvSpPr>
          <p:nvPr/>
        </p:nvSpPr>
        <p:spPr bwMode="auto">
          <a:xfrm>
            <a:off x="3824868" y="1546208"/>
            <a:ext cx="7259444" cy="44012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a:ln>
                  <a:noFill/>
                </a:ln>
                <a:solidFill>
                  <a:srgbClr val="0033B3"/>
                </a:solidFill>
                <a:effectLst/>
                <a:latin typeface="JetBrains Mono"/>
              </a:rPr>
              <a:t>void </a:t>
            </a:r>
            <a:r>
              <a:rPr kumimoji="0" lang="en-US" altLang="en-US" sz="4000" b="0" i="0" u="none" strike="noStrike" cap="none" normalizeH="0" baseline="0">
                <a:ln>
                  <a:noFill/>
                </a:ln>
                <a:solidFill>
                  <a:srgbClr val="00627A"/>
                </a:solidFill>
                <a:effectLst/>
                <a:latin typeface="JetBrains Mono"/>
              </a:rPr>
              <a:t>setAge</a:t>
            </a:r>
            <a:r>
              <a:rPr kumimoji="0" lang="en-US" altLang="en-US" sz="4000" b="0" i="0" u="none" strike="noStrike" cap="none" normalizeH="0" baseline="0">
                <a:ln>
                  <a:noFill/>
                </a:ln>
                <a:solidFill>
                  <a:srgbClr val="080808"/>
                </a:solidFill>
                <a:effectLst/>
                <a:latin typeface="JetBrains Mono"/>
              </a:rPr>
              <a:t>(</a:t>
            </a:r>
            <a:r>
              <a:rPr kumimoji="0" lang="en-US" altLang="en-US" sz="4000" b="0" i="0" u="none" strike="noStrike" cap="none" normalizeH="0" baseline="0">
                <a:ln>
                  <a:noFill/>
                </a:ln>
                <a:solidFill>
                  <a:srgbClr val="0033B3"/>
                </a:solidFill>
                <a:effectLst/>
                <a:latin typeface="JetBrains Mono"/>
              </a:rPr>
              <a:t>int </a:t>
            </a:r>
            <a:r>
              <a:rPr kumimoji="0" lang="en-US" altLang="en-US" sz="4000" b="0" i="0" u="none" strike="noStrike" cap="none" normalizeH="0" baseline="0">
                <a:ln>
                  <a:noFill/>
                </a:ln>
                <a:solidFill>
                  <a:srgbClr val="000000"/>
                </a:solidFill>
                <a:effectLst/>
                <a:latin typeface="JetBrains Mono"/>
              </a:rPr>
              <a:t>age</a:t>
            </a:r>
            <a:r>
              <a:rPr kumimoji="0" lang="en-US" altLang="en-US" sz="4000" b="0" i="0" u="none" strike="noStrike" cap="none" normalizeH="0" baseline="0">
                <a:ln>
                  <a:noFill/>
                </a:ln>
                <a:solidFill>
                  <a:srgbClr val="080808"/>
                </a:solidFill>
                <a:effectLst/>
                <a:latin typeface="JetBrains Mono"/>
              </a:rPr>
              <a:t>) {</a:t>
            </a:r>
            <a:br>
              <a:rPr kumimoji="0" lang="en-US" altLang="en-US" sz="4000" b="0" i="0" u="none" strike="noStrike" cap="none" normalizeH="0" baseline="0">
                <a:ln>
                  <a:noFill/>
                </a:ln>
                <a:solidFill>
                  <a:srgbClr val="080808"/>
                </a:solidFill>
                <a:effectLst/>
                <a:latin typeface="JetBrains Mono"/>
              </a:rPr>
            </a:br>
            <a:r>
              <a:rPr kumimoji="0" lang="en-US" altLang="en-US" sz="4000" b="0" i="0" u="none" strike="noStrike" cap="none" normalizeH="0" baseline="0">
                <a:ln>
                  <a:noFill/>
                </a:ln>
                <a:solidFill>
                  <a:srgbClr val="080808"/>
                </a:solidFill>
                <a:effectLst/>
                <a:latin typeface="JetBrains Mono"/>
              </a:rPr>
              <a:t>    </a:t>
            </a:r>
            <a:r>
              <a:rPr kumimoji="0" lang="en-US" altLang="en-US" sz="4000" b="0" i="0" u="none" strike="noStrike" cap="none" normalizeH="0" baseline="0">
                <a:ln>
                  <a:noFill/>
                </a:ln>
                <a:solidFill>
                  <a:srgbClr val="0033B3"/>
                </a:solidFill>
                <a:effectLst/>
                <a:latin typeface="JetBrains Mono"/>
              </a:rPr>
              <a:t>if </a:t>
            </a:r>
            <a:r>
              <a:rPr kumimoji="0" lang="en-US" altLang="en-US" sz="4000" b="0" i="0" u="none" strike="noStrike" cap="none" normalizeH="0" baseline="0">
                <a:ln>
                  <a:noFill/>
                </a:ln>
                <a:solidFill>
                  <a:srgbClr val="080808"/>
                </a:solidFill>
                <a:effectLst/>
                <a:latin typeface="JetBrains Mono"/>
              </a:rPr>
              <a:t>(</a:t>
            </a:r>
            <a:r>
              <a:rPr kumimoji="0" lang="en-US" altLang="en-US" sz="4000" b="0" i="0" u="none" strike="noStrike" cap="none" normalizeH="0" baseline="0">
                <a:ln>
                  <a:noFill/>
                </a:ln>
                <a:solidFill>
                  <a:srgbClr val="000000"/>
                </a:solidFill>
                <a:effectLst/>
                <a:latin typeface="JetBrains Mono"/>
              </a:rPr>
              <a:t>age </a:t>
            </a:r>
            <a:r>
              <a:rPr kumimoji="0" lang="en-US" altLang="en-US" sz="4000" b="0" i="0" u="none" strike="noStrike" cap="none" normalizeH="0" baseline="0">
                <a:ln>
                  <a:noFill/>
                </a:ln>
                <a:solidFill>
                  <a:srgbClr val="080808"/>
                </a:solidFill>
                <a:effectLst/>
                <a:latin typeface="JetBrains Mono"/>
              </a:rPr>
              <a:t>&lt;= </a:t>
            </a:r>
            <a:r>
              <a:rPr kumimoji="0" lang="en-US" altLang="en-US" sz="4000" b="0" i="0" u="none" strike="noStrike" cap="none" normalizeH="0" baseline="0">
                <a:ln>
                  <a:noFill/>
                </a:ln>
                <a:solidFill>
                  <a:srgbClr val="1750EB"/>
                </a:solidFill>
                <a:effectLst/>
                <a:latin typeface="JetBrains Mono"/>
              </a:rPr>
              <a:t>0</a:t>
            </a:r>
            <a:r>
              <a:rPr kumimoji="0" lang="en-US" altLang="en-US" sz="4000" b="0" i="0" u="none" strike="noStrike" cap="none" normalizeH="0" baseline="0">
                <a:ln>
                  <a:noFill/>
                </a:ln>
                <a:solidFill>
                  <a:srgbClr val="080808"/>
                </a:solidFill>
                <a:effectLst/>
                <a:latin typeface="JetBrains Mono"/>
              </a:rPr>
              <a:t>) {</a:t>
            </a:r>
            <a:br>
              <a:rPr kumimoji="0" lang="en-US" altLang="en-US" sz="4000" b="0" i="0" u="none" strike="noStrike" cap="none" normalizeH="0" baseline="0">
                <a:ln>
                  <a:noFill/>
                </a:ln>
                <a:solidFill>
                  <a:srgbClr val="080808"/>
                </a:solidFill>
                <a:effectLst/>
                <a:latin typeface="JetBrains Mono"/>
              </a:rPr>
            </a:br>
            <a:r>
              <a:rPr kumimoji="0" lang="en-US" altLang="en-US" sz="4000" b="0" i="0" u="none" strike="noStrike" cap="none" normalizeH="0" baseline="0">
                <a:ln>
                  <a:noFill/>
                </a:ln>
                <a:solidFill>
                  <a:srgbClr val="080808"/>
                </a:solidFill>
                <a:effectLst/>
                <a:latin typeface="JetBrains Mono"/>
              </a:rPr>
              <a:t>        </a:t>
            </a:r>
            <a:r>
              <a:rPr kumimoji="0" lang="en-US" altLang="en-US" sz="4000" b="0" i="0" u="none" strike="noStrike" cap="none" normalizeH="0" baseline="0">
                <a:ln>
                  <a:noFill/>
                </a:ln>
                <a:solidFill>
                  <a:srgbClr val="0033B3"/>
                </a:solidFill>
                <a:effectLst/>
                <a:latin typeface="JetBrains Mono"/>
              </a:rPr>
              <a:t>this</a:t>
            </a:r>
            <a:r>
              <a:rPr kumimoji="0" lang="en-US" altLang="en-US" sz="4000" b="0" i="0" u="none" strike="noStrike" cap="none" normalizeH="0" baseline="0">
                <a:ln>
                  <a:noFill/>
                </a:ln>
                <a:solidFill>
                  <a:srgbClr val="080808"/>
                </a:solidFill>
                <a:effectLst/>
                <a:latin typeface="JetBrains Mono"/>
              </a:rPr>
              <a:t>-&gt;</a:t>
            </a:r>
            <a:r>
              <a:rPr kumimoji="0" lang="en-US" altLang="en-US" sz="4000" b="0" i="0" u="none" strike="noStrike" cap="none" normalizeH="0" baseline="0">
                <a:ln>
                  <a:noFill/>
                </a:ln>
                <a:solidFill>
                  <a:srgbClr val="871094"/>
                </a:solidFill>
                <a:effectLst/>
                <a:latin typeface="JetBrains Mono"/>
              </a:rPr>
              <a:t>age </a:t>
            </a:r>
            <a:r>
              <a:rPr kumimoji="0" lang="en-US" altLang="en-US" sz="4000" b="0" i="0" u="none" strike="noStrike" cap="none" normalizeH="0" baseline="0">
                <a:ln>
                  <a:noFill/>
                </a:ln>
                <a:solidFill>
                  <a:srgbClr val="080808"/>
                </a:solidFill>
                <a:effectLst/>
                <a:latin typeface="JetBrains Mono"/>
              </a:rPr>
              <a:t>= </a:t>
            </a:r>
            <a:r>
              <a:rPr kumimoji="0" lang="en-US" altLang="en-US" sz="4000" b="0" i="0" u="none" strike="noStrike" cap="none" normalizeH="0" baseline="0">
                <a:ln>
                  <a:noFill/>
                </a:ln>
                <a:solidFill>
                  <a:srgbClr val="1750EB"/>
                </a:solidFill>
                <a:effectLst/>
                <a:latin typeface="JetBrains Mono"/>
              </a:rPr>
              <a:t>20</a:t>
            </a:r>
            <a:r>
              <a:rPr kumimoji="0" lang="en-US" altLang="en-US" sz="4000" b="0" i="0" u="none" strike="noStrike" cap="none" normalizeH="0" baseline="0">
                <a:ln>
                  <a:noFill/>
                </a:ln>
                <a:solidFill>
                  <a:srgbClr val="080808"/>
                </a:solidFill>
                <a:effectLst/>
                <a:latin typeface="JetBrains Mono"/>
              </a:rPr>
              <a:t>;</a:t>
            </a:r>
            <a:br>
              <a:rPr kumimoji="0" lang="en-US" altLang="en-US" sz="4000" b="0" i="0" u="none" strike="noStrike" cap="none" normalizeH="0" baseline="0">
                <a:ln>
                  <a:noFill/>
                </a:ln>
                <a:solidFill>
                  <a:srgbClr val="080808"/>
                </a:solidFill>
                <a:effectLst/>
                <a:latin typeface="JetBrains Mono"/>
              </a:rPr>
            </a:br>
            <a:r>
              <a:rPr kumimoji="0" lang="en-US" altLang="en-US" sz="4000" b="0" i="0" u="none" strike="noStrike" cap="none" normalizeH="0" baseline="0">
                <a:ln>
                  <a:noFill/>
                </a:ln>
                <a:solidFill>
                  <a:srgbClr val="080808"/>
                </a:solidFill>
                <a:effectLst/>
                <a:latin typeface="JetBrains Mono"/>
              </a:rPr>
              <a:t>    }</a:t>
            </a:r>
            <a:r>
              <a:rPr kumimoji="0" lang="en-US" altLang="en-US" sz="4000" b="0" i="0" u="none" strike="noStrike" cap="none" normalizeH="0" baseline="0">
                <a:ln>
                  <a:noFill/>
                </a:ln>
                <a:solidFill>
                  <a:srgbClr val="0033B3"/>
                </a:solidFill>
                <a:effectLst/>
                <a:latin typeface="JetBrains Mono"/>
              </a:rPr>
              <a:t>else </a:t>
            </a:r>
            <a:r>
              <a:rPr kumimoji="0" lang="en-US" altLang="en-US" sz="4000" b="0" i="0" u="none" strike="noStrike" cap="none" normalizeH="0" baseline="0">
                <a:ln>
                  <a:noFill/>
                </a:ln>
                <a:solidFill>
                  <a:srgbClr val="080808"/>
                </a:solidFill>
                <a:effectLst/>
                <a:latin typeface="JetBrains Mono"/>
              </a:rPr>
              <a:t>{</a:t>
            </a:r>
            <a:br>
              <a:rPr kumimoji="0" lang="en-US" altLang="en-US" sz="4000" b="0" i="0" u="none" strike="noStrike" cap="none" normalizeH="0" baseline="0">
                <a:ln>
                  <a:noFill/>
                </a:ln>
                <a:solidFill>
                  <a:srgbClr val="080808"/>
                </a:solidFill>
                <a:effectLst/>
                <a:latin typeface="JetBrains Mono"/>
              </a:rPr>
            </a:br>
            <a:r>
              <a:rPr kumimoji="0" lang="en-US" altLang="en-US" sz="4000" b="0" i="0" u="none" strike="noStrike" cap="none" normalizeH="0" baseline="0">
                <a:ln>
                  <a:noFill/>
                </a:ln>
                <a:solidFill>
                  <a:srgbClr val="080808"/>
                </a:solidFill>
                <a:effectLst/>
                <a:latin typeface="JetBrains Mono"/>
              </a:rPr>
              <a:t>        </a:t>
            </a:r>
            <a:r>
              <a:rPr kumimoji="0" lang="en-US" altLang="en-US" sz="4000" b="0" i="0" u="none" strike="noStrike" cap="none" normalizeH="0" baseline="0">
                <a:ln>
                  <a:noFill/>
                </a:ln>
                <a:solidFill>
                  <a:srgbClr val="0033B3"/>
                </a:solidFill>
                <a:effectLst/>
                <a:latin typeface="JetBrains Mono"/>
              </a:rPr>
              <a:t>this</a:t>
            </a:r>
            <a:r>
              <a:rPr kumimoji="0" lang="en-US" altLang="en-US" sz="4000" b="0" i="0" u="none" strike="noStrike" cap="none" normalizeH="0" baseline="0">
                <a:ln>
                  <a:noFill/>
                </a:ln>
                <a:solidFill>
                  <a:srgbClr val="080808"/>
                </a:solidFill>
                <a:effectLst/>
                <a:latin typeface="JetBrains Mono"/>
              </a:rPr>
              <a:t>-&gt;</a:t>
            </a:r>
            <a:r>
              <a:rPr kumimoji="0" lang="en-US" altLang="en-US" sz="4000" b="0" i="0" u="none" strike="noStrike" cap="none" normalizeH="0" baseline="0">
                <a:ln>
                  <a:noFill/>
                </a:ln>
                <a:solidFill>
                  <a:srgbClr val="871094"/>
                </a:solidFill>
                <a:effectLst/>
                <a:latin typeface="JetBrains Mono"/>
              </a:rPr>
              <a:t>age </a:t>
            </a:r>
            <a:r>
              <a:rPr kumimoji="0" lang="en-US" altLang="en-US" sz="4000" b="0" i="0" u="none" strike="noStrike" cap="none" normalizeH="0" baseline="0">
                <a:ln>
                  <a:noFill/>
                </a:ln>
                <a:solidFill>
                  <a:srgbClr val="080808"/>
                </a:solidFill>
                <a:effectLst/>
                <a:latin typeface="JetBrains Mono"/>
              </a:rPr>
              <a:t>= </a:t>
            </a:r>
            <a:r>
              <a:rPr kumimoji="0" lang="en-US" altLang="en-US" sz="4000" b="0" i="0" u="none" strike="noStrike" cap="none" normalizeH="0" baseline="0">
                <a:ln>
                  <a:noFill/>
                </a:ln>
                <a:solidFill>
                  <a:srgbClr val="000000"/>
                </a:solidFill>
                <a:effectLst/>
                <a:latin typeface="JetBrains Mono"/>
              </a:rPr>
              <a:t>age</a:t>
            </a:r>
            <a:r>
              <a:rPr kumimoji="0" lang="en-US" altLang="en-US" sz="4000" b="0" i="0" u="none" strike="noStrike" cap="none" normalizeH="0" baseline="0">
                <a:ln>
                  <a:noFill/>
                </a:ln>
                <a:solidFill>
                  <a:srgbClr val="080808"/>
                </a:solidFill>
                <a:effectLst/>
                <a:latin typeface="JetBrains Mono"/>
              </a:rPr>
              <a:t>;</a:t>
            </a:r>
            <a:br>
              <a:rPr kumimoji="0" lang="en-US" altLang="en-US" sz="4000" b="0" i="0" u="none" strike="noStrike" cap="none" normalizeH="0" baseline="0">
                <a:ln>
                  <a:noFill/>
                </a:ln>
                <a:solidFill>
                  <a:srgbClr val="080808"/>
                </a:solidFill>
                <a:effectLst/>
                <a:latin typeface="JetBrains Mono"/>
              </a:rPr>
            </a:br>
            <a:r>
              <a:rPr kumimoji="0" lang="en-US" altLang="en-US" sz="4000" b="0" i="0" u="none" strike="noStrike" cap="none" normalizeH="0" baseline="0">
                <a:ln>
                  <a:noFill/>
                </a:ln>
                <a:solidFill>
                  <a:srgbClr val="080808"/>
                </a:solidFill>
                <a:effectLst/>
                <a:latin typeface="JetBrains Mono"/>
              </a:rPr>
              <a:t>    }</a:t>
            </a:r>
            <a:br>
              <a:rPr kumimoji="0" lang="en-US" altLang="en-US" sz="4000" b="0" i="0" u="none" strike="noStrike" cap="none" normalizeH="0" baseline="0">
                <a:ln>
                  <a:noFill/>
                </a:ln>
                <a:solidFill>
                  <a:srgbClr val="080808"/>
                </a:solidFill>
                <a:effectLst/>
                <a:latin typeface="JetBrains Mono"/>
              </a:rPr>
            </a:br>
            <a:r>
              <a:rPr kumimoji="0" lang="en-US" altLang="en-US" sz="4000" b="0" i="0" u="none" strike="noStrike" cap="none" normalizeH="0" baseline="0">
                <a:ln>
                  <a:noFill/>
                </a:ln>
                <a:solidFill>
                  <a:srgbClr val="080808"/>
                </a:solidFill>
                <a:effectLst/>
                <a:latin typeface="JetBrains Mono"/>
              </a:rPr>
              <a:t>}</a:t>
            </a:r>
            <a:endParaRPr kumimoji="0" lang="en-US" altLang="en-US" sz="32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38884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متد </a:t>
            </a:r>
            <a:r>
              <a:rPr lang="en-US" sz="4000" b="1" cap="none" dirty="0" err="1">
                <a:solidFill>
                  <a:schemeClr val="accent2">
                    <a:lumMod val="75000"/>
                  </a:schemeClr>
                </a:solidFill>
                <a:latin typeface="Peyda" pitchFamily="2" charset="-78"/>
                <a:cs typeface="Peyda" pitchFamily="2" charset="-78"/>
              </a:rPr>
              <a:t>setAge</a:t>
            </a:r>
            <a:endParaRPr lang="en-US" sz="4000" b="1" dirty="0">
              <a:solidFill>
                <a:schemeClr val="accent2">
                  <a:lumMod val="75000"/>
                </a:schemeClr>
              </a:solidFill>
              <a:latin typeface="Peyda" pitchFamily="2" charset="-78"/>
              <a:cs typeface="Peyda" pitchFamily="2" charset="-78"/>
            </a:endParaRPr>
          </a:p>
        </p:txBody>
      </p:sp>
      <p:sp>
        <p:nvSpPr>
          <p:cNvPr id="6" name="Rectangle 1">
            <a:extLst>
              <a:ext uri="{FF2B5EF4-FFF2-40B4-BE49-F238E27FC236}">
                <a16:creationId xmlns:a16="http://schemas.microsoft.com/office/drawing/2014/main" id="{AF77FE9C-91A9-3E32-D3F6-E6FEACE4A208}"/>
              </a:ext>
            </a:extLst>
          </p:cNvPr>
          <p:cNvSpPr>
            <a:spLocks noChangeArrowheads="1"/>
          </p:cNvSpPr>
          <p:nvPr/>
        </p:nvSpPr>
        <p:spPr bwMode="auto">
          <a:xfrm>
            <a:off x="3057107" y="1423358"/>
            <a:ext cx="7778533" cy="4832092"/>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a:ln>
                  <a:noFill/>
                </a:ln>
                <a:solidFill>
                  <a:srgbClr val="0033B3"/>
                </a:solidFill>
                <a:effectLst/>
                <a:latin typeface="JetBrains Mono"/>
              </a:rPr>
              <a:t>void </a:t>
            </a:r>
            <a:r>
              <a:rPr kumimoji="0" lang="en-US" altLang="en-US" sz="4400" b="0" i="0" u="none" strike="noStrike" cap="none" normalizeH="0" baseline="0">
                <a:ln>
                  <a:noFill/>
                </a:ln>
                <a:solidFill>
                  <a:srgbClr val="00627A"/>
                </a:solidFill>
                <a:effectLst/>
                <a:latin typeface="JetBrains Mono"/>
              </a:rPr>
              <a:t>setAge</a:t>
            </a:r>
            <a:r>
              <a:rPr kumimoji="0" lang="en-US" altLang="en-US" sz="4400" b="0" i="0" u="none" strike="noStrike" cap="none" normalizeH="0" baseline="0">
                <a:ln>
                  <a:noFill/>
                </a:ln>
                <a:solidFill>
                  <a:srgbClr val="080808"/>
                </a:solidFill>
                <a:effectLst/>
                <a:latin typeface="JetBrains Mono"/>
              </a:rPr>
              <a:t>(</a:t>
            </a:r>
            <a:r>
              <a:rPr kumimoji="0" lang="en-US" altLang="en-US" sz="4400" b="0" i="0" u="none" strike="noStrike" cap="none" normalizeH="0" baseline="0">
                <a:ln>
                  <a:noFill/>
                </a:ln>
                <a:solidFill>
                  <a:srgbClr val="0033B3"/>
                </a:solidFill>
                <a:effectLst/>
                <a:latin typeface="JetBrains Mono"/>
              </a:rPr>
              <a:t>const int </a:t>
            </a:r>
            <a:r>
              <a:rPr kumimoji="0" lang="en-US" altLang="en-US" sz="4400" b="0" i="0" u="none" strike="noStrike" cap="none" normalizeH="0" baseline="0">
                <a:ln>
                  <a:noFill/>
                </a:ln>
                <a:solidFill>
                  <a:srgbClr val="080808"/>
                </a:solidFill>
                <a:effectLst/>
                <a:latin typeface="JetBrains Mono"/>
              </a:rPr>
              <a:t>&amp;</a:t>
            </a:r>
            <a:r>
              <a:rPr kumimoji="0" lang="en-US" altLang="en-US" sz="4400" b="0" i="0" u="none" strike="noStrike" cap="none" normalizeH="0" baseline="0">
                <a:ln>
                  <a:noFill/>
                </a:ln>
                <a:solidFill>
                  <a:srgbClr val="000000"/>
                </a:solidFill>
                <a:effectLst/>
                <a:latin typeface="JetBrains Mono"/>
              </a:rPr>
              <a:t>age</a:t>
            </a:r>
            <a:r>
              <a:rPr kumimoji="0" lang="en-US" altLang="en-US" sz="4400" b="0" i="0" u="none" strike="noStrike" cap="none" normalizeH="0" baseline="0">
                <a:ln>
                  <a:noFill/>
                </a:ln>
                <a:solidFill>
                  <a:srgbClr val="080808"/>
                </a:solidFill>
                <a:effectLst/>
                <a:latin typeface="JetBrains Mono"/>
              </a:rPr>
              <a:t>) {</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33B3"/>
                </a:solidFill>
                <a:effectLst/>
                <a:latin typeface="JetBrains Mono"/>
              </a:rPr>
              <a:t>if </a:t>
            </a:r>
            <a:r>
              <a:rPr kumimoji="0" lang="en-US" altLang="en-US" sz="4400" b="0" i="0" u="none" strike="noStrike" cap="none" normalizeH="0" baseline="0">
                <a:ln>
                  <a:noFill/>
                </a:ln>
                <a:solidFill>
                  <a:srgbClr val="080808"/>
                </a:solidFill>
                <a:effectLst/>
                <a:latin typeface="JetBrains Mono"/>
              </a:rPr>
              <a:t>(</a:t>
            </a:r>
            <a:r>
              <a:rPr kumimoji="0" lang="en-US" altLang="en-US" sz="4400" b="0" i="0" u="none" strike="noStrike" cap="none" normalizeH="0" baseline="0">
                <a:ln>
                  <a:noFill/>
                </a:ln>
                <a:solidFill>
                  <a:srgbClr val="000000"/>
                </a:solidFill>
                <a:effectLst/>
                <a:latin typeface="JetBrains Mono"/>
              </a:rPr>
              <a:t>age </a:t>
            </a:r>
            <a:r>
              <a:rPr kumimoji="0" lang="en-US" altLang="en-US" sz="4400" b="0" i="0" u="none" strike="noStrike" cap="none" normalizeH="0" baseline="0">
                <a:ln>
                  <a:noFill/>
                </a:ln>
                <a:solidFill>
                  <a:srgbClr val="080808"/>
                </a:solidFill>
                <a:effectLst/>
                <a:latin typeface="JetBrains Mono"/>
              </a:rPr>
              <a:t>&lt;= </a:t>
            </a:r>
            <a:r>
              <a:rPr kumimoji="0" lang="en-US" altLang="en-US" sz="4400" b="0" i="0" u="none" strike="noStrike" cap="none" normalizeH="0" baseline="0">
                <a:ln>
                  <a:noFill/>
                </a:ln>
                <a:solidFill>
                  <a:srgbClr val="1750EB"/>
                </a:solidFill>
                <a:effectLst/>
                <a:latin typeface="JetBrains Mono"/>
              </a:rPr>
              <a:t>0</a:t>
            </a:r>
            <a:r>
              <a:rPr kumimoji="0" lang="en-US" altLang="en-US" sz="4400" b="0" i="0" u="none" strike="noStrike" cap="none" normalizeH="0" baseline="0">
                <a:ln>
                  <a:noFill/>
                </a:ln>
                <a:solidFill>
                  <a:srgbClr val="080808"/>
                </a:solidFill>
                <a:effectLst/>
                <a:latin typeface="JetBrains Mono"/>
              </a:rPr>
              <a:t>) {</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33B3"/>
                </a:solidFill>
                <a:effectLst/>
                <a:latin typeface="JetBrains Mono"/>
              </a:rPr>
              <a:t>this</a:t>
            </a:r>
            <a:r>
              <a:rPr kumimoji="0" lang="en-US" altLang="en-US" sz="4400" b="0" i="0" u="none" strike="noStrike" cap="none" normalizeH="0" baseline="0">
                <a:ln>
                  <a:noFill/>
                </a:ln>
                <a:solidFill>
                  <a:srgbClr val="080808"/>
                </a:solidFill>
                <a:effectLst/>
                <a:latin typeface="JetBrains Mono"/>
              </a:rPr>
              <a:t>-&gt;</a:t>
            </a:r>
            <a:r>
              <a:rPr kumimoji="0" lang="en-US" altLang="en-US" sz="4400" b="0" i="0" u="none" strike="noStrike" cap="none" normalizeH="0" baseline="0">
                <a:ln>
                  <a:noFill/>
                </a:ln>
                <a:solidFill>
                  <a:srgbClr val="871094"/>
                </a:solidFill>
                <a:effectLst/>
                <a:latin typeface="JetBrains Mono"/>
              </a:rPr>
              <a:t>age </a:t>
            </a: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1750EB"/>
                </a:solidFill>
                <a:effectLst/>
                <a:latin typeface="JetBrains Mono"/>
              </a:rPr>
              <a:t>20</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33B3"/>
                </a:solidFill>
                <a:effectLst/>
                <a:latin typeface="JetBrains Mono"/>
              </a:rPr>
              <a:t>else </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33B3"/>
                </a:solidFill>
                <a:effectLst/>
                <a:latin typeface="JetBrains Mono"/>
              </a:rPr>
              <a:t>this</a:t>
            </a:r>
            <a:r>
              <a:rPr kumimoji="0" lang="en-US" altLang="en-US" sz="4400" b="0" i="0" u="none" strike="noStrike" cap="none" normalizeH="0" baseline="0">
                <a:ln>
                  <a:noFill/>
                </a:ln>
                <a:solidFill>
                  <a:srgbClr val="080808"/>
                </a:solidFill>
                <a:effectLst/>
                <a:latin typeface="JetBrains Mono"/>
              </a:rPr>
              <a:t>-&gt;</a:t>
            </a:r>
            <a:r>
              <a:rPr kumimoji="0" lang="en-US" altLang="en-US" sz="4400" b="0" i="0" u="none" strike="noStrike" cap="none" normalizeH="0" baseline="0">
                <a:ln>
                  <a:noFill/>
                </a:ln>
                <a:solidFill>
                  <a:srgbClr val="871094"/>
                </a:solidFill>
                <a:effectLst/>
                <a:latin typeface="JetBrains Mono"/>
              </a:rPr>
              <a:t>age </a:t>
            </a:r>
            <a:r>
              <a:rPr kumimoji="0" lang="en-US" altLang="en-US" sz="4400" b="0" i="0" u="none" strike="noStrike" cap="none" normalizeH="0" baseline="0">
                <a:ln>
                  <a:noFill/>
                </a:ln>
                <a:solidFill>
                  <a:srgbClr val="080808"/>
                </a:solidFill>
                <a:effectLst/>
                <a:latin typeface="JetBrains Mono"/>
              </a:rPr>
              <a:t>= </a:t>
            </a:r>
            <a:r>
              <a:rPr kumimoji="0" lang="en-US" altLang="en-US" sz="4400" b="0" i="0" u="none" strike="noStrike" cap="none" normalizeH="0" baseline="0">
                <a:ln>
                  <a:noFill/>
                </a:ln>
                <a:solidFill>
                  <a:srgbClr val="000000"/>
                </a:solidFill>
                <a:effectLst/>
                <a:latin typeface="JetBrains Mono"/>
              </a:rPr>
              <a:t>age</a:t>
            </a:r>
            <a:r>
              <a:rPr kumimoji="0" lang="en-US" altLang="en-US" sz="4400" b="0" i="0" u="none" strike="noStrike" cap="none" normalizeH="0" baseline="0">
                <a:ln>
                  <a:noFill/>
                </a:ln>
                <a:solidFill>
                  <a:srgbClr val="080808"/>
                </a:solidFill>
                <a:effectLst/>
                <a:latin typeface="JetBrains Mono"/>
              </a:rPr>
              <a:t>;</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    }</a:t>
            </a:r>
            <a:br>
              <a:rPr kumimoji="0" lang="en-US" altLang="en-US" sz="4400" b="0" i="0" u="none" strike="noStrike" cap="none" normalizeH="0" baseline="0">
                <a:ln>
                  <a:noFill/>
                </a:ln>
                <a:solidFill>
                  <a:srgbClr val="080808"/>
                </a:solidFill>
                <a:effectLst/>
                <a:latin typeface="JetBrains Mono"/>
              </a:rPr>
            </a:br>
            <a:r>
              <a:rPr kumimoji="0" lang="en-US" altLang="en-US" sz="4400" b="0" i="0" u="none" strike="noStrike" cap="none" normalizeH="0" baseline="0">
                <a:ln>
                  <a:noFill/>
                </a:ln>
                <a:solidFill>
                  <a:srgbClr val="080808"/>
                </a:solidFill>
                <a:effectLst/>
                <a:latin typeface="JetBrains Mono"/>
              </a:rPr>
              <a:t>}</a:t>
            </a:r>
            <a:endParaRPr kumimoji="0" lang="en-US" altLang="en-US"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107390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متد </a:t>
            </a:r>
            <a:r>
              <a:rPr lang="en-US" sz="4000" b="1" cap="none" dirty="0" err="1">
                <a:solidFill>
                  <a:schemeClr val="accent2">
                    <a:lumMod val="75000"/>
                  </a:schemeClr>
                </a:solidFill>
                <a:latin typeface="Peyda" pitchFamily="2" charset="-78"/>
                <a:cs typeface="Peyda" pitchFamily="2" charset="-78"/>
              </a:rPr>
              <a:t>getAge</a:t>
            </a:r>
            <a:endParaRPr lang="en-US" sz="4000" b="1" dirty="0">
              <a:solidFill>
                <a:schemeClr val="accent2">
                  <a:lumMod val="75000"/>
                </a:schemeClr>
              </a:solidFill>
              <a:latin typeface="Peyda" pitchFamily="2" charset="-78"/>
              <a:cs typeface="Peyda" pitchFamily="2" charset="-78"/>
            </a:endParaRPr>
          </a:p>
        </p:txBody>
      </p:sp>
      <p:sp>
        <p:nvSpPr>
          <p:cNvPr id="4" name="Rectangle 1">
            <a:extLst>
              <a:ext uri="{FF2B5EF4-FFF2-40B4-BE49-F238E27FC236}">
                <a16:creationId xmlns:a16="http://schemas.microsoft.com/office/drawing/2014/main" id="{1AEE0158-4AF5-D1D7-3BF9-C23921B7942D}"/>
              </a:ext>
            </a:extLst>
          </p:cNvPr>
          <p:cNvSpPr>
            <a:spLocks noChangeArrowheads="1"/>
          </p:cNvSpPr>
          <p:nvPr/>
        </p:nvSpPr>
        <p:spPr bwMode="auto">
          <a:xfrm>
            <a:off x="3531870" y="1720840"/>
            <a:ext cx="6835140"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7200" b="0" i="0" u="none" strike="noStrike" cap="none" normalizeH="0" baseline="0">
                <a:ln>
                  <a:noFill/>
                </a:ln>
                <a:solidFill>
                  <a:srgbClr val="0033B3"/>
                </a:solidFill>
                <a:effectLst/>
                <a:latin typeface="JetBrains Mono"/>
              </a:rPr>
              <a:t>int </a:t>
            </a:r>
            <a:r>
              <a:rPr kumimoji="0" lang="en-US" altLang="en-US" sz="7200" b="0" i="0" u="none" strike="noStrike" cap="none" normalizeH="0" baseline="0">
                <a:ln>
                  <a:noFill/>
                </a:ln>
                <a:solidFill>
                  <a:srgbClr val="00627A"/>
                </a:solidFill>
                <a:effectLst/>
                <a:latin typeface="JetBrains Mono"/>
              </a:rPr>
              <a:t>getAge</a:t>
            </a:r>
            <a:r>
              <a:rPr kumimoji="0" lang="en-US" altLang="en-US" sz="7200" b="0" i="0" u="none" strike="noStrike" cap="none" normalizeH="0" baseline="0">
                <a:ln>
                  <a:noFill/>
                </a:ln>
                <a:solidFill>
                  <a:srgbClr val="080808"/>
                </a:solidFill>
                <a:effectLst/>
                <a:latin typeface="JetBrains Mono"/>
              </a:rPr>
              <a:t>() {</a:t>
            </a:r>
            <a:br>
              <a:rPr kumimoji="0" lang="en-US" altLang="en-US" sz="7200" b="0" i="0" u="none" strike="noStrike" cap="none" normalizeH="0" baseline="0">
                <a:ln>
                  <a:noFill/>
                </a:ln>
                <a:solidFill>
                  <a:srgbClr val="080808"/>
                </a:solidFill>
                <a:effectLst/>
                <a:latin typeface="JetBrains Mono"/>
              </a:rPr>
            </a:br>
            <a:r>
              <a:rPr kumimoji="0" lang="en-US" altLang="en-US" sz="7200" b="0" i="0" u="none" strike="noStrike" cap="none" normalizeH="0" baseline="0">
                <a:ln>
                  <a:noFill/>
                </a:ln>
                <a:solidFill>
                  <a:srgbClr val="080808"/>
                </a:solidFill>
                <a:effectLst/>
                <a:latin typeface="JetBrains Mono"/>
              </a:rPr>
              <a:t>    </a:t>
            </a:r>
            <a:r>
              <a:rPr kumimoji="0" lang="en-US" altLang="en-US" sz="7200" b="0" i="0" u="none" strike="noStrike" cap="none" normalizeH="0" baseline="0">
                <a:ln>
                  <a:noFill/>
                </a:ln>
                <a:solidFill>
                  <a:srgbClr val="0033B3"/>
                </a:solidFill>
                <a:effectLst/>
                <a:latin typeface="JetBrains Mono"/>
              </a:rPr>
              <a:t>return </a:t>
            </a:r>
            <a:r>
              <a:rPr kumimoji="0" lang="en-US" altLang="en-US" sz="7200" b="0" i="0" u="none" strike="noStrike" cap="none" normalizeH="0" baseline="0">
                <a:ln>
                  <a:noFill/>
                </a:ln>
                <a:solidFill>
                  <a:srgbClr val="871094"/>
                </a:solidFill>
                <a:effectLst/>
                <a:latin typeface="JetBrains Mono"/>
              </a:rPr>
              <a:t>age</a:t>
            </a:r>
            <a:r>
              <a:rPr kumimoji="0" lang="en-US" altLang="en-US" sz="7200" b="0" i="0" u="none" strike="noStrike" cap="none" normalizeH="0" baseline="0">
                <a:ln>
                  <a:noFill/>
                </a:ln>
                <a:solidFill>
                  <a:srgbClr val="080808"/>
                </a:solidFill>
                <a:effectLst/>
                <a:latin typeface="JetBrains Mono"/>
              </a:rPr>
              <a:t>;</a:t>
            </a:r>
            <a:br>
              <a:rPr kumimoji="0" lang="en-US" altLang="en-US" sz="7200" b="0" i="0" u="none" strike="noStrike" cap="none" normalizeH="0" baseline="0">
                <a:ln>
                  <a:noFill/>
                </a:ln>
                <a:solidFill>
                  <a:srgbClr val="080808"/>
                </a:solidFill>
                <a:effectLst/>
                <a:latin typeface="JetBrains Mono"/>
              </a:rPr>
            </a:br>
            <a:r>
              <a:rPr kumimoji="0" lang="en-US" altLang="en-US" sz="7200" b="0" i="0" u="none" strike="noStrike" cap="none" normalizeH="0" baseline="0">
                <a:ln>
                  <a:noFill/>
                </a:ln>
                <a:solidFill>
                  <a:srgbClr val="080808"/>
                </a:solidFill>
                <a:effectLst/>
                <a:latin typeface="JetBrains Mono"/>
              </a:rPr>
              <a:t>}</a:t>
            </a:r>
            <a:endParaRPr kumimoji="0" lang="en-US" altLang="en-US" sz="6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42616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توابع ثابت</a:t>
            </a:r>
            <a:endParaRPr lang="en-US" sz="4000" b="1" cap="none" dirty="0">
              <a:solidFill>
                <a:schemeClr val="accent2">
                  <a:lumMod val="75000"/>
                </a:schemeClr>
              </a:solidFill>
              <a:latin typeface="Peyda" pitchFamily="2" charset="-78"/>
              <a:cs typeface="Peyda" pitchFamily="2" charset="-78"/>
            </a:endParaRPr>
          </a:p>
        </p:txBody>
      </p:sp>
      <p:sp>
        <p:nvSpPr>
          <p:cNvPr id="3" name="Rectangle 1">
            <a:extLst>
              <a:ext uri="{FF2B5EF4-FFF2-40B4-BE49-F238E27FC236}">
                <a16:creationId xmlns:a16="http://schemas.microsoft.com/office/drawing/2014/main" id="{462994F5-E8C7-3091-D57F-741D980DC987}"/>
              </a:ext>
            </a:extLst>
          </p:cNvPr>
          <p:cNvSpPr>
            <a:spLocks noChangeArrowheads="1"/>
          </p:cNvSpPr>
          <p:nvPr/>
        </p:nvSpPr>
        <p:spPr bwMode="auto">
          <a:xfrm>
            <a:off x="2683727" y="1859339"/>
            <a:ext cx="6824546" cy="3139321"/>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a:ln>
                  <a:noFill/>
                </a:ln>
                <a:solidFill>
                  <a:srgbClr val="0033B3"/>
                </a:solidFill>
                <a:effectLst/>
                <a:latin typeface="JetBrains Mono"/>
              </a:rPr>
              <a:t>int </a:t>
            </a:r>
            <a:r>
              <a:rPr kumimoji="0" lang="en-US" altLang="en-US" sz="6600" b="0" i="0" u="none" strike="noStrike" cap="none" normalizeH="0" baseline="0">
                <a:ln>
                  <a:noFill/>
                </a:ln>
                <a:solidFill>
                  <a:srgbClr val="00627A"/>
                </a:solidFill>
                <a:effectLst/>
                <a:latin typeface="JetBrains Mono"/>
              </a:rPr>
              <a:t>getAge</a:t>
            </a:r>
            <a:r>
              <a:rPr kumimoji="0" lang="en-US" altLang="en-US" sz="6600" b="0" i="0" u="none" strike="noStrike" cap="none" normalizeH="0" baseline="0">
                <a:ln>
                  <a:noFill/>
                </a:ln>
                <a:solidFill>
                  <a:srgbClr val="080808"/>
                </a:solidFill>
                <a:effectLst/>
                <a:latin typeface="JetBrains Mono"/>
              </a:rPr>
              <a:t>() </a:t>
            </a:r>
            <a:r>
              <a:rPr kumimoji="0" lang="en-US" altLang="en-US" sz="6600" b="0" i="0" u="none" strike="noStrike" cap="none" normalizeH="0" baseline="0">
                <a:ln>
                  <a:noFill/>
                </a:ln>
                <a:solidFill>
                  <a:srgbClr val="0033B3"/>
                </a:solidFill>
                <a:effectLst/>
                <a:latin typeface="JetBrains Mono"/>
              </a:rPr>
              <a:t>const </a:t>
            </a:r>
            <a:r>
              <a:rPr kumimoji="0" lang="en-US" altLang="en-US" sz="6600" b="0" i="0" u="none" strike="noStrike" cap="none" normalizeH="0" baseline="0">
                <a:ln>
                  <a:noFill/>
                </a:ln>
                <a:solidFill>
                  <a:srgbClr val="080808"/>
                </a:solidFill>
                <a:effectLst/>
                <a:latin typeface="JetBrains Mono"/>
              </a:rPr>
              <a:t>{</a:t>
            </a:r>
            <a:br>
              <a:rPr kumimoji="0" lang="en-US" altLang="en-US" sz="6600" b="0" i="0" u="none" strike="noStrike" cap="none" normalizeH="0" baseline="0">
                <a:ln>
                  <a:noFill/>
                </a:ln>
                <a:solidFill>
                  <a:srgbClr val="080808"/>
                </a:solidFill>
                <a:effectLst/>
                <a:latin typeface="JetBrains Mono"/>
              </a:rPr>
            </a:br>
            <a:r>
              <a:rPr kumimoji="0" lang="en-US" altLang="en-US" sz="6600" b="0" i="0" u="none" strike="noStrike" cap="none" normalizeH="0" baseline="0">
                <a:ln>
                  <a:noFill/>
                </a:ln>
                <a:solidFill>
                  <a:srgbClr val="080808"/>
                </a:solidFill>
                <a:effectLst/>
                <a:latin typeface="JetBrains Mono"/>
              </a:rPr>
              <a:t>    </a:t>
            </a:r>
            <a:r>
              <a:rPr kumimoji="0" lang="en-US" altLang="en-US" sz="6600" b="0" i="0" u="none" strike="noStrike" cap="none" normalizeH="0" baseline="0">
                <a:ln>
                  <a:noFill/>
                </a:ln>
                <a:solidFill>
                  <a:srgbClr val="0033B3"/>
                </a:solidFill>
                <a:effectLst/>
                <a:latin typeface="JetBrains Mono"/>
              </a:rPr>
              <a:t>return </a:t>
            </a:r>
            <a:r>
              <a:rPr kumimoji="0" lang="en-US" altLang="en-US" sz="6600" b="0" i="0" u="none" strike="noStrike" cap="none" normalizeH="0" baseline="0">
                <a:ln>
                  <a:noFill/>
                </a:ln>
                <a:solidFill>
                  <a:srgbClr val="871094"/>
                </a:solidFill>
                <a:effectLst/>
                <a:latin typeface="JetBrains Mono"/>
              </a:rPr>
              <a:t>age</a:t>
            </a:r>
            <a:r>
              <a:rPr kumimoji="0" lang="en-US" altLang="en-US" sz="6600" b="0" i="0" u="none" strike="noStrike" cap="none" normalizeH="0" baseline="0">
                <a:ln>
                  <a:noFill/>
                </a:ln>
                <a:solidFill>
                  <a:srgbClr val="080808"/>
                </a:solidFill>
                <a:effectLst/>
                <a:latin typeface="JetBrains Mono"/>
              </a:rPr>
              <a:t>;</a:t>
            </a:r>
            <a:br>
              <a:rPr kumimoji="0" lang="en-US" altLang="en-US" sz="6600" b="0" i="0" u="none" strike="noStrike" cap="none" normalizeH="0" baseline="0">
                <a:ln>
                  <a:noFill/>
                </a:ln>
                <a:solidFill>
                  <a:srgbClr val="080808"/>
                </a:solidFill>
                <a:effectLst/>
                <a:latin typeface="JetBrains Mono"/>
              </a:rPr>
            </a:br>
            <a:r>
              <a:rPr kumimoji="0" lang="en-US" altLang="en-US" sz="6600" b="0" i="0" u="none" strike="noStrike" cap="none" normalizeH="0" baseline="0">
                <a:ln>
                  <a:noFill/>
                </a:ln>
                <a:solidFill>
                  <a:srgbClr val="080808"/>
                </a:solidFill>
                <a:effectLst/>
                <a:latin typeface="JetBrains Mono"/>
              </a:rPr>
              <a:t>}</a:t>
            </a:r>
            <a:endParaRPr kumimoji="0" lang="en-US" altLang="en-US" sz="5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83826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قوائد نامگذاری</a:t>
            </a:r>
          </a:p>
        </p:txBody>
      </p:sp>
    </p:spTree>
    <p:extLst>
      <p:ext uri="{BB962C8B-B14F-4D97-AF65-F5344CB8AC3E}">
        <p14:creationId xmlns:p14="http://schemas.microsoft.com/office/powerpoint/2010/main" val="1677609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سازنده</a:t>
            </a:r>
          </a:p>
        </p:txBody>
      </p:sp>
    </p:spTree>
    <p:extLst>
      <p:ext uri="{BB962C8B-B14F-4D97-AF65-F5344CB8AC3E}">
        <p14:creationId xmlns:p14="http://schemas.microsoft.com/office/powerpoint/2010/main" val="37154955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سازنده روش اول</a:t>
            </a:r>
            <a:endParaRPr lang="en-US" sz="4000" b="1" cap="none" dirty="0">
              <a:solidFill>
                <a:schemeClr val="accent2">
                  <a:lumMod val="75000"/>
                </a:schemeClr>
              </a:solidFill>
              <a:latin typeface="Peyda" pitchFamily="2" charset="-78"/>
              <a:cs typeface="Peyda" pitchFamily="2" charset="-78"/>
            </a:endParaRPr>
          </a:p>
        </p:txBody>
      </p:sp>
      <p:sp>
        <p:nvSpPr>
          <p:cNvPr id="4" name="Rectangle 1">
            <a:extLst>
              <a:ext uri="{FF2B5EF4-FFF2-40B4-BE49-F238E27FC236}">
                <a16:creationId xmlns:a16="http://schemas.microsoft.com/office/drawing/2014/main" id="{C5146485-DB37-902D-C0EC-2EABBF442131}"/>
              </a:ext>
            </a:extLst>
          </p:cNvPr>
          <p:cNvSpPr>
            <a:spLocks noChangeArrowheads="1"/>
          </p:cNvSpPr>
          <p:nvPr/>
        </p:nvSpPr>
        <p:spPr bwMode="auto">
          <a:xfrm>
            <a:off x="1162114" y="1423358"/>
            <a:ext cx="10448694" cy="4247317"/>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00627A"/>
                </a:solidFill>
                <a:effectLst/>
                <a:latin typeface="JetBrains Mono"/>
              </a:rPr>
              <a:t>Student</a:t>
            </a:r>
            <a:r>
              <a:rPr kumimoji="0" lang="en-US" altLang="en-US" sz="5400" b="0" i="0" u="none" strike="noStrike" cap="none" normalizeH="0" baseline="0" dirty="0">
                <a:ln>
                  <a:noFill/>
                </a:ln>
                <a:solidFill>
                  <a:srgbClr val="080808"/>
                </a:solidFill>
                <a:effectLst/>
                <a:latin typeface="JetBrains Mono"/>
              </a:rPr>
              <a:t>(</a:t>
            </a:r>
            <a:r>
              <a:rPr kumimoji="0" lang="en-US" altLang="en-US" sz="5400" b="0" i="0" u="none" strike="noStrike" cap="none" normalizeH="0" baseline="0" dirty="0">
                <a:ln>
                  <a:noFill/>
                </a:ln>
                <a:solidFill>
                  <a:srgbClr val="000000"/>
                </a:solidFill>
                <a:effectLst/>
                <a:latin typeface="JetBrains Mono"/>
              </a:rPr>
              <a:t>string n</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0033B3"/>
                </a:solidFill>
                <a:effectLst/>
                <a:latin typeface="JetBrains Mono"/>
              </a:rPr>
              <a:t>int </a:t>
            </a:r>
            <a:r>
              <a:rPr kumimoji="0" lang="en-US" altLang="en-US" sz="5400" b="0" i="0" u="none" strike="noStrike" cap="none" normalizeH="0" baseline="0" dirty="0">
                <a:ln>
                  <a:noFill/>
                </a:ln>
                <a:solidFill>
                  <a:srgbClr val="000000"/>
                </a:solidFill>
                <a:effectLst/>
                <a:latin typeface="JetBrains Mono"/>
              </a:rPr>
              <a:t>a</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0033B3"/>
                </a:solidFill>
                <a:effectLst/>
                <a:latin typeface="JetBrains Mono"/>
              </a:rPr>
              <a:t>double </a:t>
            </a:r>
            <a:r>
              <a:rPr kumimoji="0" lang="en-US" altLang="en-US" sz="5400" b="0" i="0" u="none" strike="noStrike" cap="none" normalizeH="0" baseline="0" dirty="0">
                <a:ln>
                  <a:noFill/>
                </a:ln>
                <a:solidFill>
                  <a:srgbClr val="000000"/>
                </a:solidFill>
                <a:effectLst/>
                <a:latin typeface="JetBrains Mono"/>
              </a:rPr>
              <a:t>g</a:t>
            </a:r>
            <a:r>
              <a:rPr kumimoji="0" lang="en-US" altLang="en-US" sz="5400" b="0" i="0" u="none" strike="noStrike" cap="none" normalizeH="0" baseline="0" dirty="0">
                <a:ln>
                  <a:noFill/>
                </a:ln>
                <a:solidFill>
                  <a:srgbClr val="080808"/>
                </a:solidFill>
                <a:effectLst/>
                <a:latin typeface="JetBrains Mono"/>
              </a:rPr>
              <a:t>) {</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871094"/>
                </a:solidFill>
                <a:effectLst/>
                <a:latin typeface="JetBrains Mono"/>
              </a:rPr>
              <a:t>name </a:t>
            </a:r>
            <a:r>
              <a:rPr kumimoji="0" lang="en-US" altLang="en-US" sz="5400" b="0" i="0" u="none" strike="noStrike" cap="none" normalizeH="0" baseline="0" dirty="0">
                <a:ln>
                  <a:noFill/>
                </a:ln>
                <a:solidFill>
                  <a:srgbClr val="00627A"/>
                </a:solidFill>
                <a:effectLst/>
                <a:latin typeface="JetBrains Mono"/>
              </a:rPr>
              <a:t>= </a:t>
            </a:r>
            <a:r>
              <a:rPr kumimoji="0" lang="en-US" altLang="en-US" sz="5400" b="0" i="0" u="none" strike="noStrike" cap="none" normalizeH="0" baseline="0" dirty="0">
                <a:ln>
                  <a:noFill/>
                </a:ln>
                <a:solidFill>
                  <a:srgbClr val="000000"/>
                </a:solidFill>
                <a:effectLst/>
                <a:latin typeface="JetBrains Mono"/>
              </a:rPr>
              <a:t>n</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871094"/>
                </a:solidFill>
                <a:effectLst/>
                <a:latin typeface="JetBrains Mono"/>
              </a:rPr>
              <a:t>age </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000000"/>
                </a:solidFill>
                <a:effectLst/>
                <a:latin typeface="JetBrains Mono"/>
              </a:rPr>
              <a:t>a</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err="1">
                <a:ln>
                  <a:noFill/>
                </a:ln>
                <a:solidFill>
                  <a:srgbClr val="871094"/>
                </a:solidFill>
                <a:effectLst/>
                <a:latin typeface="JetBrains Mono"/>
              </a:rPr>
              <a:t>gpt</a:t>
            </a:r>
            <a:r>
              <a:rPr kumimoji="0" lang="en-US" altLang="en-US" sz="5400" b="0" i="0" u="none" strike="noStrike" cap="none" normalizeH="0" baseline="0" dirty="0">
                <a:ln>
                  <a:noFill/>
                </a:ln>
                <a:solidFill>
                  <a:srgbClr val="871094"/>
                </a:solidFill>
                <a:effectLst/>
                <a:latin typeface="JetBrains Mono"/>
              </a:rPr>
              <a:t> </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000000"/>
                </a:solidFill>
                <a:effectLst/>
                <a:latin typeface="JetBrains Mono"/>
              </a:rPr>
              <a:t>g</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300137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استفاده از سازنده</a:t>
            </a:r>
            <a:endParaRPr lang="en-US" sz="4000" b="1" dirty="0">
              <a:solidFill>
                <a:schemeClr val="accent2">
                  <a:lumMod val="75000"/>
                </a:schemeClr>
              </a:solidFill>
              <a:latin typeface="Peyda" pitchFamily="2" charset="-78"/>
              <a:cs typeface="Peyda" pitchFamily="2" charset="-78"/>
            </a:endParaRPr>
          </a:p>
        </p:txBody>
      </p:sp>
      <p:sp>
        <p:nvSpPr>
          <p:cNvPr id="3" name="Rectangle 1">
            <a:extLst>
              <a:ext uri="{FF2B5EF4-FFF2-40B4-BE49-F238E27FC236}">
                <a16:creationId xmlns:a16="http://schemas.microsoft.com/office/drawing/2014/main" id="{379792B7-8D0D-31C8-22F7-B6E51C219449}"/>
              </a:ext>
            </a:extLst>
          </p:cNvPr>
          <p:cNvSpPr>
            <a:spLocks noChangeArrowheads="1"/>
          </p:cNvSpPr>
          <p:nvPr/>
        </p:nvSpPr>
        <p:spPr bwMode="auto">
          <a:xfrm>
            <a:off x="1394340" y="1720840"/>
            <a:ext cx="10216468" cy="3416320"/>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0033B3"/>
                </a:solidFill>
                <a:effectLst/>
                <a:latin typeface="JetBrains Mono"/>
              </a:rPr>
              <a:t>int </a:t>
            </a:r>
            <a:r>
              <a:rPr kumimoji="0" lang="en-US" altLang="en-US" sz="5400" b="0" i="0" u="none" strike="noStrike" cap="none" normalizeH="0" baseline="0" dirty="0">
                <a:ln>
                  <a:noFill/>
                </a:ln>
                <a:solidFill>
                  <a:srgbClr val="00627A"/>
                </a:solidFill>
                <a:effectLst/>
                <a:latin typeface="JetBrains Mono"/>
              </a:rPr>
              <a:t>main</a:t>
            </a:r>
            <a:r>
              <a:rPr kumimoji="0" lang="en-US" altLang="en-US" sz="5400" b="0" i="0" u="none" strike="noStrike" cap="none" normalizeH="0" baseline="0" dirty="0">
                <a:ln>
                  <a:noFill/>
                </a:ln>
                <a:solidFill>
                  <a:srgbClr val="080808"/>
                </a:solidFill>
                <a:effectLst/>
                <a:latin typeface="JetBrains Mono"/>
              </a:rPr>
              <a:t>() {</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000000"/>
                </a:solidFill>
                <a:effectLst/>
                <a:latin typeface="JetBrains Mono"/>
              </a:rPr>
              <a:t>Student s</a:t>
            </a:r>
            <a:r>
              <a:rPr kumimoji="0" lang="en-US" altLang="en-US" sz="5400" b="0" i="0" u="none" strike="noStrike" cap="none" normalizeH="0" baseline="0" dirty="0">
                <a:ln>
                  <a:noFill/>
                </a:ln>
                <a:solidFill>
                  <a:srgbClr val="00627A"/>
                </a:solidFill>
                <a:effectLst/>
                <a:latin typeface="JetBrains Mono"/>
              </a:rPr>
              <a:t>(</a:t>
            </a:r>
            <a:r>
              <a:rPr kumimoji="0" lang="en-US" altLang="en-US" sz="5400" b="0" i="0" u="none" strike="noStrike" cap="none" normalizeH="0" baseline="0" dirty="0">
                <a:ln>
                  <a:noFill/>
                </a:ln>
                <a:solidFill>
                  <a:srgbClr val="067D17"/>
                </a:solidFill>
                <a:effectLst/>
                <a:latin typeface="JetBrains Mono"/>
              </a:rPr>
              <a:t>"Hossein"</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1750EB"/>
                </a:solidFill>
                <a:effectLst/>
                <a:latin typeface="JetBrains Mono"/>
              </a:rPr>
              <a:t>20</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1750EB"/>
                </a:solidFill>
                <a:effectLst/>
                <a:latin typeface="JetBrains Mono"/>
              </a:rPr>
              <a:t>19.5</a:t>
            </a:r>
            <a:r>
              <a:rPr kumimoji="0" lang="en-US" altLang="en-US" sz="5400" b="0" i="0" u="none" strike="noStrike" cap="none" normalizeH="0" baseline="0" dirty="0">
                <a:ln>
                  <a:noFill/>
                </a:ln>
                <a:solidFill>
                  <a:srgbClr val="00627A"/>
                </a:solidFill>
                <a:effectLst/>
                <a:latin typeface="JetBrains Mono"/>
              </a:rPr>
              <a:t>)</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0033B3"/>
                </a:solidFill>
                <a:effectLst/>
                <a:latin typeface="JetBrains Mono"/>
              </a:rPr>
              <a:t>return </a:t>
            </a:r>
            <a:r>
              <a:rPr kumimoji="0" lang="en-US" altLang="en-US" sz="5400" b="0" i="0" u="none" strike="noStrike" cap="none" normalizeH="0" baseline="0" dirty="0">
                <a:ln>
                  <a:noFill/>
                </a:ln>
                <a:solidFill>
                  <a:srgbClr val="1750EB"/>
                </a:solidFill>
                <a:effectLst/>
                <a:latin typeface="JetBrains Mono"/>
              </a:rPr>
              <a:t>0</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06590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سازنده روش دوم</a:t>
            </a:r>
            <a:endParaRPr lang="en-US" sz="4000" b="1" cap="none" dirty="0">
              <a:solidFill>
                <a:schemeClr val="accent2">
                  <a:lumMod val="75000"/>
                </a:schemeClr>
              </a:solidFill>
              <a:latin typeface="Peyda" pitchFamily="2" charset="-78"/>
              <a:cs typeface="Peyda" pitchFamily="2" charset="-78"/>
            </a:endParaRPr>
          </a:p>
        </p:txBody>
      </p:sp>
      <p:sp>
        <p:nvSpPr>
          <p:cNvPr id="3" name="Rectangle 1">
            <a:extLst>
              <a:ext uri="{FF2B5EF4-FFF2-40B4-BE49-F238E27FC236}">
                <a16:creationId xmlns:a16="http://schemas.microsoft.com/office/drawing/2014/main" id="{2C02A516-F462-9566-1C5D-13B0E9FBDBD5}"/>
              </a:ext>
            </a:extLst>
          </p:cNvPr>
          <p:cNvSpPr>
            <a:spLocks noChangeArrowheads="1"/>
          </p:cNvSpPr>
          <p:nvPr/>
        </p:nvSpPr>
        <p:spPr bwMode="auto">
          <a:xfrm>
            <a:off x="1764281" y="1690062"/>
            <a:ext cx="9846527" cy="347787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627A"/>
                </a:solidFill>
                <a:effectLst/>
                <a:latin typeface="JetBrains Mono"/>
              </a:rPr>
              <a:t>Student</a:t>
            </a:r>
            <a:r>
              <a:rPr kumimoji="0" lang="en-US" altLang="en-US" sz="4400" b="0" i="0" u="none" strike="noStrike" cap="none" normalizeH="0" baseline="0" dirty="0">
                <a:ln>
                  <a:noFill/>
                </a:ln>
                <a:solidFill>
                  <a:srgbClr val="080808"/>
                </a:solidFill>
                <a:effectLst/>
                <a:latin typeface="JetBrains Mono"/>
              </a:rPr>
              <a:t>(</a:t>
            </a:r>
            <a:r>
              <a:rPr kumimoji="0" lang="en-US" altLang="en-US" sz="4400" b="0" i="0" u="none" strike="noStrike" cap="none" normalizeH="0" baseline="0" dirty="0">
                <a:ln>
                  <a:noFill/>
                </a:ln>
                <a:solidFill>
                  <a:srgbClr val="000000"/>
                </a:solidFill>
                <a:effectLst/>
                <a:latin typeface="JetBrains Mono"/>
              </a:rPr>
              <a:t>string name</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int </a:t>
            </a:r>
            <a:r>
              <a:rPr kumimoji="0" lang="en-US" altLang="en-US" sz="4400" b="0" i="0" u="none" strike="noStrike" cap="none" normalizeH="0" baseline="0" dirty="0">
                <a:ln>
                  <a:noFill/>
                </a:ln>
                <a:solidFill>
                  <a:srgbClr val="000000"/>
                </a:solidFill>
                <a:effectLst/>
                <a:latin typeface="JetBrains Mono"/>
              </a:rPr>
              <a:t>age</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double </a:t>
            </a:r>
            <a:r>
              <a:rPr kumimoji="0" lang="en-US" altLang="en-US" sz="4400" b="0" i="0" u="none" strike="noStrike" cap="none" normalizeH="0" baseline="0" dirty="0" err="1">
                <a:ln>
                  <a:noFill/>
                </a:ln>
                <a:solidFill>
                  <a:srgbClr val="000000"/>
                </a:solidFill>
                <a:effectLst/>
                <a:latin typeface="JetBrains Mono"/>
              </a:rPr>
              <a:t>gpt</a:t>
            </a:r>
            <a:r>
              <a:rPr kumimoji="0" lang="en-US" altLang="en-US" sz="4400" b="0" i="0" u="none" strike="noStrike" cap="none" normalizeH="0" baseline="0" dirty="0">
                <a:ln>
                  <a:noFill/>
                </a:ln>
                <a:solidFill>
                  <a:srgbClr val="080808"/>
                </a:solidFill>
                <a:effectLst/>
                <a:latin typeface="JetBrains Mono"/>
              </a:rPr>
              <a:t>) {</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this</a:t>
            </a:r>
            <a:r>
              <a:rPr kumimoji="0" lang="en-US" altLang="en-US" sz="4400" b="0" i="0" u="none" strike="noStrike" cap="none" normalizeH="0" baseline="0" dirty="0">
                <a:ln>
                  <a:noFill/>
                </a:ln>
                <a:solidFill>
                  <a:srgbClr val="080808"/>
                </a:solidFill>
                <a:effectLst/>
                <a:latin typeface="JetBrains Mono"/>
              </a:rPr>
              <a:t>-&gt;</a:t>
            </a:r>
            <a:r>
              <a:rPr kumimoji="0" lang="en-US" altLang="en-US" sz="4400" b="0" i="0" u="none" strike="noStrike" cap="none" normalizeH="0" baseline="0" dirty="0">
                <a:ln>
                  <a:noFill/>
                </a:ln>
                <a:solidFill>
                  <a:srgbClr val="871094"/>
                </a:solidFill>
                <a:effectLst/>
                <a:latin typeface="JetBrains Mono"/>
              </a:rPr>
              <a:t>name </a:t>
            </a:r>
            <a:r>
              <a:rPr kumimoji="0" lang="en-US" altLang="en-US" sz="4400" b="0" i="0" u="none" strike="noStrike" cap="none" normalizeH="0" baseline="0" dirty="0">
                <a:ln>
                  <a:noFill/>
                </a:ln>
                <a:solidFill>
                  <a:srgbClr val="00627A"/>
                </a:solidFill>
                <a:effectLst/>
                <a:latin typeface="JetBrains Mono"/>
              </a:rPr>
              <a:t>= </a:t>
            </a:r>
            <a:r>
              <a:rPr kumimoji="0" lang="en-US" altLang="en-US" sz="4400" b="0" i="0" u="none" strike="noStrike" cap="none" normalizeH="0" baseline="0" dirty="0">
                <a:ln>
                  <a:noFill/>
                </a:ln>
                <a:solidFill>
                  <a:srgbClr val="000000"/>
                </a:solidFill>
                <a:effectLst/>
                <a:latin typeface="JetBrains Mono"/>
              </a:rPr>
              <a:t>name</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this</a:t>
            </a:r>
            <a:r>
              <a:rPr kumimoji="0" lang="en-US" altLang="en-US" sz="4400" b="0" i="0" u="none" strike="noStrike" cap="none" normalizeH="0" baseline="0" dirty="0">
                <a:ln>
                  <a:noFill/>
                </a:ln>
                <a:solidFill>
                  <a:srgbClr val="080808"/>
                </a:solidFill>
                <a:effectLst/>
                <a:latin typeface="JetBrains Mono"/>
              </a:rPr>
              <a:t>-&gt;</a:t>
            </a:r>
            <a:r>
              <a:rPr kumimoji="0" lang="en-US" altLang="en-US" sz="4400" b="0" i="0" u="none" strike="noStrike" cap="none" normalizeH="0" baseline="0" dirty="0">
                <a:ln>
                  <a:noFill/>
                </a:ln>
                <a:solidFill>
                  <a:srgbClr val="871094"/>
                </a:solidFill>
                <a:effectLst/>
                <a:latin typeface="JetBrains Mono"/>
              </a:rPr>
              <a:t>age </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0000"/>
                </a:solidFill>
                <a:effectLst/>
                <a:latin typeface="JetBrains Mono"/>
              </a:rPr>
              <a:t>age</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this</a:t>
            </a:r>
            <a:r>
              <a:rPr kumimoji="0" lang="en-US" altLang="en-US" sz="4400" b="0" i="0" u="none" strike="noStrike" cap="none" normalizeH="0" baseline="0" dirty="0">
                <a:ln>
                  <a:noFill/>
                </a:ln>
                <a:solidFill>
                  <a:srgbClr val="080808"/>
                </a:solidFill>
                <a:effectLst/>
                <a:latin typeface="JetBrains Mono"/>
              </a:rPr>
              <a:t>-&gt;</a:t>
            </a:r>
            <a:r>
              <a:rPr kumimoji="0" lang="en-US" altLang="en-US" sz="4400" b="0" i="0" u="none" strike="noStrike" cap="none" normalizeH="0" baseline="0" dirty="0" err="1">
                <a:ln>
                  <a:noFill/>
                </a:ln>
                <a:solidFill>
                  <a:srgbClr val="871094"/>
                </a:solidFill>
                <a:effectLst/>
                <a:latin typeface="JetBrains Mono"/>
              </a:rPr>
              <a:t>gpt</a:t>
            </a:r>
            <a:r>
              <a:rPr kumimoji="0" lang="en-US" altLang="en-US" sz="4400" b="0" i="0" u="none" strike="noStrike" cap="none" normalizeH="0" baseline="0" dirty="0">
                <a:ln>
                  <a:noFill/>
                </a:ln>
                <a:solidFill>
                  <a:srgbClr val="871094"/>
                </a:solidFill>
                <a:effectLst/>
                <a:latin typeface="JetBrains Mono"/>
              </a:rPr>
              <a:t> </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err="1">
                <a:ln>
                  <a:noFill/>
                </a:ln>
                <a:solidFill>
                  <a:srgbClr val="000000"/>
                </a:solidFill>
                <a:effectLst/>
                <a:latin typeface="JetBrains Mono"/>
              </a:rPr>
              <a:t>gpt</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016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تابع</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581192" y="1500996"/>
            <a:ext cx="11029615" cy="4474354"/>
          </a:xfrm>
        </p:spPr>
        <p:txBody>
          <a:bodyPr anchor="ctr">
            <a:normAutofit/>
          </a:bodyPr>
          <a:lstStyle/>
          <a:p>
            <a:pPr algn="r" rtl="1">
              <a:buFont typeface="Arial" panose="020B0604020202020204" pitchFamily="34" charset="0"/>
              <a:buChar char="•"/>
            </a:pPr>
            <a:r>
              <a:rPr lang="fa-IR" sz="3600" dirty="0">
                <a:latin typeface="Peyda" pitchFamily="2" charset="-78"/>
                <a:cs typeface="Peyda" pitchFamily="2" charset="-78"/>
              </a:rPr>
              <a:t>تابع يک قطعه برنامه کامل است که کار معينی را انجام می‌دهد و موجب جلوگيری از برنامه نويسی تکراری در بين برنامه‌ها می شود.</a:t>
            </a:r>
          </a:p>
          <a:p>
            <a:pPr algn="r" rtl="1">
              <a:buFont typeface="Arial" panose="020B0604020202020204" pitchFamily="34" charset="0"/>
              <a:buChar char="•"/>
            </a:pPr>
            <a:r>
              <a:rPr lang="fa-IR" sz="3600" dirty="0">
                <a:latin typeface="Peyda" pitchFamily="2" charset="-78"/>
                <a:cs typeface="Peyda" pitchFamily="2" charset="-78"/>
              </a:rPr>
              <a:t>توابع در ++</a:t>
            </a:r>
            <a:r>
              <a:rPr lang="en-US" sz="3600" dirty="0">
                <a:latin typeface="Peyda" pitchFamily="2" charset="-78"/>
                <a:cs typeface="Peyda" pitchFamily="2" charset="-78"/>
              </a:rPr>
              <a:t>c </a:t>
            </a:r>
            <a:r>
              <a:rPr lang="fa-IR" sz="3600" dirty="0">
                <a:latin typeface="Peyda" pitchFamily="2" charset="-78"/>
                <a:cs typeface="Peyda" pitchFamily="2" charset="-78"/>
              </a:rPr>
              <a:t>دو نوع هستند:</a:t>
            </a:r>
          </a:p>
          <a:p>
            <a:pPr lvl="1" algn="r" rtl="1">
              <a:buFont typeface="Arial" panose="020B0604020202020204" pitchFamily="34" charset="0"/>
              <a:buChar char="•"/>
            </a:pPr>
            <a:r>
              <a:rPr lang="fa-IR" sz="3300" dirty="0">
                <a:latin typeface="Peyda" pitchFamily="2" charset="-78"/>
                <a:cs typeface="Peyda" pitchFamily="2" charset="-78"/>
              </a:rPr>
              <a:t> توابع از پيش نوشته شده</a:t>
            </a:r>
          </a:p>
          <a:p>
            <a:pPr lvl="1" algn="r" rtl="1">
              <a:buFont typeface="Arial" panose="020B0604020202020204" pitchFamily="34" charset="0"/>
              <a:buChar char="•"/>
            </a:pPr>
            <a:r>
              <a:rPr lang="fa-IR" sz="3300" dirty="0">
                <a:latin typeface="Peyda" pitchFamily="2" charset="-78"/>
                <a:cs typeface="Peyda" pitchFamily="2" charset="-78"/>
              </a:rPr>
              <a:t> توابع نوشته شده توسط برنامه‌نويس</a:t>
            </a:r>
            <a:endParaRPr lang="en-US" sz="3300" dirty="0">
              <a:latin typeface="Peyda" pitchFamily="2" charset="-78"/>
              <a:cs typeface="Peyda" pitchFamily="2" charset="-78"/>
            </a:endParaRPr>
          </a:p>
        </p:txBody>
      </p:sp>
    </p:spTree>
    <p:extLst>
      <p:ext uri="{BB962C8B-B14F-4D97-AF65-F5344CB8AC3E}">
        <p14:creationId xmlns:p14="http://schemas.microsoft.com/office/powerpoint/2010/main" val="24584080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سازنده روش سوم</a:t>
            </a:r>
            <a:endParaRPr lang="en-US" sz="4000" b="1" cap="none" dirty="0">
              <a:solidFill>
                <a:schemeClr val="accent2">
                  <a:lumMod val="75000"/>
                </a:schemeClr>
              </a:solidFill>
              <a:latin typeface="Peyda" pitchFamily="2" charset="-78"/>
              <a:cs typeface="Peyda" pitchFamily="2" charset="-78"/>
            </a:endParaRPr>
          </a:p>
        </p:txBody>
      </p:sp>
      <p:sp>
        <p:nvSpPr>
          <p:cNvPr id="4" name="Rectangle 1">
            <a:extLst>
              <a:ext uri="{FF2B5EF4-FFF2-40B4-BE49-F238E27FC236}">
                <a16:creationId xmlns:a16="http://schemas.microsoft.com/office/drawing/2014/main" id="{C827540B-452A-AC7E-2561-01BA141DFFCC}"/>
              </a:ext>
            </a:extLst>
          </p:cNvPr>
          <p:cNvSpPr>
            <a:spLocks noChangeArrowheads="1"/>
          </p:cNvSpPr>
          <p:nvPr/>
        </p:nvSpPr>
        <p:spPr bwMode="auto">
          <a:xfrm>
            <a:off x="1663921" y="2367171"/>
            <a:ext cx="9946887" cy="2123658"/>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dirty="0">
                <a:ln>
                  <a:noFill/>
                </a:ln>
                <a:solidFill>
                  <a:srgbClr val="00627A"/>
                </a:solidFill>
                <a:effectLst/>
                <a:latin typeface="JetBrains Mono"/>
              </a:rPr>
              <a:t>Student</a:t>
            </a:r>
            <a:r>
              <a:rPr kumimoji="0" lang="en-US" altLang="en-US" sz="4400" b="0" i="0" u="none" strike="noStrike" cap="none" normalizeH="0" baseline="0" dirty="0">
                <a:ln>
                  <a:noFill/>
                </a:ln>
                <a:solidFill>
                  <a:srgbClr val="080808"/>
                </a:solidFill>
                <a:effectLst/>
                <a:latin typeface="JetBrains Mono"/>
              </a:rPr>
              <a:t>(</a:t>
            </a:r>
            <a:r>
              <a:rPr kumimoji="0" lang="en-US" altLang="en-US" sz="4400" b="0" i="0" u="none" strike="noStrike" cap="none" normalizeH="0" baseline="0" dirty="0">
                <a:ln>
                  <a:noFill/>
                </a:ln>
                <a:solidFill>
                  <a:srgbClr val="000000"/>
                </a:solidFill>
                <a:effectLst/>
                <a:latin typeface="JetBrains Mono"/>
              </a:rPr>
              <a:t>string name</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int </a:t>
            </a:r>
            <a:r>
              <a:rPr kumimoji="0" lang="en-US" altLang="en-US" sz="4400" b="0" i="0" u="none" strike="noStrike" cap="none" normalizeH="0" baseline="0" dirty="0">
                <a:ln>
                  <a:noFill/>
                </a:ln>
                <a:solidFill>
                  <a:srgbClr val="000000"/>
                </a:solidFill>
                <a:effectLst/>
                <a:latin typeface="JetBrains Mono"/>
              </a:rPr>
              <a:t>age</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0033B3"/>
                </a:solidFill>
                <a:effectLst/>
                <a:latin typeface="JetBrains Mono"/>
              </a:rPr>
              <a:t>double </a:t>
            </a:r>
            <a:r>
              <a:rPr kumimoji="0" lang="en-US" altLang="en-US" sz="4400" b="0" i="0" u="none" strike="noStrike" cap="none" normalizeH="0" baseline="0" dirty="0" err="1">
                <a:ln>
                  <a:noFill/>
                </a:ln>
                <a:solidFill>
                  <a:srgbClr val="000000"/>
                </a:solidFill>
                <a:effectLst/>
                <a:latin typeface="JetBrains Mono"/>
              </a:rPr>
              <a:t>gpt</a:t>
            </a:r>
            <a:r>
              <a:rPr kumimoji="0" lang="en-US" altLang="en-US" sz="4400" b="0" i="0" u="none" strike="noStrike" cap="none" normalizeH="0" baseline="0" dirty="0">
                <a:ln>
                  <a:noFill/>
                </a:ln>
                <a:solidFill>
                  <a:srgbClr val="080808"/>
                </a:solidFill>
                <a:effectLst/>
                <a:latin typeface="JetBrains Mono"/>
              </a:rPr>
              <a:t>):</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871094"/>
                </a:solidFill>
                <a:effectLst/>
                <a:latin typeface="JetBrains Mono"/>
              </a:rPr>
              <a:t>name</a:t>
            </a:r>
            <a:r>
              <a:rPr kumimoji="0" lang="en-US" altLang="en-US" sz="4400" b="0" i="0" u="none" strike="noStrike" cap="none" normalizeH="0" baseline="0" dirty="0">
                <a:ln>
                  <a:noFill/>
                </a:ln>
                <a:solidFill>
                  <a:srgbClr val="00627A"/>
                </a:solidFill>
                <a:effectLst/>
                <a:latin typeface="JetBrains Mono"/>
              </a:rPr>
              <a:t>(</a:t>
            </a:r>
            <a:r>
              <a:rPr kumimoji="0" lang="en-US" altLang="en-US" sz="4400" b="0" i="0" u="none" strike="noStrike" cap="none" normalizeH="0" baseline="0" dirty="0">
                <a:ln>
                  <a:noFill/>
                </a:ln>
                <a:solidFill>
                  <a:srgbClr val="000000"/>
                </a:solidFill>
                <a:effectLst/>
                <a:latin typeface="JetBrains Mono"/>
              </a:rPr>
              <a:t>name</a:t>
            </a:r>
            <a:r>
              <a:rPr kumimoji="0" lang="en-US" altLang="en-US" sz="4400" b="0" i="0" u="none" strike="noStrike" cap="none" normalizeH="0" baseline="0" dirty="0">
                <a:ln>
                  <a:noFill/>
                </a:ln>
                <a:solidFill>
                  <a:srgbClr val="00627A"/>
                </a:solidFill>
                <a:effectLst/>
                <a:latin typeface="JetBrains Mono"/>
              </a:rPr>
              <a:t>)</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a:ln>
                  <a:noFill/>
                </a:ln>
                <a:solidFill>
                  <a:srgbClr val="871094"/>
                </a:solidFill>
                <a:effectLst/>
                <a:latin typeface="JetBrains Mono"/>
              </a:rPr>
              <a:t>age</a:t>
            </a:r>
            <a:r>
              <a:rPr kumimoji="0" lang="en-US" altLang="en-US" sz="4400" b="0" i="0" u="none" strike="noStrike" cap="none" normalizeH="0" baseline="0" dirty="0">
                <a:ln>
                  <a:noFill/>
                </a:ln>
                <a:solidFill>
                  <a:srgbClr val="080808"/>
                </a:solidFill>
                <a:effectLst/>
                <a:latin typeface="JetBrains Mono"/>
              </a:rPr>
              <a:t>(</a:t>
            </a:r>
            <a:r>
              <a:rPr kumimoji="0" lang="en-US" altLang="en-US" sz="4400" b="0" i="0" u="none" strike="noStrike" cap="none" normalizeH="0" baseline="0" dirty="0">
                <a:ln>
                  <a:noFill/>
                </a:ln>
                <a:solidFill>
                  <a:srgbClr val="000000"/>
                </a:solidFill>
                <a:effectLst/>
                <a:latin typeface="JetBrains Mono"/>
              </a:rPr>
              <a:t>age</a:t>
            </a:r>
            <a:r>
              <a:rPr kumimoji="0" lang="en-US" altLang="en-US" sz="4400" b="0" i="0" u="none" strike="noStrike" cap="none" normalizeH="0" baseline="0" dirty="0">
                <a:ln>
                  <a:noFill/>
                </a:ln>
                <a:solidFill>
                  <a:srgbClr val="080808"/>
                </a:solidFill>
                <a:effectLst/>
                <a:latin typeface="JetBrains Mono"/>
              </a:rPr>
              <a:t>), </a:t>
            </a:r>
            <a:r>
              <a:rPr kumimoji="0" lang="en-US" altLang="en-US" sz="4400" b="0" i="0" u="none" strike="noStrike" cap="none" normalizeH="0" baseline="0" dirty="0" err="1">
                <a:ln>
                  <a:noFill/>
                </a:ln>
                <a:solidFill>
                  <a:srgbClr val="871094"/>
                </a:solidFill>
                <a:effectLst/>
                <a:latin typeface="JetBrains Mono"/>
              </a:rPr>
              <a:t>gpt</a:t>
            </a:r>
            <a:r>
              <a:rPr kumimoji="0" lang="en-US" altLang="en-US" sz="4400" b="0" i="0" u="none" strike="noStrike" cap="none" normalizeH="0" baseline="0" dirty="0">
                <a:ln>
                  <a:noFill/>
                </a:ln>
                <a:solidFill>
                  <a:srgbClr val="080808"/>
                </a:solidFill>
                <a:effectLst/>
                <a:latin typeface="JetBrains Mono"/>
              </a:rPr>
              <a:t>(</a:t>
            </a:r>
            <a:r>
              <a:rPr kumimoji="0" lang="en-US" altLang="en-US" sz="4400" b="0" i="0" u="none" strike="noStrike" cap="none" normalizeH="0" baseline="0" dirty="0" err="1">
                <a:ln>
                  <a:noFill/>
                </a:ln>
                <a:solidFill>
                  <a:srgbClr val="000000"/>
                </a:solidFill>
                <a:effectLst/>
                <a:latin typeface="JetBrains Mono"/>
              </a:rPr>
              <a:t>gpt</a:t>
            </a:r>
            <a:r>
              <a:rPr kumimoji="0" lang="en-US" altLang="en-US" sz="4400" b="0" i="0" u="none" strike="noStrike" cap="none" normalizeH="0" baseline="0" dirty="0">
                <a:ln>
                  <a:noFill/>
                </a:ln>
                <a:solidFill>
                  <a:srgbClr val="080808"/>
                </a:solidFill>
                <a:effectLst/>
                <a:latin typeface="JetBrains Mono"/>
              </a:rPr>
              <a:t>) {</a:t>
            </a:r>
            <a:br>
              <a:rPr kumimoji="0" lang="en-US" altLang="en-US" sz="4400" b="0" i="0" u="none" strike="noStrike" cap="none" normalizeH="0" baseline="0" dirty="0">
                <a:ln>
                  <a:noFill/>
                </a:ln>
                <a:solidFill>
                  <a:srgbClr val="080808"/>
                </a:solidFill>
                <a:effectLst/>
                <a:latin typeface="JetBrains Mono"/>
              </a:rPr>
            </a:br>
            <a:r>
              <a:rPr kumimoji="0" lang="en-US" altLang="en-US" sz="4400" b="0" i="0" u="none" strike="noStrike" cap="none" normalizeH="0" baseline="0" dirty="0">
                <a:ln>
                  <a:noFill/>
                </a:ln>
                <a:solidFill>
                  <a:srgbClr val="080808"/>
                </a:solidFill>
                <a:effectLst/>
                <a:latin typeface="JetBrains Mono"/>
              </a:rPr>
              <a:t>}</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58881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سازنده پیشفرض</a:t>
            </a:r>
            <a:endParaRPr lang="en-US" sz="4000" b="1" cap="none" dirty="0">
              <a:solidFill>
                <a:schemeClr val="accent2">
                  <a:lumMod val="75000"/>
                </a:schemeClr>
              </a:solidFill>
              <a:latin typeface="Peyda" pitchFamily="2" charset="-78"/>
              <a:cs typeface="Peyda" pitchFamily="2" charset="-78"/>
            </a:endParaRPr>
          </a:p>
        </p:txBody>
      </p:sp>
      <p:sp>
        <p:nvSpPr>
          <p:cNvPr id="6" name="Rectangle 1">
            <a:extLst>
              <a:ext uri="{FF2B5EF4-FFF2-40B4-BE49-F238E27FC236}">
                <a16:creationId xmlns:a16="http://schemas.microsoft.com/office/drawing/2014/main" id="{32F40F35-424A-6B66-B4AF-18FF0A708B0F}"/>
              </a:ext>
            </a:extLst>
          </p:cNvPr>
          <p:cNvSpPr>
            <a:spLocks noChangeArrowheads="1"/>
          </p:cNvSpPr>
          <p:nvPr/>
        </p:nvSpPr>
        <p:spPr bwMode="auto">
          <a:xfrm>
            <a:off x="1014761" y="1452814"/>
            <a:ext cx="9984059"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6600" b="0" i="0" u="none" strike="noStrike" cap="none" normalizeH="0" baseline="0" dirty="0">
                <a:ln>
                  <a:noFill/>
                </a:ln>
                <a:solidFill>
                  <a:srgbClr val="00627A"/>
                </a:solidFill>
                <a:effectLst/>
                <a:latin typeface="JetBrains Mono"/>
              </a:rPr>
              <a:t>Student</a:t>
            </a:r>
            <a:r>
              <a:rPr kumimoji="0" lang="en-US" altLang="en-US" sz="6600" b="0" i="0" u="none" strike="noStrike" cap="none" normalizeH="0" baseline="0" dirty="0">
                <a:ln>
                  <a:noFill/>
                </a:ln>
                <a:solidFill>
                  <a:srgbClr val="080808"/>
                </a:solidFill>
                <a:effectLst/>
                <a:latin typeface="JetBrains Mono"/>
              </a:rPr>
              <a:t>() {</a:t>
            </a:r>
            <a:br>
              <a:rPr kumimoji="0" lang="en-US" altLang="en-US" sz="6600" b="0" i="0" u="none" strike="noStrike" cap="none" normalizeH="0" baseline="0" dirty="0">
                <a:ln>
                  <a:noFill/>
                </a:ln>
                <a:solidFill>
                  <a:srgbClr val="080808"/>
                </a:solidFill>
                <a:effectLst/>
                <a:latin typeface="JetBrains Mono"/>
              </a:rPr>
            </a:br>
            <a:br>
              <a:rPr kumimoji="0" lang="en-US" altLang="en-US" sz="6600" b="0" i="0" u="none" strike="noStrike" cap="none" normalizeH="0" baseline="0" dirty="0">
                <a:ln>
                  <a:noFill/>
                </a:ln>
                <a:solidFill>
                  <a:srgbClr val="080808"/>
                </a:solidFill>
                <a:effectLst/>
                <a:latin typeface="JetBrains Mono"/>
              </a:rPr>
            </a:br>
            <a:r>
              <a:rPr kumimoji="0" lang="en-US" altLang="en-US" sz="6600" b="0" i="0" u="none" strike="noStrike" cap="none" normalizeH="0" baseline="0" dirty="0">
                <a:ln>
                  <a:noFill/>
                </a:ln>
                <a:solidFill>
                  <a:srgbClr val="080808"/>
                </a:solidFill>
                <a:effectLst/>
                <a:latin typeface="JetBrains Mono"/>
              </a:rPr>
              <a:t>    </a:t>
            </a:r>
            <a:br>
              <a:rPr kumimoji="0" lang="en-US" altLang="en-US" sz="6600" b="0" i="0" u="none" strike="noStrike" cap="none" normalizeH="0" baseline="0" dirty="0">
                <a:ln>
                  <a:noFill/>
                </a:ln>
                <a:solidFill>
                  <a:srgbClr val="080808"/>
                </a:solidFill>
                <a:effectLst/>
                <a:latin typeface="JetBrains Mono"/>
              </a:rPr>
            </a:br>
            <a:r>
              <a:rPr kumimoji="0" lang="en-US" altLang="en-US" sz="6600" b="0" i="0" u="none" strike="noStrike" cap="none" normalizeH="0" baseline="0" dirty="0">
                <a:ln>
                  <a:noFill/>
                </a:ln>
                <a:solidFill>
                  <a:srgbClr val="080808"/>
                </a:solidFill>
                <a:effectLst/>
                <a:latin typeface="JetBrains Mono"/>
              </a:rPr>
              <a:t>}</a:t>
            </a: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50280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سازنده پیشفرض</a:t>
            </a:r>
            <a:endParaRPr lang="en-US" sz="4000" b="1" cap="none" dirty="0">
              <a:solidFill>
                <a:schemeClr val="accent2">
                  <a:lumMod val="75000"/>
                </a:schemeClr>
              </a:solidFill>
              <a:latin typeface="Peyda" pitchFamily="2" charset="-78"/>
              <a:cs typeface="Peyda" pitchFamily="2" charset="-78"/>
            </a:endParaRPr>
          </a:p>
        </p:txBody>
      </p:sp>
      <p:sp>
        <p:nvSpPr>
          <p:cNvPr id="3" name="Rectangle 1">
            <a:extLst>
              <a:ext uri="{FF2B5EF4-FFF2-40B4-BE49-F238E27FC236}">
                <a16:creationId xmlns:a16="http://schemas.microsoft.com/office/drawing/2014/main" id="{8445688E-C443-2D07-5D66-A2ED2D2FC244}"/>
              </a:ext>
            </a:extLst>
          </p:cNvPr>
          <p:cNvSpPr>
            <a:spLocks noChangeArrowheads="1"/>
          </p:cNvSpPr>
          <p:nvPr/>
        </p:nvSpPr>
        <p:spPr bwMode="auto">
          <a:xfrm>
            <a:off x="2170085" y="1617578"/>
            <a:ext cx="7851829" cy="4247317"/>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00627A"/>
                </a:solidFill>
                <a:effectLst/>
                <a:latin typeface="JetBrains Mono"/>
              </a:rPr>
              <a:t>Student</a:t>
            </a:r>
            <a:r>
              <a:rPr kumimoji="0" lang="en-US" altLang="en-US" sz="5400" b="0" i="0" u="none" strike="noStrike" cap="none" normalizeH="0" baseline="0" dirty="0">
                <a:ln>
                  <a:noFill/>
                </a:ln>
                <a:solidFill>
                  <a:srgbClr val="080808"/>
                </a:solidFill>
                <a:effectLst/>
                <a:latin typeface="JetBrains Mono"/>
              </a:rPr>
              <a:t>() {</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871094"/>
                </a:solidFill>
                <a:effectLst/>
                <a:latin typeface="JetBrains Mono"/>
              </a:rPr>
              <a:t>name </a:t>
            </a:r>
            <a:r>
              <a:rPr kumimoji="0" lang="en-US" altLang="en-US" sz="5400" b="0" i="0" u="none" strike="noStrike" cap="none" normalizeH="0" baseline="0" dirty="0">
                <a:ln>
                  <a:noFill/>
                </a:ln>
                <a:solidFill>
                  <a:srgbClr val="00627A"/>
                </a:solidFill>
                <a:effectLst/>
                <a:latin typeface="JetBrains Mono"/>
              </a:rPr>
              <a:t>= </a:t>
            </a:r>
            <a:r>
              <a:rPr kumimoji="0" lang="en-US" altLang="en-US" sz="5400" b="0" i="0" u="none" strike="noStrike" cap="none" normalizeH="0" baseline="0" dirty="0">
                <a:ln>
                  <a:noFill/>
                </a:ln>
                <a:solidFill>
                  <a:srgbClr val="067D17"/>
                </a:solidFill>
                <a:effectLst/>
                <a:latin typeface="JetBrains Mono"/>
              </a:rPr>
              <a:t>"Student Name"</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871094"/>
                </a:solidFill>
                <a:effectLst/>
                <a:latin typeface="JetBrains Mono"/>
              </a:rPr>
              <a:t>age </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1750EB"/>
                </a:solidFill>
                <a:effectLst/>
                <a:latin typeface="JetBrains Mono"/>
              </a:rPr>
              <a:t>20</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err="1">
                <a:ln>
                  <a:noFill/>
                </a:ln>
                <a:solidFill>
                  <a:srgbClr val="871094"/>
                </a:solidFill>
                <a:effectLst/>
                <a:latin typeface="JetBrains Mono"/>
              </a:rPr>
              <a:t>gpt</a:t>
            </a:r>
            <a:r>
              <a:rPr kumimoji="0" lang="en-US" altLang="en-US" sz="5400" b="0" i="0" u="none" strike="noStrike" cap="none" normalizeH="0" baseline="0" dirty="0">
                <a:ln>
                  <a:noFill/>
                </a:ln>
                <a:solidFill>
                  <a:srgbClr val="871094"/>
                </a:solidFill>
                <a:effectLst/>
                <a:latin typeface="JetBrains Mono"/>
              </a:rPr>
              <a:t> </a:t>
            </a: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a:ln>
                  <a:noFill/>
                </a:ln>
                <a:solidFill>
                  <a:srgbClr val="1750EB"/>
                </a:solidFill>
                <a:effectLst/>
                <a:latin typeface="JetBrains Mono"/>
              </a:rPr>
              <a:t>15.5</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25229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fontScale="90000"/>
          </a:bodyPr>
          <a:lstStyle/>
          <a:p>
            <a:pPr algn="ctr" rtl="1"/>
            <a:r>
              <a:rPr lang="fa-IR" sz="6000" b="1" dirty="0">
                <a:solidFill>
                  <a:schemeClr val="accent2">
                    <a:lumMod val="75000"/>
                  </a:schemeClr>
                </a:solidFill>
                <a:latin typeface="Peyda" pitchFamily="2" charset="-78"/>
                <a:cs typeface="Peyda" pitchFamily="2" charset="-78"/>
              </a:rPr>
              <a:t>سربار گذاری سازنده</a:t>
            </a:r>
            <a:br>
              <a:rPr lang="fa-IR" sz="6000" b="1" dirty="0">
                <a:solidFill>
                  <a:schemeClr val="accent2">
                    <a:lumMod val="75000"/>
                  </a:schemeClr>
                </a:solidFill>
                <a:latin typeface="Peyda" pitchFamily="2" charset="-78"/>
                <a:cs typeface="Peyda" pitchFamily="2" charset="-78"/>
              </a:rPr>
            </a:br>
            <a:r>
              <a:rPr lang="fa-IR" sz="6000" b="1" dirty="0">
                <a:solidFill>
                  <a:schemeClr val="accent2">
                    <a:lumMod val="75000"/>
                  </a:schemeClr>
                </a:solidFill>
                <a:latin typeface="Peyda" pitchFamily="2" charset="-78"/>
                <a:cs typeface="Peyda" pitchFamily="2" charset="-78"/>
              </a:rPr>
              <a:t>(داشتن همزمان چند سازنده)</a:t>
            </a:r>
          </a:p>
        </p:txBody>
      </p:sp>
    </p:spTree>
    <p:extLst>
      <p:ext uri="{BB962C8B-B14F-4D97-AF65-F5344CB8AC3E}">
        <p14:creationId xmlns:p14="http://schemas.microsoft.com/office/powerpoint/2010/main" val="13670137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چرخه حیات یک شیء</a:t>
            </a:r>
          </a:p>
        </p:txBody>
      </p:sp>
    </p:spTree>
    <p:extLst>
      <p:ext uri="{BB962C8B-B14F-4D97-AF65-F5344CB8AC3E}">
        <p14:creationId xmlns:p14="http://schemas.microsoft.com/office/powerpoint/2010/main" val="38993015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اجرا شدن سازنده</a:t>
            </a:r>
            <a:endParaRPr lang="en-US" sz="4000" b="1" cap="none" dirty="0">
              <a:solidFill>
                <a:schemeClr val="accent2">
                  <a:lumMod val="75000"/>
                </a:schemeClr>
              </a:solidFill>
              <a:latin typeface="Peyda" pitchFamily="2" charset="-78"/>
              <a:cs typeface="Peyda" pitchFamily="2" charset="-78"/>
            </a:endParaRPr>
          </a:p>
        </p:txBody>
      </p:sp>
      <p:sp>
        <p:nvSpPr>
          <p:cNvPr id="4" name="Rectangle 1">
            <a:extLst>
              <a:ext uri="{FF2B5EF4-FFF2-40B4-BE49-F238E27FC236}">
                <a16:creationId xmlns:a16="http://schemas.microsoft.com/office/drawing/2014/main" id="{2E78A7F7-43F0-0325-C5EA-AD920AD06502}"/>
              </a:ext>
            </a:extLst>
          </p:cNvPr>
          <p:cNvSpPr>
            <a:spLocks noChangeArrowheads="1"/>
          </p:cNvSpPr>
          <p:nvPr/>
        </p:nvSpPr>
        <p:spPr bwMode="auto">
          <a:xfrm>
            <a:off x="1011044" y="1423358"/>
            <a:ext cx="10169912" cy="440120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0" i="0" u="none" strike="noStrike" cap="none" normalizeH="0" baseline="0" dirty="0">
                <a:ln>
                  <a:noFill/>
                </a:ln>
                <a:solidFill>
                  <a:srgbClr val="00627A"/>
                </a:solidFill>
                <a:effectLst/>
                <a:latin typeface="JetBrains Mono"/>
              </a:rPr>
              <a:t>Student</a:t>
            </a:r>
            <a:r>
              <a:rPr kumimoji="0" lang="en-US" altLang="en-US" sz="4000" b="0" i="0" u="none" strike="noStrike" cap="none" normalizeH="0" baseline="0" dirty="0">
                <a:ln>
                  <a:noFill/>
                </a:ln>
                <a:solidFill>
                  <a:srgbClr val="080808"/>
                </a:solidFill>
                <a:effectLst/>
                <a:latin typeface="JetBrains Mono"/>
              </a:rPr>
              <a:t>(</a:t>
            </a:r>
            <a:r>
              <a:rPr kumimoji="0" lang="en-US" altLang="en-US" sz="4000" b="0" i="0" u="none" strike="noStrike" cap="none" normalizeH="0" baseline="0" dirty="0">
                <a:ln>
                  <a:noFill/>
                </a:ln>
                <a:solidFill>
                  <a:srgbClr val="000000"/>
                </a:solidFill>
                <a:effectLst/>
                <a:latin typeface="JetBrains Mono"/>
              </a:rPr>
              <a:t>string name</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int </a:t>
            </a:r>
            <a:r>
              <a:rPr kumimoji="0" lang="en-US" altLang="en-US" sz="4000" b="0" i="0" u="none" strike="noStrike" cap="none" normalizeH="0" baseline="0" dirty="0">
                <a:ln>
                  <a:noFill/>
                </a:ln>
                <a:solidFill>
                  <a:srgbClr val="000000"/>
                </a:solidFill>
                <a:effectLst/>
                <a:latin typeface="JetBrains Mono"/>
              </a:rPr>
              <a:t>age</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double </a:t>
            </a:r>
            <a:r>
              <a:rPr kumimoji="0" lang="en-US" altLang="en-US" sz="4000" b="0" i="0" u="none" strike="noStrike" cap="none" normalizeH="0" baseline="0" dirty="0" err="1">
                <a:ln>
                  <a:noFill/>
                </a:ln>
                <a:solidFill>
                  <a:srgbClr val="000000"/>
                </a:solidFill>
                <a:effectLst/>
                <a:latin typeface="JetBrains Mono"/>
              </a:rPr>
              <a:t>gpt</a:t>
            </a:r>
            <a:r>
              <a:rPr kumimoji="0" lang="en-US" altLang="en-US" sz="4000" b="0" i="0" u="none" strike="noStrike" cap="none" normalizeH="0" baseline="0" dirty="0">
                <a:ln>
                  <a:noFill/>
                </a:ln>
                <a:solidFill>
                  <a:srgbClr val="080808"/>
                </a:solidFill>
                <a:effectLst/>
                <a:latin typeface="JetBrains Mono"/>
              </a:rPr>
              <a:t>) {</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this</a:t>
            </a:r>
            <a:r>
              <a:rPr kumimoji="0" lang="en-US" altLang="en-US" sz="4000" b="0" i="0" u="none" strike="noStrike" cap="none" normalizeH="0" baseline="0" dirty="0">
                <a:ln>
                  <a:noFill/>
                </a:ln>
                <a:solidFill>
                  <a:srgbClr val="080808"/>
                </a:solidFill>
                <a:effectLst/>
                <a:latin typeface="JetBrains Mono"/>
              </a:rPr>
              <a:t>-&gt;</a:t>
            </a:r>
            <a:r>
              <a:rPr kumimoji="0" lang="en-US" altLang="en-US" sz="4000" b="0" i="0" u="none" strike="noStrike" cap="none" normalizeH="0" baseline="0" dirty="0">
                <a:ln>
                  <a:noFill/>
                </a:ln>
                <a:solidFill>
                  <a:srgbClr val="871094"/>
                </a:solidFill>
                <a:effectLst/>
                <a:latin typeface="JetBrains Mono"/>
              </a:rPr>
              <a:t>name </a:t>
            </a:r>
            <a:r>
              <a:rPr kumimoji="0" lang="en-US" altLang="en-US" sz="4000" b="0" i="0" u="none" strike="noStrike" cap="none" normalizeH="0" baseline="0" dirty="0">
                <a:ln>
                  <a:noFill/>
                </a:ln>
                <a:solidFill>
                  <a:srgbClr val="00627A"/>
                </a:solidFill>
                <a:effectLst/>
                <a:latin typeface="JetBrains Mono"/>
              </a:rPr>
              <a:t>= </a:t>
            </a:r>
            <a:r>
              <a:rPr kumimoji="0" lang="en-US" altLang="en-US" sz="4000" b="0" i="0" u="none" strike="noStrike" cap="none" normalizeH="0" baseline="0" dirty="0">
                <a:ln>
                  <a:noFill/>
                </a:ln>
                <a:solidFill>
                  <a:srgbClr val="000000"/>
                </a:solidFill>
                <a:effectLst/>
                <a:latin typeface="JetBrains Mono"/>
              </a:rPr>
              <a:t>name</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this</a:t>
            </a:r>
            <a:r>
              <a:rPr kumimoji="0" lang="en-US" altLang="en-US" sz="4000" b="0" i="0" u="none" strike="noStrike" cap="none" normalizeH="0" baseline="0" dirty="0">
                <a:ln>
                  <a:noFill/>
                </a:ln>
                <a:solidFill>
                  <a:srgbClr val="080808"/>
                </a:solidFill>
                <a:effectLst/>
                <a:latin typeface="JetBrains Mono"/>
              </a:rPr>
              <a:t>-&gt;</a:t>
            </a:r>
            <a:r>
              <a:rPr kumimoji="0" lang="en-US" altLang="en-US" sz="4000" b="0" i="0" u="none" strike="noStrike" cap="none" normalizeH="0" baseline="0" dirty="0">
                <a:ln>
                  <a:noFill/>
                </a:ln>
                <a:solidFill>
                  <a:srgbClr val="871094"/>
                </a:solidFill>
                <a:effectLst/>
                <a:latin typeface="JetBrains Mono"/>
              </a:rPr>
              <a:t>age </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0000"/>
                </a:solidFill>
                <a:effectLst/>
                <a:latin typeface="JetBrains Mono"/>
              </a:rPr>
              <a:t>age</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a:ln>
                  <a:noFill/>
                </a:ln>
                <a:solidFill>
                  <a:srgbClr val="0033B3"/>
                </a:solidFill>
                <a:effectLst/>
                <a:latin typeface="JetBrains Mono"/>
              </a:rPr>
              <a:t>this</a:t>
            </a:r>
            <a:r>
              <a:rPr kumimoji="0" lang="en-US" altLang="en-US" sz="4000" b="0" i="0" u="none" strike="noStrike" cap="none" normalizeH="0" baseline="0" dirty="0">
                <a:ln>
                  <a:noFill/>
                </a:ln>
                <a:solidFill>
                  <a:srgbClr val="080808"/>
                </a:solidFill>
                <a:effectLst/>
                <a:latin typeface="JetBrains Mono"/>
              </a:rPr>
              <a:t>-&gt;</a:t>
            </a:r>
            <a:r>
              <a:rPr kumimoji="0" lang="en-US" altLang="en-US" sz="4000" b="0" i="0" u="none" strike="noStrike" cap="none" normalizeH="0" baseline="0" dirty="0" err="1">
                <a:ln>
                  <a:noFill/>
                </a:ln>
                <a:solidFill>
                  <a:srgbClr val="871094"/>
                </a:solidFill>
                <a:effectLst/>
                <a:latin typeface="JetBrains Mono"/>
              </a:rPr>
              <a:t>gpt</a:t>
            </a:r>
            <a:r>
              <a:rPr kumimoji="0" lang="en-US" altLang="en-US" sz="4000" b="0" i="0" u="none" strike="noStrike" cap="none" normalizeH="0" baseline="0" dirty="0">
                <a:ln>
                  <a:noFill/>
                </a:ln>
                <a:solidFill>
                  <a:srgbClr val="871094"/>
                </a:solidFill>
                <a:effectLst/>
                <a:latin typeface="JetBrains Mono"/>
              </a:rPr>
              <a:t> </a:t>
            </a: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gpt</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    </a:t>
            </a:r>
            <a:r>
              <a:rPr kumimoji="0" lang="en-US" altLang="en-US" sz="4000" b="0" i="0" u="none" strike="noStrike" cap="none" normalizeH="0" baseline="0" dirty="0" err="1">
                <a:ln>
                  <a:noFill/>
                </a:ln>
                <a:solidFill>
                  <a:srgbClr val="000000"/>
                </a:solidFill>
                <a:effectLst/>
                <a:latin typeface="JetBrains Mono"/>
              </a:rPr>
              <a:t>cout</a:t>
            </a:r>
            <a:r>
              <a:rPr kumimoji="0" lang="en-US" altLang="en-US" sz="4000" b="0" i="0" u="none" strike="noStrike" cap="none" normalizeH="0" baseline="0" dirty="0">
                <a:ln>
                  <a:noFill/>
                </a:ln>
                <a:solidFill>
                  <a:srgbClr val="000000"/>
                </a:solidFill>
                <a:effectLst/>
                <a:latin typeface="JetBrains Mono"/>
              </a:rPr>
              <a:t>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a:ln>
                  <a:noFill/>
                </a:ln>
                <a:solidFill>
                  <a:srgbClr val="067D17"/>
                </a:solidFill>
                <a:effectLst/>
                <a:latin typeface="JetBrains Mono"/>
              </a:rPr>
              <a:t>"Student "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a:ln>
                  <a:noFill/>
                </a:ln>
                <a:solidFill>
                  <a:srgbClr val="0033B3"/>
                </a:solidFill>
                <a:effectLst/>
                <a:latin typeface="JetBrains Mono"/>
              </a:rPr>
              <a:t>this</a:t>
            </a:r>
            <a:r>
              <a:rPr kumimoji="0" lang="en-US" altLang="en-US" sz="4000" b="0" i="0" u="none" strike="noStrike" cap="none" normalizeH="0" baseline="0" dirty="0">
                <a:ln>
                  <a:noFill/>
                </a:ln>
                <a:solidFill>
                  <a:srgbClr val="080808"/>
                </a:solidFill>
                <a:effectLst/>
                <a:latin typeface="JetBrains Mono"/>
              </a:rPr>
              <a:t>-&gt;</a:t>
            </a:r>
            <a:r>
              <a:rPr kumimoji="0" lang="en-US" altLang="en-US" sz="4000" b="0" i="0" u="none" strike="noStrike" cap="none" normalizeH="0" baseline="0" dirty="0">
                <a:ln>
                  <a:noFill/>
                </a:ln>
                <a:solidFill>
                  <a:srgbClr val="871094"/>
                </a:solidFill>
                <a:effectLst/>
                <a:latin typeface="JetBrains Mono"/>
              </a:rPr>
              <a:t>name</a:t>
            </a:r>
            <a:br>
              <a:rPr kumimoji="0" lang="en-US" altLang="en-US" sz="4000" b="0" i="0" u="none" strike="noStrike" cap="none" normalizeH="0" baseline="0" dirty="0">
                <a:ln>
                  <a:noFill/>
                </a:ln>
                <a:solidFill>
                  <a:srgbClr val="871094"/>
                </a:solidFill>
                <a:effectLst/>
                <a:latin typeface="JetBrains Mono"/>
              </a:rPr>
            </a:br>
            <a:r>
              <a:rPr kumimoji="0" lang="en-US" altLang="en-US" sz="4000" b="0" i="0" u="none" strike="noStrike" cap="none" normalizeH="0" baseline="0" dirty="0">
                <a:ln>
                  <a:noFill/>
                </a:ln>
                <a:solidFill>
                  <a:srgbClr val="871094"/>
                </a:solidFill>
                <a:effectLst/>
                <a:latin typeface="JetBrains Mono"/>
              </a:rPr>
              <a:t>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a:ln>
                  <a:noFill/>
                </a:ln>
                <a:solidFill>
                  <a:srgbClr val="067D17"/>
                </a:solidFill>
                <a:effectLst/>
                <a:latin typeface="JetBrains Mono"/>
              </a:rPr>
              <a:t>" is born." </a:t>
            </a:r>
            <a:r>
              <a:rPr kumimoji="0" lang="en-US" altLang="en-US" sz="4000" b="0" i="0" u="none" strike="noStrike" cap="none" normalizeH="0" baseline="0" dirty="0">
                <a:ln>
                  <a:noFill/>
                </a:ln>
                <a:solidFill>
                  <a:srgbClr val="00627A"/>
                </a:solidFill>
                <a:effectLst/>
                <a:latin typeface="JetBrains Mono"/>
              </a:rPr>
              <a:t>&lt;&lt; </a:t>
            </a:r>
            <a:r>
              <a:rPr kumimoji="0" lang="en-US" altLang="en-US" sz="4000" b="0" i="0" u="none" strike="noStrike" cap="none" normalizeH="0" baseline="0" dirty="0" err="1">
                <a:ln>
                  <a:noFill/>
                </a:ln>
                <a:solidFill>
                  <a:srgbClr val="00627A"/>
                </a:solidFill>
                <a:effectLst/>
                <a:latin typeface="JetBrains Mono"/>
              </a:rPr>
              <a:t>endl</a:t>
            </a:r>
            <a:r>
              <a:rPr kumimoji="0" lang="en-US" altLang="en-US" sz="4000" b="0" i="0" u="none" strike="noStrike" cap="none" normalizeH="0" baseline="0" dirty="0">
                <a:ln>
                  <a:noFill/>
                </a:ln>
                <a:solidFill>
                  <a:srgbClr val="080808"/>
                </a:solidFill>
                <a:effectLst/>
                <a:latin typeface="JetBrains Mono"/>
              </a:rPr>
              <a:t>;</a:t>
            </a:r>
            <a:br>
              <a:rPr kumimoji="0" lang="en-US" altLang="en-US" sz="4000" b="0" i="0" u="none" strike="noStrike" cap="none" normalizeH="0" baseline="0" dirty="0">
                <a:ln>
                  <a:noFill/>
                </a:ln>
                <a:solidFill>
                  <a:srgbClr val="080808"/>
                </a:solidFill>
                <a:effectLst/>
                <a:latin typeface="JetBrains Mono"/>
              </a:rPr>
            </a:br>
            <a:r>
              <a:rPr kumimoji="0" lang="en-US" altLang="en-US" sz="4000" b="0" i="0" u="none" strike="noStrike" cap="none" normalizeH="0" baseline="0" dirty="0">
                <a:ln>
                  <a:noFill/>
                </a:ln>
                <a:solidFill>
                  <a:srgbClr val="080808"/>
                </a:solidFill>
                <a:effectLst/>
                <a:latin typeface="JetBrains Mono"/>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74905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مخرب </a:t>
            </a:r>
            <a:r>
              <a:rPr lang="fa-IR" sz="6000" b="1" dirty="0">
                <a:solidFill>
                  <a:schemeClr val="accent2">
                    <a:lumMod val="75000"/>
                  </a:schemeClr>
                </a:solidFill>
                <a:latin typeface="Peyda" pitchFamily="2" charset="-78"/>
                <a:cs typeface="Peyda" pitchFamily="2" charset="-78"/>
                <a:sym typeface="Wingdings" panose="05000000000000000000" pitchFamily="2" charset="2"/>
              </a:rPr>
              <a:t></a:t>
            </a:r>
            <a:endParaRPr lang="fa-IR" sz="6000" b="1" dirty="0">
              <a:solidFill>
                <a:schemeClr val="accent2">
                  <a:lumMod val="75000"/>
                </a:schemeClr>
              </a:solidFill>
              <a:latin typeface="Peyda" pitchFamily="2" charset="-78"/>
              <a:cs typeface="Peyda" pitchFamily="2" charset="-78"/>
            </a:endParaRPr>
          </a:p>
        </p:txBody>
      </p:sp>
    </p:spTree>
    <p:extLst>
      <p:ext uri="{BB962C8B-B14F-4D97-AF65-F5344CB8AC3E}">
        <p14:creationId xmlns:p14="http://schemas.microsoft.com/office/powerpoint/2010/main" val="33064708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مخرب پیشفرض</a:t>
            </a:r>
            <a:endParaRPr lang="en-US" sz="4000" b="1" cap="none" dirty="0">
              <a:solidFill>
                <a:schemeClr val="accent2">
                  <a:lumMod val="75000"/>
                </a:schemeClr>
              </a:solidFill>
              <a:latin typeface="Peyda" pitchFamily="2" charset="-78"/>
              <a:cs typeface="Peyda" pitchFamily="2" charset="-78"/>
            </a:endParaRPr>
          </a:p>
        </p:txBody>
      </p:sp>
      <p:sp>
        <p:nvSpPr>
          <p:cNvPr id="4" name="Rectangle 1">
            <a:extLst>
              <a:ext uri="{FF2B5EF4-FFF2-40B4-BE49-F238E27FC236}">
                <a16:creationId xmlns:a16="http://schemas.microsoft.com/office/drawing/2014/main" id="{B9DB391F-9083-6497-754A-C4040C1ACE72}"/>
              </a:ext>
            </a:extLst>
          </p:cNvPr>
          <p:cNvSpPr>
            <a:spLocks noChangeArrowheads="1"/>
          </p:cNvSpPr>
          <p:nvPr/>
        </p:nvSpPr>
        <p:spPr bwMode="auto">
          <a:xfrm>
            <a:off x="3522955" y="1536174"/>
            <a:ext cx="5146089" cy="3785652"/>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0" b="0" i="0" u="none" strike="noStrike" cap="none" normalizeH="0" baseline="0" dirty="0">
                <a:ln>
                  <a:noFill/>
                </a:ln>
                <a:solidFill>
                  <a:srgbClr val="00627A"/>
                </a:solidFill>
                <a:effectLst/>
                <a:latin typeface="JetBrains Mono"/>
              </a:rPr>
              <a:t>~Student</a:t>
            </a:r>
            <a:r>
              <a:rPr kumimoji="0" lang="en-US" altLang="en-US" sz="8000" b="0" i="0" u="none" strike="noStrike" cap="none" normalizeH="0" baseline="0" dirty="0">
                <a:ln>
                  <a:noFill/>
                </a:ln>
                <a:solidFill>
                  <a:srgbClr val="080808"/>
                </a:solidFill>
                <a:effectLst/>
                <a:latin typeface="JetBrains Mono"/>
              </a:rPr>
              <a:t>() {</a:t>
            </a:r>
            <a:br>
              <a:rPr kumimoji="0" lang="en-US" altLang="en-US" sz="8000" b="0" i="0" u="none" strike="noStrike" cap="none" normalizeH="0" baseline="0" dirty="0">
                <a:ln>
                  <a:noFill/>
                </a:ln>
                <a:solidFill>
                  <a:srgbClr val="080808"/>
                </a:solidFill>
                <a:effectLst/>
                <a:latin typeface="JetBrains Mono"/>
              </a:rPr>
            </a:br>
            <a:r>
              <a:rPr kumimoji="0" lang="en-US" altLang="en-US" sz="8000" b="0" i="0" u="none" strike="noStrike" cap="none" normalizeH="0" baseline="0" dirty="0">
                <a:ln>
                  <a:noFill/>
                </a:ln>
                <a:solidFill>
                  <a:srgbClr val="080808"/>
                </a:solidFill>
                <a:effectLst/>
                <a:latin typeface="JetBrains Mono"/>
              </a:rPr>
              <a:t>    </a:t>
            </a:r>
            <a:br>
              <a:rPr kumimoji="0" lang="en-US" altLang="en-US" sz="8000" b="0" i="0" u="none" strike="noStrike" cap="none" normalizeH="0" baseline="0" dirty="0">
                <a:ln>
                  <a:noFill/>
                </a:ln>
                <a:solidFill>
                  <a:srgbClr val="080808"/>
                </a:solidFill>
                <a:effectLst/>
                <a:latin typeface="JetBrains Mono"/>
              </a:rPr>
            </a:br>
            <a:r>
              <a:rPr kumimoji="0" lang="en-US" altLang="en-US" sz="8000" b="0" i="0" u="none" strike="noStrike" cap="none" normalizeH="0" baseline="0" dirty="0">
                <a:ln>
                  <a:noFill/>
                </a:ln>
                <a:solidFill>
                  <a:srgbClr val="080808"/>
                </a:solidFill>
                <a:effectLst/>
                <a:latin typeface="JetBrains Mono"/>
              </a:rPr>
              <a:t>}</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82513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cap="none" dirty="0">
                <a:solidFill>
                  <a:schemeClr val="accent2">
                    <a:lumMod val="75000"/>
                  </a:schemeClr>
                </a:solidFill>
                <a:latin typeface="Peyda" pitchFamily="2" charset="-78"/>
                <a:cs typeface="Peyda" pitchFamily="2" charset="-78"/>
              </a:rPr>
              <a:t>مخرب</a:t>
            </a:r>
            <a:endParaRPr lang="en-US" sz="4000" b="1" cap="none" dirty="0">
              <a:solidFill>
                <a:schemeClr val="accent2">
                  <a:lumMod val="75000"/>
                </a:schemeClr>
              </a:solidFill>
              <a:latin typeface="Peyda" pitchFamily="2" charset="-78"/>
              <a:cs typeface="Peyda" pitchFamily="2" charset="-78"/>
            </a:endParaRPr>
          </a:p>
        </p:txBody>
      </p:sp>
      <p:sp>
        <p:nvSpPr>
          <p:cNvPr id="3" name="Rectangle 1">
            <a:extLst>
              <a:ext uri="{FF2B5EF4-FFF2-40B4-BE49-F238E27FC236}">
                <a16:creationId xmlns:a16="http://schemas.microsoft.com/office/drawing/2014/main" id="{8AA6E302-4EE2-0192-5961-1E9251836915}"/>
              </a:ext>
            </a:extLst>
          </p:cNvPr>
          <p:cNvSpPr>
            <a:spLocks noChangeArrowheads="1"/>
          </p:cNvSpPr>
          <p:nvPr/>
        </p:nvSpPr>
        <p:spPr bwMode="auto">
          <a:xfrm>
            <a:off x="1011595" y="1720840"/>
            <a:ext cx="10168809" cy="3416320"/>
          </a:xfrm>
          <a:prstGeom prst="rect">
            <a:avLst/>
          </a:prstGeom>
          <a:noFill/>
          <a:ln>
            <a:noFill/>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0" i="0" u="none" strike="noStrike" cap="none" normalizeH="0" baseline="0" dirty="0">
                <a:ln>
                  <a:noFill/>
                </a:ln>
                <a:solidFill>
                  <a:srgbClr val="00627A"/>
                </a:solidFill>
                <a:effectLst/>
                <a:latin typeface="JetBrains Mono"/>
              </a:rPr>
              <a:t>~Student</a:t>
            </a:r>
            <a:r>
              <a:rPr kumimoji="0" lang="en-US" altLang="en-US" sz="5400" b="0" i="0" u="none" strike="noStrike" cap="none" normalizeH="0" baseline="0" dirty="0">
                <a:ln>
                  <a:noFill/>
                </a:ln>
                <a:solidFill>
                  <a:srgbClr val="080808"/>
                </a:solidFill>
                <a:effectLst/>
                <a:latin typeface="JetBrains Mono"/>
              </a:rPr>
              <a:t>() {</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    </a:t>
            </a:r>
            <a:r>
              <a:rPr kumimoji="0" lang="en-US" altLang="en-US" sz="5400" b="0" i="0" u="none" strike="noStrike" cap="none" normalizeH="0" baseline="0" dirty="0" err="1">
                <a:ln>
                  <a:noFill/>
                </a:ln>
                <a:solidFill>
                  <a:srgbClr val="000000"/>
                </a:solidFill>
                <a:effectLst/>
                <a:latin typeface="JetBrains Mono"/>
              </a:rPr>
              <a:t>cout</a:t>
            </a:r>
            <a:r>
              <a:rPr kumimoji="0" lang="en-US" altLang="en-US" sz="5400" b="0" i="0" u="none" strike="noStrike" cap="none" normalizeH="0" baseline="0" dirty="0">
                <a:ln>
                  <a:noFill/>
                </a:ln>
                <a:solidFill>
                  <a:srgbClr val="000000"/>
                </a:solidFill>
                <a:effectLst/>
                <a:latin typeface="JetBrains Mono"/>
              </a:rPr>
              <a:t> </a:t>
            </a:r>
            <a:r>
              <a:rPr kumimoji="0" lang="en-US" altLang="en-US" sz="5400" b="0" i="0" u="none" strike="noStrike" cap="none" normalizeH="0" baseline="0" dirty="0">
                <a:ln>
                  <a:noFill/>
                </a:ln>
                <a:solidFill>
                  <a:srgbClr val="00627A"/>
                </a:solidFill>
                <a:effectLst/>
                <a:latin typeface="JetBrains Mono"/>
              </a:rPr>
              <a:t>&lt;&lt; </a:t>
            </a:r>
            <a:r>
              <a:rPr kumimoji="0" lang="en-US" altLang="en-US" sz="5400" b="0" i="0" u="none" strike="noStrike" cap="none" normalizeH="0" baseline="0" dirty="0">
                <a:ln>
                  <a:noFill/>
                </a:ln>
                <a:solidFill>
                  <a:srgbClr val="067D17"/>
                </a:solidFill>
                <a:effectLst/>
                <a:latin typeface="JetBrains Mono"/>
              </a:rPr>
              <a:t>"Student " </a:t>
            </a:r>
            <a:r>
              <a:rPr kumimoji="0" lang="en-US" altLang="en-US" sz="5400" b="0" i="0" u="none" strike="noStrike" cap="none" normalizeH="0" baseline="0" dirty="0">
                <a:ln>
                  <a:noFill/>
                </a:ln>
                <a:solidFill>
                  <a:srgbClr val="00627A"/>
                </a:solidFill>
                <a:effectLst/>
                <a:latin typeface="JetBrains Mono"/>
              </a:rPr>
              <a:t>&lt;&lt; </a:t>
            </a:r>
            <a:r>
              <a:rPr kumimoji="0" lang="en-US" altLang="en-US" sz="5400" b="0" i="0" u="none" strike="noStrike" cap="none" normalizeH="0" baseline="0" dirty="0">
                <a:ln>
                  <a:noFill/>
                </a:ln>
                <a:solidFill>
                  <a:srgbClr val="0033B3"/>
                </a:solidFill>
                <a:effectLst/>
                <a:latin typeface="JetBrains Mono"/>
              </a:rPr>
              <a:t>this</a:t>
            </a:r>
            <a:r>
              <a:rPr kumimoji="0" lang="en-US" altLang="en-US" sz="5400" b="0" i="0" u="none" strike="noStrike" cap="none" normalizeH="0" baseline="0" dirty="0">
                <a:ln>
                  <a:noFill/>
                </a:ln>
                <a:solidFill>
                  <a:srgbClr val="080808"/>
                </a:solidFill>
                <a:effectLst/>
                <a:latin typeface="JetBrains Mono"/>
              </a:rPr>
              <a:t>-&gt;</a:t>
            </a:r>
            <a:r>
              <a:rPr kumimoji="0" lang="en-US" altLang="en-US" sz="5400" b="0" i="0" u="none" strike="noStrike" cap="none" normalizeH="0" baseline="0" dirty="0">
                <a:ln>
                  <a:noFill/>
                </a:ln>
                <a:solidFill>
                  <a:srgbClr val="871094"/>
                </a:solidFill>
                <a:effectLst/>
                <a:latin typeface="JetBrains Mono"/>
              </a:rPr>
              <a:t>name</a:t>
            </a:r>
            <a:br>
              <a:rPr kumimoji="0" lang="en-US" altLang="en-US" sz="5400" b="0" i="0" u="none" strike="noStrike" cap="none" normalizeH="0" baseline="0" dirty="0">
                <a:ln>
                  <a:noFill/>
                </a:ln>
                <a:solidFill>
                  <a:srgbClr val="871094"/>
                </a:solidFill>
                <a:effectLst/>
                <a:latin typeface="JetBrains Mono"/>
              </a:rPr>
            </a:br>
            <a:r>
              <a:rPr kumimoji="0" lang="en-US" altLang="en-US" sz="5400" b="0" i="0" u="none" strike="noStrike" cap="none" normalizeH="0" baseline="0" dirty="0">
                <a:ln>
                  <a:noFill/>
                </a:ln>
                <a:solidFill>
                  <a:srgbClr val="871094"/>
                </a:solidFill>
                <a:effectLst/>
                <a:latin typeface="JetBrains Mono"/>
              </a:rPr>
              <a:t>            </a:t>
            </a:r>
            <a:r>
              <a:rPr kumimoji="0" lang="en-US" altLang="en-US" sz="5400" b="0" i="0" u="none" strike="noStrike" cap="none" normalizeH="0" baseline="0" dirty="0">
                <a:ln>
                  <a:noFill/>
                </a:ln>
                <a:solidFill>
                  <a:srgbClr val="00627A"/>
                </a:solidFill>
                <a:effectLst/>
                <a:latin typeface="JetBrains Mono"/>
              </a:rPr>
              <a:t>&lt;&lt; </a:t>
            </a:r>
            <a:r>
              <a:rPr kumimoji="0" lang="en-US" altLang="en-US" sz="5400" b="0" i="0" u="none" strike="noStrike" cap="none" normalizeH="0" baseline="0" dirty="0">
                <a:ln>
                  <a:noFill/>
                </a:ln>
                <a:solidFill>
                  <a:srgbClr val="067D17"/>
                </a:solidFill>
                <a:effectLst/>
                <a:latin typeface="JetBrains Mono"/>
              </a:rPr>
              <a:t>" is dead :)" </a:t>
            </a:r>
            <a:r>
              <a:rPr kumimoji="0" lang="en-US" altLang="en-US" sz="5400" b="0" i="0" u="none" strike="noStrike" cap="none" normalizeH="0" baseline="0" dirty="0">
                <a:ln>
                  <a:noFill/>
                </a:ln>
                <a:solidFill>
                  <a:srgbClr val="00627A"/>
                </a:solidFill>
                <a:effectLst/>
                <a:latin typeface="JetBrains Mono"/>
              </a:rPr>
              <a:t>&lt;&lt; </a:t>
            </a:r>
            <a:r>
              <a:rPr kumimoji="0" lang="en-US" altLang="en-US" sz="5400" b="0" i="0" u="none" strike="noStrike" cap="none" normalizeH="0" baseline="0" dirty="0" err="1">
                <a:ln>
                  <a:noFill/>
                </a:ln>
                <a:solidFill>
                  <a:srgbClr val="00627A"/>
                </a:solidFill>
                <a:effectLst/>
                <a:latin typeface="JetBrains Mono"/>
              </a:rPr>
              <a:t>endl</a:t>
            </a:r>
            <a:r>
              <a:rPr kumimoji="0" lang="en-US" altLang="en-US" sz="5400" b="0" i="0" u="none" strike="noStrike" cap="none" normalizeH="0" baseline="0" dirty="0">
                <a:ln>
                  <a:noFill/>
                </a:ln>
                <a:solidFill>
                  <a:srgbClr val="080808"/>
                </a:solidFill>
                <a:effectLst/>
                <a:latin typeface="JetBrains Mono"/>
              </a:rPr>
              <a:t>;</a:t>
            </a:r>
            <a:br>
              <a:rPr kumimoji="0" lang="en-US" altLang="en-US" sz="5400" b="0" i="0" u="none" strike="noStrike" cap="none" normalizeH="0" baseline="0" dirty="0">
                <a:ln>
                  <a:noFill/>
                </a:ln>
                <a:solidFill>
                  <a:srgbClr val="080808"/>
                </a:solidFill>
                <a:effectLst/>
                <a:latin typeface="JetBrains Mono"/>
              </a:rPr>
            </a:br>
            <a:r>
              <a:rPr kumimoji="0" lang="en-US" altLang="en-US" sz="5400" b="0" i="0" u="none" strike="noStrike" cap="none" normalizeH="0" baseline="0" dirty="0">
                <a:ln>
                  <a:noFill/>
                </a:ln>
                <a:solidFill>
                  <a:srgbClr val="080808"/>
                </a:solidFill>
                <a:effectLst/>
                <a:latin typeface="JetBrains Mono"/>
              </a:rPr>
              <a:t>}</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451980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مرور مباحث</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581192" y="1500996"/>
            <a:ext cx="11029615" cy="4474354"/>
          </a:xfrm>
        </p:spPr>
        <p:txBody>
          <a:bodyPr anchor="ctr">
            <a:normAutofit fontScale="92500" lnSpcReduction="20000"/>
          </a:bodyPr>
          <a:lstStyle/>
          <a:p>
            <a:pPr algn="r" rtl="1">
              <a:buFont typeface="Arial" panose="020B0604020202020204" pitchFamily="34" charset="0"/>
              <a:buChar char="•"/>
            </a:pPr>
            <a:r>
              <a:rPr lang="fa-IR" sz="3600" dirty="0">
                <a:latin typeface="Peyda" pitchFamily="2" charset="-78"/>
                <a:cs typeface="Peyda" pitchFamily="2" charset="-78"/>
              </a:rPr>
              <a:t>یادآوری مباحث تابع</a:t>
            </a:r>
          </a:p>
          <a:p>
            <a:pPr algn="r" rtl="1">
              <a:buFont typeface="Arial" panose="020B0604020202020204" pitchFamily="34" charset="0"/>
              <a:buChar char="•"/>
            </a:pPr>
            <a:r>
              <a:rPr lang="fa-IR" sz="3600" dirty="0">
                <a:latin typeface="Peyda" pitchFamily="2" charset="-78"/>
                <a:cs typeface="Peyda" pitchFamily="2" charset="-78"/>
              </a:rPr>
              <a:t>تعریف کلاس</a:t>
            </a:r>
          </a:p>
          <a:p>
            <a:pPr algn="r" rtl="1">
              <a:buFont typeface="Arial" panose="020B0604020202020204" pitchFamily="34" charset="0"/>
              <a:buChar char="•"/>
            </a:pPr>
            <a:r>
              <a:rPr lang="fa-IR" sz="3600" dirty="0">
                <a:latin typeface="Peyda" pitchFamily="2" charset="-78"/>
                <a:cs typeface="Peyda" pitchFamily="2" charset="-78"/>
              </a:rPr>
              <a:t>تعریف ویژگی</a:t>
            </a:r>
          </a:p>
          <a:p>
            <a:pPr algn="r" rtl="1">
              <a:buFont typeface="Arial" panose="020B0604020202020204" pitchFamily="34" charset="0"/>
              <a:buChar char="•"/>
            </a:pPr>
            <a:r>
              <a:rPr lang="fa-IR" sz="3600" dirty="0">
                <a:latin typeface="Peyda" pitchFamily="2" charset="-78"/>
                <a:cs typeface="Peyda" pitchFamily="2" charset="-78"/>
              </a:rPr>
              <a:t>تعریف متد</a:t>
            </a:r>
          </a:p>
          <a:p>
            <a:pPr algn="r" rtl="1">
              <a:buFont typeface="Arial" panose="020B0604020202020204" pitchFamily="34" charset="0"/>
              <a:buChar char="•"/>
            </a:pPr>
            <a:r>
              <a:rPr lang="fa-IR" sz="3600" dirty="0">
                <a:latin typeface="Peyda" pitchFamily="2" charset="-78"/>
                <a:cs typeface="Peyda" pitchFamily="2" charset="-78"/>
              </a:rPr>
              <a:t>سطوح دسترسی</a:t>
            </a:r>
          </a:p>
          <a:p>
            <a:pPr algn="r" rtl="1">
              <a:buFont typeface="Arial" panose="020B0604020202020204" pitchFamily="34" charset="0"/>
              <a:buChar char="•"/>
            </a:pPr>
            <a:r>
              <a:rPr lang="fa-IR" sz="3600" dirty="0">
                <a:latin typeface="Peyda" pitchFamily="2" charset="-78"/>
                <a:cs typeface="Peyda" pitchFamily="2" charset="-78"/>
              </a:rPr>
              <a:t>تعریف متدهای </a:t>
            </a:r>
            <a:r>
              <a:rPr lang="en-US" sz="3600" dirty="0">
                <a:latin typeface="Peyda" pitchFamily="2" charset="-78"/>
                <a:cs typeface="Peyda" pitchFamily="2" charset="-78"/>
              </a:rPr>
              <a:t>getter</a:t>
            </a:r>
            <a:r>
              <a:rPr lang="fa-IR" sz="3600" dirty="0">
                <a:latin typeface="Peyda" pitchFamily="2" charset="-78"/>
                <a:cs typeface="Peyda" pitchFamily="2" charset="-78"/>
              </a:rPr>
              <a:t> و </a:t>
            </a:r>
            <a:r>
              <a:rPr lang="en-US" sz="3600" dirty="0">
                <a:latin typeface="Peyda" pitchFamily="2" charset="-78"/>
                <a:cs typeface="Peyda" pitchFamily="2" charset="-78"/>
              </a:rPr>
              <a:t>setter</a:t>
            </a:r>
          </a:p>
          <a:p>
            <a:pPr algn="r" rtl="1">
              <a:buFont typeface="Arial" panose="020B0604020202020204" pitchFamily="34" charset="0"/>
              <a:buChar char="•"/>
            </a:pPr>
            <a:r>
              <a:rPr lang="fa-IR" sz="3600" dirty="0">
                <a:latin typeface="Peyda" pitchFamily="2" charset="-78"/>
                <a:cs typeface="Peyda" pitchFamily="2" charset="-78"/>
              </a:rPr>
              <a:t>سازنده و مخرب</a:t>
            </a:r>
            <a:endParaRPr lang="en-US" sz="3600" dirty="0">
              <a:latin typeface="Peyda" pitchFamily="2" charset="-78"/>
              <a:cs typeface="Peyda" pitchFamily="2" charset="-78"/>
            </a:endParaRPr>
          </a:p>
        </p:txBody>
      </p:sp>
    </p:spTree>
    <p:extLst>
      <p:ext uri="{BB962C8B-B14F-4D97-AF65-F5344CB8AC3E}">
        <p14:creationId xmlns:p14="http://schemas.microsoft.com/office/powerpoint/2010/main" val="172844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a:bodyPr>
          <a:lstStyle/>
          <a:p>
            <a:pPr algn="ctr" rtl="1"/>
            <a:r>
              <a:rPr lang="fa-IR" sz="6000" b="1" dirty="0">
                <a:solidFill>
                  <a:schemeClr val="accent2">
                    <a:lumMod val="75000"/>
                  </a:schemeClr>
                </a:solidFill>
                <a:latin typeface="Peyda" pitchFamily="2" charset="-78"/>
                <a:cs typeface="Peyda" pitchFamily="2" charset="-78"/>
              </a:rPr>
              <a:t> توابع از پيش نوشته شده</a:t>
            </a:r>
          </a:p>
        </p:txBody>
      </p:sp>
    </p:spTree>
    <p:extLst>
      <p:ext uri="{BB962C8B-B14F-4D97-AF65-F5344CB8AC3E}">
        <p14:creationId xmlns:p14="http://schemas.microsoft.com/office/powerpoint/2010/main" val="4255051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توابع کتابخانه ای ریاضی</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581192" y="1500996"/>
            <a:ext cx="11029615" cy="4474354"/>
          </a:xfrm>
        </p:spPr>
        <p:txBody>
          <a:bodyPr anchor="t">
            <a:normAutofit/>
          </a:bodyPr>
          <a:lstStyle/>
          <a:p>
            <a:pPr algn="r" rtl="1">
              <a:buFont typeface="Arial" panose="020B0604020202020204" pitchFamily="34" charset="0"/>
              <a:buChar char="•"/>
            </a:pPr>
            <a:r>
              <a:rPr lang="fa-IR" sz="2400" dirty="0">
                <a:latin typeface="Peyda" pitchFamily="2" charset="-78"/>
                <a:cs typeface="Peyda" pitchFamily="2" charset="-78"/>
              </a:rPr>
              <a:t>اين توابع در فايل سرايند &lt;</a:t>
            </a:r>
            <a:r>
              <a:rPr lang="en-US" sz="2400" dirty="0">
                <a:latin typeface="Peyda" pitchFamily="2" charset="-78"/>
                <a:cs typeface="Peyda" pitchFamily="2" charset="-78"/>
              </a:rPr>
              <a:t>&lt;</a:t>
            </a:r>
            <a:r>
              <a:rPr lang="en-US" sz="2400" dirty="0" err="1">
                <a:solidFill>
                  <a:srgbClr val="1D6295"/>
                </a:solidFill>
                <a:latin typeface="Peyda" pitchFamily="2" charset="-78"/>
                <a:cs typeface="Peyda" pitchFamily="2" charset="-78"/>
              </a:rPr>
              <a:t>cmath</a:t>
            </a:r>
            <a:r>
              <a:rPr lang="en-US" sz="2400" dirty="0">
                <a:latin typeface="Peyda" pitchFamily="2" charset="-78"/>
                <a:cs typeface="Peyda" pitchFamily="2" charset="-78"/>
              </a:rPr>
              <a:t> </a:t>
            </a:r>
            <a:r>
              <a:rPr lang="fa-IR" sz="2400" dirty="0">
                <a:latin typeface="Peyda" pitchFamily="2" charset="-78"/>
                <a:cs typeface="Peyda" pitchFamily="2" charset="-78"/>
              </a:rPr>
              <a:t>تعريف شده‌اند.</a:t>
            </a:r>
            <a:endParaRPr lang="en-US" sz="2400" dirty="0">
              <a:latin typeface="Peyda" pitchFamily="2" charset="-78"/>
              <a:cs typeface="Peyda" pitchFamily="2" charset="-78"/>
            </a:endParaRPr>
          </a:p>
          <a:p>
            <a:pPr algn="r" rtl="1">
              <a:buFont typeface="Arial" panose="020B0604020202020204" pitchFamily="34" charset="0"/>
              <a:buChar char="•"/>
            </a:pPr>
            <a:r>
              <a:rPr lang="fa-IR" sz="2400" dirty="0">
                <a:latin typeface="Peyda" pitchFamily="2" charset="-78"/>
                <a:cs typeface="Peyda" pitchFamily="2" charset="-78"/>
              </a:rPr>
              <a:t>تمامی اين توابع يک ورودی از نوع </a:t>
            </a:r>
            <a:r>
              <a:rPr lang="en-US" sz="2400" dirty="0">
                <a:latin typeface="Peyda" pitchFamily="2" charset="-78"/>
                <a:cs typeface="Peyda" pitchFamily="2" charset="-78"/>
              </a:rPr>
              <a:t> double </a:t>
            </a:r>
            <a:r>
              <a:rPr lang="fa-IR" sz="2400" dirty="0">
                <a:latin typeface="Peyda" pitchFamily="2" charset="-78"/>
                <a:cs typeface="Peyda" pitchFamily="2" charset="-78"/>
              </a:rPr>
              <a:t>دريافت و به عنوان خروجی مقدار</a:t>
            </a:r>
            <a:r>
              <a:rPr lang="en-US" sz="2400" dirty="0">
                <a:latin typeface="Peyda" pitchFamily="2" charset="-78"/>
                <a:cs typeface="Peyda" pitchFamily="2" charset="-78"/>
              </a:rPr>
              <a:t> double  </a:t>
            </a:r>
            <a:r>
              <a:rPr lang="fa-IR" sz="2400" dirty="0">
                <a:latin typeface="Peyda" pitchFamily="2" charset="-78"/>
                <a:cs typeface="Peyda" pitchFamily="2" charset="-78"/>
              </a:rPr>
              <a:t>بر می‌گردانند.</a:t>
            </a:r>
            <a:endParaRPr lang="en-US" sz="2400" dirty="0">
              <a:latin typeface="Peyda" pitchFamily="2" charset="-78"/>
              <a:cs typeface="Peyda" pitchFamily="2" charset="-78"/>
            </a:endParaRPr>
          </a:p>
        </p:txBody>
      </p:sp>
      <p:pic>
        <p:nvPicPr>
          <p:cNvPr id="5" name="Picture 4">
            <a:extLst>
              <a:ext uri="{FF2B5EF4-FFF2-40B4-BE49-F238E27FC236}">
                <a16:creationId xmlns:a16="http://schemas.microsoft.com/office/drawing/2014/main" id="{E9F61622-C2D7-AA3E-BF36-E2E551A425D2}"/>
              </a:ext>
            </a:extLst>
          </p:cNvPr>
          <p:cNvPicPr>
            <a:picLocks noChangeAspect="1"/>
          </p:cNvPicPr>
          <p:nvPr/>
        </p:nvPicPr>
        <p:blipFill>
          <a:blip r:embed="rId2"/>
          <a:stretch>
            <a:fillRect/>
          </a:stretch>
        </p:blipFill>
        <p:spPr>
          <a:xfrm>
            <a:off x="2682814" y="2846716"/>
            <a:ext cx="6993613" cy="3496807"/>
          </a:xfrm>
          <a:prstGeom prst="rect">
            <a:avLst/>
          </a:prstGeom>
        </p:spPr>
      </p:pic>
    </p:spTree>
    <p:extLst>
      <p:ext uri="{BB962C8B-B14F-4D97-AF65-F5344CB8AC3E}">
        <p14:creationId xmlns:p14="http://schemas.microsoft.com/office/powerpoint/2010/main" val="392350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702156"/>
            <a:ext cx="11029616" cy="721202"/>
          </a:xfrm>
        </p:spPr>
        <p:txBody>
          <a:bodyPr>
            <a:normAutofit/>
          </a:bodyPr>
          <a:lstStyle/>
          <a:p>
            <a:pPr algn="ctr" rtl="1"/>
            <a:r>
              <a:rPr lang="fa-IR" sz="4000" b="1" dirty="0">
                <a:solidFill>
                  <a:schemeClr val="accent2">
                    <a:lumMod val="75000"/>
                  </a:schemeClr>
                </a:solidFill>
                <a:latin typeface="Peyda" pitchFamily="2" charset="-78"/>
                <a:cs typeface="Peyda" pitchFamily="2" charset="-78"/>
              </a:rPr>
              <a:t>مثال: تابع جذر ()</a:t>
            </a:r>
            <a:r>
              <a:rPr lang="en-US" sz="4000" b="1" cap="none" dirty="0">
                <a:solidFill>
                  <a:schemeClr val="accent2">
                    <a:lumMod val="75000"/>
                  </a:schemeClr>
                </a:solidFill>
                <a:latin typeface="Peyda" pitchFamily="2" charset="-78"/>
                <a:cs typeface="Peyda" pitchFamily="2" charset="-78"/>
              </a:rPr>
              <a:t>sqrt</a:t>
            </a:r>
            <a:endParaRPr lang="en-US" sz="4000" b="1" dirty="0">
              <a:solidFill>
                <a:schemeClr val="accent2">
                  <a:lumMod val="75000"/>
                </a:schemeClr>
              </a:solidFill>
              <a:latin typeface="Peyda" pitchFamily="2" charset="-78"/>
              <a:cs typeface="Peyda" pitchFamily="2" charset="-78"/>
            </a:endParaRPr>
          </a:p>
        </p:txBody>
      </p:sp>
      <p:sp>
        <p:nvSpPr>
          <p:cNvPr id="3" name="Content Placeholder 2">
            <a:extLst>
              <a:ext uri="{FF2B5EF4-FFF2-40B4-BE49-F238E27FC236}">
                <a16:creationId xmlns:a16="http://schemas.microsoft.com/office/drawing/2014/main" id="{432EC876-8A71-E374-3465-03F2177EF3F4}"/>
              </a:ext>
            </a:extLst>
          </p:cNvPr>
          <p:cNvSpPr>
            <a:spLocks noGrp="1"/>
          </p:cNvSpPr>
          <p:nvPr>
            <p:ph idx="1"/>
          </p:nvPr>
        </p:nvSpPr>
        <p:spPr>
          <a:xfrm>
            <a:off x="5586761" y="1500996"/>
            <a:ext cx="6024046" cy="4474354"/>
          </a:xfrm>
        </p:spPr>
        <p:txBody>
          <a:bodyPr anchor="t">
            <a:normAutofit/>
          </a:bodyPr>
          <a:lstStyle/>
          <a:p>
            <a:pPr algn="justLow" rtl="1">
              <a:buFont typeface="Arial" panose="020B0604020202020204" pitchFamily="34" charset="0"/>
              <a:buChar char="•"/>
            </a:pPr>
            <a:r>
              <a:rPr lang="fa-IR" sz="3200" dirty="0">
                <a:latin typeface="Peyda" pitchFamily="2" charset="-78"/>
                <a:cs typeface="Peyda" pitchFamily="2" charset="-78"/>
              </a:rPr>
              <a:t>برنامه زير، تابع جذر را به کار می‌گيرد.</a:t>
            </a:r>
          </a:p>
          <a:p>
            <a:pPr algn="justLow" rtl="1">
              <a:buFont typeface="Arial" panose="020B0604020202020204" pitchFamily="34" charset="0"/>
              <a:buChar char="•"/>
            </a:pPr>
            <a:r>
              <a:rPr lang="fa-IR" sz="3200" dirty="0">
                <a:latin typeface="Peyda" pitchFamily="2" charset="-78"/>
                <a:cs typeface="Peyda" pitchFamily="2" charset="-78"/>
              </a:rPr>
              <a:t>به دستور </a:t>
            </a:r>
            <a:r>
              <a:rPr lang="en-US" sz="3200" dirty="0">
                <a:latin typeface="Peyda" pitchFamily="2" charset="-78"/>
                <a:cs typeface="Peyda" pitchFamily="2" charset="-78"/>
              </a:rPr>
              <a:t>#include &lt;</a:t>
            </a:r>
            <a:r>
              <a:rPr lang="en-US" sz="3200" dirty="0" err="1">
                <a:latin typeface="Peyda" pitchFamily="2" charset="-78"/>
                <a:cs typeface="Peyda" pitchFamily="2" charset="-78"/>
              </a:rPr>
              <a:t>cmath</a:t>
            </a:r>
            <a:r>
              <a:rPr lang="en-US" sz="3200" dirty="0">
                <a:latin typeface="Peyda" pitchFamily="2" charset="-78"/>
                <a:cs typeface="Peyda" pitchFamily="2" charset="-78"/>
              </a:rPr>
              <a:t>&gt;</a:t>
            </a:r>
            <a:r>
              <a:rPr lang="fa-IR" sz="3200" dirty="0">
                <a:latin typeface="Peyda" pitchFamily="2" charset="-78"/>
                <a:cs typeface="Peyda" pitchFamily="2" charset="-78"/>
              </a:rPr>
              <a:t> در خط اول توجه کنيد. کامپايلر براي يافتن تعريف تابع ()</a:t>
            </a:r>
            <a:r>
              <a:rPr lang="en-US" sz="3200" dirty="0">
                <a:latin typeface="Peyda" pitchFamily="2" charset="-78"/>
                <a:cs typeface="Peyda" pitchFamily="2" charset="-78"/>
              </a:rPr>
              <a:t>sqrt </a:t>
            </a:r>
            <a:r>
              <a:rPr lang="fa-IR" sz="3200" dirty="0">
                <a:latin typeface="Peyda" pitchFamily="2" charset="-78"/>
                <a:cs typeface="Peyda" pitchFamily="2" charset="-78"/>
              </a:rPr>
              <a:t> به اين خط نياز دارد.</a:t>
            </a:r>
          </a:p>
        </p:txBody>
      </p:sp>
      <p:sp>
        <p:nvSpPr>
          <p:cNvPr id="4" name="Rectangle 1">
            <a:extLst>
              <a:ext uri="{FF2B5EF4-FFF2-40B4-BE49-F238E27FC236}">
                <a16:creationId xmlns:a16="http://schemas.microsoft.com/office/drawing/2014/main" id="{1E5B97AC-FEDB-F7CD-5F68-8E7567FF611C}"/>
              </a:ext>
            </a:extLst>
          </p:cNvPr>
          <p:cNvSpPr>
            <a:spLocks noChangeArrowheads="1"/>
          </p:cNvSpPr>
          <p:nvPr/>
        </p:nvSpPr>
        <p:spPr bwMode="auto">
          <a:xfrm>
            <a:off x="981308" y="1877966"/>
            <a:ext cx="6177776" cy="495520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9E880D"/>
                </a:solidFill>
                <a:effectLst/>
                <a:latin typeface="JetBrains Mono"/>
              </a:rPr>
              <a:t>#include </a:t>
            </a:r>
            <a:r>
              <a:rPr kumimoji="0" lang="en-US" altLang="en-US" sz="3600" b="0" i="0" u="none" strike="noStrike" cap="none" normalizeH="0" baseline="0" dirty="0">
                <a:ln>
                  <a:noFill/>
                </a:ln>
                <a:solidFill>
                  <a:srgbClr val="067D17"/>
                </a:solidFill>
                <a:effectLst/>
                <a:latin typeface="JetBrains Mono"/>
              </a:rPr>
              <a:t>&lt;iostream&gt;</a:t>
            </a:r>
            <a:br>
              <a:rPr kumimoji="0" lang="en-US" altLang="en-US" sz="3600" b="0" i="0" u="none" strike="noStrike" cap="none" normalizeH="0" baseline="0" dirty="0">
                <a:ln>
                  <a:noFill/>
                </a:ln>
                <a:solidFill>
                  <a:srgbClr val="067D17"/>
                </a:solidFill>
                <a:effectLst/>
                <a:latin typeface="JetBrains Mono"/>
              </a:rPr>
            </a:br>
            <a:r>
              <a:rPr kumimoji="0" lang="en-US" altLang="en-US" sz="3600" b="0" i="0" u="none" strike="noStrike" cap="none" normalizeH="0" baseline="0" dirty="0">
                <a:ln>
                  <a:noFill/>
                </a:ln>
                <a:solidFill>
                  <a:srgbClr val="9E880D"/>
                </a:solidFill>
                <a:effectLst/>
                <a:latin typeface="JetBrains Mono"/>
              </a:rPr>
              <a:t>#include </a:t>
            </a:r>
            <a:r>
              <a:rPr kumimoji="0" lang="en-US" altLang="en-US" sz="3600" b="0" i="0" u="none" strike="noStrike" cap="none" normalizeH="0" baseline="0" dirty="0">
                <a:ln>
                  <a:noFill/>
                </a:ln>
                <a:solidFill>
                  <a:srgbClr val="067D17"/>
                </a:solidFill>
                <a:effectLst/>
                <a:latin typeface="JetBrains Mono"/>
              </a:rPr>
              <a:t>&lt;</a:t>
            </a:r>
            <a:r>
              <a:rPr kumimoji="0" lang="en-US" altLang="en-US" sz="3600" b="0" i="0" u="none" strike="noStrike" cap="none" normalizeH="0" baseline="0" dirty="0" err="1">
                <a:ln>
                  <a:noFill/>
                </a:ln>
                <a:solidFill>
                  <a:srgbClr val="067D17"/>
                </a:solidFill>
                <a:effectLst/>
                <a:latin typeface="JetBrains Mono"/>
              </a:rPr>
              <a:t>cmath</a:t>
            </a:r>
            <a:r>
              <a:rPr kumimoji="0" lang="en-US" altLang="en-US" sz="3600" b="0" i="0" u="none" strike="noStrike" cap="none" normalizeH="0" baseline="0" dirty="0">
                <a:ln>
                  <a:noFill/>
                </a:ln>
                <a:solidFill>
                  <a:srgbClr val="067D17"/>
                </a:solidFill>
                <a:effectLst/>
                <a:latin typeface="JetBrains Mono"/>
              </a:rPr>
              <a:t>&gt;</a:t>
            </a:r>
            <a:br>
              <a:rPr kumimoji="0" lang="en-US" altLang="en-US" sz="3600" b="0" i="0" u="none" strike="noStrike" cap="none" normalizeH="0" baseline="0" dirty="0">
                <a:ln>
                  <a:noFill/>
                </a:ln>
                <a:solidFill>
                  <a:srgbClr val="067D17"/>
                </a:solidFill>
                <a:effectLst/>
                <a:latin typeface="JetBrains Mono"/>
              </a:rPr>
            </a:br>
            <a:r>
              <a:rPr kumimoji="0" lang="en-US" altLang="en-US" sz="3600" b="0" i="0" u="none" strike="noStrike" cap="none" normalizeH="0" baseline="0" dirty="0">
                <a:ln>
                  <a:noFill/>
                </a:ln>
                <a:solidFill>
                  <a:srgbClr val="0033B3"/>
                </a:solidFill>
                <a:effectLst/>
                <a:latin typeface="JetBrains Mono"/>
              </a:rPr>
              <a:t>using namespace </a:t>
            </a:r>
            <a:r>
              <a:rPr kumimoji="0" lang="en-US" altLang="en-US" sz="3600" b="0" i="0" u="none" strike="noStrike" cap="none" normalizeH="0" baseline="0" dirty="0">
                <a:ln>
                  <a:noFill/>
                </a:ln>
                <a:solidFill>
                  <a:srgbClr val="000000"/>
                </a:solidFill>
                <a:effectLst/>
                <a:latin typeface="JetBrains Mono"/>
              </a:rPr>
              <a:t>std</a:t>
            </a:r>
            <a:r>
              <a:rPr kumimoji="0" lang="en-US" altLang="en-US" sz="3600" b="0" i="0" u="none" strike="noStrike" cap="none" normalizeH="0" baseline="0" dirty="0">
                <a:ln>
                  <a:noFill/>
                </a:ln>
                <a:solidFill>
                  <a:srgbClr val="080808"/>
                </a:solidFill>
                <a:effectLst/>
                <a:latin typeface="JetBrains Mono"/>
              </a:rPr>
              <a:t>;</a:t>
            </a:r>
            <a:br>
              <a:rPr kumimoji="0" lang="en-US" altLang="en-US" sz="3600" b="0" i="0" u="none" strike="noStrike" cap="none" normalizeH="0" baseline="0" dirty="0">
                <a:ln>
                  <a:noFill/>
                </a:ln>
                <a:solidFill>
                  <a:srgbClr val="080808"/>
                </a:solidFill>
                <a:effectLst/>
                <a:latin typeface="JetBrains Mono"/>
              </a:rPr>
            </a:br>
            <a:br>
              <a:rPr kumimoji="0" lang="en-US" altLang="en-US" sz="3600" b="0" i="0" u="none" strike="noStrike" cap="none" normalizeH="0" baseline="0" dirty="0">
                <a:ln>
                  <a:noFill/>
                </a:ln>
                <a:solidFill>
                  <a:srgbClr val="080808"/>
                </a:solidFill>
                <a:effectLst/>
                <a:latin typeface="JetBrains Mono"/>
              </a:rPr>
            </a:br>
            <a:r>
              <a:rPr kumimoji="0" lang="en-US" altLang="en-US" sz="3600" b="0" i="0" u="none" strike="noStrike" cap="none" normalizeH="0" baseline="0" dirty="0">
                <a:ln>
                  <a:noFill/>
                </a:ln>
                <a:solidFill>
                  <a:srgbClr val="0033B3"/>
                </a:solidFill>
                <a:effectLst/>
                <a:latin typeface="JetBrains Mono"/>
              </a:rPr>
              <a:t>int </a:t>
            </a:r>
            <a:r>
              <a:rPr kumimoji="0" lang="en-US" altLang="en-US" sz="3600" b="0" i="0" u="none" strike="noStrike" cap="none" normalizeH="0" baseline="0" dirty="0">
                <a:ln>
                  <a:noFill/>
                </a:ln>
                <a:solidFill>
                  <a:srgbClr val="00627A"/>
                </a:solidFill>
                <a:effectLst/>
                <a:latin typeface="JetBrains Mono"/>
              </a:rPr>
              <a:t>main</a:t>
            </a:r>
            <a:r>
              <a:rPr kumimoji="0" lang="en-US" altLang="en-US" sz="3600" b="0" i="0" u="none" strike="noStrike" cap="none" normalizeH="0" baseline="0" dirty="0">
                <a:ln>
                  <a:noFill/>
                </a:ln>
                <a:solidFill>
                  <a:srgbClr val="080808"/>
                </a:solidFill>
                <a:effectLst/>
                <a:latin typeface="JetBrains Mono"/>
              </a:rPr>
              <a:t>() {</a:t>
            </a:r>
            <a:br>
              <a:rPr kumimoji="0" lang="en-US" altLang="en-US" sz="3600" b="0" i="0" u="none" strike="noStrike" cap="none" normalizeH="0" baseline="0" dirty="0">
                <a:ln>
                  <a:noFill/>
                </a:ln>
                <a:solidFill>
                  <a:srgbClr val="080808"/>
                </a:solidFill>
                <a:effectLst/>
                <a:latin typeface="JetBrains Mono"/>
              </a:rPr>
            </a:br>
            <a:r>
              <a:rPr kumimoji="0" lang="en-US" altLang="en-US" sz="3600" b="0" i="0" u="none" strike="noStrike" cap="none" normalizeH="0" baseline="0" dirty="0">
                <a:ln>
                  <a:noFill/>
                </a:ln>
                <a:solidFill>
                  <a:srgbClr val="080808"/>
                </a:solidFill>
                <a:effectLst/>
                <a:latin typeface="JetBrains Mono"/>
              </a:rPr>
              <a:t>    </a:t>
            </a:r>
            <a:r>
              <a:rPr kumimoji="0" lang="en-US" altLang="en-US" sz="3600" b="0" i="0" u="none" strike="noStrike" cap="none" normalizeH="0" baseline="0" dirty="0" err="1">
                <a:ln>
                  <a:noFill/>
                </a:ln>
                <a:solidFill>
                  <a:srgbClr val="000000"/>
                </a:solidFill>
                <a:effectLst/>
                <a:latin typeface="JetBrains Mono"/>
              </a:rPr>
              <a:t>cout</a:t>
            </a:r>
            <a:r>
              <a:rPr kumimoji="0" lang="en-US" altLang="en-US" sz="3600" b="0" i="0" u="none" strike="noStrike" cap="none" normalizeH="0" baseline="0" dirty="0">
                <a:ln>
                  <a:noFill/>
                </a:ln>
                <a:solidFill>
                  <a:srgbClr val="000000"/>
                </a:solidFill>
                <a:effectLst/>
                <a:latin typeface="JetBrains Mono"/>
              </a:rPr>
              <a:t> </a:t>
            </a:r>
            <a:r>
              <a:rPr kumimoji="0" lang="en-US" altLang="en-US" sz="3600" b="0" i="0" u="none" strike="noStrike" cap="none" normalizeH="0" baseline="0" dirty="0">
                <a:ln>
                  <a:noFill/>
                </a:ln>
                <a:solidFill>
                  <a:srgbClr val="00627A"/>
                </a:solidFill>
                <a:effectLst/>
                <a:latin typeface="JetBrains Mono"/>
              </a:rPr>
              <a:t>&lt;&lt; sqrt</a:t>
            </a:r>
            <a:r>
              <a:rPr kumimoji="0" lang="en-US" altLang="en-US" sz="3600" b="0" i="0" u="none" strike="noStrike" cap="none" normalizeH="0" baseline="0" dirty="0">
                <a:ln>
                  <a:noFill/>
                </a:ln>
                <a:solidFill>
                  <a:srgbClr val="080808"/>
                </a:solidFill>
                <a:effectLst/>
                <a:latin typeface="JetBrains Mono"/>
              </a:rPr>
              <a:t>(</a:t>
            </a:r>
            <a:r>
              <a:rPr kumimoji="0" lang="en-US" altLang="en-US" sz="3600" b="0" i="0" u="none" strike="noStrike" cap="none" normalizeH="0" baseline="0" dirty="0">
                <a:ln>
                  <a:noFill/>
                </a:ln>
                <a:solidFill>
                  <a:srgbClr val="1750EB"/>
                </a:solidFill>
                <a:effectLst/>
                <a:latin typeface="JetBrains Mono"/>
              </a:rPr>
              <a:t>25</a:t>
            </a:r>
            <a:r>
              <a:rPr kumimoji="0" lang="en-US" altLang="en-US" sz="3600" b="0" i="0" u="none" strike="noStrike" cap="none" normalizeH="0" baseline="0" dirty="0">
                <a:ln>
                  <a:noFill/>
                </a:ln>
                <a:solidFill>
                  <a:srgbClr val="080808"/>
                </a:solidFill>
                <a:effectLst/>
                <a:latin typeface="JetBrains Mono"/>
              </a:rPr>
              <a:t>);</a:t>
            </a:r>
            <a:br>
              <a:rPr kumimoji="0" lang="en-US" altLang="en-US" sz="3600" b="0" i="0" u="none" strike="noStrike" cap="none" normalizeH="0" baseline="0" dirty="0">
                <a:ln>
                  <a:noFill/>
                </a:ln>
                <a:solidFill>
                  <a:srgbClr val="080808"/>
                </a:solidFill>
                <a:effectLst/>
                <a:latin typeface="JetBrains Mono"/>
              </a:rPr>
            </a:br>
            <a:r>
              <a:rPr kumimoji="0" lang="en-US" altLang="en-US" sz="3600" b="0" i="0" u="none" strike="noStrike" cap="none" normalizeH="0" baseline="0" dirty="0">
                <a:ln>
                  <a:noFill/>
                </a:ln>
                <a:solidFill>
                  <a:srgbClr val="080808"/>
                </a:solidFill>
                <a:effectLst/>
                <a:latin typeface="JetBrains Mono"/>
              </a:rPr>
              <a:t>    </a:t>
            </a:r>
            <a:r>
              <a:rPr kumimoji="0" lang="en-US" altLang="en-US" sz="3600" b="0" i="0" u="none" strike="noStrike" cap="none" normalizeH="0" baseline="0" dirty="0">
                <a:ln>
                  <a:noFill/>
                </a:ln>
                <a:solidFill>
                  <a:srgbClr val="0033B3"/>
                </a:solidFill>
                <a:effectLst/>
                <a:latin typeface="JetBrains Mono"/>
              </a:rPr>
              <a:t>return </a:t>
            </a:r>
            <a:r>
              <a:rPr kumimoji="0" lang="en-US" altLang="en-US" sz="3600" b="0" i="0" u="none" strike="noStrike" cap="none" normalizeH="0" baseline="0" dirty="0">
                <a:ln>
                  <a:noFill/>
                </a:ln>
                <a:solidFill>
                  <a:srgbClr val="1750EB"/>
                </a:solidFill>
                <a:effectLst/>
                <a:latin typeface="JetBrains Mono"/>
              </a:rPr>
              <a:t>0</a:t>
            </a:r>
            <a:r>
              <a:rPr kumimoji="0" lang="en-US" altLang="en-US" sz="3600" b="0" i="0" u="none" strike="noStrike" cap="none" normalizeH="0" baseline="0" dirty="0">
                <a:ln>
                  <a:noFill/>
                </a:ln>
                <a:solidFill>
                  <a:srgbClr val="080808"/>
                </a:solidFill>
                <a:effectLst/>
                <a:latin typeface="JetBrains Mono"/>
              </a:rPr>
              <a:t>;</a:t>
            </a:r>
            <a:br>
              <a:rPr kumimoji="0" lang="en-US" altLang="en-US" sz="3600" b="0" i="0" u="none" strike="noStrike" cap="none" normalizeH="0" baseline="0" dirty="0">
                <a:ln>
                  <a:noFill/>
                </a:ln>
                <a:solidFill>
                  <a:srgbClr val="080808"/>
                </a:solidFill>
                <a:effectLst/>
                <a:latin typeface="JetBrains Mono"/>
              </a:rPr>
            </a:br>
            <a:r>
              <a:rPr kumimoji="0" lang="en-US" altLang="en-US" sz="3600" b="0" i="0" u="none" strike="noStrike" cap="none" normalizeH="0" baseline="0" dirty="0">
                <a:ln>
                  <a:noFill/>
                </a:ln>
                <a:solidFill>
                  <a:srgbClr val="080808"/>
                </a:solidFill>
                <a:effectLst/>
                <a:latin typeface="JetBrains Mono"/>
              </a:rPr>
              <a:t>}</a:t>
            </a:r>
            <a:br>
              <a:rPr kumimoji="0" lang="en-US" altLang="en-US" sz="3600" b="0" i="0" u="none" strike="noStrike" cap="none" normalizeH="0" baseline="0" dirty="0">
                <a:ln>
                  <a:noFill/>
                </a:ln>
                <a:solidFill>
                  <a:srgbClr val="080808"/>
                </a:solidFill>
                <a:effectLst/>
                <a:latin typeface="JetBrains Mono"/>
              </a:rPr>
            </a:b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28023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5B89-B969-CB42-B253-01915E2E768C}"/>
              </a:ext>
            </a:extLst>
          </p:cNvPr>
          <p:cNvSpPr>
            <a:spLocks noGrp="1"/>
          </p:cNvSpPr>
          <p:nvPr>
            <p:ph type="title"/>
          </p:nvPr>
        </p:nvSpPr>
        <p:spPr>
          <a:xfrm>
            <a:off x="581192" y="2676293"/>
            <a:ext cx="11029616" cy="1628078"/>
          </a:xfrm>
        </p:spPr>
        <p:txBody>
          <a:bodyPr anchor="ctr">
            <a:normAutofit fontScale="90000"/>
          </a:bodyPr>
          <a:lstStyle/>
          <a:p>
            <a:pPr algn="ctr" rtl="1"/>
            <a:r>
              <a:rPr lang="fa-IR" sz="6000" b="1" dirty="0">
                <a:solidFill>
                  <a:schemeClr val="accent2">
                    <a:lumMod val="75000"/>
                  </a:schemeClr>
                </a:solidFill>
                <a:latin typeface="Peyda" pitchFamily="2" charset="-78"/>
                <a:cs typeface="Peyda" pitchFamily="2" charset="-78"/>
              </a:rPr>
              <a:t> توابع نوشته شده توسط برنامه‌نويس</a:t>
            </a:r>
          </a:p>
        </p:txBody>
      </p:sp>
    </p:spTree>
    <p:extLst>
      <p:ext uri="{BB962C8B-B14F-4D97-AF65-F5344CB8AC3E}">
        <p14:creationId xmlns:p14="http://schemas.microsoft.com/office/powerpoint/2010/main" val="32886603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{E0B9EC90-9CF9-42E4-A9C6-6E6FF041D4B6}tf33552983_win32</Template>
  <TotalTime>1522</TotalTime>
  <Words>1782</Words>
  <Application>Microsoft Office PowerPoint</Application>
  <PresentationFormat>Widescreen</PresentationFormat>
  <Paragraphs>144</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Aptos</vt:lpstr>
      <vt:lpstr>Arial</vt:lpstr>
      <vt:lpstr>Cambria Math</vt:lpstr>
      <vt:lpstr>Courier New</vt:lpstr>
      <vt:lpstr>Franklin Gothic Book</vt:lpstr>
      <vt:lpstr>Franklin Gothic Demi</vt:lpstr>
      <vt:lpstr>JetBrains Mono</vt:lpstr>
      <vt:lpstr>Peyda</vt:lpstr>
      <vt:lpstr>Wingdings 2</vt:lpstr>
      <vt:lpstr>DividendVTI</vt:lpstr>
      <vt:lpstr>PowerPoint Presentation</vt:lpstr>
      <vt:lpstr>PowerPoint Presentation</vt:lpstr>
      <vt:lpstr>سرفصل مطالب</vt:lpstr>
      <vt:lpstr>یاد آوری</vt:lpstr>
      <vt:lpstr>تابع</vt:lpstr>
      <vt:lpstr> توابع از پيش نوشته شده</vt:lpstr>
      <vt:lpstr>توابع کتابخانه ای ریاضی</vt:lpstr>
      <vt:lpstr>مثال: تابع جذر ()sqrt</vt:lpstr>
      <vt:lpstr> توابع نوشته شده توسط برنامه‌نويس</vt:lpstr>
      <vt:lpstr>تعریف تابع</vt:lpstr>
      <vt:lpstr>تعریف تابع</vt:lpstr>
      <vt:lpstr>ساختار  تابع</vt:lpstr>
      <vt:lpstr>مثال 1</vt:lpstr>
      <vt:lpstr>ساختار  تابع pow</vt:lpstr>
      <vt:lpstr>بدنه  تابع pow</vt:lpstr>
      <vt:lpstr>محل تعریف تابع</vt:lpstr>
      <vt:lpstr>روش استفاده از یک تابع در برنامه اصلی</vt:lpstr>
      <vt:lpstr>مثال 2</vt:lpstr>
      <vt:lpstr>تمرین 1</vt:lpstr>
      <vt:lpstr>تمرین 2</vt:lpstr>
      <vt:lpstr>تابع بدون خروجی یا بدون ورودی</vt:lpstr>
      <vt:lpstr>متغیر های عمومی و محلی</vt:lpstr>
      <vt:lpstr>متغیر های عمومی و محلی</vt:lpstr>
      <vt:lpstr>نحوه ارسال متغیر به تابع</vt:lpstr>
      <vt:lpstr>کلمه کلیدی const</vt:lpstr>
      <vt:lpstr>آرگومان پیشفرض</vt:lpstr>
      <vt:lpstr>سربار گذاری توابع</vt:lpstr>
      <vt:lpstr>تعریف کلاس</vt:lpstr>
      <vt:lpstr>تعریف ویژگی ها</vt:lpstr>
      <vt:lpstr>ساخت شیء</vt:lpstr>
      <vt:lpstr>دسترسی به ویژگی های کلاس</vt:lpstr>
      <vt:lpstr>مقادیر نامعلوم</vt:lpstr>
      <vt:lpstr>تمرین 1</vt:lpstr>
      <vt:lpstr>متد</vt:lpstr>
      <vt:lpstr>استفاده از متد</vt:lpstr>
      <vt:lpstr>سطوح دسترسی</vt:lpstr>
      <vt:lpstr>سطوح دسترسی public و private</vt:lpstr>
      <vt:lpstr>متد های setter  و getter</vt:lpstr>
      <vt:lpstr>متد setAge</vt:lpstr>
      <vt:lpstr>کلمه This</vt:lpstr>
      <vt:lpstr>استفاده از This</vt:lpstr>
      <vt:lpstr>متد setAge</vt:lpstr>
      <vt:lpstr>متد getAge</vt:lpstr>
      <vt:lpstr>توابع ثابت</vt:lpstr>
      <vt:lpstr>قوائد نامگذاری</vt:lpstr>
      <vt:lpstr>سازنده</vt:lpstr>
      <vt:lpstr>سازنده روش اول</vt:lpstr>
      <vt:lpstr>استفاده از سازنده</vt:lpstr>
      <vt:lpstr>سازنده روش دوم</vt:lpstr>
      <vt:lpstr>سازنده روش سوم</vt:lpstr>
      <vt:lpstr>سازنده پیشفرض</vt:lpstr>
      <vt:lpstr>سازنده پیشفرض</vt:lpstr>
      <vt:lpstr>سربار گذاری سازنده (داشتن همزمان چند سازنده)</vt:lpstr>
      <vt:lpstr>چرخه حیات یک شیء</vt:lpstr>
      <vt:lpstr>اجرا شدن سازنده</vt:lpstr>
      <vt:lpstr>مخرب </vt:lpstr>
      <vt:lpstr>مخرب پیشفرض</vt:lpstr>
      <vt:lpstr>مخرب</vt:lpstr>
      <vt:lpstr>مرور مباحث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hossein bazmandegan</dc:creator>
  <cp:lastModifiedBy>hossein bazmandegan</cp:lastModifiedBy>
  <cp:revision>25</cp:revision>
  <dcterms:created xsi:type="dcterms:W3CDTF">2025-04-25T13:36:39Z</dcterms:created>
  <dcterms:modified xsi:type="dcterms:W3CDTF">2025-05-04T09:55:52Z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