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307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36" r:id="rId18"/>
    <p:sldId id="376" r:id="rId19"/>
    <p:sldId id="377" r:id="rId20"/>
    <p:sldId id="378" r:id="rId21"/>
    <p:sldId id="379" r:id="rId22"/>
    <p:sldId id="3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0033B3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انواع اعضای استاتیک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متغیرهای استاتیک </a:t>
            </a:r>
            <a:r>
              <a:rPr lang="en-US" sz="3300" dirty="0">
                <a:latin typeface="Peyda" pitchFamily="2" charset="-78"/>
                <a:cs typeface="Peyda" pitchFamily="2" charset="-78"/>
              </a:rPr>
              <a:t>:(Static Variables) </a:t>
            </a:r>
            <a:r>
              <a:rPr lang="fa-IR" sz="3300" dirty="0">
                <a:latin typeface="Peyda" pitchFamily="2" charset="-78"/>
                <a:cs typeface="Peyda" pitchFamily="2" charset="-78"/>
              </a:rPr>
              <a:t> 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یک متغیر استاتیک در سطح کلاس تعریف می‌شود و مقدار آن بین همه نمونه‌ها مشترک است.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2900" dirty="0">
                <a:latin typeface="Peyda" pitchFamily="2" charset="-78"/>
                <a:cs typeface="Peyda" pitchFamily="2" charset="-78"/>
              </a:rPr>
              <a:t>باید خارج از بدنه کلاس مقداردهی اولیه شود (به‌جز در صورت استفاده از سازنده درون‌خطی).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D3FAD2-5915-FF0C-E44A-A39A1CB2A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84" y="4646934"/>
            <a:ext cx="9868829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int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studentCount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1D6295"/>
                </a:solidFill>
                <a:effectLst/>
                <a:latin typeface="Peyda" pitchFamily="2" charset="-78"/>
                <a:cs typeface="Peyda" pitchFamily="2" charset="-78"/>
              </a:rPr>
              <a:t>// </a:t>
            </a:r>
            <a:r>
              <a:rPr kumimoji="0" lang="ar-SA" altLang="en-US" sz="2400" b="1" u="none" strike="noStrike" cap="none" normalizeH="0" baseline="0" dirty="0">
                <a:ln>
                  <a:noFill/>
                </a:ln>
                <a:solidFill>
                  <a:srgbClr val="1D6295"/>
                </a:solidFill>
                <a:effectLst/>
                <a:latin typeface="Peyda" pitchFamily="2" charset="-78"/>
                <a:cs typeface="Peyda" pitchFamily="2" charset="-78"/>
              </a:rPr>
              <a:t>متغیر استاتیک برای شمارش دانشجویان</a:t>
            </a:r>
            <a:b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1D6295"/>
                </a:solidFill>
                <a:effectLst/>
                <a:latin typeface="Peyda" pitchFamily="2" charset="-78"/>
                <a:cs typeface="Peyda" pitchFamily="2" charset="-78"/>
              </a:rPr>
            </a:br>
            <a:endParaRPr kumimoji="0" lang="en-US" altLang="en-US" sz="2400" b="1" u="none" strike="noStrike" cap="none" normalizeH="0" baseline="0" dirty="0">
              <a:ln>
                <a:noFill/>
              </a:ln>
              <a:solidFill>
                <a:srgbClr val="1D6295"/>
              </a:solidFill>
              <a:effectLst/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71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انواع اعضای استاتیک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توابع استاتیک (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Static Functions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): 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Peyda" pitchFamily="2" charset="-78"/>
                <a:cs typeface="Peyda" pitchFamily="2" charset="-78"/>
              </a:rPr>
              <a:t>تابع استاتیک می‌تواند بدون نیاز به یک نمونه از کلاس فراخوانی شود.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Peyda" pitchFamily="2" charset="-78"/>
                <a:cs typeface="Peyda" pitchFamily="2" charset="-78"/>
              </a:rPr>
              <a:t>این توابع فقط می‌توانند به اعضای استاتیک دیگر (متغیرها یا توابع) دسترسی داشته باشند، نه به اعضای غیراستاتیک.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D5FF7B-82DF-4B85-B356-15686980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4067510"/>
            <a:ext cx="10703842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 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1D6295"/>
                </a:solidFill>
                <a:effectLst/>
                <a:latin typeface="Peyda" pitchFamily="2" charset="-78"/>
                <a:cs typeface="Peyda" pitchFamily="2" charset="-78"/>
              </a:rPr>
              <a:t>// </a:t>
            </a:r>
            <a:r>
              <a:rPr kumimoji="0" lang="ar-SA" altLang="en-US" sz="2400" b="1" u="none" strike="noStrike" cap="none" normalizeH="0" baseline="0" dirty="0">
                <a:ln>
                  <a:noFill/>
                </a:ln>
                <a:solidFill>
                  <a:srgbClr val="1D6295"/>
                </a:solidFill>
                <a:effectLst/>
                <a:latin typeface="Peyda" pitchFamily="2" charset="-78"/>
                <a:cs typeface="Peyda" pitchFamily="2" charset="-78"/>
              </a:rPr>
              <a:t>تابع استاتیک برای نمایش تعداد و اطلاعات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"Total students: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studentCount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"Last added student: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lastAddedName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"Maximum possible grade: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MAX_GRADE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8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اعضای استاتیک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 fontScale="925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نکات مهم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مقداردهی اولیه: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متغیرهای استاتیک باید خارج از کلاس مقداردهی اولیه شوند، زیرا حافظه آن‌ها در زمان کامپایل تخصیص می‌یابد.</a:t>
            </a:r>
            <a:endParaRPr lang="en-US" sz="32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دسترسی: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اعضای استاتیک با </a:t>
            </a:r>
            <a:r>
              <a:rPr lang="en-US" sz="32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ClassName</a:t>
            </a:r>
            <a:r>
              <a:rPr lang="en-US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::</a:t>
            </a:r>
            <a:r>
              <a:rPr lang="en-US" sz="3200" dirty="0" err="1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memberName</a:t>
            </a:r>
            <a:r>
              <a:rPr lang="en-US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 </a:t>
            </a:r>
            <a:r>
              <a:rPr lang="fa-IR" sz="32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 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قابل دسترسی هستند.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اگر عمومی باشند، می‌توانید از طریق شیء هم به آن‌ها دسترسی پیدا کنید، اما بهتر است از نام کلاس استفاده کنید.</a:t>
            </a:r>
            <a:endParaRPr lang="en-US" sz="32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836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اعضای استاتیک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 lnSpcReduction="1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نکات مهم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محدودیت توابع استاتیک: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توابع استاتیک نمی‌توانند به اعضای غیراستاتیک (مثل </a:t>
            </a:r>
            <a:r>
              <a:rPr lang="en-US" sz="3200" dirty="0">
                <a:latin typeface="Peyda" pitchFamily="2" charset="-78"/>
                <a:cs typeface="Peyda" pitchFamily="2" charset="-78"/>
              </a:rPr>
              <a:t>name </a:t>
            </a:r>
            <a:r>
              <a:rPr lang="fa-IR" sz="3200" dirty="0">
                <a:latin typeface="Peyda" pitchFamily="2" charset="-78"/>
                <a:cs typeface="Peyda" pitchFamily="2" charset="-78"/>
              </a:rPr>
              <a:t>در مثال بالا) دسترسی داشته باشند، چون به یک نمونه خاص وابسته نیستند.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کاربردها: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شمارش تعداد اشیاء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200" dirty="0">
                <a:latin typeface="Peyda" pitchFamily="2" charset="-78"/>
                <a:cs typeface="Peyda" pitchFamily="2" charset="-78"/>
              </a:rPr>
              <a:t>ذخیره مقادیر ثابت یا مشترک بین همه نمونه‌ها (مثل حداکثر نمره).</a:t>
            </a:r>
            <a:endParaRPr lang="en-US" sz="32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592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ارسال اشیاء به توابع</a:t>
            </a:r>
          </a:p>
        </p:txBody>
      </p:sp>
    </p:spTree>
    <p:extLst>
      <p:ext uri="{BB962C8B-B14F-4D97-AF65-F5344CB8AC3E}">
        <p14:creationId xmlns:p14="http://schemas.microsoft.com/office/powerpoint/2010/main" val="262837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ارسال اشیاء به توابع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705B5D-51CB-F706-FCB2-6CACC924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40" y="2766666"/>
            <a:ext cx="10731919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changeName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=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2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ارسال اشیاء به توابع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705B5D-51CB-F706-FCB2-6CACC924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40" y="2766666"/>
            <a:ext cx="11029616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changeName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Student&amp;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FEA078-41B1-645A-5A70-C1119BC06B14}"/>
              </a:ext>
            </a:extLst>
          </p:cNvPr>
          <p:cNvSpPr/>
          <p:nvPr/>
        </p:nvSpPr>
        <p:spPr>
          <a:xfrm>
            <a:off x="6840747" y="2881222"/>
            <a:ext cx="491706" cy="5477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انتساب اشیاء به یکدیگر</a:t>
            </a:r>
            <a:endParaRPr lang="fa-IR" sz="24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6A76C4-D888-DE04-2100-CB41DC192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59" y="2360150"/>
            <a:ext cx="8712681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s1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(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"Ali"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23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19.5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)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s2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s2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=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3E968E-41EB-CE87-D78B-66BD7CD33053}"/>
              </a:ext>
            </a:extLst>
          </p:cNvPr>
          <p:cNvSpPr/>
          <p:nvPr/>
        </p:nvSpPr>
        <p:spPr>
          <a:xfrm>
            <a:off x="1552755" y="4330459"/>
            <a:ext cx="2803585" cy="7850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Autofit/>
          </a:bodyPr>
          <a:lstStyle/>
          <a:p>
            <a:pPr algn="ctr" rtl="1"/>
            <a:r>
              <a:rPr kumimoji="0" lang="fa-IR" sz="4000" b="1" i="0" u="none" strike="noStrike" kern="1200" cap="all" spc="0" normalizeH="0" baseline="0" noProof="0" dirty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Peyda" pitchFamily="2" charset="-78"/>
                <a:ea typeface="+mj-ea"/>
                <a:cs typeface="Peyda" pitchFamily="2" charset="-78"/>
              </a:rPr>
              <a:t>آرایه ای از اشیاء</a:t>
            </a:r>
            <a:endParaRPr lang="fa-IR" sz="24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C11757-913C-2BEF-99E4-66315BBE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08" y="1580911"/>
            <a:ext cx="761712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gpa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872E17-BDC7-B5AF-D186-0394342B92EF}"/>
              </a:ext>
            </a:extLst>
          </p:cNvPr>
          <p:cNvSpPr/>
          <p:nvPr/>
        </p:nvSpPr>
        <p:spPr>
          <a:xfrm>
            <a:off x="655608" y="1673524"/>
            <a:ext cx="4537494" cy="7850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Autofit/>
          </a:bodyPr>
          <a:lstStyle/>
          <a:p>
            <a:pPr algn="ctr" rtl="1"/>
            <a:r>
              <a:rPr lang="fa-IR" sz="4000" b="1" dirty="0">
                <a:solidFill>
                  <a:srgbClr val="2683C6">
                    <a:lumMod val="75000"/>
                  </a:srgbClr>
                </a:solidFill>
                <a:latin typeface="Peyda" pitchFamily="2" charset="-78"/>
                <a:cs typeface="Peyda" pitchFamily="2" charset="-78"/>
              </a:rPr>
              <a:t>برگرداندن اشیاء توسط تابع</a:t>
            </a:r>
            <a:endParaRPr lang="fa-IR" sz="24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3E8B51-6190-3A6B-E5AE-378988B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09" y="1539196"/>
            <a:ext cx="8325746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readStudent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cin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&gt;&gt;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gpa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چهارم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کلاس ها و اشیاء بخش دوم</a:t>
            </a: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سرفصل مطالب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قرار دادن کلاس در فایل جداگانه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اعضای کلاس با ویژگی 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static</a:t>
            </a:r>
            <a:endParaRPr lang="fa-IR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ارسال اشیاء به توابع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انتساب اشیاء به یکدیگر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آرایه ای از اشیاء</a:t>
            </a:r>
          </a:p>
        </p:txBody>
      </p:sp>
    </p:spTree>
    <p:extLst>
      <p:ext uri="{BB962C8B-B14F-4D97-AF65-F5344CB8AC3E}">
        <p14:creationId xmlns:p14="http://schemas.microsoft.com/office/powerpoint/2010/main" val="25686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قرار دادن کلاس در فایل جداگانه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می توانیم هر کلاس را به صورت جداگانه در یک فایل با پسوند &lt;</a:t>
            </a:r>
            <a:r>
              <a:rPr lang="en-US" sz="3300" dirty="0">
                <a:latin typeface="Peyda" pitchFamily="2" charset="-78"/>
                <a:cs typeface="Peyda" pitchFamily="2" charset="-78"/>
              </a:rPr>
              <a:t>.h</a:t>
            </a:r>
            <a:r>
              <a:rPr lang="fa-IR" sz="3300" dirty="0">
                <a:latin typeface="Peyda" pitchFamily="2" charset="-78"/>
                <a:cs typeface="Peyda" pitchFamily="2" charset="-78"/>
              </a:rPr>
              <a:t>&gt; قرار دهیم این کار باعث سازماندهی بهتر کدها می‌شود.</a:t>
            </a:r>
            <a:endParaRPr lang="en-US" sz="33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840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قرار دادن کلاس در فایل جداگانه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8E004B-F6DF-87D5-71B7-306BFCD56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23358"/>
            <a:ext cx="538489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#ifndef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PERSON_H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#define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PERSON_H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&lt;string&gt;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using namespace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#endif 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//PERSON_H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7C74F-9420-507A-AD26-FAF87835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085" y="2266738"/>
            <a:ext cx="5045295" cy="274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2DF88-1DED-3DF4-64F0-2E0D0D0E6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8" y="1289014"/>
            <a:ext cx="3416277" cy="119539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E21A37-26CA-C477-A98B-CADFB05F61D7}"/>
              </a:ext>
            </a:extLst>
          </p:cNvPr>
          <p:cNvSpPr/>
          <p:nvPr/>
        </p:nvSpPr>
        <p:spPr>
          <a:xfrm>
            <a:off x="517368" y="5650301"/>
            <a:ext cx="3416277" cy="61638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93CDB2-4878-C306-123C-1B3EE1DD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17" y="3887886"/>
            <a:ext cx="3208767" cy="11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قرار دادن کلاس در فایل جداگانه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برای استفاده از کلاس باید آن را با دستور </a:t>
            </a:r>
            <a:r>
              <a:rPr lang="en-US" sz="3300" dirty="0">
                <a:latin typeface="Peyda" pitchFamily="2" charset="-78"/>
                <a:cs typeface="Peyda" pitchFamily="2" charset="-78"/>
              </a:rPr>
              <a:t>#include</a:t>
            </a:r>
            <a:r>
              <a:rPr lang="fa-IR" sz="3300" dirty="0">
                <a:latin typeface="Peyda" pitchFamily="2" charset="-78"/>
                <a:cs typeface="Peyda" pitchFamily="2" charset="-78"/>
              </a:rPr>
              <a:t> به برنامه اضافه کنیم.</a:t>
            </a:r>
            <a:endParaRPr lang="en-US" sz="3300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0E5160-FC95-434E-B136-1A3B2FE0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12" y="2124099"/>
            <a:ext cx="703052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Person.h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john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189DBB-112B-986D-BAFC-9F5D451F1458}"/>
              </a:ext>
            </a:extLst>
          </p:cNvPr>
          <p:cNvSpPr/>
          <p:nvPr/>
        </p:nvSpPr>
        <p:spPr>
          <a:xfrm>
            <a:off x="948689" y="2208362"/>
            <a:ext cx="6073213" cy="7850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قرار دادن کلاس در فایل جداگانه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برای استفاده از کلاس باید آن را با دستور </a:t>
            </a:r>
            <a:r>
              <a:rPr lang="en-US" sz="3300" dirty="0">
                <a:latin typeface="Peyda" pitchFamily="2" charset="-78"/>
                <a:cs typeface="Peyda" pitchFamily="2" charset="-78"/>
              </a:rPr>
              <a:t>#include</a:t>
            </a:r>
            <a:r>
              <a:rPr lang="fa-IR" sz="3300" dirty="0">
                <a:latin typeface="Peyda" pitchFamily="2" charset="-78"/>
                <a:cs typeface="Peyda" pitchFamily="2" charset="-78"/>
              </a:rPr>
              <a:t> به برنامه اضافه کنیم.</a:t>
            </a:r>
            <a:endParaRPr lang="en-US" sz="3300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0E5160-FC95-434E-B136-1A3B2FE0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12" y="2124099"/>
            <a:ext cx="703052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Person.h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john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189DBB-112B-986D-BAFC-9F5D451F1458}"/>
              </a:ext>
            </a:extLst>
          </p:cNvPr>
          <p:cNvSpPr/>
          <p:nvPr/>
        </p:nvSpPr>
        <p:spPr>
          <a:xfrm>
            <a:off x="948689" y="2208362"/>
            <a:ext cx="6073213" cy="7850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قرار دادن کلاس در فایل جداگانه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برای استفاده از کلاس باید آن را با دستور </a:t>
            </a:r>
            <a:r>
              <a:rPr lang="en-US" sz="3300" dirty="0">
                <a:latin typeface="Peyda" pitchFamily="2" charset="-78"/>
                <a:cs typeface="Peyda" pitchFamily="2" charset="-78"/>
              </a:rPr>
              <a:t>#include</a:t>
            </a:r>
            <a:r>
              <a:rPr lang="fa-IR" sz="3300" dirty="0">
                <a:latin typeface="Peyda" pitchFamily="2" charset="-78"/>
                <a:cs typeface="Peyda" pitchFamily="2" charset="-78"/>
              </a:rPr>
              <a:t> به برنامه اضافه کنیم.</a:t>
            </a:r>
            <a:endParaRPr lang="en-US" sz="3300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0E5160-FC95-434E-B136-1A3B2FE0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12" y="2124099"/>
            <a:ext cx="703052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Person.h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john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189DBB-112B-986D-BAFC-9F5D451F1458}"/>
              </a:ext>
            </a:extLst>
          </p:cNvPr>
          <p:cNvSpPr/>
          <p:nvPr/>
        </p:nvSpPr>
        <p:spPr>
          <a:xfrm>
            <a:off x="948689" y="2208362"/>
            <a:ext cx="6073213" cy="7850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اعضای استاتیک چیست؟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اعضای استاتیک (</a:t>
            </a:r>
            <a:r>
              <a:rPr lang="en-US" sz="3300" dirty="0">
                <a:latin typeface="Peyda" pitchFamily="2" charset="-78"/>
                <a:cs typeface="Peyda" pitchFamily="2" charset="-78"/>
              </a:rPr>
              <a:t>Static Members </a:t>
            </a:r>
            <a:r>
              <a:rPr lang="fa-IR" sz="3300" dirty="0">
                <a:latin typeface="Peyda" pitchFamily="2" charset="-78"/>
                <a:cs typeface="Peyda" pitchFamily="2" charset="-78"/>
              </a:rPr>
              <a:t>) متعلق به خود کلاس هستند، نه به یک نمونه خاص از آن. این بدان معناست که: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فقط یک نسخه از یک عضو استاتیک در حافظه وجود دارد، که توسط همه نمونه‌های کلاس به اشتراک گذاشته می‌شود.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می‌توانید به اعضای استاتیک بدون ایجاد شیء (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object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)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دسترسی پیدا کنید، به شرطی که دسترسی عمومی (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public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)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باشد.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برای تعریف یک عضو استاتیک، از کلمه کلیدی 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 </a:t>
            </a:r>
            <a:r>
              <a:rPr lang="en-US" sz="3000" dirty="0">
                <a:solidFill>
                  <a:srgbClr val="1D6295"/>
                </a:solidFill>
                <a:latin typeface="Peyda" pitchFamily="2" charset="-78"/>
                <a:cs typeface="Peyda" pitchFamily="2" charset="-78"/>
              </a:rPr>
              <a:t>static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استفاده می‌شود.</a:t>
            </a:r>
            <a:endParaRPr lang="en-US" sz="30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91933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1594</TotalTime>
  <Words>807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Courier New</vt:lpstr>
      <vt:lpstr>Franklin Gothic Book</vt:lpstr>
      <vt:lpstr>Franklin Gothic Demi</vt:lpstr>
      <vt:lpstr>JetBrains Mono</vt:lpstr>
      <vt:lpstr>Peyda</vt:lpstr>
      <vt:lpstr>Wingdings 2</vt:lpstr>
      <vt:lpstr>DividendVTI</vt:lpstr>
      <vt:lpstr>PowerPoint Presentation</vt:lpstr>
      <vt:lpstr>PowerPoint Presentation</vt:lpstr>
      <vt:lpstr>سرفصل مطالب</vt:lpstr>
      <vt:lpstr>قرار دادن کلاس در فایل جداگانه</vt:lpstr>
      <vt:lpstr>قرار دادن کلاس در فایل جداگانه</vt:lpstr>
      <vt:lpstr>قرار دادن کلاس در فایل جداگانه</vt:lpstr>
      <vt:lpstr>قرار دادن کلاس در فایل جداگانه</vt:lpstr>
      <vt:lpstr>قرار دادن کلاس در فایل جداگانه</vt:lpstr>
      <vt:lpstr>اعضای استاتیک چیست؟</vt:lpstr>
      <vt:lpstr>انواع اعضای استاتیک</vt:lpstr>
      <vt:lpstr>انواع اعضای استاتیک</vt:lpstr>
      <vt:lpstr>اعضای استاتیک</vt:lpstr>
      <vt:lpstr>اعضای استاتیک</vt:lpstr>
      <vt:lpstr>ارسال اشیاء به توابع</vt:lpstr>
      <vt:lpstr>ارسال اشیاء به توابع</vt:lpstr>
      <vt:lpstr>ارسال اشیاء به توابع</vt:lpstr>
      <vt:lpstr>انتساب اشیاء به یکدیگر</vt:lpstr>
      <vt:lpstr>آرایه ای از اشیاء</vt:lpstr>
      <vt:lpstr>برگرداندن اشیاء توسط تابع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28</cp:revision>
  <dcterms:created xsi:type="dcterms:W3CDTF">2025-04-25T13:36:39Z</dcterms:created>
  <dcterms:modified xsi:type="dcterms:W3CDTF">2025-05-04T08:05:08Z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