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34"/>
  </p:notesMasterIdLst>
  <p:handoutMasterIdLst>
    <p:handoutMasterId r:id="rId35"/>
  </p:handoutMasterIdLst>
  <p:sldIdLst>
    <p:sldId id="257" r:id="rId5"/>
    <p:sldId id="258" r:id="rId6"/>
    <p:sldId id="259" r:id="rId7"/>
    <p:sldId id="381" r:id="rId8"/>
    <p:sldId id="38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3" r:id="rId27"/>
    <p:sldId id="474" r:id="rId28"/>
    <p:sldId id="475" r:id="rId29"/>
    <p:sldId id="476" r:id="rId30"/>
    <p:sldId id="472" r:id="rId31"/>
    <p:sldId id="477" r:id="rId32"/>
    <p:sldId id="47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6295"/>
    <a:srgbClr val="0033B3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6" autoAdjust="0"/>
    <p:restoredTop sz="94619" autoAdjust="0"/>
  </p:normalViewPr>
  <p:slideViewPr>
    <p:cSldViewPr snapToGrid="0">
      <p:cViewPr>
        <p:scale>
          <a:sx n="125" d="100"/>
          <a:sy n="125" d="100"/>
        </p:scale>
        <p:origin x="90" y="-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579863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واژه‌شناسی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کلاس اصلی: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کلاس پایه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Base 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اَبَرکلاس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Superclass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کلاس والد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Parent 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کلاس وارث: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کلاس مشتق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Derived 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زیرکلاس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Subclass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کلاس فرزند (</a:t>
            </a:r>
            <a:r>
              <a:rPr lang="en-US" sz="2600" dirty="0">
                <a:latin typeface="Peyda" pitchFamily="2" charset="-78"/>
                <a:cs typeface="Peyda" pitchFamily="2" charset="-78"/>
              </a:rPr>
              <a:t>Child Class</a:t>
            </a:r>
            <a:r>
              <a:rPr lang="fa-IR" sz="2600" dirty="0">
                <a:latin typeface="Peyda" pitchFamily="2" charset="-78"/>
                <a:cs typeface="Peyda" pitchFamily="2" charset="-78"/>
              </a:rPr>
              <a:t>)</a:t>
            </a:r>
            <a:endParaRPr lang="en-US" sz="2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2346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نحوه پیاده‌سازی زیرکلاس‌ها</a:t>
            </a:r>
          </a:p>
        </p:txBody>
      </p:sp>
    </p:spTree>
    <p:extLst>
      <p:ext uri="{BB962C8B-B14F-4D97-AF65-F5344CB8AC3E}">
        <p14:creationId xmlns:p14="http://schemas.microsoft.com/office/powerpoint/2010/main" val="2481121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فرض کنید ارث بری نداشتیم</a:t>
            </a:r>
          </a:p>
        </p:txBody>
      </p:sp>
    </p:spTree>
    <p:extLst>
      <p:ext uri="{BB962C8B-B14F-4D97-AF65-F5344CB8AC3E}">
        <p14:creationId xmlns:p14="http://schemas.microsoft.com/office/powerpoint/2010/main" val="3623139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814038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کلاس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Animal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384423-D6C8-5A1A-7F27-468B023C8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51" y="1752953"/>
            <a:ext cx="10493298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Animal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eat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"This animal eats food."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08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814038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کلاس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Dog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EBA1E7-5F73-A3FE-E51A-927CA967A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82751"/>
            <a:ext cx="10348332" cy="5078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Dog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eat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"This animal eats food."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endl;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bark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"Woof! Woof!"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endl;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705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با کمک ارث بری</a:t>
            </a:r>
          </a:p>
        </p:txBody>
      </p:sp>
    </p:spTree>
    <p:extLst>
      <p:ext uri="{BB962C8B-B14F-4D97-AF65-F5344CB8AC3E}">
        <p14:creationId xmlns:p14="http://schemas.microsoft.com/office/powerpoint/2010/main" val="3990409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814038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کلاس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Dog</a:t>
            </a:r>
            <a:endParaRPr lang="fa-IR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27AABB-C89A-E1C1-E62A-0163D8F9F3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819860"/>
            <a:ext cx="10904564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Dog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Animal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 </a:t>
            </a:r>
            <a:br>
              <a:rPr kumimoji="0" lang="en-US" altLang="en-US" sz="4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public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bark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"Woof! Woof!"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endl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};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CC0AFD-58EB-BEB1-AD0F-E9BB66B159F2}"/>
              </a:ext>
            </a:extLst>
          </p:cNvPr>
          <p:cNvSpPr/>
          <p:nvPr/>
        </p:nvSpPr>
        <p:spPr>
          <a:xfrm>
            <a:off x="2810106" y="1819860"/>
            <a:ext cx="1817649" cy="81403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9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691375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وراثت در زبان‌های شیءگرا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زبان‌های برنامه‌نویسی شیءگرا تعریف وراثت را ممکن می‌کنند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از جمله سی پلاس پلاس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از این امکان برای تعریف زیرکلاس‌ها استفاده می‌شود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بدون این که نیازی به کپی کد از اَبَرکلاس باشد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وراثت یکی از راه‌های استفاده مجدد از کد است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en-US" sz="2700" dirty="0">
                <a:latin typeface="Peyda" pitchFamily="2" charset="-78"/>
                <a:cs typeface="Peyda" pitchFamily="2" charset="-78"/>
              </a:rPr>
              <a:t>code reuse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کدی که در اَبَرکلاس نوشته شده، در زیرکلاس بازاستفاده می‌شود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دوباره نوشته نمی‌شود</a:t>
            </a:r>
          </a:p>
        </p:txBody>
      </p:sp>
    </p:spTree>
    <p:extLst>
      <p:ext uri="{BB962C8B-B14F-4D97-AF65-F5344CB8AC3E}">
        <p14:creationId xmlns:p14="http://schemas.microsoft.com/office/powerpoint/2010/main" val="1433672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en-US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UML class diagram</a:t>
            </a:r>
            <a:endParaRPr lang="fa-IR" sz="6000" b="1" cap="none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2036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691375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نمودار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UML </a:t>
            </a:r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برای کلاس‌ها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ctr">
            <a:normAutofit fontScale="925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en-US" sz="3000" dirty="0">
                <a:latin typeface="Peyda" pitchFamily="2" charset="-78"/>
                <a:cs typeface="Peyda" pitchFamily="2" charset="-78"/>
              </a:rPr>
              <a:t>UML Class Diagram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نموداری برای توصیف طراحی کلاس‌ها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کاربردهای مختلفی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مثال: تعامل بین طراح و برنامه‌نویس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نمودار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UML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 قواعد خاصی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مخصوص زبان جاوا نیست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نمودار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UML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 شامل: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متدها و ويژگی‌های کلاس‌ها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سطوح دسترسی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روابط بین کلاس‌ها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(وراثت: یکی از انواع رابطه ممکن است)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30A826-C7EF-C559-06E7-10A75E69E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853" y="1186133"/>
            <a:ext cx="3962400" cy="52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پنجم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ارث بری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(Inheritance)</a:t>
            </a:r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 بخش اول</a:t>
            </a: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691375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مثال دیگری برای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UML class diagram</a:t>
            </a:r>
            <a:endParaRPr lang="fa-IR" sz="4000" b="1" cap="none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A510A6-C05C-F076-41F5-E2AD9FE7E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4" y="1591748"/>
            <a:ext cx="10601772" cy="437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62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691375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رابطه </a:t>
            </a:r>
            <a:r>
              <a:rPr lang="en-US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IS A</a:t>
            </a:r>
            <a:endParaRPr lang="fa-IR" sz="4000" b="1" cap="none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3E75-6E1E-CA06-F318-E467C439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ctr">
            <a:normAutofit/>
          </a:bodyPr>
          <a:lstStyle/>
          <a:p>
            <a:pPr marL="306000" marR="0" lvl="0" indent="-306000" algn="r" defTabSz="457200" rtl="1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اصطلاحاً: بین زیرکلاس و اَبَرکلاس رابطه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IS A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 برقرار است</a:t>
            </a:r>
          </a:p>
          <a:p>
            <a:pPr marL="306000" marR="0" lvl="0" indent="-306000" algn="l" defTabSz="4572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Rectangle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6295"/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is 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Shape</a:t>
            </a:r>
          </a:p>
          <a:p>
            <a:pPr marL="306000" marR="0" lvl="0" indent="-306000" algn="l" defTabSz="45720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A rectangle instance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6295"/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is a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" panose="02040604050505020304" pitchFamily="18" charset="0"/>
                <a:cs typeface="Peyda" pitchFamily="2" charset="-78"/>
              </a:rPr>
              <a:t>Shape instance too</a:t>
            </a:r>
          </a:p>
          <a:p>
            <a:pPr marL="306000" marR="0" lvl="0" indent="-306000" algn="r" defTabSz="457200" rtl="1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رابطه وراثت (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IS A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) در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UML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 با یک </a:t>
            </a:r>
            <a:b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</a:b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فلش با سر مثلث توخالی نمایش داده می‌شود:</a:t>
            </a:r>
          </a:p>
          <a:p>
            <a:pPr marL="306000" marR="0" lvl="0" indent="-306000" algn="r" defTabSz="457200" rtl="1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endParaRPr kumimoji="0" lang="fa-IR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eyda" pitchFamily="2" charset="-78"/>
              <a:ea typeface="+mn-ea"/>
              <a:cs typeface="Peyda" pitchFamily="2" charset="-78"/>
            </a:endParaRPr>
          </a:p>
          <a:p>
            <a:pPr marL="306000" marR="0" lvl="0" indent="-306000" algn="r" defTabSz="457200" rtl="1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شکل‌های دیگر معانی دیگری دارند: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eyda" pitchFamily="2" charset="-78"/>
              <a:ea typeface="+mn-ea"/>
              <a:cs typeface="Peyda" pitchFamily="2" charset="-7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C21D2-22D8-824C-19C0-919009385BC7}"/>
              </a:ext>
            </a:extLst>
          </p:cNvPr>
          <p:cNvSpPr/>
          <p:nvPr/>
        </p:nvSpPr>
        <p:spPr>
          <a:xfrm>
            <a:off x="2357887" y="46482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FA3E98-4EB9-C264-0920-71FC228C049E}"/>
              </a:ext>
            </a:extLst>
          </p:cNvPr>
          <p:cNvSpPr/>
          <p:nvPr/>
        </p:nvSpPr>
        <p:spPr>
          <a:xfrm>
            <a:off x="2357887" y="3429000"/>
            <a:ext cx="17526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7D6DE2-C538-73D8-481D-C7DAB957EB89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3234187" y="3810000"/>
            <a:ext cx="0" cy="838200"/>
          </a:xfrm>
          <a:prstGeom prst="straightConnector1">
            <a:avLst/>
          </a:prstGeom>
          <a:ln w="50800">
            <a:solidFill>
              <a:schemeClr val="accent1"/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9980874-23E5-1C82-A319-83F3938CAAFD}"/>
              </a:ext>
            </a:extLst>
          </p:cNvPr>
          <p:cNvSpPr/>
          <p:nvPr/>
        </p:nvSpPr>
        <p:spPr>
          <a:xfrm>
            <a:off x="3005587" y="3810000"/>
            <a:ext cx="457200" cy="381000"/>
          </a:xfrm>
          <a:prstGeom prst="triangle">
            <a:avLst/>
          </a:prstGeom>
          <a:ln w="508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1B7C09-811A-3C9D-7FE3-7D228D7411FB}"/>
              </a:ext>
            </a:extLst>
          </p:cNvPr>
          <p:cNvCxnSpPr/>
          <p:nvPr/>
        </p:nvCxnSpPr>
        <p:spPr>
          <a:xfrm>
            <a:off x="2205487" y="5486400"/>
            <a:ext cx="0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ECC3DD-1D6D-02B8-9BAD-68C0E80F1D02}"/>
              </a:ext>
            </a:extLst>
          </p:cNvPr>
          <p:cNvCxnSpPr/>
          <p:nvPr/>
        </p:nvCxnSpPr>
        <p:spPr>
          <a:xfrm>
            <a:off x="2738887" y="5486400"/>
            <a:ext cx="0" cy="838200"/>
          </a:xfrm>
          <a:prstGeom prst="line">
            <a:avLst/>
          </a:prstGeom>
          <a:ln w="50800">
            <a:head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ABA67F-B32E-4831-6EA5-C0B5557F8114}"/>
              </a:ext>
            </a:extLst>
          </p:cNvPr>
          <p:cNvCxnSpPr/>
          <p:nvPr/>
        </p:nvCxnSpPr>
        <p:spPr>
          <a:xfrm>
            <a:off x="3272288" y="5486400"/>
            <a:ext cx="7621" cy="83820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40BD4815-DC66-80DF-C83A-2DF94987ACD7}"/>
              </a:ext>
            </a:extLst>
          </p:cNvPr>
          <p:cNvSpPr/>
          <p:nvPr/>
        </p:nvSpPr>
        <p:spPr>
          <a:xfrm>
            <a:off x="3089408" y="5486400"/>
            <a:ext cx="381000" cy="381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8D9B7D-74BF-6ED4-ADFA-FFDA362FF5F7}"/>
              </a:ext>
            </a:extLst>
          </p:cNvPr>
          <p:cNvCxnSpPr/>
          <p:nvPr/>
        </p:nvCxnSpPr>
        <p:spPr>
          <a:xfrm>
            <a:off x="3912367" y="5486400"/>
            <a:ext cx="7621" cy="83820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51EEFD2-A3A4-36B6-9FB6-15C0F083C04E}"/>
              </a:ext>
            </a:extLst>
          </p:cNvPr>
          <p:cNvSpPr/>
          <p:nvPr/>
        </p:nvSpPr>
        <p:spPr>
          <a:xfrm>
            <a:off x="3729487" y="5486400"/>
            <a:ext cx="381000" cy="381000"/>
          </a:xfrm>
          <a:prstGeom prst="flowChartDecision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038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2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مرور یک مثال از کاربرد وراثت</a:t>
            </a:r>
          </a:p>
        </p:txBody>
      </p:sp>
    </p:spTree>
    <p:extLst>
      <p:ext uri="{BB962C8B-B14F-4D97-AF65-F5344CB8AC3E}">
        <p14:creationId xmlns:p14="http://schemas.microsoft.com/office/powerpoint/2010/main" val="1785806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نحوه اجرای سازنده ها و مخرب ها</a:t>
            </a:r>
          </a:p>
        </p:txBody>
      </p:sp>
    </p:spTree>
    <p:extLst>
      <p:ext uri="{BB962C8B-B14F-4D97-AF65-F5344CB8AC3E}">
        <p14:creationId xmlns:p14="http://schemas.microsoft.com/office/powerpoint/2010/main" val="888726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 fontScale="90000"/>
          </a:bodyPr>
          <a:lstStyle/>
          <a:p>
            <a:pPr algn="ctr" rtl="1"/>
            <a:r>
              <a:rPr lang="fa-IR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باز تعریف متدها</a:t>
            </a:r>
            <a:br>
              <a:rPr lang="fa-IR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</a:br>
            <a:r>
              <a:rPr lang="en-US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Override</a:t>
            </a:r>
            <a:endParaRPr lang="fa-IR" sz="6000" b="1" cap="none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46557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استفاده از متدهای کلاس والد</a:t>
            </a:r>
          </a:p>
        </p:txBody>
      </p:sp>
    </p:spTree>
    <p:extLst>
      <p:ext uri="{BB962C8B-B14F-4D97-AF65-F5344CB8AC3E}">
        <p14:creationId xmlns:p14="http://schemas.microsoft.com/office/powerpoint/2010/main" val="265323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استفاده از سازنده کلاس پدر در کلاس فرزند </a:t>
            </a:r>
          </a:p>
        </p:txBody>
      </p:sp>
    </p:spTree>
    <p:extLst>
      <p:ext uri="{BB962C8B-B14F-4D97-AF65-F5344CB8AC3E}">
        <p14:creationId xmlns:p14="http://schemas.microsoft.com/office/powerpoint/2010/main" val="493913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691375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دسترسی به اعضای کلاس والد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73E75-6E1E-CA06-F318-E467C4393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t">
            <a:normAutofit/>
          </a:bodyPr>
          <a:lstStyle/>
          <a:p>
            <a:pPr marL="306000" marR="0" lvl="0" indent="-306000" algn="r" defTabSz="457200" rtl="1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Arial" panose="020B0604020202020204" pitchFamily="34" charset="0"/>
              <a:buChar char="•"/>
              <a:tabLst/>
              <a:defRPr/>
            </a:pP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در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C++، 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سه نوع دسترسی وجود دارد: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public، protected، 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و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 private </a:t>
            </a:r>
            <a:r>
              <a:rPr kumimoji="0" lang="fa-I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Peyda" pitchFamily="2" charset="-78"/>
                <a:ea typeface="+mn-ea"/>
                <a:cs typeface="Peyda" pitchFamily="2" charset="-78"/>
              </a:rPr>
              <a:t>این نوع دسترسی‌ها تعیین می‌کنند که کدام اعضای کلاس والد برای کلاس فرزند یا خارج از کلاس قابل دسترس هستند.</a:t>
            </a:r>
          </a:p>
          <a:p>
            <a:pPr marL="0" marR="0" lvl="0" indent="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rgbClr val="1CADE4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Peyda" pitchFamily="2" charset="-78"/>
              <a:ea typeface="+mn-ea"/>
              <a:cs typeface="Peyda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E8D80E-E112-C514-9FC2-F9498E13B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461" y="3429000"/>
            <a:ext cx="10125075" cy="20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090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ارث بری چندگانه</a:t>
            </a:r>
          </a:p>
        </p:txBody>
      </p:sp>
    </p:spTree>
    <p:extLst>
      <p:ext uri="{BB962C8B-B14F-4D97-AF65-F5344CB8AC3E}">
        <p14:creationId xmlns:p14="http://schemas.microsoft.com/office/powerpoint/2010/main" val="491065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Autofit/>
          </a:bodyPr>
          <a:lstStyle/>
          <a:p>
            <a:pPr algn="ctr" rtl="1"/>
            <a:r>
              <a:rPr lang="fa-IR" sz="4800" b="1" cap="none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انواع ارث بری</a:t>
            </a:r>
          </a:p>
        </p:txBody>
      </p:sp>
    </p:spTree>
    <p:extLst>
      <p:ext uri="{BB962C8B-B14F-4D97-AF65-F5344CB8AC3E}">
        <p14:creationId xmlns:p14="http://schemas.microsoft.com/office/powerpoint/2010/main" val="369127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سرفصل مطالب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آشنایی با مفهوم وراثت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نحوه پیاده‌سازی زیرکلاس‌ها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نمایش وراثت در 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UML Class Diagram</a:t>
            </a:r>
          </a:p>
        </p:txBody>
      </p:sp>
    </p:spTree>
    <p:extLst>
      <p:ext uri="{BB962C8B-B14F-4D97-AF65-F5344CB8AC3E}">
        <p14:creationId xmlns:p14="http://schemas.microsoft.com/office/powerpoint/2010/main" val="2568631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2676293"/>
            <a:ext cx="11029616" cy="1628078"/>
          </a:xfrm>
        </p:spPr>
        <p:txBody>
          <a:bodyPr anchor="ctr">
            <a:normAutofit/>
          </a:bodyPr>
          <a:lstStyle/>
          <a:p>
            <a:pPr algn="ctr" rtl="1"/>
            <a:r>
              <a:rPr lang="fa-IR" sz="6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آشنایی با مفهوم وراثت</a:t>
            </a:r>
          </a:p>
        </p:txBody>
      </p:sp>
    </p:spTree>
    <p:extLst>
      <p:ext uri="{BB962C8B-B14F-4D97-AF65-F5344CB8AC3E}">
        <p14:creationId xmlns:p14="http://schemas.microsoft.com/office/powerpoint/2010/main" val="334329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سلسله مراتب کلاس ها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DFC17D-DD3D-FB3B-4B28-EA43CB3569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4" t="5997"/>
          <a:stretch/>
        </p:blipFill>
        <p:spPr>
          <a:xfrm>
            <a:off x="1907483" y="1423358"/>
            <a:ext cx="8377034" cy="499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9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5"/>
            <a:ext cx="11029616" cy="546781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معنای سلسله‌مراتب انواع کلاس‌ها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ctr">
            <a:normAutofit fontScale="85000" lnSpcReduction="2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دایره نمونه‌ها (اشیاء) در زیرکلاس محدودتر می‌شود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زیرکلاس، ويژگی‌ها و رفتار اَبَرکلاس را به ارث می‌برد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اصطلاح وراثت و ارث‌بری </a:t>
            </a:r>
            <a:r>
              <a:rPr lang="en-US" sz="3000" dirty="0">
                <a:latin typeface="Peyda" pitchFamily="2" charset="-78"/>
                <a:cs typeface="Peyda" pitchFamily="2" charset="-78"/>
              </a:rPr>
              <a:t>Inheritance)</a:t>
            </a:r>
            <a:r>
              <a:rPr lang="fa-IR" sz="3000" dirty="0">
                <a:latin typeface="Peyda" pitchFamily="2" charset="-78"/>
                <a:cs typeface="Peyda" pitchFamily="2" charset="-78"/>
              </a:rPr>
              <a:t>)</a:t>
            </a:r>
            <a:endParaRPr lang="en-US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مثال: هر حیوان، ويژگی‌هایی مانند «سن» و «وضعیت سلامتی»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این ويژگی‌ها به همه زیرکلاس‌ها به ارث می‌رسد 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همه زیرکلاس‌های مستقیم و غیرمستفیم: مهره‌دار، بی‌مهره، ماهی، حشره و ...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یعنی هر شیء از زیرکلاس‌ها هم همین ويژگی‌ها را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احتمالاً ويژگی‌های دیگری هم دارد (مثلاً هر ماهی «سرعت شناکردن» دارد)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300" dirty="0">
                <a:latin typeface="Peyda" pitchFamily="2" charset="-78"/>
                <a:cs typeface="Peyda" pitchFamily="2" charset="-78"/>
              </a:rPr>
              <a:t>مثال: هر حیوان، رفتارهایی مانند «غذا خوردن» و «جابجا شدن»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پس همه زیرکلاس‌ها هم این رفتارها را دارند (این رفتارها را به ارث می‌برند)</a:t>
            </a:r>
          </a:p>
        </p:txBody>
      </p:sp>
    </p:spTree>
    <p:extLst>
      <p:ext uri="{BB962C8B-B14F-4D97-AF65-F5344CB8AC3E}">
        <p14:creationId xmlns:p14="http://schemas.microsoft.com/office/powerpoint/2010/main" val="247052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سلسله‌مراتب کلاس‌ها (مثال)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12657-1FB1-73F5-34DC-083979470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891" y="2159548"/>
            <a:ext cx="6858000" cy="307657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C6575-EF8E-BFB0-0A9F-ED73EDC03987}"/>
              </a:ext>
            </a:extLst>
          </p:cNvPr>
          <p:cNvSpPr>
            <a:spLocks noGrp="1"/>
          </p:cNvSpPr>
          <p:nvPr/>
        </p:nvSpPr>
        <p:spPr>
          <a:xfrm>
            <a:off x="1625291" y="1411836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Cloud Callout 5">
            <a:extLst>
              <a:ext uri="{FF2B5EF4-FFF2-40B4-BE49-F238E27FC236}">
                <a16:creationId xmlns:a16="http://schemas.microsoft.com/office/drawing/2014/main" id="{3CE638F1-82BF-7C89-53E3-7730D03CA096}"/>
              </a:ext>
            </a:extLst>
          </p:cNvPr>
          <p:cNvSpPr/>
          <p:nvPr/>
        </p:nvSpPr>
        <p:spPr>
          <a:xfrm>
            <a:off x="2387291" y="1640436"/>
            <a:ext cx="2895600" cy="612648"/>
          </a:xfrm>
          <a:prstGeom prst="cloudCallout">
            <a:avLst>
              <a:gd name="adj1" fmla="val 61360"/>
              <a:gd name="adj2" fmla="val 450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b="1" dirty="0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نام، سن و ...</a:t>
            </a:r>
          </a:p>
        </p:txBody>
      </p:sp>
      <p:sp>
        <p:nvSpPr>
          <p:cNvPr id="8" name="Cloud Callout 7">
            <a:extLst>
              <a:ext uri="{FF2B5EF4-FFF2-40B4-BE49-F238E27FC236}">
                <a16:creationId xmlns:a16="http://schemas.microsoft.com/office/drawing/2014/main" id="{93A66B6D-A6ED-3AF8-2572-692C8F6295CF}"/>
              </a:ext>
            </a:extLst>
          </p:cNvPr>
          <p:cNvSpPr/>
          <p:nvPr/>
        </p:nvSpPr>
        <p:spPr>
          <a:xfrm>
            <a:off x="8711891" y="4383636"/>
            <a:ext cx="1524000" cy="612648"/>
          </a:xfrm>
          <a:prstGeom prst="cloudCallout">
            <a:avLst>
              <a:gd name="adj1" fmla="val -9587"/>
              <a:gd name="adj2" fmla="val -106655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b="1" dirty="0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تدریس</a:t>
            </a:r>
          </a:p>
        </p:txBody>
      </p:sp>
      <p:sp>
        <p:nvSpPr>
          <p:cNvPr id="9" name="Cloud Callout 8">
            <a:extLst>
              <a:ext uri="{FF2B5EF4-FFF2-40B4-BE49-F238E27FC236}">
                <a16:creationId xmlns:a16="http://schemas.microsoft.com/office/drawing/2014/main" id="{D1DF5802-7004-8190-8236-7A553430759D}"/>
              </a:ext>
            </a:extLst>
          </p:cNvPr>
          <p:cNvSpPr/>
          <p:nvPr/>
        </p:nvSpPr>
        <p:spPr>
          <a:xfrm>
            <a:off x="1853891" y="3618588"/>
            <a:ext cx="2286000" cy="612648"/>
          </a:xfrm>
          <a:prstGeom prst="cloudCallout">
            <a:avLst>
              <a:gd name="adj1" fmla="val 60413"/>
              <a:gd name="adj2" fmla="val -34516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b="1" dirty="0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گرفتن درس</a:t>
            </a:r>
          </a:p>
        </p:txBody>
      </p:sp>
      <p:sp>
        <p:nvSpPr>
          <p:cNvPr id="10" name="Cloud Callout 9">
            <a:extLst>
              <a:ext uri="{FF2B5EF4-FFF2-40B4-BE49-F238E27FC236}">
                <a16:creationId xmlns:a16="http://schemas.microsoft.com/office/drawing/2014/main" id="{4EC65078-D03D-A99D-0170-0CBC65D898D4}"/>
              </a:ext>
            </a:extLst>
          </p:cNvPr>
          <p:cNvSpPr/>
          <p:nvPr/>
        </p:nvSpPr>
        <p:spPr>
          <a:xfrm>
            <a:off x="2920691" y="2938408"/>
            <a:ext cx="1219200" cy="612648"/>
          </a:xfrm>
          <a:prstGeom prst="cloudCallout">
            <a:avLst>
              <a:gd name="adj1" fmla="val 61360"/>
              <a:gd name="adj2" fmla="val 450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b="1" dirty="0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معدل</a:t>
            </a:r>
          </a:p>
        </p:txBody>
      </p:sp>
      <p:sp>
        <p:nvSpPr>
          <p:cNvPr id="11" name="Cloud Callout 11">
            <a:extLst>
              <a:ext uri="{FF2B5EF4-FFF2-40B4-BE49-F238E27FC236}">
                <a16:creationId xmlns:a16="http://schemas.microsoft.com/office/drawing/2014/main" id="{315D7EBD-A36C-9F37-D8C8-8963DB8A6277}"/>
              </a:ext>
            </a:extLst>
          </p:cNvPr>
          <p:cNvSpPr/>
          <p:nvPr/>
        </p:nvSpPr>
        <p:spPr>
          <a:xfrm>
            <a:off x="5206691" y="5447388"/>
            <a:ext cx="2971800" cy="612648"/>
          </a:xfrm>
          <a:prstGeom prst="cloudCallout">
            <a:avLst>
              <a:gd name="adj1" fmla="val -5307"/>
              <a:gd name="adj2" fmla="val -89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a-IR" b="1" dirty="0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موضوع </a:t>
            </a:r>
            <a:r>
              <a:rPr lang="fa-IR" b="1" dirty="0" err="1">
                <a:solidFill>
                  <a:schemeClr val="tx1"/>
                </a:solidFill>
                <a:latin typeface="Peyda" pitchFamily="2" charset="-78"/>
                <a:cs typeface="Peyda" pitchFamily="2" charset="-78"/>
              </a:rPr>
              <a:t>پایان‌نامه</a:t>
            </a:r>
            <a:endParaRPr lang="fa-IR" b="1" dirty="0">
              <a:solidFill>
                <a:schemeClr val="tx1"/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02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سلسله‌مراتب کلاس‌ها (مثال)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CC6575-EF8E-BFB0-0A9F-ED73EDC03987}"/>
              </a:ext>
            </a:extLst>
          </p:cNvPr>
          <p:cNvSpPr>
            <a:spLocks noGrp="1"/>
          </p:cNvSpPr>
          <p:nvPr/>
        </p:nvSpPr>
        <p:spPr>
          <a:xfrm>
            <a:off x="1625291" y="1411836"/>
            <a:ext cx="8763000" cy="5334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lnSpc>
                <a:spcPct val="130000"/>
              </a:lnSpc>
              <a:spcBef>
                <a:spcPts val="8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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1pPr>
            <a:lvl2pPr marL="640080" indent="-27432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 2"/>
              <a:buChar char="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2pPr>
            <a:lvl3pPr marL="91440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3pPr>
            <a:lvl4pPr marL="118872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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4pPr>
            <a:lvl5pPr marL="1463040" indent="-182880" algn="r" rtl="1" eaLnBrk="1" latinLnBrk="0" hangingPunct="1">
              <a:lnSpc>
                <a:spcPct val="130000"/>
              </a:lnSpc>
              <a:spcBef>
                <a:spcPct val="20000"/>
              </a:spcBef>
              <a:buClr>
                <a:schemeClr val="accent2">
                  <a:tint val="60000"/>
                </a:schemeClr>
              </a:buClr>
              <a:buSzPct val="68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B Nazanin" pitchFamily="2" charset="-78"/>
              </a:defRPr>
            </a:lvl5pPr>
            <a:lvl6pPr marL="173736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Char char="•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rtl="0" eaLnBrk="1" latinLnBrk="0" hangingPunct="1">
              <a:spcBef>
                <a:spcPct val="20000"/>
              </a:spcBef>
              <a:buClr>
                <a:schemeClr val="accent1">
                  <a:tint val="60000"/>
                </a:schemeClr>
              </a:buClr>
              <a:buSzPct val="60000"/>
              <a:buFont typeface="Wingdings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286000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Char char="•"/>
              <a:defRPr kumimoji="0" sz="1400" kern="1200" cap="sm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56032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Char char="•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>
              <a:latin typeface="Peyda" pitchFamily="2" charset="-78"/>
              <a:cs typeface="Peyda" pitchFamily="2" charset="-7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2B984D-B3CB-2C40-9849-303CB9D4E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31879" y="1345152"/>
            <a:ext cx="8956412" cy="2733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C524772-4D30-E3CA-44EE-2484327A45D3}"/>
              </a:ext>
            </a:extLst>
          </p:cNvPr>
          <p:cNvSpPr/>
          <p:nvPr/>
        </p:nvSpPr>
        <p:spPr>
          <a:xfrm>
            <a:off x="8583529" y="4860438"/>
            <a:ext cx="533400" cy="53340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70210405-A4C8-3083-0406-53F59D0FE440}"/>
              </a:ext>
            </a:extLst>
          </p:cNvPr>
          <p:cNvSpPr/>
          <p:nvPr/>
        </p:nvSpPr>
        <p:spPr>
          <a:xfrm>
            <a:off x="7715354" y="5393838"/>
            <a:ext cx="628546" cy="60960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B24D60-C634-B89F-02A7-33E884179A90}"/>
              </a:ext>
            </a:extLst>
          </p:cNvPr>
          <p:cNvSpPr/>
          <p:nvPr/>
        </p:nvSpPr>
        <p:spPr>
          <a:xfrm>
            <a:off x="6781800" y="470328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48FECE-1CBE-7E78-6771-BC223077AD0D}"/>
              </a:ext>
            </a:extLst>
          </p:cNvPr>
          <p:cNvSpPr/>
          <p:nvPr/>
        </p:nvSpPr>
        <p:spPr>
          <a:xfrm>
            <a:off x="6016094" y="5560548"/>
            <a:ext cx="545272" cy="46671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CC1B4C3-5BA3-980C-7060-5173E2A1E95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1471" y="4706310"/>
            <a:ext cx="1130454" cy="11304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EB9276D-63E1-52B9-6B27-8088A435E02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15840" y="4550880"/>
            <a:ext cx="1280160" cy="914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CBE9DB-D76C-9ACF-5BBD-7592BC95691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7292" y="5312881"/>
            <a:ext cx="842963" cy="842963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75BA2F9-D803-5720-A421-14F237C0F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48937"/>
            <a:ext cx="11029615" cy="5140712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کلاس ها:</a:t>
            </a: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endParaRPr lang="fa-IR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نمونه ها:</a:t>
            </a:r>
          </a:p>
        </p:txBody>
      </p:sp>
    </p:spTree>
    <p:extLst>
      <p:ext uri="{BB962C8B-B14F-4D97-AF65-F5344CB8AC3E}">
        <p14:creationId xmlns:p14="http://schemas.microsoft.com/office/powerpoint/2010/main" val="308684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68713"/>
            <a:ext cx="11029616" cy="579863"/>
          </a:xfrm>
        </p:spPr>
        <p:txBody>
          <a:bodyPr>
            <a:normAutofit fontScale="90000"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انواع عام‌تر و انواع خاص‌تر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60088"/>
            <a:ext cx="11029615" cy="5363735"/>
          </a:xfrm>
        </p:spPr>
        <p:txBody>
          <a:bodyPr anchor="ctr">
            <a:normAutofit fontScale="92500" lnSpcReduction="10000"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اَبَرکلاس، نوع عام‌تری از زیرکلاس است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زیرکلاس، نوع خاص‌تری از اَبَرکلاس است</a:t>
            </a:r>
            <a:endParaRPr lang="en-US" sz="30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تأکید: زیرکلاس و ابرکلاس هر دو «کلاس» هستند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000" dirty="0">
                <a:latin typeface="Peyda" pitchFamily="2" charset="-78"/>
                <a:cs typeface="Peyda" pitchFamily="2" charset="-78"/>
              </a:rPr>
              <a:t>هر شیء از زیرکلاس، شیئی از ابرکلاس هم هست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دانشجو زیرکلاس انسان است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دانشجو نوع خاص‌تری از کلاس انسان است 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(دایره محدودتری از نمونه‌ها را شامل می‌شود)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همه ويژگی‌ها و رفتارهای انسان در دانشجو هم وجود دارد </a:t>
            </a:r>
          </a:p>
          <a:p>
            <a:pPr lvl="2" algn="r" rtl="1">
              <a:buFont typeface="Arial" panose="020B0604020202020204" pitchFamily="34" charset="0"/>
              <a:buChar char="•"/>
            </a:pPr>
            <a:r>
              <a:rPr lang="fa-IR" sz="2600" dirty="0">
                <a:latin typeface="Peyda" pitchFamily="2" charset="-78"/>
                <a:cs typeface="Peyda" pitchFamily="2" charset="-78"/>
              </a:rPr>
              <a:t>مثل: نام، سن، غذاخوردن و ... البته دانشجو ويژگی‌ها و رفتارهای دیگر هم دارد</a:t>
            </a:r>
          </a:p>
          <a:p>
            <a:pPr lvl="1" algn="r" rtl="1">
              <a:buFont typeface="Arial" panose="020B0604020202020204" pitchFamily="34" charset="0"/>
              <a:buChar char="•"/>
            </a:pPr>
            <a:r>
              <a:rPr lang="fa-IR" sz="2700" dirty="0">
                <a:latin typeface="Peyda" pitchFamily="2" charset="-78"/>
                <a:cs typeface="Peyda" pitchFamily="2" charset="-78"/>
              </a:rPr>
              <a:t>علی علوی یک دانشجو است (یک نمونه، شیء). پس علی علوی، انسان هم هست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B8FF5-DAAE-DFC8-3091-FA228C454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56" y="2210961"/>
            <a:ext cx="31527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95194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2539</TotalTime>
  <Words>728</Words>
  <Application>Microsoft Office PowerPoint</Application>
  <PresentationFormat>Widescreen</PresentationFormat>
  <Paragraphs>104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9" baseType="lpstr">
      <vt:lpstr>Aptos</vt:lpstr>
      <vt:lpstr>Arial</vt:lpstr>
      <vt:lpstr>Century</vt:lpstr>
      <vt:lpstr>Courier New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سرفصل مطالب</vt:lpstr>
      <vt:lpstr>آشنایی با مفهوم وراثت</vt:lpstr>
      <vt:lpstr>سلسله مراتب کلاس ها</vt:lpstr>
      <vt:lpstr>معنای سلسله‌مراتب انواع کلاس‌ها</vt:lpstr>
      <vt:lpstr>سلسله‌مراتب کلاس‌ها (مثال)</vt:lpstr>
      <vt:lpstr>سلسله‌مراتب کلاس‌ها (مثال)</vt:lpstr>
      <vt:lpstr>انواع عام‌تر و انواع خاص‌تر</vt:lpstr>
      <vt:lpstr>واژه‌شناسی</vt:lpstr>
      <vt:lpstr>نحوه پیاده‌سازی زیرکلاس‌ها</vt:lpstr>
      <vt:lpstr>فرض کنید ارث بری نداشتیم</vt:lpstr>
      <vt:lpstr>کلاس Animal</vt:lpstr>
      <vt:lpstr>کلاس Dog</vt:lpstr>
      <vt:lpstr>با کمک ارث بری</vt:lpstr>
      <vt:lpstr>کلاس Dog</vt:lpstr>
      <vt:lpstr>وراثت در زبان‌های شیءگرا</vt:lpstr>
      <vt:lpstr>UML class diagram</vt:lpstr>
      <vt:lpstr>نمودار UML برای کلاس‌ها</vt:lpstr>
      <vt:lpstr>مثال دیگری برای UML class diagram</vt:lpstr>
      <vt:lpstr>رابطه IS A</vt:lpstr>
      <vt:lpstr>مرور یک مثال از کاربرد وراثت</vt:lpstr>
      <vt:lpstr>نحوه اجرای سازنده ها و مخرب ها</vt:lpstr>
      <vt:lpstr>باز تعریف متدها Override</vt:lpstr>
      <vt:lpstr>استفاده از متدهای کلاس والد</vt:lpstr>
      <vt:lpstr>استفاده از سازنده کلاس پدر در کلاس فرزند </vt:lpstr>
      <vt:lpstr>دسترسی به اعضای کلاس والد</vt:lpstr>
      <vt:lpstr>ارث بری چندگانه</vt:lpstr>
      <vt:lpstr>انواع ارث بری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33</cp:revision>
  <dcterms:created xsi:type="dcterms:W3CDTF">2025-04-25T13:36:39Z</dcterms:created>
  <dcterms:modified xsi:type="dcterms:W3CDTF">2025-05-10T10:00:18Z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