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4"/>
  </p:notesMasterIdLst>
  <p:handoutMasterIdLst>
    <p:handoutMasterId r:id="rId25"/>
  </p:handoutMasterIdLst>
  <p:sldIdLst>
    <p:sldId id="257" r:id="rId5"/>
    <p:sldId id="258" r:id="rId6"/>
    <p:sldId id="381" r:id="rId7"/>
    <p:sldId id="479" r:id="rId8"/>
    <p:sldId id="488" r:id="rId9"/>
    <p:sldId id="480" r:id="rId10"/>
    <p:sldId id="481" r:id="rId11"/>
    <p:sldId id="482" r:id="rId12"/>
    <p:sldId id="483" r:id="rId13"/>
    <p:sldId id="484" r:id="rId14"/>
    <p:sldId id="485" r:id="rId15"/>
    <p:sldId id="486" r:id="rId16"/>
    <p:sldId id="487" r:id="rId17"/>
    <p:sldId id="489" r:id="rId18"/>
    <p:sldId id="490" r:id="rId19"/>
    <p:sldId id="491" r:id="rId20"/>
    <p:sldId id="492" r:id="rId21"/>
    <p:sldId id="493" r:id="rId22"/>
    <p:sldId id="49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6295"/>
    <a:srgbClr val="0033B3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36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3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B618AD-31AC-1839-D3B3-9678CD7C5B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B4730-B09F-6B63-18E6-00636740B9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9A2F0-AF22-412B-8A13-A18EF4A603C2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D38996-09BB-9183-A32F-511FD2D414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B06FA-8480-FA27-5961-7C2D542F2A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3AB35-BEA8-432F-971A-A05D9F2E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691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3B006-00B8-4C33-BFDE-7FCD9DC4B9F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11232-FA0E-496F-A1C7-EECFD90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367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 Placeholder 9">
            <a:extLst>
              <a:ext uri="{FF2B5EF4-FFF2-40B4-BE49-F238E27FC236}">
                <a16:creationId xmlns:a16="http://schemas.microsoft.com/office/drawing/2014/main" id="{44B62A03-B83D-0D6C-6665-D413DF0228B3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C8C9DFFB-E9E4-5F8E-FFBF-98C08D64BA28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8A0A031E-7188-D2A2-2AC7-FFBF93B470D3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144A9BF6-26D6-6A8F-B1BA-D383EE798432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D2C7EF74-EC17-3842-D5B8-FAAF5BCA8E29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 Placeholder 9">
            <a:extLst>
              <a:ext uri="{FF2B5EF4-FFF2-40B4-BE49-F238E27FC236}">
                <a16:creationId xmlns:a16="http://schemas.microsoft.com/office/drawing/2014/main" id="{6385755B-4928-0B42-6A14-80958EAF018D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9">
            <a:extLst>
              <a:ext uri="{FF2B5EF4-FFF2-40B4-BE49-F238E27FC236}">
                <a16:creationId xmlns:a16="http://schemas.microsoft.com/office/drawing/2014/main" id="{45FEA202-19D3-FA56-E666-13600A7DC754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7468F088-5D06-C4B4-2758-03F3AB54086F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4BFB0291-C508-68B6-A9D8-D65E70E167B2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5AC7DF50-CDD9-DDFB-A02A-8D8FEDF059F8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0B95CE9B-27B9-2E3F-19E2-C6B5DADC1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8A84246-F7E8-947A-AD45-D24854981C15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4800" b="1" dirty="0">
                <a:latin typeface="Peyda" pitchFamily="2" charset="-78"/>
                <a:cs typeface="Peyda" pitchFamily="2" charset="-78"/>
              </a:rPr>
              <a:t> پیشرفته</a:t>
            </a:r>
            <a:r>
              <a:rPr lang="en-US" sz="4800" b="1" dirty="0">
                <a:latin typeface="Peyda" pitchFamily="2" charset="-78"/>
                <a:cs typeface="Peyda" pitchFamily="2" charset="-78"/>
              </a:rPr>
              <a:t>C++</a:t>
            </a:r>
            <a:r>
              <a:rPr lang="fa-IR" sz="4800" b="1" dirty="0">
                <a:latin typeface="Peyda" pitchFamily="2" charset="-78"/>
                <a:cs typeface="Peyda" pitchFamily="2" charset="-78"/>
              </a:rPr>
              <a:t>برنامه‌نویسی </a:t>
            </a:r>
            <a:r>
              <a:rPr lang="en-US" sz="4800" b="1" dirty="0">
                <a:latin typeface="Peyda" pitchFamily="2" charset="-78"/>
                <a:cs typeface="Peyda" pitchFamily="2" charset="-78"/>
              </a:rPr>
              <a:t> </a:t>
            </a:r>
            <a:r>
              <a:rPr lang="fa-IR" sz="4800" b="1" dirty="0">
                <a:latin typeface="Peyda" pitchFamily="2" charset="-78"/>
                <a:cs typeface="Peyda" pitchFamily="2" charset="-78"/>
              </a:rPr>
              <a:t>دوره </a:t>
            </a:r>
            <a:endParaRPr lang="en-US" sz="4800" b="1" dirty="0">
              <a:latin typeface="Peyda" pitchFamily="2" charset="-78"/>
              <a:cs typeface="Peyda" pitchFamily="2" charset="-78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41CA2BF-1FC6-AAAA-5E92-848D2C86A795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4994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32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دانشگاه ولی عصر رفسنجان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Peyda" pitchFamily="2" charset="-78"/>
              <a:cs typeface="Peyda" pitchFamily="2" charset="-78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3B354E6-ECFE-38A1-2F47-BD07576E0103}"/>
              </a:ext>
            </a:extLst>
          </p:cNvPr>
          <p:cNvSpPr txBox="1">
            <a:spLocks/>
          </p:cNvSpPr>
          <p:nvPr/>
        </p:nvSpPr>
        <p:spPr>
          <a:xfrm>
            <a:off x="1524000" y="4256396"/>
            <a:ext cx="9144000" cy="499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b="1" dirty="0">
                <a:solidFill>
                  <a:prstClr val="black"/>
                </a:solidFill>
                <a:latin typeface="Peyda" pitchFamily="2" charset="-78"/>
                <a:cs typeface="Peyda" pitchFamily="2" charset="-78"/>
              </a:rPr>
              <a:t>مهندس حسین بازماندگان</a:t>
            </a:r>
            <a:endParaRPr lang="en-US" b="1" dirty="0">
              <a:solidFill>
                <a:prstClr val="black"/>
              </a:solidFill>
              <a:latin typeface="Peyda" pitchFamily="2" charset="-78"/>
              <a:cs typeface="Peyda" pitchFamily="2" charset="-78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CE82F38-94FC-DE20-53A3-1D78A32F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676293"/>
            <a:ext cx="11029616" cy="1628078"/>
          </a:xfrm>
        </p:spPr>
        <p:txBody>
          <a:bodyPr anchor="ctr">
            <a:noAutofit/>
          </a:bodyPr>
          <a:lstStyle/>
          <a:p>
            <a:pPr algn="ctr" rtl="1"/>
            <a:r>
              <a:rPr lang="fa-IR" sz="48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اعمال روی اشاره گر</a:t>
            </a:r>
          </a:p>
        </p:txBody>
      </p:sp>
    </p:spTree>
    <p:extLst>
      <p:ext uri="{BB962C8B-B14F-4D97-AF65-F5344CB8AC3E}">
        <p14:creationId xmlns:p14="http://schemas.microsoft.com/office/powerpoint/2010/main" val="3020376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676293"/>
            <a:ext cx="11029616" cy="1628078"/>
          </a:xfrm>
        </p:spPr>
        <p:txBody>
          <a:bodyPr anchor="ctr">
            <a:noAutofit/>
          </a:bodyPr>
          <a:lstStyle/>
          <a:p>
            <a:pPr algn="ctr" rtl="1"/>
            <a:r>
              <a:rPr lang="fa-IR" sz="48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انتساب</a:t>
            </a:r>
          </a:p>
        </p:txBody>
      </p:sp>
    </p:spTree>
    <p:extLst>
      <p:ext uri="{BB962C8B-B14F-4D97-AF65-F5344CB8AC3E}">
        <p14:creationId xmlns:p14="http://schemas.microsoft.com/office/powerpoint/2010/main" val="721248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676293"/>
            <a:ext cx="11029616" cy="1628078"/>
          </a:xfrm>
        </p:spPr>
        <p:txBody>
          <a:bodyPr anchor="ctr">
            <a:noAutofit/>
          </a:bodyPr>
          <a:lstStyle/>
          <a:p>
            <a:pPr algn="ctr" rtl="1"/>
            <a:r>
              <a:rPr lang="fa-IR" sz="48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محاسباتی</a:t>
            </a:r>
          </a:p>
        </p:txBody>
      </p:sp>
    </p:spTree>
    <p:extLst>
      <p:ext uri="{BB962C8B-B14F-4D97-AF65-F5344CB8AC3E}">
        <p14:creationId xmlns:p14="http://schemas.microsoft.com/office/powerpoint/2010/main" val="131489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676293"/>
            <a:ext cx="11029616" cy="1628078"/>
          </a:xfrm>
        </p:spPr>
        <p:txBody>
          <a:bodyPr anchor="ctr">
            <a:noAutofit/>
          </a:bodyPr>
          <a:lstStyle/>
          <a:p>
            <a:pPr algn="ctr" rtl="1"/>
            <a:r>
              <a:rPr lang="fa-IR" sz="48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حافظه </a:t>
            </a:r>
            <a:r>
              <a:rPr lang="en-US" sz="4800" b="1" cap="none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Heap</a:t>
            </a:r>
            <a:endParaRPr lang="fa-IR" sz="4800" b="1" dirty="0">
              <a:solidFill>
                <a:schemeClr val="accent2">
                  <a:lumMod val="75000"/>
                </a:schemeClr>
              </a:solidFill>
              <a:latin typeface="Peyda" pitchFamily="2" charset="-78"/>
              <a:cs typeface="Peyd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02355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676293"/>
            <a:ext cx="11029616" cy="1628078"/>
          </a:xfrm>
        </p:spPr>
        <p:txBody>
          <a:bodyPr anchor="ctr">
            <a:noAutofit/>
          </a:bodyPr>
          <a:lstStyle/>
          <a:p>
            <a:pPr algn="ctr" rtl="1"/>
            <a:r>
              <a:rPr lang="fa-IR" sz="48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متغیر پویا</a:t>
            </a:r>
          </a:p>
        </p:txBody>
      </p:sp>
    </p:spTree>
    <p:extLst>
      <p:ext uri="{BB962C8B-B14F-4D97-AF65-F5344CB8AC3E}">
        <p14:creationId xmlns:p14="http://schemas.microsoft.com/office/powerpoint/2010/main" val="132432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676293"/>
            <a:ext cx="11029616" cy="1628078"/>
          </a:xfrm>
        </p:spPr>
        <p:txBody>
          <a:bodyPr anchor="ctr">
            <a:noAutofit/>
          </a:bodyPr>
          <a:lstStyle/>
          <a:p>
            <a:pPr algn="ctr" rtl="1"/>
            <a:r>
              <a:rPr lang="fa-IR" sz="48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آرایه پویا</a:t>
            </a:r>
          </a:p>
        </p:txBody>
      </p:sp>
    </p:spTree>
    <p:extLst>
      <p:ext uri="{BB962C8B-B14F-4D97-AF65-F5344CB8AC3E}">
        <p14:creationId xmlns:p14="http://schemas.microsoft.com/office/powerpoint/2010/main" val="2799954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676293"/>
            <a:ext cx="11029616" cy="1628078"/>
          </a:xfrm>
        </p:spPr>
        <p:txBody>
          <a:bodyPr anchor="ctr">
            <a:noAutofit/>
          </a:bodyPr>
          <a:lstStyle/>
          <a:p>
            <a:pPr algn="ctr" rtl="1"/>
            <a:r>
              <a:rPr lang="fa-IR" sz="48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اشاره گرها و آرایه</a:t>
            </a:r>
          </a:p>
        </p:txBody>
      </p:sp>
    </p:spTree>
    <p:extLst>
      <p:ext uri="{BB962C8B-B14F-4D97-AF65-F5344CB8AC3E}">
        <p14:creationId xmlns:p14="http://schemas.microsoft.com/office/powerpoint/2010/main" val="468891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676293"/>
            <a:ext cx="11029616" cy="1628078"/>
          </a:xfrm>
        </p:spPr>
        <p:txBody>
          <a:bodyPr anchor="ctr">
            <a:noAutofit/>
          </a:bodyPr>
          <a:lstStyle/>
          <a:p>
            <a:pPr algn="ctr" rtl="1"/>
            <a:r>
              <a:rPr lang="fa-IR" sz="48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اشاره گر به اشاره گر</a:t>
            </a:r>
          </a:p>
        </p:txBody>
      </p:sp>
    </p:spTree>
    <p:extLst>
      <p:ext uri="{BB962C8B-B14F-4D97-AF65-F5344CB8AC3E}">
        <p14:creationId xmlns:p14="http://schemas.microsoft.com/office/powerpoint/2010/main" val="2747686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676293"/>
            <a:ext cx="11029616" cy="1628078"/>
          </a:xfrm>
        </p:spPr>
        <p:txBody>
          <a:bodyPr anchor="ctr">
            <a:noAutofit/>
          </a:bodyPr>
          <a:lstStyle/>
          <a:p>
            <a:pPr algn="ctr" rtl="1"/>
            <a:r>
              <a:rPr lang="fa-IR" sz="48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آرایه دو بعدی پویا</a:t>
            </a:r>
          </a:p>
        </p:txBody>
      </p:sp>
    </p:spTree>
    <p:extLst>
      <p:ext uri="{BB962C8B-B14F-4D97-AF65-F5344CB8AC3E}">
        <p14:creationId xmlns:p14="http://schemas.microsoft.com/office/powerpoint/2010/main" val="3496057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676293"/>
            <a:ext cx="11029616" cy="1628078"/>
          </a:xfrm>
        </p:spPr>
        <p:txBody>
          <a:bodyPr anchor="ctr">
            <a:noAutofit/>
          </a:bodyPr>
          <a:lstStyle/>
          <a:p>
            <a:pPr algn="ctr" rtl="1"/>
            <a:r>
              <a:rPr lang="fa-IR" sz="48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ارسال پارامتر با کمک اشاره گر</a:t>
            </a:r>
          </a:p>
        </p:txBody>
      </p:sp>
    </p:spTree>
    <p:extLst>
      <p:ext uri="{BB962C8B-B14F-4D97-AF65-F5344CB8AC3E}">
        <p14:creationId xmlns:p14="http://schemas.microsoft.com/office/powerpoint/2010/main" val="2811200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3361-85EC-1542-C51A-ABEF00B1581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4800" b="1" dirty="0">
                <a:latin typeface="Peyda" pitchFamily="2" charset="-78"/>
                <a:cs typeface="Peyda" pitchFamily="2" charset="-78"/>
              </a:rPr>
              <a:t>جلسه ششم</a:t>
            </a:r>
            <a:endParaRPr lang="en-US" sz="4800" b="1" dirty="0">
              <a:latin typeface="Peyda" pitchFamily="2" charset="-78"/>
              <a:cs typeface="Peyda" pitchFamily="2" charset="-78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2DBAED7-FC28-6200-6C62-25C07191B64C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49944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حافظه</a:t>
            </a:r>
          </a:p>
        </p:txBody>
      </p:sp>
    </p:spTree>
    <p:extLst>
      <p:ext uri="{BB962C8B-B14F-4D97-AF65-F5344CB8AC3E}">
        <p14:creationId xmlns:p14="http://schemas.microsoft.com/office/powerpoint/2010/main" val="4090418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676293"/>
            <a:ext cx="11029616" cy="1628078"/>
          </a:xfrm>
        </p:spPr>
        <p:txBody>
          <a:bodyPr anchor="ctr">
            <a:normAutofit/>
          </a:bodyPr>
          <a:lstStyle/>
          <a:p>
            <a:pPr algn="ctr" rtl="1"/>
            <a:r>
              <a:rPr lang="fa-IR" sz="6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حافظه ها</a:t>
            </a:r>
          </a:p>
        </p:txBody>
      </p:sp>
    </p:spTree>
    <p:extLst>
      <p:ext uri="{BB962C8B-B14F-4D97-AF65-F5344CB8AC3E}">
        <p14:creationId xmlns:p14="http://schemas.microsoft.com/office/powerpoint/2010/main" val="334329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676293"/>
            <a:ext cx="11029616" cy="1628078"/>
          </a:xfrm>
        </p:spPr>
        <p:txBody>
          <a:bodyPr anchor="ctr">
            <a:normAutofit/>
          </a:bodyPr>
          <a:lstStyle/>
          <a:p>
            <a:pPr algn="ctr" rtl="1"/>
            <a:r>
              <a:rPr lang="fa-IR" sz="6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نحوه ذخیره سازی متغیر ها در حافظه</a:t>
            </a:r>
          </a:p>
        </p:txBody>
      </p:sp>
    </p:spTree>
    <p:extLst>
      <p:ext uri="{BB962C8B-B14F-4D97-AF65-F5344CB8AC3E}">
        <p14:creationId xmlns:p14="http://schemas.microsoft.com/office/powerpoint/2010/main" val="1455778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676293"/>
            <a:ext cx="11029616" cy="1628078"/>
          </a:xfrm>
        </p:spPr>
        <p:txBody>
          <a:bodyPr anchor="ctr">
            <a:normAutofit/>
          </a:bodyPr>
          <a:lstStyle/>
          <a:p>
            <a:pPr algn="ctr" rtl="1"/>
            <a:r>
              <a:rPr lang="fa-IR" sz="6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حافظه </a:t>
            </a:r>
            <a:r>
              <a:rPr lang="en-US" sz="6000" b="1" cap="none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Stack</a:t>
            </a:r>
            <a:endParaRPr lang="fa-IR" sz="6000" b="1" dirty="0">
              <a:solidFill>
                <a:schemeClr val="accent2">
                  <a:lumMod val="75000"/>
                </a:schemeClr>
              </a:solidFill>
              <a:latin typeface="Peyda" pitchFamily="2" charset="-78"/>
              <a:cs typeface="Peyd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74281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676293"/>
            <a:ext cx="11029616" cy="1628078"/>
          </a:xfrm>
        </p:spPr>
        <p:txBody>
          <a:bodyPr anchor="ctr">
            <a:noAutofit/>
          </a:bodyPr>
          <a:lstStyle/>
          <a:p>
            <a:pPr algn="ctr" rtl="1"/>
            <a:r>
              <a:rPr lang="fa-IR" sz="48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چگونه آدرس یک متغیر را متوجه بشویم؟</a:t>
            </a:r>
          </a:p>
        </p:txBody>
      </p:sp>
    </p:spTree>
    <p:extLst>
      <p:ext uri="{BB962C8B-B14F-4D97-AF65-F5344CB8AC3E}">
        <p14:creationId xmlns:p14="http://schemas.microsoft.com/office/powerpoint/2010/main" val="710711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676293"/>
            <a:ext cx="11029616" cy="1628078"/>
          </a:xfrm>
        </p:spPr>
        <p:txBody>
          <a:bodyPr anchor="ctr">
            <a:noAutofit/>
          </a:bodyPr>
          <a:lstStyle/>
          <a:p>
            <a:pPr algn="ctr" rtl="1"/>
            <a:r>
              <a:rPr lang="fa-IR" sz="48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آدرس ها را کجا ذخیره کنیم؟</a:t>
            </a:r>
            <a:br>
              <a:rPr lang="fa-IR" sz="48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</a:br>
            <a:r>
              <a:rPr lang="fa-IR" sz="48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تعریف اشاره گر</a:t>
            </a:r>
          </a:p>
        </p:txBody>
      </p:sp>
    </p:spTree>
    <p:extLst>
      <p:ext uri="{BB962C8B-B14F-4D97-AF65-F5344CB8AC3E}">
        <p14:creationId xmlns:p14="http://schemas.microsoft.com/office/powerpoint/2010/main" val="1475575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676293"/>
            <a:ext cx="11029616" cy="1628078"/>
          </a:xfrm>
        </p:spPr>
        <p:txBody>
          <a:bodyPr anchor="ctr">
            <a:noAutofit/>
          </a:bodyPr>
          <a:lstStyle/>
          <a:p>
            <a:pPr algn="ctr" rtl="1"/>
            <a:r>
              <a:rPr lang="fa-IR" sz="48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دسترسی به مقدار از طریق اشاره گر</a:t>
            </a:r>
          </a:p>
        </p:txBody>
      </p:sp>
    </p:spTree>
    <p:extLst>
      <p:ext uri="{BB962C8B-B14F-4D97-AF65-F5344CB8AC3E}">
        <p14:creationId xmlns:p14="http://schemas.microsoft.com/office/powerpoint/2010/main" val="3824847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676293"/>
            <a:ext cx="11029616" cy="1628078"/>
          </a:xfrm>
        </p:spPr>
        <p:txBody>
          <a:bodyPr anchor="ctr">
            <a:noAutofit/>
          </a:bodyPr>
          <a:lstStyle/>
          <a:p>
            <a:pPr algn="ctr" rtl="1"/>
            <a:r>
              <a:rPr lang="fa-IR" sz="48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نوع اشاره گر</a:t>
            </a:r>
          </a:p>
        </p:txBody>
      </p:sp>
    </p:spTree>
    <p:extLst>
      <p:ext uri="{BB962C8B-B14F-4D97-AF65-F5344CB8AC3E}">
        <p14:creationId xmlns:p14="http://schemas.microsoft.com/office/powerpoint/2010/main" val="416799356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{E0B9EC90-9CF9-42E4-A9C6-6E6FF041D4B6}tf33552983_win32</Template>
  <TotalTime>3015</TotalTime>
  <Words>88</Words>
  <Application>Microsoft Office PowerPoint</Application>
  <PresentationFormat>Widescreen</PresentationFormat>
  <Paragraphs>23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Franklin Gothic Book</vt:lpstr>
      <vt:lpstr>Franklin Gothic Demi</vt:lpstr>
      <vt:lpstr>Peyda</vt:lpstr>
      <vt:lpstr>Wingdings 2</vt:lpstr>
      <vt:lpstr>DividendVTI</vt:lpstr>
      <vt:lpstr>PowerPoint Presentation</vt:lpstr>
      <vt:lpstr>PowerPoint Presentation</vt:lpstr>
      <vt:lpstr>حافظه ها</vt:lpstr>
      <vt:lpstr>نحوه ذخیره سازی متغیر ها در حافظه</vt:lpstr>
      <vt:lpstr>حافظه Stack</vt:lpstr>
      <vt:lpstr>چگونه آدرس یک متغیر را متوجه بشویم؟</vt:lpstr>
      <vt:lpstr>آدرس ها را کجا ذخیره کنیم؟ تعریف اشاره گر</vt:lpstr>
      <vt:lpstr>دسترسی به مقدار از طریق اشاره گر</vt:lpstr>
      <vt:lpstr>نوع اشاره گر</vt:lpstr>
      <vt:lpstr>اعمال روی اشاره گر</vt:lpstr>
      <vt:lpstr>انتساب</vt:lpstr>
      <vt:lpstr>محاسباتی</vt:lpstr>
      <vt:lpstr>حافظه Heap</vt:lpstr>
      <vt:lpstr>متغیر پویا</vt:lpstr>
      <vt:lpstr>آرایه پویا</vt:lpstr>
      <vt:lpstr>اشاره گرها و آرایه</vt:lpstr>
      <vt:lpstr>اشاره گر به اشاره گر</vt:lpstr>
      <vt:lpstr>آرایه دو بعدی پویا</vt:lpstr>
      <vt:lpstr>ارسال پارامتر با کمک اشاره گر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hossein bazmandegan</dc:creator>
  <cp:lastModifiedBy>hossein bazmandegan</cp:lastModifiedBy>
  <cp:revision>36</cp:revision>
  <dcterms:created xsi:type="dcterms:W3CDTF">2025-04-25T13:36:39Z</dcterms:created>
  <dcterms:modified xsi:type="dcterms:W3CDTF">2025-05-12T15:38:41Z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