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454" r:id="rId7"/>
    <p:sldId id="498" r:id="rId8"/>
    <p:sldId id="496" r:id="rId9"/>
    <p:sldId id="497" r:id="rId10"/>
    <p:sldId id="499" r:id="rId11"/>
    <p:sldId id="5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B3"/>
    <a:srgbClr val="1D6295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6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B618AD-31AC-1839-D3B3-9678CD7C5B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B4730-B09F-6B63-18E6-00636740B9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9A2F0-AF22-412B-8A13-A18EF4A603C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38996-09BB-9183-A32F-511FD2D414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B06FA-8480-FA27-5961-7C2D542F2A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3AB35-BEA8-432F-971A-A05D9F2E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691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3B006-00B8-4C33-BFDE-7FCD9DC4B9F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11232-FA0E-496F-A1C7-EECFD90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36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44B62A03-B83D-0D6C-6665-D413DF0228B3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C8C9DFFB-E9E4-5F8E-FFBF-98C08D64BA28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8A0A031E-7188-D2A2-2AC7-FFBF93B470D3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144A9BF6-26D6-6A8F-B1BA-D383EE798432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2C7EF74-EC17-3842-D5B8-FAAF5BCA8E29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6385755B-4928-0B42-6A14-80958EAF018D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45FEA202-19D3-FA56-E666-13600A7DC754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7468F088-5D06-C4B4-2758-03F3AB54086F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4BFB0291-C508-68B6-A9D8-D65E70E167B2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AC7DF50-CDD9-DDFB-A02A-8D8FEDF059F8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0B95CE9B-27B9-2E3F-19E2-C6B5DADC1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A84246-F7E8-947A-AD45-D24854981C1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800" b="1" dirty="0">
                <a:latin typeface="Peyda" pitchFamily="2" charset="-78"/>
                <a:cs typeface="Peyda" pitchFamily="2" charset="-78"/>
              </a:rPr>
              <a:t> پیشرفته</a:t>
            </a:r>
            <a:r>
              <a:rPr lang="en-US" sz="4800" b="1" dirty="0">
                <a:latin typeface="Peyda" pitchFamily="2" charset="-78"/>
                <a:cs typeface="Peyda" pitchFamily="2" charset="-78"/>
              </a:rPr>
              <a:t>C++</a:t>
            </a:r>
            <a:r>
              <a:rPr lang="fa-IR" sz="4800" b="1" dirty="0">
                <a:latin typeface="Peyda" pitchFamily="2" charset="-78"/>
                <a:cs typeface="Peyda" pitchFamily="2" charset="-78"/>
              </a:rPr>
              <a:t>برنامه‌نویسی </a:t>
            </a:r>
            <a:r>
              <a:rPr lang="en-US" sz="4800" b="1" dirty="0">
                <a:latin typeface="Peyda" pitchFamily="2" charset="-78"/>
                <a:cs typeface="Peyda" pitchFamily="2" charset="-78"/>
              </a:rPr>
              <a:t> </a:t>
            </a:r>
            <a:r>
              <a:rPr lang="fa-IR" sz="4800" b="1" dirty="0">
                <a:latin typeface="Peyda" pitchFamily="2" charset="-78"/>
                <a:cs typeface="Peyda" pitchFamily="2" charset="-78"/>
              </a:rPr>
              <a:t>دوره </a:t>
            </a:r>
            <a:endParaRPr lang="en-US" sz="4800" b="1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41CA2BF-1FC6-AAAA-5E92-848D2C86A795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32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دانشگاه ولی عصر رفسنجان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3B354E6-ECFE-38A1-2F47-BD07576E0103}"/>
              </a:ext>
            </a:extLst>
          </p:cNvPr>
          <p:cNvSpPr txBox="1">
            <a:spLocks/>
          </p:cNvSpPr>
          <p:nvPr/>
        </p:nvSpPr>
        <p:spPr>
          <a:xfrm>
            <a:off x="1524000" y="4256396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solidFill>
                  <a:prstClr val="black"/>
                </a:solidFill>
                <a:latin typeface="Peyda" pitchFamily="2" charset="-78"/>
                <a:cs typeface="Peyda" pitchFamily="2" charset="-78"/>
              </a:rPr>
              <a:t>مهندس حسین بازماندگان</a:t>
            </a:r>
            <a:endParaRPr lang="en-US" b="1" dirty="0">
              <a:solidFill>
                <a:prstClr val="black"/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CE82F38-94FC-DE20-53A3-1D78A32F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3361-85EC-1542-C51A-ABEF00B1581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800" b="1" dirty="0">
                <a:latin typeface="Peyda" pitchFamily="2" charset="-78"/>
                <a:cs typeface="Peyda" pitchFamily="2" charset="-78"/>
              </a:rPr>
              <a:t>جلسه هفتم</a:t>
            </a:r>
            <a:endParaRPr lang="en-US" sz="4800" b="1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2DBAED7-FC28-6200-6C62-25C07191B64C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مدیریت حافظه داینامیک در کلاس‌های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C++</a:t>
            </a:r>
            <a:endParaRPr lang="fa-IR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041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546781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مقدمه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8937"/>
            <a:ext cx="11029615" cy="5140712"/>
          </a:xfrm>
        </p:spPr>
        <p:txBody>
          <a:bodyPr anchor="ctr">
            <a:normAutofit lnSpcReduction="10000"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در </a:t>
            </a:r>
            <a:r>
              <a:rPr lang="en-US" sz="3000" dirty="0">
                <a:latin typeface="Peyda" pitchFamily="2" charset="-78"/>
                <a:cs typeface="Peyda" pitchFamily="2" charset="-78"/>
              </a:rPr>
              <a:t>C++، </a:t>
            </a:r>
            <a:r>
              <a:rPr lang="fa-IR" sz="3000" dirty="0">
                <a:latin typeface="Peyda" pitchFamily="2" charset="-78"/>
                <a:cs typeface="Peyda" pitchFamily="2" charset="-78"/>
              </a:rPr>
              <a:t>اگر از حافظه داینامیک </a:t>
            </a:r>
            <a:r>
              <a:rPr lang="en-US" sz="3000" dirty="0">
                <a:latin typeface="Peyda" pitchFamily="2" charset="-78"/>
                <a:cs typeface="Peyda" pitchFamily="2" charset="-78"/>
              </a:rPr>
              <a:t> (new/delete) </a:t>
            </a:r>
            <a:r>
              <a:rPr lang="fa-IR" sz="3000" dirty="0">
                <a:latin typeface="Peyda" pitchFamily="2" charset="-78"/>
                <a:cs typeface="Peyda" pitchFamily="2" charset="-78"/>
              </a:rPr>
              <a:t>استفاده کنیم، باید مدیریت حافظه را خودمان انجام دهیم.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fa-IR" sz="30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اگر درست مدیریت نکنیم، ممکن است با خطاهایی مانند: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3000" dirty="0">
                <a:latin typeface="Peyda" pitchFamily="2" charset="-78"/>
                <a:cs typeface="Peyda" pitchFamily="2" charset="-78"/>
              </a:rPr>
              <a:t>Memory Leak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3000" dirty="0">
                <a:latin typeface="Peyda" pitchFamily="2" charset="-78"/>
                <a:cs typeface="Peyda" pitchFamily="2" charset="-78"/>
              </a:rPr>
              <a:t>Double Delete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3000" dirty="0">
                <a:latin typeface="Peyda" pitchFamily="2" charset="-78"/>
                <a:cs typeface="Peyda" pitchFamily="2" charset="-78"/>
              </a:rPr>
              <a:t>Shallow Copy</a:t>
            </a:r>
          </a:p>
          <a:p>
            <a:pPr marL="0" indent="0" algn="r" rtl="1">
              <a:buNone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روبرو شویم.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fa-IR" sz="30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052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546781"/>
          </a:xfrm>
        </p:spPr>
        <p:txBody>
          <a:bodyPr>
            <a:normAutofit fontScale="90000"/>
          </a:bodyPr>
          <a:lstStyle/>
          <a:p>
            <a:pPr algn="ctr" rtl="1"/>
            <a:r>
              <a:rPr lang="en-US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Rule of three </a:t>
            </a:r>
            <a:r>
              <a:rPr lang="fa-IR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 چیست؟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8937"/>
            <a:ext cx="11029615" cy="5140712"/>
          </a:xfrm>
        </p:spPr>
        <p:txBody>
          <a:bodyPr anchor="ctr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اگر کلاس شما از منابعی مانند حافظه داینامیک استفاده می‌کند، باید 3 چیز را پیاده‌سازی کنید: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sz="3000" dirty="0">
                <a:latin typeface="Peyda" pitchFamily="2" charset="-78"/>
                <a:cs typeface="Peyda" pitchFamily="2" charset="-78"/>
              </a:rPr>
              <a:t>Destructor</a:t>
            </a:r>
            <a:r>
              <a:rPr lang="fa-IR" sz="3000" dirty="0">
                <a:latin typeface="Peyda" pitchFamily="2" charset="-78"/>
                <a:cs typeface="Peyda" pitchFamily="2" charset="-78"/>
              </a:rPr>
              <a:t>( مخرب)</a:t>
            </a:r>
            <a:endParaRPr lang="en-US" sz="3000" dirty="0">
              <a:latin typeface="Peyda" pitchFamily="2" charset="-78"/>
              <a:cs typeface="Peyda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en-US" sz="3000" dirty="0">
                <a:latin typeface="Peyda" pitchFamily="2" charset="-78"/>
                <a:cs typeface="Peyda" pitchFamily="2" charset="-78"/>
              </a:rPr>
              <a:t>Copy Constructor</a:t>
            </a:r>
            <a:r>
              <a:rPr lang="fa-IR" sz="3000" dirty="0">
                <a:latin typeface="Peyda" pitchFamily="2" charset="-78"/>
                <a:cs typeface="Peyda" pitchFamily="2" charset="-78"/>
              </a:rPr>
              <a:t> (سازنده کپی کننده)</a:t>
            </a:r>
            <a:endParaRPr lang="en-US" sz="3000" dirty="0">
              <a:latin typeface="Peyda" pitchFamily="2" charset="-78"/>
              <a:cs typeface="Peyda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en-US" sz="3000" dirty="0">
                <a:latin typeface="Peyda" pitchFamily="2" charset="-78"/>
                <a:cs typeface="Peyda" pitchFamily="2" charset="-78"/>
              </a:rPr>
              <a:t>Copy Assignment Operator</a:t>
            </a:r>
            <a:r>
              <a:rPr lang="fa-IR" sz="3000" dirty="0">
                <a:latin typeface="Peyda" pitchFamily="2" charset="-78"/>
                <a:cs typeface="Peyda" pitchFamily="2" charset="-78"/>
              </a:rPr>
              <a:t> (عملگر انتساب کپی)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fa-IR" sz="30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9491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5259"/>
            <a:ext cx="11029616" cy="535457"/>
          </a:xfrm>
        </p:spPr>
        <p:txBody>
          <a:bodyPr>
            <a:noAutofit/>
          </a:bodyPr>
          <a:lstStyle/>
          <a:p>
            <a:pPr algn="ctr" rtl="1"/>
            <a:r>
              <a:rPr lang="fa-IR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مثال اولیه از کلاس بدون مدیریت صحیح حافظه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593357-6AA4-4D76-FCD5-175443495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3517539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5ADAFE6-18D0-C11C-4F99-A9B492B71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901439"/>
            <a:ext cx="6783453" cy="5509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DynamicInt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private: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DynamicInt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*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getValue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;}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setValue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 *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;}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3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546781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مخرب(</a:t>
            </a:r>
            <a:r>
              <a:rPr lang="en-US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Destructor</a:t>
            </a:r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2B6320-F87C-965C-33F7-3216DF6D9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945" y="1966170"/>
            <a:ext cx="6376110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~DynamicInt</a:t>
            </a:r>
            <a:r>
              <a:rPr kumimoji="0" lang="en-US" altLang="en-US" sz="7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7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7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7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delete </a:t>
            </a:r>
            <a:r>
              <a:rPr kumimoji="0" lang="en-US" altLang="en-US" sz="7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7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7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7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3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54678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(Copy constructor </a:t>
            </a:r>
            <a:r>
              <a:rPr lang="fa-IR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سازنده کپی کننده(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4C2AD6-02FB-E6CC-8C5B-FC5747826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399" y="2307400"/>
            <a:ext cx="9690409" cy="28007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DynamicInt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DynamicInt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value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int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*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value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*(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value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3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54678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a-IR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)</a:t>
            </a:r>
            <a:r>
              <a:rPr lang="en-US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Copy Assignment Operator</a:t>
            </a:r>
            <a:r>
              <a:rPr lang="fa-IR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(</a:t>
            </a:r>
            <a:r>
              <a:rPr lang="en-US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 </a:t>
            </a:r>
            <a:r>
              <a:rPr lang="fa-IR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عملگر انتساب کپی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F0351D4-AA5A-83D2-2E32-DC62DD65E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23" y="1631530"/>
            <a:ext cx="10593658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DynamicInt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operator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DynamicInt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&amp;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delete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*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71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{E0B9EC90-9CF9-42E4-A9C6-6E6FF041D4B6}tf33552983_win32</Template>
  <TotalTime>2744</TotalTime>
  <Words>293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Franklin Gothic Book</vt:lpstr>
      <vt:lpstr>Franklin Gothic Demi</vt:lpstr>
      <vt:lpstr>JetBrains Mono</vt:lpstr>
      <vt:lpstr>Peyda</vt:lpstr>
      <vt:lpstr>Wingdings 2</vt:lpstr>
      <vt:lpstr>DividendVTI</vt:lpstr>
      <vt:lpstr>PowerPoint Presentation</vt:lpstr>
      <vt:lpstr>PowerPoint Presentation</vt:lpstr>
      <vt:lpstr>مقدمه</vt:lpstr>
      <vt:lpstr>Rule of three  چیست؟</vt:lpstr>
      <vt:lpstr>مثال اولیه از کلاس بدون مدیریت صحیح حافظه</vt:lpstr>
      <vt:lpstr>مخرب(Destructor)</vt:lpstr>
      <vt:lpstr>(Copy constructor سازنده کپی کننده(</vt:lpstr>
      <vt:lpstr>)Copy Assignment Operator( عملگر انتساب کپی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hossein bazmandegan</dc:creator>
  <cp:lastModifiedBy>hossein bazmandegan</cp:lastModifiedBy>
  <cp:revision>37</cp:revision>
  <dcterms:created xsi:type="dcterms:W3CDTF">2025-04-25T13:36:39Z</dcterms:created>
  <dcterms:modified xsi:type="dcterms:W3CDTF">2025-05-12T09:29:40Z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