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35"/>
  </p:notesMasterIdLst>
  <p:handoutMasterIdLst>
    <p:handoutMasterId r:id="rId36"/>
  </p:handoutMasterIdLst>
  <p:sldIdLst>
    <p:sldId id="257" r:id="rId5"/>
    <p:sldId id="258" r:id="rId6"/>
    <p:sldId id="259" r:id="rId7"/>
    <p:sldId id="261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83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78" r:id="rId26"/>
    <p:sldId id="279" r:id="rId27"/>
    <p:sldId id="280" r:id="rId28"/>
    <p:sldId id="281" r:id="rId29"/>
    <p:sldId id="292" r:id="rId30"/>
    <p:sldId id="293" r:id="rId31"/>
    <p:sldId id="294" r:id="rId32"/>
    <p:sldId id="295" r:id="rId33"/>
    <p:sldId id="29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295"/>
    <a:srgbClr val="0033B3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B618AD-31AC-1839-D3B3-9678CD7C5B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B4730-B09F-6B63-18E6-00636740B9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9A2F0-AF22-412B-8A13-A18EF4A603C2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D38996-09BB-9183-A32F-511FD2D414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B06FA-8480-FA27-5961-7C2D542F2A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3AB35-BEA8-432F-971A-A05D9F2E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691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3B006-00B8-4C33-BFDE-7FCD9DC4B9F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11232-FA0E-496F-A1C7-EECFD90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367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9">
            <a:extLst>
              <a:ext uri="{FF2B5EF4-FFF2-40B4-BE49-F238E27FC236}">
                <a16:creationId xmlns:a16="http://schemas.microsoft.com/office/drawing/2014/main" id="{44B62A03-B83D-0D6C-6665-D413DF0228B3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C8C9DFFB-E9E4-5F8E-FFBF-98C08D64BA28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8A0A031E-7188-D2A2-2AC7-FFBF93B470D3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144A9BF6-26D6-6A8F-B1BA-D383EE798432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2C7EF74-EC17-3842-D5B8-FAAF5BCA8E29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9">
            <a:extLst>
              <a:ext uri="{FF2B5EF4-FFF2-40B4-BE49-F238E27FC236}">
                <a16:creationId xmlns:a16="http://schemas.microsoft.com/office/drawing/2014/main" id="{6385755B-4928-0B42-6A14-80958EAF018D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9">
            <a:extLst>
              <a:ext uri="{FF2B5EF4-FFF2-40B4-BE49-F238E27FC236}">
                <a16:creationId xmlns:a16="http://schemas.microsoft.com/office/drawing/2014/main" id="{45FEA202-19D3-FA56-E666-13600A7DC754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7468F088-5D06-C4B4-2758-03F3AB54086F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4BFB0291-C508-68B6-A9D8-D65E70E167B2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5AC7DF50-CDD9-DDFB-A02A-8D8FEDF059F8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0B95CE9B-27B9-2E3F-19E2-C6B5DADC1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8A84246-F7E8-947A-AD45-D24854981C15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4800" b="1" dirty="0">
                <a:latin typeface="Peyda" pitchFamily="2" charset="-78"/>
                <a:cs typeface="Peyda" pitchFamily="2" charset="-78"/>
              </a:rPr>
              <a:t> پیشرفته</a:t>
            </a:r>
            <a:r>
              <a:rPr lang="en-US" sz="4800" b="1" dirty="0">
                <a:latin typeface="Peyda" pitchFamily="2" charset="-78"/>
                <a:cs typeface="Peyda" pitchFamily="2" charset="-78"/>
              </a:rPr>
              <a:t>C++</a:t>
            </a:r>
            <a:r>
              <a:rPr lang="fa-IR" sz="4800" b="1" dirty="0">
                <a:latin typeface="Peyda" pitchFamily="2" charset="-78"/>
                <a:cs typeface="Peyda" pitchFamily="2" charset="-78"/>
              </a:rPr>
              <a:t>برنامه‌نویسی </a:t>
            </a:r>
            <a:r>
              <a:rPr lang="en-US" sz="4800" b="1" dirty="0">
                <a:latin typeface="Peyda" pitchFamily="2" charset="-78"/>
                <a:cs typeface="Peyda" pitchFamily="2" charset="-78"/>
              </a:rPr>
              <a:t> </a:t>
            </a:r>
            <a:r>
              <a:rPr lang="fa-IR" sz="4800" b="1" dirty="0">
                <a:latin typeface="Peyda" pitchFamily="2" charset="-78"/>
                <a:cs typeface="Peyda" pitchFamily="2" charset="-78"/>
              </a:rPr>
              <a:t>دوره </a:t>
            </a:r>
            <a:endParaRPr lang="en-US" sz="4800" b="1" dirty="0">
              <a:latin typeface="Peyda" pitchFamily="2" charset="-78"/>
              <a:cs typeface="Peyda" pitchFamily="2" charset="-78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41CA2BF-1FC6-AAAA-5E92-848D2C86A795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4994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32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دانشگاه ولی عصر رفسنجان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Peyda" pitchFamily="2" charset="-78"/>
              <a:cs typeface="Peyda" pitchFamily="2" charset="-78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3B354E6-ECFE-38A1-2F47-BD07576E0103}"/>
              </a:ext>
            </a:extLst>
          </p:cNvPr>
          <p:cNvSpPr txBox="1">
            <a:spLocks/>
          </p:cNvSpPr>
          <p:nvPr/>
        </p:nvSpPr>
        <p:spPr>
          <a:xfrm>
            <a:off x="1524000" y="4256396"/>
            <a:ext cx="9144000" cy="499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b="1" dirty="0">
                <a:solidFill>
                  <a:prstClr val="black"/>
                </a:solidFill>
                <a:latin typeface="Peyda" pitchFamily="2" charset="-78"/>
                <a:cs typeface="Peyda" pitchFamily="2" charset="-78"/>
              </a:rPr>
              <a:t>مهندس حسین بازماندگان</a:t>
            </a:r>
            <a:endParaRPr lang="en-US" b="1" dirty="0">
              <a:solidFill>
                <a:prstClr val="black"/>
              </a:solidFill>
              <a:latin typeface="Peyda" pitchFamily="2" charset="-78"/>
              <a:cs typeface="Peyda" pitchFamily="2" charset="-78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CE82F38-94FC-DE20-53A3-1D78A32F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رویکرد شیءگرا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0996"/>
            <a:ext cx="11029615" cy="4474354"/>
          </a:xfrm>
        </p:spPr>
        <p:txBody>
          <a:bodyPr anchor="ctr">
            <a:normAutofit/>
          </a:bodyPr>
          <a:lstStyle/>
          <a:p>
            <a:pPr algn="justLow" rtl="1">
              <a:buFont typeface="Arial" panose="020B0604020202020204" pitchFamily="34" charset="0"/>
              <a:buChar char="•"/>
            </a:pPr>
            <a:r>
              <a:rPr lang="fa-IR" sz="3200" dirty="0">
                <a:latin typeface="Peyda" pitchFamily="2" charset="-78"/>
                <a:cs typeface="Peyda" pitchFamily="2" charset="-78"/>
              </a:rPr>
              <a:t>به برنامه نویس اجازه می دهد که عناصر فضای مسئله را نشان دهد</a:t>
            </a:r>
          </a:p>
          <a:p>
            <a:pPr algn="justLow" rtl="1">
              <a:buFont typeface="Arial" panose="020B0604020202020204" pitchFamily="34" charset="0"/>
              <a:buChar char="•"/>
            </a:pPr>
            <a:r>
              <a:rPr lang="fa-IR" sz="3200" dirty="0">
                <a:latin typeface="Peyda" pitchFamily="2" charset="-78"/>
                <a:cs typeface="Peyda" pitchFamily="2" charset="-78"/>
              </a:rPr>
              <a:t>از مفاهیم و اصطلاحات همان مسئله در برنامه ای که می نویسد استفاده کند</a:t>
            </a:r>
          </a:p>
        </p:txBody>
      </p:sp>
    </p:spTree>
    <p:extLst>
      <p:ext uri="{BB962C8B-B14F-4D97-AF65-F5344CB8AC3E}">
        <p14:creationId xmlns:p14="http://schemas.microsoft.com/office/powerpoint/2010/main" val="1331222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برنامه نویسی شیءگرا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0996"/>
            <a:ext cx="11029615" cy="4474354"/>
          </a:xfrm>
        </p:spPr>
        <p:txBody>
          <a:bodyPr anchor="ctr">
            <a:normAutofit/>
          </a:bodyPr>
          <a:lstStyle/>
          <a:p>
            <a:pPr algn="justLow" rtl="1">
              <a:buFont typeface="Arial" panose="020B0604020202020204" pitchFamily="34" charset="0"/>
              <a:buChar char="•"/>
            </a:pPr>
            <a:r>
              <a:rPr lang="fa-IR" sz="3200" dirty="0">
                <a:latin typeface="Peyda" pitchFamily="2" charset="-78"/>
                <a:cs typeface="Peyda" pitchFamily="2" charset="-78"/>
              </a:rPr>
              <a:t>برنامه هایی می نویسیم که با زبان فضای مسأله وفق پیدا می کنند</a:t>
            </a:r>
            <a:endParaRPr lang="en-US" sz="3200" dirty="0">
              <a:latin typeface="Peyda" pitchFamily="2" charset="-78"/>
              <a:cs typeface="Peyda" pitchFamily="2" charset="-78"/>
            </a:endParaRPr>
          </a:p>
          <a:p>
            <a:pPr lvl="1" algn="justLow" rtl="1">
              <a:buFont typeface="Arial" panose="020B0604020202020204" pitchFamily="34" charset="0"/>
              <a:buChar char="•"/>
            </a:pPr>
            <a:r>
              <a:rPr lang="fa-IR" sz="2900" dirty="0">
                <a:latin typeface="Peyda" pitchFamily="2" charset="-78"/>
                <a:cs typeface="Peyda" pitchFamily="2" charset="-78"/>
              </a:rPr>
              <a:t>با کمک افزودن انواع جدید داده برای اشیاء همان مسأله</a:t>
            </a:r>
            <a:endParaRPr lang="en-US" sz="2900" dirty="0">
              <a:latin typeface="Peyda" pitchFamily="2" charset="-78"/>
              <a:cs typeface="Peyda" pitchFamily="2" charset="-78"/>
            </a:endParaRPr>
          </a:p>
          <a:p>
            <a:pPr algn="justLow" rtl="1">
              <a:buFont typeface="Arial" panose="020B0604020202020204" pitchFamily="34" charset="0"/>
              <a:buChar char="•"/>
            </a:pPr>
            <a:r>
              <a:rPr lang="fa-IR" sz="3200" dirty="0">
                <a:latin typeface="Peyda" pitchFamily="2" charset="-78"/>
                <a:cs typeface="Peyda" pitchFamily="2" charset="-78"/>
              </a:rPr>
              <a:t>وقتی برنامه را می خوانید، کلماتی می بینید که در مسأله معنا دارند</a:t>
            </a:r>
            <a:endParaRPr lang="en-US" sz="3200" dirty="0">
              <a:latin typeface="Peyda" pitchFamily="2" charset="-78"/>
              <a:cs typeface="Peyda" pitchFamily="2" charset="-78"/>
            </a:endParaRPr>
          </a:p>
          <a:p>
            <a:pPr lvl="1" algn="justLow" rtl="1">
              <a:buFont typeface="Arial" panose="020B0604020202020204" pitchFamily="34" charset="0"/>
              <a:buChar char="•"/>
            </a:pPr>
            <a:r>
              <a:rPr lang="fa-IR" sz="2900" dirty="0">
                <a:latin typeface="Peyda" pitchFamily="2" charset="-78"/>
                <a:cs typeface="Peyda" pitchFamily="2" charset="-78"/>
              </a:rPr>
              <a:t>یک دانشجو، یک استاد، یک درس</a:t>
            </a:r>
            <a:endParaRPr lang="en-US" sz="2900" dirty="0">
              <a:latin typeface="Peyda" pitchFamily="2" charset="-78"/>
              <a:cs typeface="Peyda" pitchFamily="2" charset="-78"/>
            </a:endParaRPr>
          </a:p>
          <a:p>
            <a:pPr algn="justLow" rtl="1">
              <a:buFont typeface="Arial" panose="020B0604020202020204" pitchFamily="34" charset="0"/>
              <a:buChar char="•"/>
            </a:pPr>
            <a:endParaRPr lang="fa-IR" sz="3200" dirty="0">
              <a:latin typeface="Peyda" pitchFamily="2" charset="-78"/>
              <a:cs typeface="Peyd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11260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مشخصات برنامه نویسی شیءگرا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0996"/>
            <a:ext cx="11029615" cy="4474354"/>
          </a:xfrm>
        </p:spPr>
        <p:txBody>
          <a:bodyPr anchor="ctr">
            <a:normAutofit/>
          </a:bodyPr>
          <a:lstStyle/>
          <a:p>
            <a:pPr marL="514350" indent="-514350" algn="justLow" rtl="1">
              <a:buFont typeface="+mj-lt"/>
              <a:buAutoNum type="arabicPeriod"/>
            </a:pPr>
            <a:r>
              <a:rPr lang="fa-IR" sz="3200" dirty="0">
                <a:latin typeface="Peyda" pitchFamily="2" charset="-78"/>
                <a:cs typeface="Peyda" pitchFamily="2" charset="-78"/>
              </a:rPr>
              <a:t>هرچیز، یک شیء است</a:t>
            </a:r>
          </a:p>
          <a:p>
            <a:pPr marL="514350" indent="-514350" algn="justLow" rtl="1">
              <a:buFont typeface="+mj-lt"/>
              <a:buAutoNum type="arabicPeriod"/>
            </a:pPr>
            <a:r>
              <a:rPr lang="fa-IR" sz="3200" dirty="0">
                <a:latin typeface="Peyda" pitchFamily="2" charset="-78"/>
                <a:cs typeface="Peyda" pitchFamily="2" charset="-78"/>
              </a:rPr>
              <a:t>یک برنامه مجموعه ای از اشیاء است</a:t>
            </a:r>
          </a:p>
          <a:p>
            <a:pPr marL="514350" indent="-514350" algn="justLow" rtl="1">
              <a:buFont typeface="+mj-lt"/>
              <a:buAutoNum type="arabicPeriod"/>
            </a:pPr>
            <a:r>
              <a:rPr lang="fa-IR" sz="3200" dirty="0">
                <a:latin typeface="Peyda" pitchFamily="2" charset="-78"/>
                <a:cs typeface="Peyda" pitchFamily="2" charset="-78"/>
              </a:rPr>
              <a:t>هر شیء دارای یک نوع است</a:t>
            </a:r>
          </a:p>
          <a:p>
            <a:pPr marL="514350" indent="-514350" algn="justLow" rtl="1">
              <a:buFont typeface="+mj-lt"/>
              <a:buAutoNum type="arabicPeriod"/>
            </a:pPr>
            <a:r>
              <a:rPr lang="fa-IR" sz="3200" dirty="0">
                <a:latin typeface="Peyda" pitchFamily="2" charset="-78"/>
                <a:cs typeface="Peyda" pitchFamily="2" charset="-78"/>
              </a:rPr>
              <a:t>یک شیء، متشکل از ویژگی ها، رفتارهایی است</a:t>
            </a:r>
          </a:p>
        </p:txBody>
      </p:sp>
    </p:spTree>
    <p:extLst>
      <p:ext uri="{BB962C8B-B14F-4D97-AF65-F5344CB8AC3E}">
        <p14:creationId xmlns:p14="http://schemas.microsoft.com/office/powerpoint/2010/main" val="1889808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شیء </a:t>
            </a:r>
            <a:r>
              <a:rPr lang="en-US" sz="4000" b="1" cap="none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Object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)</a:t>
            </a:r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)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Peyda" pitchFamily="2" charset="-78"/>
              <a:cs typeface="Peyda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19092"/>
            <a:ext cx="11029615" cy="3756257"/>
          </a:xfrm>
        </p:spPr>
        <p:txBody>
          <a:bodyPr anchor="ctr">
            <a:normAutofit/>
          </a:bodyPr>
          <a:lstStyle/>
          <a:p>
            <a:pPr algn="justLow" rtl="1">
              <a:buFont typeface="Arial" panose="020B0604020202020204" pitchFamily="34" charset="0"/>
              <a:buChar char="•"/>
            </a:pPr>
            <a:r>
              <a:rPr lang="fa-IR" sz="3200" dirty="0">
                <a:latin typeface="Peyda" pitchFamily="2" charset="-78"/>
                <a:cs typeface="Peyda" pitchFamily="2" charset="-78"/>
              </a:rPr>
              <a:t> موجودیت هایی که در فضای مسأله دیده می شوند</a:t>
            </a:r>
          </a:p>
          <a:p>
            <a:pPr algn="justLow" rtl="1">
              <a:buFont typeface="Arial" panose="020B0604020202020204" pitchFamily="34" charset="0"/>
              <a:buChar char="•"/>
            </a:pPr>
            <a:r>
              <a:rPr lang="fa-IR" sz="3200" dirty="0">
                <a:latin typeface="Peyda" pitchFamily="2" charset="-78"/>
                <a:cs typeface="Peyda" pitchFamily="2" charset="-78"/>
              </a:rPr>
              <a:t>کتابخانه: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2900" dirty="0">
                <a:latin typeface="Peyda" pitchFamily="2" charset="-78"/>
                <a:cs typeface="Peyda" pitchFamily="2" charset="-78"/>
              </a:rPr>
              <a:t> کتاب شاهنامه، آقای علی علوی عضو کتاب خانه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200" dirty="0">
                <a:latin typeface="Peyda" pitchFamily="2" charset="-78"/>
                <a:cs typeface="Peyda" pitchFamily="2" charset="-78"/>
              </a:rPr>
              <a:t>بازی فوتبال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2900" dirty="0">
                <a:latin typeface="Peyda" pitchFamily="2" charset="-78"/>
                <a:cs typeface="Peyda" pitchFamily="2" charset="-78"/>
              </a:rPr>
              <a:t>علی کریمی، فرهاد مجیدی، ورزشگاه آزادی</a:t>
            </a:r>
            <a:endParaRPr lang="fa-IR" sz="3200" dirty="0">
              <a:latin typeface="Peyda" pitchFamily="2" charset="-78"/>
              <a:cs typeface="Peyda" pitchFamily="2" charset="-78"/>
            </a:endParaRPr>
          </a:p>
          <a:p>
            <a:pPr algn="justLow" rtl="1">
              <a:buFont typeface="Arial" panose="020B0604020202020204" pitchFamily="34" charset="0"/>
              <a:buChar char="•"/>
            </a:pPr>
            <a:endParaRPr lang="fa-IR" sz="3200" dirty="0">
              <a:latin typeface="Peyda" pitchFamily="2" charset="-78"/>
              <a:cs typeface="Peyda" pitchFamily="2" charset="-78"/>
            </a:endParaRPr>
          </a:p>
          <a:p>
            <a:pPr algn="justLow" rtl="1"/>
            <a:endParaRPr lang="fa-IR" sz="3200" dirty="0">
              <a:latin typeface="Peyda" pitchFamily="2" charset="-78"/>
              <a:cs typeface="Peyd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48193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kumimoji="0" lang="fa-IR" sz="4000" b="1" i="0" u="none" strike="noStrike" kern="1200" cap="all" spc="0" normalizeH="0" baseline="0" noProof="0" dirty="0">
                <a:ln>
                  <a:noFill/>
                </a:ln>
                <a:solidFill>
                  <a:srgbClr val="2683C6">
                    <a:lumMod val="75000"/>
                  </a:srgbClr>
                </a:solidFill>
                <a:effectLst/>
                <a:uLnTx/>
                <a:uFillTx/>
                <a:latin typeface="Peyda" pitchFamily="2" charset="-78"/>
                <a:ea typeface="+mj-ea"/>
                <a:cs typeface="Peyda" pitchFamily="2" charset="-78"/>
              </a:rPr>
              <a:t>کلاس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683C6">
                    <a:lumMod val="75000"/>
                  </a:srgbClr>
                </a:solidFill>
                <a:effectLst/>
                <a:uLnTx/>
                <a:uFillTx/>
                <a:latin typeface="Peyda" pitchFamily="2" charset="-78"/>
                <a:ea typeface="+mj-ea"/>
                <a:cs typeface="Peyda" pitchFamily="2" charset="-78"/>
              </a:rPr>
              <a:t>Class</a:t>
            </a: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rgbClr val="2683C6">
                    <a:lumMod val="75000"/>
                  </a:srgbClr>
                </a:solidFill>
                <a:effectLst/>
                <a:uLnTx/>
                <a:uFillTx/>
                <a:latin typeface="Peyda" pitchFamily="2" charset="-78"/>
                <a:ea typeface="+mj-ea"/>
                <a:cs typeface="Peyda" pitchFamily="2" charset="-78"/>
              </a:rPr>
              <a:t>)</a:t>
            </a:r>
            <a:r>
              <a:rPr kumimoji="0" lang="fa-IR" sz="4000" b="1" i="0" u="none" strike="noStrike" kern="1200" cap="all" spc="0" normalizeH="0" baseline="0" noProof="0" dirty="0">
                <a:ln>
                  <a:noFill/>
                </a:ln>
                <a:solidFill>
                  <a:srgbClr val="2683C6">
                    <a:lumMod val="75000"/>
                  </a:srgbClr>
                </a:solidFill>
                <a:effectLst/>
                <a:uLnTx/>
                <a:uFillTx/>
                <a:latin typeface="Peyda" pitchFamily="2" charset="-78"/>
                <a:ea typeface="+mj-ea"/>
                <a:cs typeface="Peyda" pitchFamily="2" charset="-78"/>
              </a:rPr>
              <a:t>)</a:t>
            </a:r>
            <a:endParaRPr lang="fa-IR" sz="4000" b="1" dirty="0">
              <a:solidFill>
                <a:schemeClr val="accent2">
                  <a:lumMod val="75000"/>
                </a:schemeClr>
              </a:solidFill>
              <a:latin typeface="Peyda" pitchFamily="2" charset="-78"/>
              <a:cs typeface="Peyda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0996"/>
            <a:ext cx="11029615" cy="4474354"/>
          </a:xfrm>
        </p:spPr>
        <p:txBody>
          <a:bodyPr anchor="t"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 نوع، رده، یا دسته ای از اشیاء که </a:t>
            </a:r>
            <a:r>
              <a:rPr lang="fa-IR" sz="3600" dirty="0">
                <a:solidFill>
                  <a:srgbClr val="1D6295"/>
                </a:solidFill>
                <a:latin typeface="Peyda" pitchFamily="2" charset="-78"/>
                <a:cs typeface="Peyda" pitchFamily="2" charset="-78"/>
              </a:rPr>
              <a:t>ویژگی ها </a:t>
            </a:r>
            <a:r>
              <a:rPr lang="fa-IR" sz="3600" dirty="0">
                <a:latin typeface="Peyda" pitchFamily="2" charset="-78"/>
                <a:cs typeface="Peyda" pitchFamily="2" charset="-78"/>
              </a:rPr>
              <a:t>و </a:t>
            </a:r>
            <a:r>
              <a:rPr lang="fa-IR" sz="3600" dirty="0">
                <a:solidFill>
                  <a:srgbClr val="1D6295"/>
                </a:solidFill>
                <a:latin typeface="Peyda" pitchFamily="2" charset="-78"/>
                <a:cs typeface="Peyda" pitchFamily="2" charset="-78"/>
              </a:rPr>
              <a:t>رفتارهای</a:t>
            </a:r>
            <a:r>
              <a:rPr lang="fa-IR" sz="3600" dirty="0">
                <a:latin typeface="Peyda" pitchFamily="2" charset="-78"/>
                <a:cs typeface="Peyda" pitchFamily="2" charset="-78"/>
              </a:rPr>
              <a:t> مشابه دارند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هر کلاس، نمونه های مختلفی (اشیاء)دارند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3300" dirty="0">
                <a:latin typeface="Peyda" pitchFamily="2" charset="-78"/>
                <a:cs typeface="Peyda" pitchFamily="2" charset="-78"/>
              </a:rPr>
              <a:t>دانشگاه: دانشجو، استاد، کارمند، درس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 هر کلاس، رفتارو ویژگی هایی تعریف می کند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3300" dirty="0">
                <a:latin typeface="Peyda" pitchFamily="2" charset="-78"/>
                <a:cs typeface="Peyda" pitchFamily="2" charset="-78"/>
              </a:rPr>
              <a:t> هر شیء از این کلاس دارای این ویژگی ها و رفتارهاست</a:t>
            </a:r>
          </a:p>
          <a:p>
            <a:pPr algn="r" rtl="1">
              <a:buFont typeface="Arial" panose="020B0604020202020204" pitchFamily="34" charset="0"/>
              <a:buChar char="•"/>
            </a:pPr>
            <a:endParaRPr lang="fa-IR" sz="3600" dirty="0">
              <a:latin typeface="Peyda" pitchFamily="2" charset="-78"/>
              <a:cs typeface="Peyd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6078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kumimoji="0" lang="fa-IR" sz="4000" b="1" i="0" u="none" strike="noStrike" kern="1200" cap="all" spc="0" normalizeH="0" baseline="0" noProof="0" dirty="0">
                <a:ln>
                  <a:noFill/>
                </a:ln>
                <a:solidFill>
                  <a:srgbClr val="2683C6">
                    <a:lumMod val="75000"/>
                  </a:srgbClr>
                </a:solidFill>
                <a:effectLst/>
                <a:uLnTx/>
                <a:uFillTx/>
                <a:latin typeface="Peyda" pitchFamily="2" charset="-78"/>
                <a:ea typeface="+mj-ea"/>
                <a:cs typeface="Peyda" pitchFamily="2" charset="-78"/>
              </a:rPr>
              <a:t>ویژگی‌ها و رفتارهای کلاس‌ها در شیءگرایی</a:t>
            </a:r>
            <a:endParaRPr lang="fa-IR" sz="4000" b="1" dirty="0">
              <a:solidFill>
                <a:schemeClr val="accent2">
                  <a:lumMod val="75000"/>
                </a:schemeClr>
              </a:solidFill>
              <a:latin typeface="Peyda" pitchFamily="2" charset="-78"/>
              <a:cs typeface="Peyda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0996"/>
            <a:ext cx="11029615" cy="4474354"/>
          </a:xfrm>
        </p:spPr>
        <p:txBody>
          <a:bodyPr anchor="t"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 ویژگی‌ها (</a:t>
            </a:r>
            <a:r>
              <a:rPr lang="en-US" sz="3600" dirty="0">
                <a:latin typeface="Peyda" pitchFamily="2" charset="-78"/>
                <a:cs typeface="Peyda" pitchFamily="2" charset="-78"/>
              </a:rPr>
              <a:t>Attributes</a:t>
            </a:r>
            <a:r>
              <a:rPr lang="fa-IR" sz="3600" dirty="0">
                <a:latin typeface="Peyda" pitchFamily="2" charset="-78"/>
                <a:cs typeface="Peyda" pitchFamily="2" charset="-78"/>
              </a:rPr>
              <a:t>):</a:t>
            </a:r>
          </a:p>
          <a:p>
            <a:pPr lvl="2" algn="r" rtl="1">
              <a:buFont typeface="Arial" panose="020B0604020202020204" pitchFamily="34" charset="0"/>
              <a:buChar char="•"/>
            </a:pPr>
            <a:r>
              <a:rPr lang="fa-IR" sz="3200" dirty="0">
                <a:latin typeface="Peyda" pitchFamily="2" charset="-78"/>
                <a:cs typeface="Peyda" pitchFamily="2" charset="-78"/>
              </a:rPr>
              <a:t>داده‌هایی که حالت یا خصوصیات یک شیء را توصیف می‌کنند.</a:t>
            </a:r>
          </a:p>
          <a:p>
            <a:pPr lvl="2" algn="r" rtl="1">
              <a:buFont typeface="Arial" panose="020B0604020202020204" pitchFamily="34" charset="0"/>
              <a:buChar char="•"/>
            </a:pPr>
            <a:r>
              <a:rPr lang="fa-IR" sz="3200" dirty="0">
                <a:latin typeface="Peyda" pitchFamily="2" charset="-78"/>
                <a:cs typeface="Peyda" pitchFamily="2" charset="-78"/>
              </a:rPr>
              <a:t>مثال: نام، سن، یا وزن یک شیء.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رفتارها </a:t>
            </a:r>
            <a:r>
              <a:rPr lang="en-US" sz="3600" dirty="0">
                <a:latin typeface="Peyda" pitchFamily="2" charset="-78"/>
                <a:cs typeface="Peyda" pitchFamily="2" charset="-78"/>
              </a:rPr>
              <a:t>Methods)</a:t>
            </a:r>
            <a:r>
              <a:rPr lang="fa-IR" sz="3600" dirty="0">
                <a:latin typeface="Peyda" pitchFamily="2" charset="-78"/>
                <a:cs typeface="Peyda" pitchFamily="2" charset="-78"/>
              </a:rPr>
              <a:t>)</a:t>
            </a:r>
            <a:r>
              <a:rPr lang="en-US" sz="3600" dirty="0">
                <a:latin typeface="Peyda" pitchFamily="2" charset="-78"/>
                <a:cs typeface="Peyda" pitchFamily="2" charset="-78"/>
              </a:rPr>
              <a:t>:</a:t>
            </a:r>
          </a:p>
          <a:p>
            <a:pPr lvl="2" algn="r" rtl="1">
              <a:buFont typeface="Arial" panose="020B0604020202020204" pitchFamily="34" charset="0"/>
              <a:buChar char="•"/>
            </a:pPr>
            <a:r>
              <a:rPr lang="fa-IR" sz="3200" dirty="0">
                <a:latin typeface="Peyda" pitchFamily="2" charset="-78"/>
                <a:cs typeface="Peyda" pitchFamily="2" charset="-78"/>
              </a:rPr>
              <a:t>عملیاتی که یک شیء می‌تواند انجام دهد.</a:t>
            </a:r>
            <a:endParaRPr lang="en-US" sz="3200" dirty="0">
              <a:latin typeface="Peyda" pitchFamily="2" charset="-78"/>
              <a:cs typeface="Peyda" pitchFamily="2" charset="-78"/>
            </a:endParaRPr>
          </a:p>
          <a:p>
            <a:pPr lvl="2" algn="r" rtl="1">
              <a:buFont typeface="Arial" panose="020B0604020202020204" pitchFamily="34" charset="0"/>
              <a:buChar char="•"/>
            </a:pPr>
            <a:r>
              <a:rPr lang="fa-IR" sz="3200" dirty="0">
                <a:latin typeface="Peyda" pitchFamily="2" charset="-78"/>
                <a:cs typeface="Peyda" pitchFamily="2" charset="-78"/>
              </a:rPr>
              <a:t>مثال: ثبت‌نام، حرکت، یا محاسبه.</a:t>
            </a:r>
          </a:p>
        </p:txBody>
      </p:sp>
    </p:spTree>
    <p:extLst>
      <p:ext uri="{BB962C8B-B14F-4D97-AF65-F5344CB8AC3E}">
        <p14:creationId xmlns:p14="http://schemas.microsoft.com/office/powerpoint/2010/main" val="3638864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kumimoji="0" lang="fa-IR" sz="4000" b="1" i="0" u="none" strike="noStrike" kern="1200" cap="all" spc="0" normalizeH="0" baseline="0" noProof="0" dirty="0">
                <a:ln>
                  <a:noFill/>
                </a:ln>
                <a:solidFill>
                  <a:srgbClr val="2683C6">
                    <a:lumMod val="75000"/>
                  </a:srgbClr>
                </a:solidFill>
                <a:effectLst/>
                <a:uLnTx/>
                <a:uFillTx/>
                <a:latin typeface="Peyda" pitchFamily="2" charset="-78"/>
                <a:ea typeface="+mj-ea"/>
                <a:cs typeface="Peyda" pitchFamily="2" charset="-78"/>
              </a:rPr>
              <a:t>کلاس دانشجو</a:t>
            </a:r>
            <a:endParaRPr lang="fa-IR" sz="4000" b="1" dirty="0">
              <a:solidFill>
                <a:schemeClr val="accent2">
                  <a:lumMod val="75000"/>
                </a:schemeClr>
              </a:solidFill>
              <a:latin typeface="Peyda" pitchFamily="2" charset="-78"/>
              <a:cs typeface="Peyda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0996"/>
            <a:ext cx="11029615" cy="4474354"/>
          </a:xfrm>
        </p:spPr>
        <p:txBody>
          <a:bodyPr anchor="t">
            <a:normAutofit fontScale="92500" lnSpcReduction="10000"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ویژگی‌ها: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2900" dirty="0">
                <a:latin typeface="Peyda" pitchFamily="2" charset="-78"/>
                <a:cs typeface="Peyda" pitchFamily="2" charset="-78"/>
              </a:rPr>
              <a:t>نام: نام کامل دانشجو مثل "علی رضایی".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2900" dirty="0">
                <a:latin typeface="Peyda" pitchFamily="2" charset="-78"/>
                <a:cs typeface="Peyda" pitchFamily="2" charset="-78"/>
              </a:rPr>
              <a:t>سن: سن دانشجو مثل 20.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2900" dirty="0">
                <a:latin typeface="Peyda" pitchFamily="2" charset="-78"/>
                <a:cs typeface="Peyda" pitchFamily="2" charset="-78"/>
              </a:rPr>
              <a:t>کد ملی: شناسه منحصربه‌فرد مثل "۱۲۳۴۵۶۷۸۹۰".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2900" dirty="0">
                <a:latin typeface="Peyda" pitchFamily="2" charset="-78"/>
                <a:cs typeface="Peyda" pitchFamily="2" charset="-78"/>
              </a:rPr>
              <a:t>شماره دانشجویی: کد دانشگاهی مثل "۹۸۱۲۳۴".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2900" dirty="0">
                <a:latin typeface="Peyda" pitchFamily="2" charset="-78"/>
                <a:cs typeface="Peyda" pitchFamily="2" charset="-78"/>
              </a:rPr>
              <a:t>جنسیت: مرد، زن، یا سایر.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2900" dirty="0">
                <a:latin typeface="Peyda" pitchFamily="2" charset="-78"/>
                <a:cs typeface="Peyda" pitchFamily="2" charset="-78"/>
              </a:rPr>
              <a:t>معدل: میانگین نمرات مثل 17.5.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2900" dirty="0">
                <a:latin typeface="Peyda" pitchFamily="2" charset="-78"/>
                <a:cs typeface="Peyda" pitchFamily="2" charset="-78"/>
              </a:rPr>
              <a:t>واحدهای ثبت‌شده: تعداد واحدهای ترم جاری.</a:t>
            </a:r>
          </a:p>
        </p:txBody>
      </p:sp>
    </p:spTree>
    <p:extLst>
      <p:ext uri="{BB962C8B-B14F-4D97-AF65-F5344CB8AC3E}">
        <p14:creationId xmlns:p14="http://schemas.microsoft.com/office/powerpoint/2010/main" val="3013702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kumimoji="0" lang="fa-IR" sz="4000" b="1" i="0" u="none" strike="noStrike" kern="1200" cap="all" spc="0" normalizeH="0" baseline="0" noProof="0" dirty="0">
                <a:ln>
                  <a:noFill/>
                </a:ln>
                <a:solidFill>
                  <a:srgbClr val="2683C6">
                    <a:lumMod val="75000"/>
                  </a:srgbClr>
                </a:solidFill>
                <a:effectLst/>
                <a:uLnTx/>
                <a:uFillTx/>
                <a:latin typeface="Peyda" pitchFamily="2" charset="-78"/>
                <a:ea typeface="+mj-ea"/>
                <a:cs typeface="Peyda" pitchFamily="2" charset="-78"/>
              </a:rPr>
              <a:t>کلاس دانشجو</a:t>
            </a:r>
            <a:endParaRPr lang="fa-IR" sz="4000" b="1" dirty="0">
              <a:solidFill>
                <a:schemeClr val="accent2">
                  <a:lumMod val="75000"/>
                </a:schemeClr>
              </a:solidFill>
              <a:latin typeface="Peyda" pitchFamily="2" charset="-78"/>
              <a:cs typeface="Peyda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0996"/>
            <a:ext cx="11029615" cy="4474354"/>
          </a:xfrm>
        </p:spPr>
        <p:txBody>
          <a:bodyPr anchor="t"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رفتارها: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2900" dirty="0">
                <a:latin typeface="Peyda" pitchFamily="2" charset="-78"/>
                <a:cs typeface="Peyda" pitchFamily="2" charset="-78"/>
              </a:rPr>
              <a:t>ثبت‌نام در دانشگاه </a:t>
            </a:r>
            <a:r>
              <a:rPr lang="en-US" sz="2900" dirty="0">
                <a:solidFill>
                  <a:srgbClr val="1D6295"/>
                </a:solidFill>
                <a:latin typeface="Peyda" pitchFamily="2" charset="-78"/>
                <a:cs typeface="Peyda" pitchFamily="2" charset="-78"/>
              </a:rPr>
              <a:t>(enroll) </a:t>
            </a:r>
            <a:r>
              <a:rPr lang="fa-IR" sz="2900" dirty="0">
                <a:latin typeface="Peyda" pitchFamily="2" charset="-78"/>
                <a:cs typeface="Peyda" pitchFamily="2" charset="-78"/>
              </a:rPr>
              <a:t>: دانشجو را در سیستم ثبت می‌کند.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2900" dirty="0">
                <a:latin typeface="Peyda" pitchFamily="2" charset="-78"/>
                <a:cs typeface="Peyda" pitchFamily="2" charset="-78"/>
              </a:rPr>
              <a:t>انتخاب واحد </a:t>
            </a:r>
            <a:r>
              <a:rPr lang="en-US" sz="2900" dirty="0">
                <a:solidFill>
                  <a:srgbClr val="1D6295"/>
                </a:solidFill>
                <a:latin typeface="Peyda" pitchFamily="2" charset="-78"/>
                <a:cs typeface="Peyda" pitchFamily="2" charset="-78"/>
              </a:rPr>
              <a:t>(</a:t>
            </a:r>
            <a:r>
              <a:rPr lang="en-US" sz="2900" dirty="0" err="1">
                <a:solidFill>
                  <a:srgbClr val="1D6295"/>
                </a:solidFill>
                <a:latin typeface="Peyda" pitchFamily="2" charset="-78"/>
                <a:cs typeface="Peyda" pitchFamily="2" charset="-78"/>
              </a:rPr>
              <a:t>registerCourse</a:t>
            </a:r>
            <a:r>
              <a:rPr lang="en-US" sz="2900" dirty="0">
                <a:solidFill>
                  <a:srgbClr val="1D6295"/>
                </a:solidFill>
                <a:latin typeface="Peyda" pitchFamily="2" charset="-78"/>
                <a:cs typeface="Peyda" pitchFamily="2" charset="-78"/>
              </a:rPr>
              <a:t>)</a:t>
            </a:r>
            <a:r>
              <a:rPr lang="en-US" sz="2900" dirty="0">
                <a:latin typeface="Peyda" pitchFamily="2" charset="-78"/>
                <a:cs typeface="Peyda" pitchFamily="2" charset="-78"/>
              </a:rPr>
              <a:t> </a:t>
            </a:r>
            <a:r>
              <a:rPr lang="fa-IR" sz="2900" dirty="0">
                <a:latin typeface="Peyda" pitchFamily="2" charset="-78"/>
                <a:cs typeface="Peyda" pitchFamily="2" charset="-78"/>
              </a:rPr>
              <a:t>: افزودن درس به لیست واحدهای دانشجو.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2900" dirty="0">
                <a:latin typeface="Peyda" pitchFamily="2" charset="-78"/>
                <a:cs typeface="Peyda" pitchFamily="2" charset="-78"/>
              </a:rPr>
              <a:t>انصراف از درس </a:t>
            </a:r>
            <a:r>
              <a:rPr lang="en-US" sz="2900" dirty="0">
                <a:solidFill>
                  <a:srgbClr val="1D6295"/>
                </a:solidFill>
                <a:latin typeface="Peyda" pitchFamily="2" charset="-78"/>
                <a:cs typeface="Peyda" pitchFamily="2" charset="-78"/>
              </a:rPr>
              <a:t>(</a:t>
            </a:r>
            <a:r>
              <a:rPr lang="en-US" sz="2900" dirty="0" err="1">
                <a:solidFill>
                  <a:srgbClr val="1D6295"/>
                </a:solidFill>
                <a:latin typeface="Peyda" pitchFamily="2" charset="-78"/>
                <a:cs typeface="Peyda" pitchFamily="2" charset="-78"/>
              </a:rPr>
              <a:t>dropCourse</a:t>
            </a:r>
            <a:r>
              <a:rPr lang="en-US" sz="2900" dirty="0">
                <a:solidFill>
                  <a:srgbClr val="1D6295"/>
                </a:solidFill>
                <a:latin typeface="Peyda" pitchFamily="2" charset="-78"/>
                <a:cs typeface="Peyda" pitchFamily="2" charset="-78"/>
              </a:rPr>
              <a:t>)</a:t>
            </a:r>
            <a:r>
              <a:rPr lang="en-US" sz="2900" dirty="0">
                <a:latin typeface="Peyda" pitchFamily="2" charset="-78"/>
                <a:cs typeface="Peyda" pitchFamily="2" charset="-78"/>
              </a:rPr>
              <a:t> </a:t>
            </a:r>
            <a:r>
              <a:rPr lang="fa-IR" sz="2900" dirty="0">
                <a:latin typeface="Peyda" pitchFamily="2" charset="-78"/>
                <a:cs typeface="Peyda" pitchFamily="2" charset="-78"/>
              </a:rPr>
              <a:t>: حذف درس از لیست.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2900" dirty="0">
                <a:latin typeface="Peyda" pitchFamily="2" charset="-78"/>
                <a:cs typeface="Peyda" pitchFamily="2" charset="-78"/>
              </a:rPr>
              <a:t>محاسبه معدل </a:t>
            </a:r>
            <a:r>
              <a:rPr lang="en-US" sz="2900" dirty="0">
                <a:solidFill>
                  <a:srgbClr val="1D6295"/>
                </a:solidFill>
                <a:latin typeface="Peyda" pitchFamily="2" charset="-78"/>
                <a:cs typeface="Peyda" pitchFamily="2" charset="-78"/>
              </a:rPr>
              <a:t>(</a:t>
            </a:r>
            <a:r>
              <a:rPr lang="en-US" sz="2900" dirty="0" err="1">
                <a:solidFill>
                  <a:srgbClr val="1D6295"/>
                </a:solidFill>
                <a:latin typeface="Peyda" pitchFamily="2" charset="-78"/>
                <a:cs typeface="Peyda" pitchFamily="2" charset="-78"/>
              </a:rPr>
              <a:t>calculateGPA</a:t>
            </a:r>
            <a:r>
              <a:rPr lang="en-US" sz="2900" dirty="0">
                <a:solidFill>
                  <a:srgbClr val="1D6295"/>
                </a:solidFill>
                <a:latin typeface="Peyda" pitchFamily="2" charset="-78"/>
                <a:cs typeface="Peyda" pitchFamily="2" charset="-78"/>
              </a:rPr>
              <a:t>)</a:t>
            </a:r>
            <a:r>
              <a:rPr lang="en-US" sz="2900" dirty="0">
                <a:latin typeface="Peyda" pitchFamily="2" charset="-78"/>
                <a:cs typeface="Peyda" pitchFamily="2" charset="-78"/>
              </a:rPr>
              <a:t> </a:t>
            </a:r>
            <a:r>
              <a:rPr lang="fa-IR" sz="2900" dirty="0">
                <a:latin typeface="Peyda" pitchFamily="2" charset="-78"/>
                <a:cs typeface="Peyda" pitchFamily="2" charset="-78"/>
              </a:rPr>
              <a:t>: به‌روزرسانی معدل بر اساس نمرات.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2900" dirty="0">
                <a:latin typeface="Peyda" pitchFamily="2" charset="-78"/>
                <a:cs typeface="Peyda" pitchFamily="2" charset="-78"/>
              </a:rPr>
              <a:t>نمایش اطلاعات </a:t>
            </a:r>
            <a:r>
              <a:rPr lang="en-US" sz="2900" dirty="0">
                <a:solidFill>
                  <a:srgbClr val="1D6295"/>
                </a:solidFill>
                <a:latin typeface="Peyda" pitchFamily="2" charset="-78"/>
                <a:cs typeface="Peyda" pitchFamily="2" charset="-78"/>
              </a:rPr>
              <a:t>(</a:t>
            </a:r>
            <a:r>
              <a:rPr lang="en-US" sz="2900" dirty="0" err="1">
                <a:solidFill>
                  <a:srgbClr val="1D6295"/>
                </a:solidFill>
                <a:latin typeface="Peyda" pitchFamily="2" charset="-78"/>
                <a:cs typeface="Peyda" pitchFamily="2" charset="-78"/>
              </a:rPr>
              <a:t>displayInfo</a:t>
            </a:r>
            <a:r>
              <a:rPr lang="en-US" sz="2900" dirty="0">
                <a:solidFill>
                  <a:srgbClr val="1D6295"/>
                </a:solidFill>
                <a:latin typeface="Peyda" pitchFamily="2" charset="-78"/>
                <a:cs typeface="Peyda" pitchFamily="2" charset="-78"/>
              </a:rPr>
              <a:t>)</a:t>
            </a:r>
            <a:r>
              <a:rPr lang="en-US" sz="2900" dirty="0">
                <a:latin typeface="Peyda" pitchFamily="2" charset="-78"/>
                <a:cs typeface="Peyda" pitchFamily="2" charset="-78"/>
              </a:rPr>
              <a:t> </a:t>
            </a:r>
            <a:r>
              <a:rPr lang="fa-IR" sz="2900" dirty="0">
                <a:latin typeface="Peyda" pitchFamily="2" charset="-78"/>
                <a:cs typeface="Peyda" pitchFamily="2" charset="-78"/>
              </a:rPr>
              <a:t>: چاپ اطلاعات دانشجو.</a:t>
            </a:r>
          </a:p>
        </p:txBody>
      </p:sp>
    </p:spTree>
    <p:extLst>
      <p:ext uri="{BB962C8B-B14F-4D97-AF65-F5344CB8AC3E}">
        <p14:creationId xmlns:p14="http://schemas.microsoft.com/office/powerpoint/2010/main" val="1169560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kumimoji="0" lang="fa-IR" sz="4000" b="1" i="0" u="none" strike="noStrike" kern="1200" cap="all" spc="0" normalizeH="0" baseline="0" noProof="0" dirty="0">
                <a:ln>
                  <a:noFill/>
                </a:ln>
                <a:solidFill>
                  <a:srgbClr val="2683C6">
                    <a:lumMod val="75000"/>
                  </a:srgbClr>
                </a:solidFill>
                <a:effectLst/>
                <a:uLnTx/>
                <a:uFillTx/>
                <a:latin typeface="Peyda" pitchFamily="2" charset="-78"/>
                <a:ea typeface="+mj-ea"/>
                <a:cs typeface="Peyda" pitchFamily="2" charset="-78"/>
              </a:rPr>
              <a:t>کلاس دانشجو</a:t>
            </a:r>
            <a:endParaRPr lang="fa-IR" sz="4000" b="1" dirty="0">
              <a:solidFill>
                <a:schemeClr val="accent2">
                  <a:lumMod val="75000"/>
                </a:schemeClr>
              </a:solidFill>
              <a:latin typeface="Peyda" pitchFamily="2" charset="-78"/>
              <a:cs typeface="Peyda" pitchFamily="2" charset="-78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6888D66-11C9-99AE-6CAC-E7395CE1E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423358"/>
            <a:ext cx="6496202" cy="48936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Student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nationalID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studentID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enrolledUnits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float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gpa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enum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Gender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MALE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FEMALE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OTHER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gender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enroll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registerCourse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courseID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units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dropCourse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courseID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float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calculateGPA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displayInfo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970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kumimoji="0" lang="fa-IR" sz="4000" b="1" i="0" u="none" strike="noStrike" kern="1200" cap="all" spc="0" normalizeH="0" baseline="0" noProof="0" dirty="0">
                <a:ln>
                  <a:noFill/>
                </a:ln>
                <a:solidFill>
                  <a:srgbClr val="2683C6">
                    <a:lumMod val="75000"/>
                  </a:srgbClr>
                </a:solidFill>
                <a:effectLst/>
                <a:uLnTx/>
                <a:uFillTx/>
                <a:latin typeface="Peyda" pitchFamily="2" charset="-78"/>
                <a:ea typeface="+mj-ea"/>
                <a:cs typeface="Peyda" pitchFamily="2" charset="-78"/>
              </a:rPr>
              <a:t>کلاس کتاب</a:t>
            </a:r>
            <a:endParaRPr lang="fa-IR" sz="4000" b="1" dirty="0">
              <a:solidFill>
                <a:schemeClr val="accent2">
                  <a:lumMod val="75000"/>
                </a:schemeClr>
              </a:solidFill>
              <a:latin typeface="Peyda" pitchFamily="2" charset="-78"/>
              <a:cs typeface="Peyda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0996"/>
            <a:ext cx="11029615" cy="4474354"/>
          </a:xfrm>
        </p:spPr>
        <p:txBody>
          <a:bodyPr anchor="t"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ویژگی‌ها: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2900" dirty="0">
                <a:latin typeface="Peyda" pitchFamily="2" charset="-78"/>
                <a:cs typeface="Peyda" pitchFamily="2" charset="-78"/>
              </a:rPr>
              <a:t>عنوان: نام کتاب مثل "شاهنامه".</a:t>
            </a:r>
            <a:endParaRPr lang="en-US" sz="2900" dirty="0">
              <a:latin typeface="Peyda" pitchFamily="2" charset="-78"/>
              <a:cs typeface="Peyda" pitchFamily="2" charset="-78"/>
            </a:endParaRP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2900" dirty="0">
                <a:latin typeface="Peyda" pitchFamily="2" charset="-78"/>
                <a:cs typeface="Peyda" pitchFamily="2" charset="-78"/>
              </a:rPr>
              <a:t>نویسنده: نام نویسنده مثل "فردوسی".</a:t>
            </a:r>
            <a:endParaRPr lang="en-US" sz="2900" dirty="0">
              <a:latin typeface="Peyda" pitchFamily="2" charset="-78"/>
              <a:cs typeface="Peyda" pitchFamily="2" charset="-78"/>
            </a:endParaRP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2900" dirty="0">
                <a:latin typeface="Peyda" pitchFamily="2" charset="-78"/>
                <a:cs typeface="Peyda" pitchFamily="2" charset="-78"/>
              </a:rPr>
              <a:t>کد کتاب: شناسه منحصربه‌فرد مثل </a:t>
            </a:r>
            <a:r>
              <a:rPr lang="en-US" sz="2900" dirty="0">
                <a:latin typeface="Peyda" pitchFamily="2" charset="-78"/>
                <a:cs typeface="Peyda" pitchFamily="2" charset="-78"/>
              </a:rPr>
              <a:t>B123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2900" dirty="0">
                <a:latin typeface="Peyda" pitchFamily="2" charset="-78"/>
                <a:cs typeface="Peyda" pitchFamily="2" charset="-78"/>
              </a:rPr>
              <a:t>سال انتشار: سال چاپ مثل 1390.</a:t>
            </a:r>
            <a:endParaRPr lang="en-US" sz="2900" dirty="0">
              <a:latin typeface="Peyda" pitchFamily="2" charset="-78"/>
              <a:cs typeface="Peyda" pitchFamily="2" charset="-78"/>
            </a:endParaRP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2900" dirty="0">
                <a:latin typeface="Peyda" pitchFamily="2" charset="-78"/>
                <a:cs typeface="Peyda" pitchFamily="2" charset="-78"/>
              </a:rPr>
              <a:t>وضعیت امانت: آیا کتاب امانت داده شده است یا خیر.</a:t>
            </a:r>
          </a:p>
        </p:txBody>
      </p:sp>
    </p:spTree>
    <p:extLst>
      <p:ext uri="{BB962C8B-B14F-4D97-AF65-F5344CB8AC3E}">
        <p14:creationId xmlns:p14="http://schemas.microsoft.com/office/powerpoint/2010/main" val="227056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3361-85EC-1542-C51A-ABEF00B1581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4800" b="1" dirty="0">
                <a:latin typeface="Peyda" pitchFamily="2" charset="-78"/>
                <a:cs typeface="Peyda" pitchFamily="2" charset="-78"/>
              </a:rPr>
              <a:t>جلسه دوم</a:t>
            </a:r>
            <a:endParaRPr lang="en-US" sz="4800" b="1" dirty="0">
              <a:latin typeface="Peyda" pitchFamily="2" charset="-78"/>
              <a:cs typeface="Peyda" pitchFamily="2" charset="-78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2DBAED7-FC28-6200-6C62-25C07191B64C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49944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برنامه نویسی شیءگرا</a:t>
            </a:r>
          </a:p>
        </p:txBody>
      </p:sp>
    </p:spTree>
    <p:extLst>
      <p:ext uri="{BB962C8B-B14F-4D97-AF65-F5344CB8AC3E}">
        <p14:creationId xmlns:p14="http://schemas.microsoft.com/office/powerpoint/2010/main" val="4090418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kumimoji="0" lang="fa-IR" sz="4000" b="1" i="0" u="none" strike="noStrike" kern="1200" cap="all" spc="0" normalizeH="0" baseline="0" noProof="0" dirty="0">
                <a:ln>
                  <a:noFill/>
                </a:ln>
                <a:solidFill>
                  <a:srgbClr val="2683C6">
                    <a:lumMod val="75000"/>
                  </a:srgbClr>
                </a:solidFill>
                <a:effectLst/>
                <a:uLnTx/>
                <a:uFillTx/>
                <a:latin typeface="Peyda" pitchFamily="2" charset="-78"/>
                <a:ea typeface="+mj-ea"/>
                <a:cs typeface="Peyda" pitchFamily="2" charset="-78"/>
              </a:rPr>
              <a:t>کلاس کتاب</a:t>
            </a:r>
            <a:endParaRPr lang="fa-IR" sz="4000" b="1" dirty="0">
              <a:solidFill>
                <a:schemeClr val="accent2">
                  <a:lumMod val="75000"/>
                </a:schemeClr>
              </a:solidFill>
              <a:latin typeface="Peyda" pitchFamily="2" charset="-78"/>
              <a:cs typeface="Peyda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0996"/>
            <a:ext cx="11029615" cy="4474354"/>
          </a:xfrm>
        </p:spPr>
        <p:txBody>
          <a:bodyPr anchor="t"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رفتارها: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2900" dirty="0">
                <a:latin typeface="Peyda" pitchFamily="2" charset="-78"/>
                <a:cs typeface="Peyda" pitchFamily="2" charset="-78"/>
              </a:rPr>
              <a:t>امانت دادن </a:t>
            </a:r>
            <a:r>
              <a:rPr lang="en-US" sz="2900" dirty="0">
                <a:solidFill>
                  <a:srgbClr val="1D6295"/>
                </a:solidFill>
                <a:latin typeface="Peyda" pitchFamily="2" charset="-78"/>
                <a:cs typeface="Peyda" pitchFamily="2" charset="-78"/>
              </a:rPr>
              <a:t>borrow)</a:t>
            </a:r>
            <a:r>
              <a:rPr lang="fa-IR" sz="2900" dirty="0">
                <a:solidFill>
                  <a:srgbClr val="1D6295"/>
                </a:solidFill>
                <a:latin typeface="Peyda" pitchFamily="2" charset="-78"/>
                <a:cs typeface="Peyda" pitchFamily="2" charset="-78"/>
              </a:rPr>
              <a:t>): </a:t>
            </a:r>
            <a:r>
              <a:rPr lang="en-US" sz="2900" dirty="0">
                <a:latin typeface="Peyda" pitchFamily="2" charset="-78"/>
                <a:cs typeface="Peyda" pitchFamily="2" charset="-78"/>
              </a:rPr>
              <a:t> </a:t>
            </a:r>
            <a:r>
              <a:rPr lang="fa-IR" sz="2900" dirty="0">
                <a:latin typeface="Peyda" pitchFamily="2" charset="-78"/>
                <a:cs typeface="Peyda" pitchFamily="2" charset="-78"/>
              </a:rPr>
              <a:t>کتاب را به عضو امانت می‌دهد.</a:t>
            </a:r>
            <a:endParaRPr lang="en-US" sz="2900" dirty="0">
              <a:latin typeface="Peyda" pitchFamily="2" charset="-78"/>
              <a:cs typeface="Peyda" pitchFamily="2" charset="-78"/>
            </a:endParaRP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2900" dirty="0">
                <a:latin typeface="Peyda" pitchFamily="2" charset="-78"/>
                <a:cs typeface="Peyda" pitchFamily="2" charset="-78"/>
              </a:rPr>
              <a:t>بازگرداندن </a:t>
            </a:r>
            <a:r>
              <a:rPr lang="en-US" sz="2900" dirty="0" err="1">
                <a:solidFill>
                  <a:srgbClr val="1D6295"/>
                </a:solidFill>
                <a:latin typeface="Peyda" pitchFamily="2" charset="-78"/>
                <a:cs typeface="Peyda" pitchFamily="2" charset="-78"/>
              </a:rPr>
              <a:t>returnBook</a:t>
            </a:r>
            <a:r>
              <a:rPr lang="en-US" sz="2900" dirty="0">
                <a:solidFill>
                  <a:srgbClr val="1D6295"/>
                </a:solidFill>
                <a:latin typeface="Peyda" pitchFamily="2" charset="-78"/>
                <a:cs typeface="Peyda" pitchFamily="2" charset="-78"/>
              </a:rPr>
              <a:t>)</a:t>
            </a:r>
            <a:r>
              <a:rPr lang="fa-IR" sz="2900" dirty="0">
                <a:solidFill>
                  <a:srgbClr val="1D6295"/>
                </a:solidFill>
                <a:latin typeface="Peyda" pitchFamily="2" charset="-78"/>
                <a:cs typeface="Peyda" pitchFamily="2" charset="-78"/>
              </a:rPr>
              <a:t>) : </a:t>
            </a:r>
            <a:r>
              <a:rPr lang="fa-IR" sz="2900" dirty="0">
                <a:latin typeface="Peyda" pitchFamily="2" charset="-78"/>
                <a:cs typeface="Peyda" pitchFamily="2" charset="-78"/>
              </a:rPr>
              <a:t>کتاب را از امانت خارج می‌کند.</a:t>
            </a:r>
            <a:endParaRPr lang="en-US" sz="2900" dirty="0">
              <a:latin typeface="Peyda" pitchFamily="2" charset="-78"/>
              <a:cs typeface="Peyda" pitchFamily="2" charset="-78"/>
            </a:endParaRP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2900" dirty="0">
                <a:latin typeface="Peyda" pitchFamily="2" charset="-78"/>
                <a:cs typeface="Peyda" pitchFamily="2" charset="-78"/>
              </a:rPr>
              <a:t>نمایش اطلاعات </a:t>
            </a:r>
            <a:r>
              <a:rPr lang="en-US" sz="2900" dirty="0">
                <a:solidFill>
                  <a:srgbClr val="1D6295"/>
                </a:solidFill>
                <a:latin typeface="Peyda" pitchFamily="2" charset="-78"/>
                <a:cs typeface="Peyda" pitchFamily="2" charset="-78"/>
              </a:rPr>
              <a:t>(</a:t>
            </a:r>
            <a:r>
              <a:rPr lang="en-US" sz="2900" dirty="0" err="1">
                <a:solidFill>
                  <a:srgbClr val="1D6295"/>
                </a:solidFill>
                <a:latin typeface="Peyda" pitchFamily="2" charset="-78"/>
                <a:cs typeface="Peyda" pitchFamily="2" charset="-78"/>
              </a:rPr>
              <a:t>displayInfo</a:t>
            </a:r>
            <a:r>
              <a:rPr lang="en-US" sz="2900" dirty="0">
                <a:solidFill>
                  <a:srgbClr val="1D6295"/>
                </a:solidFill>
                <a:latin typeface="Peyda" pitchFamily="2" charset="-78"/>
                <a:cs typeface="Peyda" pitchFamily="2" charset="-78"/>
              </a:rPr>
              <a:t>)</a:t>
            </a:r>
            <a:r>
              <a:rPr lang="fa-IR" sz="2900" dirty="0">
                <a:solidFill>
                  <a:srgbClr val="1D6295"/>
                </a:solidFill>
                <a:latin typeface="Peyda" pitchFamily="2" charset="-78"/>
                <a:cs typeface="Peyda" pitchFamily="2" charset="-78"/>
              </a:rPr>
              <a:t> :</a:t>
            </a:r>
            <a:r>
              <a:rPr lang="en-US" sz="2900" dirty="0">
                <a:solidFill>
                  <a:srgbClr val="1D6295"/>
                </a:solidFill>
                <a:latin typeface="Peyda" pitchFamily="2" charset="-78"/>
                <a:cs typeface="Peyda" pitchFamily="2" charset="-78"/>
              </a:rPr>
              <a:t> </a:t>
            </a:r>
            <a:r>
              <a:rPr lang="fa-IR" sz="2900" dirty="0">
                <a:latin typeface="Peyda" pitchFamily="2" charset="-78"/>
                <a:cs typeface="Peyda" pitchFamily="2" charset="-78"/>
              </a:rPr>
              <a:t>جزئیات کتاب را چاپ می‌کند.</a:t>
            </a:r>
            <a:endParaRPr lang="en-US" sz="2900" dirty="0">
              <a:latin typeface="Peyda" pitchFamily="2" charset="-78"/>
              <a:cs typeface="Peyda" pitchFamily="2" charset="-78"/>
            </a:endParaRP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2900" dirty="0">
                <a:latin typeface="Peyda" pitchFamily="2" charset="-78"/>
                <a:cs typeface="Peyda" pitchFamily="2" charset="-78"/>
              </a:rPr>
              <a:t>بررسی موجودی</a:t>
            </a:r>
            <a:r>
              <a:rPr lang="en-US" sz="2900" dirty="0">
                <a:solidFill>
                  <a:srgbClr val="1D6295"/>
                </a:solidFill>
                <a:latin typeface="Peyda" pitchFamily="2" charset="-78"/>
                <a:cs typeface="Peyda" pitchFamily="2" charset="-78"/>
              </a:rPr>
              <a:t>)</a:t>
            </a:r>
            <a:r>
              <a:rPr lang="fa-IR" sz="2900" dirty="0">
                <a:latin typeface="Peyda" pitchFamily="2" charset="-78"/>
                <a:cs typeface="Peyda" pitchFamily="2" charset="-78"/>
              </a:rPr>
              <a:t> </a:t>
            </a:r>
            <a:r>
              <a:rPr lang="en-US" sz="2900" dirty="0">
                <a:solidFill>
                  <a:srgbClr val="1D6295"/>
                </a:solidFill>
                <a:latin typeface="Peyda" pitchFamily="2" charset="-78"/>
                <a:cs typeface="Peyda" pitchFamily="2" charset="-78"/>
              </a:rPr>
              <a:t>(</a:t>
            </a:r>
            <a:r>
              <a:rPr lang="en-US" sz="2900" dirty="0" err="1">
                <a:solidFill>
                  <a:srgbClr val="1D6295"/>
                </a:solidFill>
                <a:latin typeface="Peyda" pitchFamily="2" charset="-78"/>
                <a:cs typeface="Peyda" pitchFamily="2" charset="-78"/>
              </a:rPr>
              <a:t>checkAvailability</a:t>
            </a:r>
            <a:r>
              <a:rPr lang="fa-IR" sz="2900" dirty="0">
                <a:solidFill>
                  <a:srgbClr val="1D6295"/>
                </a:solidFill>
                <a:latin typeface="Peyda" pitchFamily="2" charset="-78"/>
                <a:cs typeface="Peyda" pitchFamily="2" charset="-78"/>
              </a:rPr>
              <a:t> :</a:t>
            </a:r>
            <a:r>
              <a:rPr lang="en-US" sz="2900" dirty="0">
                <a:latin typeface="Peyda" pitchFamily="2" charset="-78"/>
                <a:cs typeface="Peyda" pitchFamily="2" charset="-78"/>
              </a:rPr>
              <a:t> </a:t>
            </a:r>
            <a:r>
              <a:rPr lang="fa-IR" sz="2900" dirty="0">
                <a:latin typeface="Peyda" pitchFamily="2" charset="-78"/>
                <a:cs typeface="Peyda" pitchFamily="2" charset="-78"/>
              </a:rPr>
              <a:t> وضعیت امانت را بررسی می‌کند.</a:t>
            </a:r>
          </a:p>
        </p:txBody>
      </p:sp>
    </p:spTree>
    <p:extLst>
      <p:ext uri="{BB962C8B-B14F-4D97-AF65-F5344CB8AC3E}">
        <p14:creationId xmlns:p14="http://schemas.microsoft.com/office/powerpoint/2010/main" val="852989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kumimoji="0" lang="fa-IR" sz="4000" b="1" i="0" u="none" strike="noStrike" kern="1200" cap="all" spc="0" normalizeH="0" baseline="0" noProof="0" dirty="0">
                <a:ln>
                  <a:noFill/>
                </a:ln>
                <a:solidFill>
                  <a:srgbClr val="2683C6">
                    <a:lumMod val="75000"/>
                  </a:srgbClr>
                </a:solidFill>
                <a:effectLst/>
                <a:uLnTx/>
                <a:uFillTx/>
                <a:latin typeface="Peyda" pitchFamily="2" charset="-78"/>
                <a:ea typeface="+mj-ea"/>
                <a:cs typeface="Peyda" pitchFamily="2" charset="-78"/>
              </a:rPr>
              <a:t>کلاس کتاب</a:t>
            </a:r>
            <a:endParaRPr lang="fa-IR" sz="4000" b="1" dirty="0">
              <a:solidFill>
                <a:schemeClr val="accent2">
                  <a:lumMod val="75000"/>
                </a:schemeClr>
              </a:solidFill>
              <a:latin typeface="Peyda" pitchFamily="2" charset="-78"/>
              <a:cs typeface="Peyda" pitchFamily="2" charset="-78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6CC9F9C-6B81-0775-4937-D15AA49A3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323752"/>
            <a:ext cx="6969512" cy="48320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Book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title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author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bookID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publicationYear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isBorrowed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borrow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returnBook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displayInfo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checkAvailability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89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فضای مسئله: دانشگاه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Peyda" pitchFamily="2" charset="-78"/>
              <a:cs typeface="Peyda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0996"/>
            <a:ext cx="11029615" cy="4474354"/>
          </a:xfrm>
        </p:spPr>
        <p:txBody>
          <a:bodyPr anchor="ctr">
            <a:normAutofit/>
          </a:bodyPr>
          <a:lstStyle/>
          <a:p>
            <a:pPr algn="justLow" rtl="1">
              <a:buFont typeface="Arial" panose="020B0604020202020204" pitchFamily="34" charset="0"/>
              <a:buChar char="•"/>
            </a:pPr>
            <a:r>
              <a:rPr lang="fa-IR" sz="3200" dirty="0">
                <a:solidFill>
                  <a:srgbClr val="1D6295"/>
                </a:solidFill>
                <a:latin typeface="Peyda" pitchFamily="2" charset="-78"/>
                <a:cs typeface="Peyda" pitchFamily="2" charset="-78"/>
              </a:rPr>
              <a:t>دانشجو</a:t>
            </a:r>
            <a:r>
              <a:rPr lang="fa-IR" sz="3200" dirty="0">
                <a:latin typeface="Peyda" pitchFamily="2" charset="-78"/>
                <a:cs typeface="Peyda" pitchFamily="2" charset="-78"/>
              </a:rPr>
              <a:t>: محمد حسینی (دانشجو با شماره دانشجویی ۹۸۱۲۳۴)</a:t>
            </a:r>
          </a:p>
          <a:p>
            <a:pPr algn="justLow" rtl="1">
              <a:buFont typeface="Arial" panose="020B0604020202020204" pitchFamily="34" charset="0"/>
              <a:buChar char="•"/>
            </a:pPr>
            <a:r>
              <a:rPr lang="fa-IR" sz="3200" dirty="0">
                <a:solidFill>
                  <a:srgbClr val="1D6295"/>
                </a:solidFill>
                <a:latin typeface="Peyda" pitchFamily="2" charset="-78"/>
                <a:cs typeface="Peyda" pitchFamily="2" charset="-78"/>
              </a:rPr>
              <a:t>استاد</a:t>
            </a:r>
            <a:r>
              <a:rPr lang="fa-IR" sz="3200" dirty="0">
                <a:latin typeface="Peyda" pitchFamily="2" charset="-78"/>
                <a:cs typeface="Peyda" pitchFamily="2" charset="-78"/>
              </a:rPr>
              <a:t>: دکتر احمدی (استاد درس برنامه‌نویسی)</a:t>
            </a:r>
          </a:p>
          <a:p>
            <a:pPr algn="justLow" rtl="1">
              <a:buFont typeface="Arial" panose="020B0604020202020204" pitchFamily="34" charset="0"/>
              <a:buChar char="•"/>
            </a:pPr>
            <a:r>
              <a:rPr lang="fa-IR" sz="3200" dirty="0">
                <a:solidFill>
                  <a:srgbClr val="1D6295"/>
                </a:solidFill>
                <a:latin typeface="Peyda" pitchFamily="2" charset="-78"/>
                <a:cs typeface="Peyda" pitchFamily="2" charset="-78"/>
              </a:rPr>
              <a:t>درس</a:t>
            </a:r>
            <a:r>
              <a:rPr lang="fa-IR" sz="3200" dirty="0">
                <a:latin typeface="Peyda" pitchFamily="2" charset="-78"/>
                <a:cs typeface="Peyda" pitchFamily="2" charset="-78"/>
              </a:rPr>
              <a:t>: ریاضی ۱ (کد درس ۱۰۱)</a:t>
            </a:r>
          </a:p>
          <a:p>
            <a:pPr algn="justLow" rtl="1">
              <a:buFont typeface="Arial" panose="020B0604020202020204" pitchFamily="34" charset="0"/>
              <a:buChar char="•"/>
            </a:pPr>
            <a:r>
              <a:rPr lang="fa-IR" sz="3200" dirty="0">
                <a:solidFill>
                  <a:srgbClr val="1D6295"/>
                </a:solidFill>
                <a:latin typeface="Peyda" pitchFamily="2" charset="-78"/>
                <a:cs typeface="Peyda" pitchFamily="2" charset="-78"/>
              </a:rPr>
              <a:t>کلاس</a:t>
            </a:r>
            <a:r>
              <a:rPr lang="fa-IR" sz="3200" dirty="0">
                <a:latin typeface="Peyda" pitchFamily="2" charset="-78"/>
                <a:cs typeface="Peyda" pitchFamily="2" charset="-78"/>
              </a:rPr>
              <a:t>: کلاس ۳۰۱ (ساختمان فنی، ساعت ۸ صبح)</a:t>
            </a:r>
          </a:p>
        </p:txBody>
      </p:sp>
    </p:spTree>
    <p:extLst>
      <p:ext uri="{BB962C8B-B14F-4D97-AF65-F5344CB8AC3E}">
        <p14:creationId xmlns:p14="http://schemas.microsoft.com/office/powerpoint/2010/main" val="73471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فضای مسئله: فروشگاه آنلاین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Peyda" pitchFamily="2" charset="-78"/>
              <a:cs typeface="Peyda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0996"/>
            <a:ext cx="11029615" cy="4474354"/>
          </a:xfrm>
        </p:spPr>
        <p:txBody>
          <a:bodyPr anchor="ctr">
            <a:normAutofit/>
          </a:bodyPr>
          <a:lstStyle/>
          <a:p>
            <a:pPr algn="justLow" rtl="1">
              <a:buFont typeface="Arial" panose="020B0604020202020204" pitchFamily="34" charset="0"/>
              <a:buChar char="•"/>
            </a:pPr>
            <a:r>
              <a:rPr lang="fa-IR" sz="3200" dirty="0">
                <a:solidFill>
                  <a:srgbClr val="1D6295"/>
                </a:solidFill>
                <a:latin typeface="Peyda" pitchFamily="2" charset="-78"/>
                <a:cs typeface="Peyda" pitchFamily="2" charset="-78"/>
              </a:rPr>
              <a:t>محصول</a:t>
            </a:r>
            <a:r>
              <a:rPr lang="fa-IR" sz="3200" dirty="0">
                <a:latin typeface="Peyda" pitchFamily="2" charset="-78"/>
                <a:cs typeface="Peyda" pitchFamily="2" charset="-78"/>
              </a:rPr>
              <a:t>: گوشی سامسونگ </a:t>
            </a:r>
            <a:r>
              <a:rPr lang="en-US" sz="3200" dirty="0">
                <a:latin typeface="Peyda" pitchFamily="2" charset="-78"/>
                <a:cs typeface="Peyda" pitchFamily="2" charset="-78"/>
              </a:rPr>
              <a:t>A50 </a:t>
            </a:r>
            <a:r>
              <a:rPr lang="fa-IR" sz="3200" dirty="0">
                <a:latin typeface="Peyda" pitchFamily="2" charset="-78"/>
                <a:cs typeface="Peyda" pitchFamily="2" charset="-78"/>
              </a:rPr>
              <a:t>(کد محصول ۱۲۳۴۵)</a:t>
            </a:r>
          </a:p>
          <a:p>
            <a:pPr algn="justLow" rtl="1">
              <a:buFont typeface="Arial" panose="020B0604020202020204" pitchFamily="34" charset="0"/>
              <a:buChar char="•"/>
            </a:pPr>
            <a:r>
              <a:rPr lang="fa-IR" sz="3200" dirty="0">
                <a:solidFill>
                  <a:srgbClr val="1D6295"/>
                </a:solidFill>
                <a:latin typeface="Peyda" pitchFamily="2" charset="-78"/>
                <a:cs typeface="Peyda" pitchFamily="2" charset="-78"/>
              </a:rPr>
              <a:t>مشتری</a:t>
            </a:r>
            <a:r>
              <a:rPr lang="fa-IR" sz="3200" dirty="0">
                <a:latin typeface="Peyda" pitchFamily="2" charset="-78"/>
                <a:cs typeface="Peyda" pitchFamily="2" charset="-78"/>
              </a:rPr>
              <a:t>: سارا محمدی (با آدرس تهران، خیابان آزادی)</a:t>
            </a:r>
          </a:p>
          <a:p>
            <a:pPr algn="justLow" rtl="1">
              <a:buFont typeface="Arial" panose="020B0604020202020204" pitchFamily="34" charset="0"/>
              <a:buChar char="•"/>
            </a:pPr>
            <a:r>
              <a:rPr lang="fa-IR" sz="3200" dirty="0">
                <a:solidFill>
                  <a:srgbClr val="1D6295"/>
                </a:solidFill>
                <a:latin typeface="Peyda" pitchFamily="2" charset="-78"/>
                <a:cs typeface="Peyda" pitchFamily="2" charset="-78"/>
              </a:rPr>
              <a:t>سفارش</a:t>
            </a:r>
            <a:r>
              <a:rPr lang="fa-IR" sz="3200" dirty="0">
                <a:latin typeface="Peyda" pitchFamily="2" charset="-78"/>
                <a:cs typeface="Peyda" pitchFamily="2" charset="-78"/>
              </a:rPr>
              <a:t>: سفارش شماره ۵۶۷۸ (تاریخ ۱۴۰۴/۰۲/۰۵)</a:t>
            </a:r>
          </a:p>
          <a:p>
            <a:pPr algn="justLow" rtl="1">
              <a:buFont typeface="Arial" panose="020B0604020202020204" pitchFamily="34" charset="0"/>
              <a:buChar char="•"/>
            </a:pPr>
            <a:r>
              <a:rPr lang="fa-IR" sz="3200" dirty="0">
                <a:solidFill>
                  <a:srgbClr val="1D6295"/>
                </a:solidFill>
                <a:latin typeface="Peyda" pitchFamily="2" charset="-78"/>
                <a:cs typeface="Peyda" pitchFamily="2" charset="-78"/>
              </a:rPr>
              <a:t>سبد خرید</a:t>
            </a:r>
            <a:r>
              <a:rPr lang="fa-IR" sz="3200" dirty="0">
                <a:latin typeface="Peyda" pitchFamily="2" charset="-78"/>
                <a:cs typeface="Peyda" pitchFamily="2" charset="-78"/>
              </a:rPr>
              <a:t>: سبد خرید سارا (شامل گوشی و هدفون)</a:t>
            </a:r>
            <a:endParaRPr lang="fa-IR" sz="2900" dirty="0">
              <a:latin typeface="Peyda" pitchFamily="2" charset="-78"/>
              <a:cs typeface="Peyd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86701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فضای مسئله: سیستم حمل‌ونقل عمومی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Peyda" pitchFamily="2" charset="-78"/>
              <a:cs typeface="Peyda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0996"/>
            <a:ext cx="11029615" cy="4474354"/>
          </a:xfrm>
        </p:spPr>
        <p:txBody>
          <a:bodyPr anchor="ctr">
            <a:normAutofit/>
          </a:bodyPr>
          <a:lstStyle/>
          <a:p>
            <a:pPr algn="justLow" rtl="1">
              <a:buFont typeface="Arial" panose="020B0604020202020204" pitchFamily="34" charset="0"/>
              <a:buChar char="•"/>
            </a:pPr>
            <a:r>
              <a:rPr lang="fa-IR" sz="3200" dirty="0">
                <a:solidFill>
                  <a:srgbClr val="1D6295"/>
                </a:solidFill>
                <a:latin typeface="Peyda" pitchFamily="2" charset="-78"/>
                <a:cs typeface="Peyda" pitchFamily="2" charset="-78"/>
              </a:rPr>
              <a:t>اتوبوس</a:t>
            </a:r>
            <a:r>
              <a:rPr lang="fa-IR" sz="3200" dirty="0">
                <a:latin typeface="Peyda" pitchFamily="2" charset="-78"/>
                <a:cs typeface="Peyda" pitchFamily="2" charset="-78"/>
              </a:rPr>
              <a:t>: اتوبوس شماره ۲۰۵ (خط تجریش-آزادی)</a:t>
            </a:r>
          </a:p>
          <a:p>
            <a:pPr algn="justLow" rtl="1">
              <a:buFont typeface="Arial" panose="020B0604020202020204" pitchFamily="34" charset="0"/>
              <a:buChar char="•"/>
            </a:pPr>
            <a:r>
              <a:rPr lang="fa-IR" sz="3200" dirty="0">
                <a:solidFill>
                  <a:srgbClr val="1D6295"/>
                </a:solidFill>
                <a:latin typeface="Peyda" pitchFamily="2" charset="-78"/>
                <a:cs typeface="Peyda" pitchFamily="2" charset="-78"/>
              </a:rPr>
              <a:t>مسافر</a:t>
            </a:r>
            <a:r>
              <a:rPr lang="fa-IR" sz="3200" dirty="0">
                <a:latin typeface="Peyda" pitchFamily="2" charset="-78"/>
                <a:cs typeface="Peyda" pitchFamily="2" charset="-78"/>
              </a:rPr>
              <a:t>: زهرا احمدی (با کارت بلیط ۹۸۷۶)</a:t>
            </a:r>
          </a:p>
          <a:p>
            <a:pPr algn="justLow" rtl="1">
              <a:buFont typeface="Arial" panose="020B0604020202020204" pitchFamily="34" charset="0"/>
              <a:buChar char="•"/>
            </a:pPr>
            <a:r>
              <a:rPr lang="fa-IR" sz="3200" dirty="0">
                <a:solidFill>
                  <a:srgbClr val="1D6295"/>
                </a:solidFill>
                <a:latin typeface="Peyda" pitchFamily="2" charset="-78"/>
                <a:cs typeface="Peyda" pitchFamily="2" charset="-78"/>
              </a:rPr>
              <a:t>بلیط</a:t>
            </a:r>
            <a:r>
              <a:rPr lang="fa-IR" sz="3200" dirty="0">
                <a:latin typeface="Peyda" pitchFamily="2" charset="-78"/>
                <a:cs typeface="Peyda" pitchFamily="2" charset="-78"/>
              </a:rPr>
              <a:t>: بلیط شماره ۳۴۵۶ (تاریخ ۱۴۰۴/۰۲/۰۵)</a:t>
            </a:r>
          </a:p>
          <a:p>
            <a:pPr algn="justLow" rtl="1">
              <a:buFont typeface="Arial" panose="020B0604020202020204" pitchFamily="34" charset="0"/>
              <a:buChar char="•"/>
            </a:pPr>
            <a:r>
              <a:rPr lang="fa-IR" sz="3200" dirty="0">
                <a:solidFill>
                  <a:srgbClr val="1D6295"/>
                </a:solidFill>
                <a:latin typeface="Peyda" pitchFamily="2" charset="-78"/>
                <a:cs typeface="Peyda" pitchFamily="2" charset="-78"/>
              </a:rPr>
              <a:t>ایستگاه</a:t>
            </a:r>
            <a:r>
              <a:rPr lang="fa-IR" sz="3200" dirty="0">
                <a:latin typeface="Peyda" pitchFamily="2" charset="-78"/>
                <a:cs typeface="Peyda" pitchFamily="2" charset="-78"/>
              </a:rPr>
              <a:t>: ایستگاه ونک (میدان ونک)</a:t>
            </a:r>
            <a:endParaRPr lang="fa-IR" sz="2900" dirty="0">
              <a:latin typeface="Peyda" pitchFamily="2" charset="-78"/>
              <a:cs typeface="Peyd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15811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فضای مسئله: رستوران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Peyda" pitchFamily="2" charset="-78"/>
              <a:cs typeface="Peyda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0996"/>
            <a:ext cx="11029615" cy="4474354"/>
          </a:xfrm>
        </p:spPr>
        <p:txBody>
          <a:bodyPr anchor="ctr">
            <a:normAutofit/>
          </a:bodyPr>
          <a:lstStyle/>
          <a:p>
            <a:pPr algn="justLow" rtl="1">
              <a:buFont typeface="Arial" panose="020B0604020202020204" pitchFamily="34" charset="0"/>
              <a:buChar char="•"/>
            </a:pPr>
            <a:r>
              <a:rPr lang="fa-IR" sz="3200" dirty="0">
                <a:solidFill>
                  <a:srgbClr val="1D6295"/>
                </a:solidFill>
                <a:latin typeface="Peyda" pitchFamily="2" charset="-78"/>
                <a:cs typeface="Peyda" pitchFamily="2" charset="-78"/>
              </a:rPr>
              <a:t>غذا</a:t>
            </a:r>
            <a:r>
              <a:rPr lang="fa-IR" sz="3200" dirty="0">
                <a:latin typeface="Peyda" pitchFamily="2" charset="-78"/>
                <a:cs typeface="Peyda" pitchFamily="2" charset="-78"/>
              </a:rPr>
              <a:t>: پیتزا مارگاریتا (کد غذا ۱۰۱)</a:t>
            </a:r>
          </a:p>
          <a:p>
            <a:pPr algn="justLow" rtl="1">
              <a:buFont typeface="Arial" panose="020B0604020202020204" pitchFamily="34" charset="0"/>
              <a:buChar char="•"/>
            </a:pPr>
            <a:r>
              <a:rPr lang="fa-IR" sz="3200" dirty="0">
                <a:solidFill>
                  <a:srgbClr val="1D6295"/>
                </a:solidFill>
                <a:latin typeface="Peyda" pitchFamily="2" charset="-78"/>
                <a:cs typeface="Peyda" pitchFamily="2" charset="-78"/>
              </a:rPr>
              <a:t>مشتری</a:t>
            </a:r>
            <a:r>
              <a:rPr lang="fa-IR" sz="3200" dirty="0">
                <a:latin typeface="Peyda" pitchFamily="2" charset="-78"/>
                <a:cs typeface="Peyda" pitchFamily="2" charset="-78"/>
              </a:rPr>
              <a:t>: رضا کاظمی (میز شماره ۵)</a:t>
            </a:r>
          </a:p>
          <a:p>
            <a:pPr algn="justLow" rtl="1">
              <a:buFont typeface="Arial" panose="020B0604020202020204" pitchFamily="34" charset="0"/>
              <a:buChar char="•"/>
            </a:pPr>
            <a:r>
              <a:rPr lang="fa-IR" sz="3200" dirty="0">
                <a:solidFill>
                  <a:srgbClr val="1D6295"/>
                </a:solidFill>
                <a:latin typeface="Peyda" pitchFamily="2" charset="-78"/>
                <a:cs typeface="Peyda" pitchFamily="2" charset="-78"/>
              </a:rPr>
              <a:t>سفارش</a:t>
            </a:r>
            <a:r>
              <a:rPr lang="fa-IR" sz="3200" dirty="0">
                <a:latin typeface="Peyda" pitchFamily="2" charset="-78"/>
                <a:cs typeface="Peyda" pitchFamily="2" charset="-78"/>
              </a:rPr>
              <a:t>: سفارش شماره ۷۸۹ (شامل پیتزا و نوشابه)</a:t>
            </a:r>
          </a:p>
          <a:p>
            <a:pPr algn="justLow" rtl="1">
              <a:buFont typeface="Arial" panose="020B0604020202020204" pitchFamily="34" charset="0"/>
              <a:buChar char="•"/>
            </a:pPr>
            <a:r>
              <a:rPr lang="fa-IR" sz="3200" dirty="0">
                <a:solidFill>
                  <a:srgbClr val="1D6295"/>
                </a:solidFill>
                <a:latin typeface="Peyda" pitchFamily="2" charset="-78"/>
                <a:cs typeface="Peyda" pitchFamily="2" charset="-78"/>
              </a:rPr>
              <a:t>گارسون</a:t>
            </a:r>
            <a:r>
              <a:rPr lang="fa-IR" sz="3200" dirty="0">
                <a:latin typeface="Peyda" pitchFamily="2" charset="-78"/>
                <a:cs typeface="Peyda" pitchFamily="2" charset="-78"/>
              </a:rPr>
              <a:t>: مهدی زمانی (کد پرسنلی ۱۲۳)</a:t>
            </a:r>
            <a:endParaRPr lang="fa-IR" sz="2900" dirty="0">
              <a:latin typeface="Peyda" pitchFamily="2" charset="-78"/>
              <a:cs typeface="Peyd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82484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کویز 1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Peyda" pitchFamily="2" charset="-78"/>
              <a:cs typeface="Peyda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0996"/>
            <a:ext cx="11029615" cy="4474354"/>
          </a:xfrm>
        </p:spPr>
        <p:txBody>
          <a:bodyPr anchor="ctr">
            <a:normAutofit/>
          </a:bodyPr>
          <a:lstStyle/>
          <a:p>
            <a:pPr algn="justLow" rtl="1">
              <a:buFont typeface="Arial" panose="020B0604020202020204" pitchFamily="34" charset="0"/>
              <a:buChar char="•"/>
            </a:pPr>
            <a:r>
              <a:rPr lang="fa-IR" sz="2900" dirty="0">
                <a:latin typeface="Peyda" pitchFamily="2" charset="-78"/>
                <a:cs typeface="Peyda" pitchFamily="2" charset="-78"/>
              </a:rPr>
              <a:t> فرض کنید می خواهیم برنامه </a:t>
            </a:r>
            <a:r>
              <a:rPr lang="en-US" sz="2900" dirty="0">
                <a:latin typeface="Peyda" pitchFamily="2" charset="-78"/>
                <a:cs typeface="Peyda" pitchFamily="2" charset="-78"/>
              </a:rPr>
              <a:t>)</a:t>
            </a:r>
            <a:r>
              <a:rPr lang="fa-IR" sz="2900" dirty="0">
                <a:latin typeface="Peyda" pitchFamily="2" charset="-78"/>
                <a:cs typeface="Peyda" pitchFamily="2" charset="-78"/>
              </a:rPr>
              <a:t>بازی فوتبال</a:t>
            </a:r>
            <a:r>
              <a:rPr lang="en-US" sz="2900" dirty="0">
                <a:latin typeface="Peyda" pitchFamily="2" charset="-78"/>
                <a:cs typeface="Peyda" pitchFamily="2" charset="-78"/>
              </a:rPr>
              <a:t>(</a:t>
            </a:r>
            <a:r>
              <a:rPr lang="fa-IR" sz="2900" dirty="0">
                <a:latin typeface="Peyda" pitchFamily="2" charset="-78"/>
                <a:cs typeface="Peyda" pitchFamily="2" charset="-78"/>
              </a:rPr>
              <a:t> بنویسیم.</a:t>
            </a:r>
            <a:endParaRPr lang="en-US" sz="2900" dirty="0">
              <a:latin typeface="Peyda" pitchFamily="2" charset="-78"/>
              <a:cs typeface="Peyda" pitchFamily="2" charset="-78"/>
            </a:endParaRPr>
          </a:p>
          <a:p>
            <a:pPr algn="justLow" rtl="1">
              <a:buFont typeface="Arial" panose="020B0604020202020204" pitchFamily="34" charset="0"/>
              <a:buChar char="•"/>
            </a:pPr>
            <a:r>
              <a:rPr lang="fa-IR" sz="2900" dirty="0">
                <a:latin typeface="Peyda" pitchFamily="2" charset="-78"/>
                <a:cs typeface="Peyda" pitchFamily="2" charset="-78"/>
              </a:rPr>
              <a:t>هر یک از این موارد، با کدام یک از مفاهیم شیءگرا منطبق است؟</a:t>
            </a:r>
            <a:endParaRPr lang="en-US" sz="2900" dirty="0">
              <a:latin typeface="Peyda" pitchFamily="2" charset="-78"/>
              <a:cs typeface="Peyda" pitchFamily="2" charset="-78"/>
            </a:endParaRPr>
          </a:p>
          <a:p>
            <a:pPr algn="justLow" rtl="1">
              <a:buFont typeface="Arial" panose="020B0604020202020204" pitchFamily="34" charset="0"/>
              <a:buChar char="•"/>
            </a:pPr>
            <a:r>
              <a:rPr lang="fa-IR" sz="2900" dirty="0">
                <a:latin typeface="Peyda" pitchFamily="2" charset="-78"/>
                <a:cs typeface="Peyda" pitchFamily="2" charset="-78"/>
              </a:rPr>
              <a:t>( کلاس، شیء، متد، ویژگی </a:t>
            </a:r>
            <a:r>
              <a:rPr lang="en-US" sz="2900" dirty="0">
                <a:latin typeface="Peyda" pitchFamily="2" charset="-78"/>
                <a:cs typeface="Peyda" pitchFamily="2" charset="-78"/>
              </a:rPr>
              <a:t>(</a:t>
            </a:r>
          </a:p>
          <a:p>
            <a:pPr lvl="1" algn="justLow" rtl="1">
              <a:buFont typeface="Arial" panose="020B0604020202020204" pitchFamily="34" charset="0"/>
              <a:buChar char="•"/>
            </a:pPr>
            <a:r>
              <a:rPr lang="fa-IR" sz="2600" dirty="0">
                <a:latin typeface="Peyda" pitchFamily="2" charset="-78"/>
                <a:cs typeface="Peyda" pitchFamily="2" charset="-78"/>
              </a:rPr>
              <a:t>فوتبالیست</a:t>
            </a:r>
            <a:endParaRPr lang="en-US" sz="2600" dirty="0">
              <a:latin typeface="Peyda" pitchFamily="2" charset="-78"/>
              <a:cs typeface="Peyda" pitchFamily="2" charset="-78"/>
            </a:endParaRPr>
          </a:p>
          <a:p>
            <a:pPr lvl="1" algn="justLow" rtl="1">
              <a:buFont typeface="Arial" panose="020B0604020202020204" pitchFamily="34" charset="0"/>
              <a:buChar char="•"/>
            </a:pPr>
            <a:r>
              <a:rPr lang="fa-IR" sz="2600" dirty="0">
                <a:latin typeface="Peyda" pitchFamily="2" charset="-78"/>
                <a:cs typeface="Peyda" pitchFamily="2" charset="-78"/>
              </a:rPr>
              <a:t>علی دایی</a:t>
            </a:r>
            <a:endParaRPr lang="en-US" sz="2600" dirty="0">
              <a:latin typeface="Peyda" pitchFamily="2" charset="-78"/>
              <a:cs typeface="Peyda" pitchFamily="2" charset="-78"/>
            </a:endParaRPr>
          </a:p>
          <a:p>
            <a:pPr lvl="1" algn="justLow" rtl="1">
              <a:buFont typeface="Arial" panose="020B0604020202020204" pitchFamily="34" charset="0"/>
              <a:buChar char="•"/>
            </a:pPr>
            <a:r>
              <a:rPr lang="fa-IR" sz="2600" dirty="0">
                <a:latin typeface="Peyda" pitchFamily="2" charset="-78"/>
                <a:cs typeface="Peyda" pitchFamily="2" charset="-78"/>
              </a:rPr>
              <a:t>شوت زدن</a:t>
            </a:r>
            <a:endParaRPr lang="en-US" sz="2600" dirty="0">
              <a:latin typeface="Peyda" pitchFamily="2" charset="-78"/>
              <a:cs typeface="Peyda" pitchFamily="2" charset="-78"/>
            </a:endParaRPr>
          </a:p>
          <a:p>
            <a:pPr lvl="1" algn="justLow" rtl="1">
              <a:buFont typeface="Arial" panose="020B0604020202020204" pitchFamily="34" charset="0"/>
              <a:buChar char="•"/>
            </a:pPr>
            <a:r>
              <a:rPr lang="fa-IR" sz="2600" dirty="0">
                <a:latin typeface="Peyda" pitchFamily="2" charset="-78"/>
                <a:cs typeface="Peyda" pitchFamily="2" charset="-78"/>
              </a:rPr>
              <a:t>سن بازیکن</a:t>
            </a:r>
          </a:p>
        </p:txBody>
      </p:sp>
    </p:spTree>
    <p:extLst>
      <p:ext uri="{BB962C8B-B14F-4D97-AF65-F5344CB8AC3E}">
        <p14:creationId xmlns:p14="http://schemas.microsoft.com/office/powerpoint/2010/main" val="1738028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کویز 2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Peyda" pitchFamily="2" charset="-78"/>
              <a:cs typeface="Peyda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0996"/>
            <a:ext cx="11029615" cy="4474354"/>
          </a:xfrm>
        </p:spPr>
        <p:txBody>
          <a:bodyPr anchor="ctr">
            <a:normAutofit/>
          </a:bodyPr>
          <a:lstStyle/>
          <a:p>
            <a:pPr algn="justLow" rtl="1">
              <a:buFont typeface="Arial" panose="020B0604020202020204" pitchFamily="34" charset="0"/>
              <a:buChar char="•"/>
            </a:pPr>
            <a:r>
              <a:rPr lang="fa-IR" sz="2900" dirty="0">
                <a:latin typeface="Peyda" pitchFamily="2" charset="-78"/>
                <a:cs typeface="Peyda" pitchFamily="2" charset="-78"/>
              </a:rPr>
              <a:t>فرض کنید می‌خواهیم برنامه‌ای برای مدیریت کتابخانه بنویسیم.</a:t>
            </a:r>
          </a:p>
          <a:p>
            <a:pPr algn="justLow" rtl="1">
              <a:buFont typeface="Arial" panose="020B0604020202020204" pitchFamily="34" charset="0"/>
              <a:buChar char="•"/>
            </a:pPr>
            <a:r>
              <a:rPr lang="fa-IR" sz="2900" dirty="0">
                <a:latin typeface="Peyda" pitchFamily="2" charset="-78"/>
                <a:cs typeface="Peyda" pitchFamily="2" charset="-78"/>
              </a:rPr>
              <a:t>هر یک از این موارد، با کدام یک از مفاهیم شیءگرا منطبق است؟</a:t>
            </a:r>
            <a:endParaRPr lang="en-US" sz="2900" dirty="0">
              <a:latin typeface="Peyda" pitchFamily="2" charset="-78"/>
              <a:cs typeface="Peyda" pitchFamily="2" charset="-78"/>
            </a:endParaRPr>
          </a:p>
          <a:p>
            <a:pPr algn="justLow" rtl="1">
              <a:buFont typeface="Arial" panose="020B0604020202020204" pitchFamily="34" charset="0"/>
              <a:buChar char="•"/>
            </a:pPr>
            <a:r>
              <a:rPr lang="fa-IR" sz="2900" dirty="0">
                <a:latin typeface="Peyda" pitchFamily="2" charset="-78"/>
                <a:cs typeface="Peyda" pitchFamily="2" charset="-78"/>
              </a:rPr>
              <a:t>( کلاس، شیء، متد، ویژگی </a:t>
            </a:r>
            <a:r>
              <a:rPr lang="en-US" sz="2900" dirty="0">
                <a:latin typeface="Peyda" pitchFamily="2" charset="-78"/>
                <a:cs typeface="Peyda" pitchFamily="2" charset="-78"/>
              </a:rPr>
              <a:t>(</a:t>
            </a:r>
          </a:p>
          <a:p>
            <a:pPr lvl="1" algn="justLow" rtl="1">
              <a:buFont typeface="Arial" panose="020B0604020202020204" pitchFamily="34" charset="0"/>
              <a:buChar char="•"/>
            </a:pPr>
            <a:r>
              <a:rPr lang="fa-IR" sz="2600" dirty="0">
                <a:latin typeface="Peyda" pitchFamily="2" charset="-78"/>
                <a:cs typeface="Peyda" pitchFamily="2" charset="-78"/>
              </a:rPr>
              <a:t>کتاب</a:t>
            </a:r>
          </a:p>
          <a:p>
            <a:pPr lvl="1" algn="justLow" rtl="1">
              <a:buFont typeface="Arial" panose="020B0604020202020204" pitchFamily="34" charset="0"/>
              <a:buChar char="•"/>
            </a:pPr>
            <a:r>
              <a:rPr lang="fa-IR" sz="2600" dirty="0">
                <a:latin typeface="Peyda" pitchFamily="2" charset="-78"/>
                <a:cs typeface="Peyda" pitchFamily="2" charset="-78"/>
              </a:rPr>
              <a:t>"شاهنامه"</a:t>
            </a:r>
          </a:p>
          <a:p>
            <a:pPr lvl="1" algn="justLow" rtl="1">
              <a:buFont typeface="Arial" panose="020B0604020202020204" pitchFamily="34" charset="0"/>
              <a:buChar char="•"/>
            </a:pPr>
            <a:r>
              <a:rPr lang="fa-IR" sz="2600" dirty="0">
                <a:latin typeface="Peyda" pitchFamily="2" charset="-78"/>
                <a:cs typeface="Peyda" pitchFamily="2" charset="-78"/>
              </a:rPr>
              <a:t>امانت دادن</a:t>
            </a:r>
          </a:p>
          <a:p>
            <a:pPr lvl="1" algn="justLow" rtl="1">
              <a:buFont typeface="Arial" panose="020B0604020202020204" pitchFamily="34" charset="0"/>
              <a:buChar char="•"/>
            </a:pPr>
            <a:r>
              <a:rPr lang="fa-IR" sz="2600">
                <a:latin typeface="Peyda" pitchFamily="2" charset="-78"/>
                <a:cs typeface="Peyda" pitchFamily="2" charset="-78"/>
              </a:rPr>
              <a:t>اسم </a:t>
            </a:r>
            <a:r>
              <a:rPr lang="fa-IR" sz="2600" dirty="0">
                <a:latin typeface="Peyda" pitchFamily="2" charset="-78"/>
                <a:cs typeface="Peyda" pitchFamily="2" charset="-78"/>
              </a:rPr>
              <a:t>کتاب</a:t>
            </a:r>
          </a:p>
        </p:txBody>
      </p:sp>
    </p:spTree>
    <p:extLst>
      <p:ext uri="{BB962C8B-B14F-4D97-AF65-F5344CB8AC3E}">
        <p14:creationId xmlns:p14="http://schemas.microsoft.com/office/powerpoint/2010/main" val="1452952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کویز 3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Peyda" pitchFamily="2" charset="-78"/>
              <a:cs typeface="Peyda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0996"/>
            <a:ext cx="11029615" cy="4474354"/>
          </a:xfrm>
        </p:spPr>
        <p:txBody>
          <a:bodyPr anchor="ctr">
            <a:normAutofit/>
          </a:bodyPr>
          <a:lstStyle/>
          <a:p>
            <a:pPr algn="justLow" rtl="1">
              <a:buFont typeface="Arial" panose="020B0604020202020204" pitchFamily="34" charset="0"/>
              <a:buChar char="•"/>
            </a:pPr>
            <a:r>
              <a:rPr lang="fa-IR" sz="2900" dirty="0">
                <a:latin typeface="Peyda" pitchFamily="2" charset="-78"/>
                <a:cs typeface="Peyda" pitchFamily="2" charset="-78"/>
              </a:rPr>
              <a:t>فرض کنید می‌خواهیم برنامه‌ای برای سیستم بانکی بنویسیم.</a:t>
            </a:r>
          </a:p>
          <a:p>
            <a:pPr algn="justLow" rtl="1">
              <a:buFont typeface="Arial" panose="020B0604020202020204" pitchFamily="34" charset="0"/>
              <a:buChar char="•"/>
            </a:pPr>
            <a:r>
              <a:rPr lang="fa-IR" sz="2900" dirty="0">
                <a:latin typeface="Peyda" pitchFamily="2" charset="-78"/>
                <a:cs typeface="Peyda" pitchFamily="2" charset="-78"/>
              </a:rPr>
              <a:t>هر یک از این موارد، با کدام یک از مفاهیم شیءگرا منطبق است؟</a:t>
            </a:r>
            <a:endParaRPr lang="en-US" sz="2900" dirty="0">
              <a:latin typeface="Peyda" pitchFamily="2" charset="-78"/>
              <a:cs typeface="Peyda" pitchFamily="2" charset="-78"/>
            </a:endParaRPr>
          </a:p>
          <a:p>
            <a:pPr algn="justLow" rtl="1">
              <a:buFont typeface="Arial" panose="020B0604020202020204" pitchFamily="34" charset="0"/>
              <a:buChar char="•"/>
            </a:pPr>
            <a:r>
              <a:rPr lang="fa-IR" sz="2900" dirty="0">
                <a:latin typeface="Peyda" pitchFamily="2" charset="-78"/>
                <a:cs typeface="Peyda" pitchFamily="2" charset="-78"/>
              </a:rPr>
              <a:t>( کلاس، شیء، متد، ویژگی </a:t>
            </a:r>
            <a:r>
              <a:rPr lang="en-US" sz="2900" dirty="0">
                <a:latin typeface="Peyda" pitchFamily="2" charset="-78"/>
                <a:cs typeface="Peyda" pitchFamily="2" charset="-78"/>
              </a:rPr>
              <a:t>(</a:t>
            </a:r>
          </a:p>
          <a:p>
            <a:pPr lvl="1" algn="justLow" rtl="1">
              <a:buFont typeface="Arial" panose="020B0604020202020204" pitchFamily="34" charset="0"/>
              <a:buChar char="•"/>
            </a:pPr>
            <a:r>
              <a:rPr lang="fa-IR" sz="2600" dirty="0">
                <a:latin typeface="Peyda" pitchFamily="2" charset="-78"/>
                <a:cs typeface="Peyda" pitchFamily="2" charset="-78"/>
              </a:rPr>
              <a:t>حساب بانکی</a:t>
            </a:r>
          </a:p>
          <a:p>
            <a:pPr lvl="1" algn="justLow" rtl="1">
              <a:buFont typeface="Arial" panose="020B0604020202020204" pitchFamily="34" charset="0"/>
              <a:buChar char="•"/>
            </a:pPr>
            <a:r>
              <a:rPr lang="fa-IR" sz="2600" dirty="0">
                <a:latin typeface="Peyda" pitchFamily="2" charset="-78"/>
                <a:cs typeface="Peyda" pitchFamily="2" charset="-78"/>
              </a:rPr>
              <a:t>حساب مریم علوی</a:t>
            </a:r>
          </a:p>
          <a:p>
            <a:pPr lvl="1" algn="justLow" rtl="1">
              <a:buFont typeface="Arial" panose="020B0604020202020204" pitchFamily="34" charset="0"/>
              <a:buChar char="•"/>
            </a:pPr>
            <a:r>
              <a:rPr lang="fa-IR" sz="2600" dirty="0">
                <a:latin typeface="Peyda" pitchFamily="2" charset="-78"/>
                <a:cs typeface="Peyda" pitchFamily="2" charset="-78"/>
              </a:rPr>
              <a:t>برداشت پول</a:t>
            </a:r>
          </a:p>
          <a:p>
            <a:pPr lvl="1" algn="justLow" rtl="1">
              <a:buFont typeface="Arial" panose="020B0604020202020204" pitchFamily="34" charset="0"/>
              <a:buChar char="•"/>
            </a:pPr>
            <a:r>
              <a:rPr lang="fa-IR" sz="2600" dirty="0">
                <a:latin typeface="Peyda" pitchFamily="2" charset="-78"/>
                <a:cs typeface="Peyda" pitchFamily="2" charset="-78"/>
              </a:rPr>
              <a:t>موجودی حساب</a:t>
            </a:r>
          </a:p>
        </p:txBody>
      </p:sp>
    </p:spTree>
    <p:extLst>
      <p:ext uri="{BB962C8B-B14F-4D97-AF65-F5344CB8AC3E}">
        <p14:creationId xmlns:p14="http://schemas.microsoft.com/office/powerpoint/2010/main" val="952716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کویز 4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Peyda" pitchFamily="2" charset="-78"/>
              <a:cs typeface="Peyda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0996"/>
            <a:ext cx="11029615" cy="4474354"/>
          </a:xfrm>
        </p:spPr>
        <p:txBody>
          <a:bodyPr anchor="ctr">
            <a:normAutofit/>
          </a:bodyPr>
          <a:lstStyle/>
          <a:p>
            <a:pPr algn="justLow" rtl="1">
              <a:buFont typeface="Arial" panose="020B0604020202020204" pitchFamily="34" charset="0"/>
              <a:buChar char="•"/>
            </a:pPr>
            <a:r>
              <a:rPr lang="fa-IR" sz="2900" dirty="0">
                <a:latin typeface="Peyda" pitchFamily="2" charset="-78"/>
                <a:cs typeface="Peyda" pitchFamily="2" charset="-78"/>
              </a:rPr>
              <a:t>فرض کنید می‌خواهیم برنامه‌ای برای یک فروشگاه آنلاین بنویسیم.</a:t>
            </a:r>
          </a:p>
          <a:p>
            <a:pPr algn="justLow" rtl="1">
              <a:buFont typeface="Arial" panose="020B0604020202020204" pitchFamily="34" charset="0"/>
              <a:buChar char="•"/>
            </a:pPr>
            <a:r>
              <a:rPr lang="fa-IR" sz="2900" dirty="0">
                <a:latin typeface="Peyda" pitchFamily="2" charset="-78"/>
                <a:cs typeface="Peyda" pitchFamily="2" charset="-78"/>
              </a:rPr>
              <a:t>هر یک از این موارد، با کدام یک از مفاهیم شیءگرا منطبق است؟</a:t>
            </a:r>
            <a:endParaRPr lang="en-US" sz="2900" dirty="0">
              <a:latin typeface="Peyda" pitchFamily="2" charset="-78"/>
              <a:cs typeface="Peyda" pitchFamily="2" charset="-78"/>
            </a:endParaRPr>
          </a:p>
          <a:p>
            <a:pPr algn="justLow" rtl="1">
              <a:buFont typeface="Arial" panose="020B0604020202020204" pitchFamily="34" charset="0"/>
              <a:buChar char="•"/>
            </a:pPr>
            <a:r>
              <a:rPr lang="fa-IR" sz="2900" dirty="0">
                <a:latin typeface="Peyda" pitchFamily="2" charset="-78"/>
                <a:cs typeface="Peyda" pitchFamily="2" charset="-78"/>
              </a:rPr>
              <a:t>( کلاس، شیء، متد، ویژگی </a:t>
            </a:r>
            <a:r>
              <a:rPr lang="en-US" sz="2900" dirty="0">
                <a:latin typeface="Peyda" pitchFamily="2" charset="-78"/>
                <a:cs typeface="Peyda" pitchFamily="2" charset="-78"/>
              </a:rPr>
              <a:t>(</a:t>
            </a:r>
          </a:p>
          <a:p>
            <a:pPr lvl="1" algn="justLow" rtl="1">
              <a:buFont typeface="Arial" panose="020B0604020202020204" pitchFamily="34" charset="0"/>
              <a:buChar char="•"/>
            </a:pPr>
            <a:r>
              <a:rPr lang="fa-IR" sz="2600" dirty="0">
                <a:latin typeface="Peyda" pitchFamily="2" charset="-78"/>
                <a:cs typeface="Peyda" pitchFamily="2" charset="-78"/>
              </a:rPr>
              <a:t>محصول</a:t>
            </a:r>
          </a:p>
          <a:p>
            <a:pPr lvl="1" algn="justLow" rtl="1">
              <a:buFont typeface="Arial" panose="020B0604020202020204" pitchFamily="34" charset="0"/>
              <a:buChar char="•"/>
            </a:pPr>
            <a:r>
              <a:rPr lang="fa-IR" sz="2600" dirty="0">
                <a:latin typeface="Peyda" pitchFamily="2" charset="-78"/>
                <a:cs typeface="Peyda" pitchFamily="2" charset="-78"/>
              </a:rPr>
              <a:t>گوشی سامسونگ </a:t>
            </a:r>
            <a:r>
              <a:rPr lang="en-US" sz="2600" dirty="0">
                <a:latin typeface="Peyda" pitchFamily="2" charset="-78"/>
                <a:cs typeface="Peyda" pitchFamily="2" charset="-78"/>
              </a:rPr>
              <a:t>A50</a:t>
            </a:r>
            <a:endParaRPr lang="fa-IR" sz="2600" dirty="0">
              <a:latin typeface="Peyda" pitchFamily="2" charset="-78"/>
              <a:cs typeface="Peyda" pitchFamily="2" charset="-78"/>
            </a:endParaRPr>
          </a:p>
          <a:p>
            <a:pPr lvl="1" algn="justLow" rtl="1">
              <a:buFont typeface="Arial" panose="020B0604020202020204" pitchFamily="34" charset="0"/>
              <a:buChar char="•"/>
            </a:pPr>
            <a:r>
              <a:rPr lang="fa-IR" sz="2600" dirty="0">
                <a:latin typeface="Peyda" pitchFamily="2" charset="-78"/>
                <a:cs typeface="Peyda" pitchFamily="2" charset="-78"/>
              </a:rPr>
              <a:t>افزودن به سبد خرید</a:t>
            </a:r>
          </a:p>
          <a:p>
            <a:pPr lvl="1" algn="justLow" rtl="1">
              <a:buFont typeface="Arial" panose="020B0604020202020204" pitchFamily="34" charset="0"/>
              <a:buChar char="•"/>
            </a:pPr>
            <a:r>
              <a:rPr lang="fa-IR" sz="2600" dirty="0">
                <a:latin typeface="Peyda" pitchFamily="2" charset="-78"/>
                <a:cs typeface="Peyda" pitchFamily="2" charset="-78"/>
              </a:rPr>
              <a:t>قیمت محصول</a:t>
            </a:r>
          </a:p>
        </p:txBody>
      </p:sp>
    </p:spTree>
    <p:extLst>
      <p:ext uri="{BB962C8B-B14F-4D97-AF65-F5344CB8AC3E}">
        <p14:creationId xmlns:p14="http://schemas.microsoft.com/office/powerpoint/2010/main" val="134719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سرفصل مطالب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Peyda" pitchFamily="2" charset="-78"/>
              <a:cs typeface="Peyda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0996"/>
            <a:ext cx="11029615" cy="4474354"/>
          </a:xfrm>
        </p:spPr>
        <p:txBody>
          <a:bodyPr anchor="ctr"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برنامه نویسی شیءگرا</a:t>
            </a:r>
          </a:p>
          <a:p>
            <a:pPr marL="0" indent="0" algn="l">
              <a:buNone/>
            </a:pPr>
            <a:r>
              <a:rPr lang="en-US" sz="3600" dirty="0">
                <a:latin typeface="Peyda" pitchFamily="2" charset="-78"/>
                <a:cs typeface="Peyda" pitchFamily="2" charset="-78"/>
              </a:rPr>
              <a:t>Object Oriented Programming (OOP)</a:t>
            </a:r>
            <a:endParaRPr lang="fa-IR" sz="3600" dirty="0">
              <a:latin typeface="Peyda" pitchFamily="2" charset="-78"/>
              <a:cs typeface="Peyda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 کلاس، شیء، ویژگی ها و متدها</a:t>
            </a:r>
            <a:endParaRPr lang="en-US" sz="3600" dirty="0">
              <a:latin typeface="Peyda" pitchFamily="2" charset="-78"/>
              <a:cs typeface="Peyd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28443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کویز 5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Peyda" pitchFamily="2" charset="-78"/>
              <a:cs typeface="Peyda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0996"/>
            <a:ext cx="11029615" cy="4474354"/>
          </a:xfrm>
        </p:spPr>
        <p:txBody>
          <a:bodyPr anchor="ctr">
            <a:normAutofit/>
          </a:bodyPr>
          <a:lstStyle/>
          <a:p>
            <a:pPr algn="justLow" rtl="1">
              <a:buFont typeface="Arial" panose="020B0604020202020204" pitchFamily="34" charset="0"/>
              <a:buChar char="•"/>
            </a:pPr>
            <a:r>
              <a:rPr lang="fa-IR" sz="2900" dirty="0">
                <a:latin typeface="Peyda" pitchFamily="2" charset="-78"/>
                <a:cs typeface="Peyda" pitchFamily="2" charset="-78"/>
              </a:rPr>
              <a:t>فرض کنید می‌خواهیم برنامه‌ای برای مدیریت بیمارستان بنویسیم.</a:t>
            </a:r>
          </a:p>
          <a:p>
            <a:pPr algn="justLow" rtl="1">
              <a:buFont typeface="Arial" panose="020B0604020202020204" pitchFamily="34" charset="0"/>
              <a:buChar char="•"/>
            </a:pPr>
            <a:r>
              <a:rPr lang="fa-IR" sz="2900" dirty="0">
                <a:latin typeface="Peyda" pitchFamily="2" charset="-78"/>
                <a:cs typeface="Peyda" pitchFamily="2" charset="-78"/>
              </a:rPr>
              <a:t>هر یک از این موارد، با کدام یک از مفاهیم شیءگرا منطبق است؟</a:t>
            </a:r>
            <a:endParaRPr lang="en-US" sz="2900" dirty="0">
              <a:latin typeface="Peyda" pitchFamily="2" charset="-78"/>
              <a:cs typeface="Peyda" pitchFamily="2" charset="-78"/>
            </a:endParaRPr>
          </a:p>
          <a:p>
            <a:pPr algn="justLow" rtl="1">
              <a:buFont typeface="Arial" panose="020B0604020202020204" pitchFamily="34" charset="0"/>
              <a:buChar char="•"/>
            </a:pPr>
            <a:r>
              <a:rPr lang="fa-IR" sz="2900" dirty="0">
                <a:latin typeface="Peyda" pitchFamily="2" charset="-78"/>
                <a:cs typeface="Peyda" pitchFamily="2" charset="-78"/>
              </a:rPr>
              <a:t>( کلاس، شیء، متد، ویژگی </a:t>
            </a:r>
            <a:r>
              <a:rPr lang="en-US" sz="2900" dirty="0">
                <a:latin typeface="Peyda" pitchFamily="2" charset="-78"/>
                <a:cs typeface="Peyda" pitchFamily="2" charset="-78"/>
              </a:rPr>
              <a:t>(</a:t>
            </a:r>
          </a:p>
          <a:p>
            <a:pPr lvl="1" algn="justLow" rtl="1">
              <a:buFont typeface="Arial" panose="020B0604020202020204" pitchFamily="34" charset="0"/>
              <a:buChar char="•"/>
            </a:pPr>
            <a:r>
              <a:rPr lang="fa-IR" sz="2600" dirty="0">
                <a:latin typeface="Peyda" pitchFamily="2" charset="-78"/>
                <a:cs typeface="Peyda" pitchFamily="2" charset="-78"/>
              </a:rPr>
              <a:t>بیمار</a:t>
            </a:r>
          </a:p>
          <a:p>
            <a:pPr lvl="1" algn="justLow" rtl="1">
              <a:buFont typeface="Arial" panose="020B0604020202020204" pitchFamily="34" charset="0"/>
              <a:buChar char="•"/>
            </a:pPr>
            <a:r>
              <a:rPr lang="fa-IR" sz="2600" dirty="0">
                <a:latin typeface="Peyda" pitchFamily="2" charset="-78"/>
                <a:cs typeface="Peyda" pitchFamily="2" charset="-78"/>
              </a:rPr>
              <a:t>علی رضایی</a:t>
            </a:r>
          </a:p>
          <a:p>
            <a:pPr lvl="1" algn="justLow" rtl="1">
              <a:buFont typeface="Arial" panose="020B0604020202020204" pitchFamily="34" charset="0"/>
              <a:buChar char="•"/>
            </a:pPr>
            <a:r>
              <a:rPr lang="fa-IR" sz="2600" dirty="0">
                <a:latin typeface="Peyda" pitchFamily="2" charset="-78"/>
                <a:cs typeface="Peyda" pitchFamily="2" charset="-78"/>
              </a:rPr>
              <a:t>ثبت نوبت</a:t>
            </a:r>
          </a:p>
          <a:p>
            <a:pPr lvl="1" algn="justLow" rtl="1">
              <a:buFont typeface="Arial" panose="020B0604020202020204" pitchFamily="34" charset="0"/>
              <a:buChar char="•"/>
            </a:pPr>
            <a:r>
              <a:rPr lang="fa-IR" sz="2600" dirty="0">
                <a:latin typeface="Peyda" pitchFamily="2" charset="-78"/>
                <a:cs typeface="Peyda" pitchFamily="2" charset="-78"/>
              </a:rPr>
              <a:t>سن بیمار</a:t>
            </a:r>
          </a:p>
        </p:txBody>
      </p:sp>
    </p:spTree>
    <p:extLst>
      <p:ext uri="{BB962C8B-B14F-4D97-AF65-F5344CB8AC3E}">
        <p14:creationId xmlns:p14="http://schemas.microsoft.com/office/powerpoint/2010/main" val="2078894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فضای مسئله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0996"/>
            <a:ext cx="11029615" cy="4474354"/>
          </a:xfrm>
        </p:spPr>
        <p:txBody>
          <a:bodyPr anchor="ctr"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فضایی که در آن مسئله وجود دارد: مثل کتابخانه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مؤلفه های فضای مسئله ی کتابخانه: کتاب، عضو، قفسه، امانت و ...</a:t>
            </a:r>
          </a:p>
        </p:txBody>
      </p:sp>
    </p:spTree>
    <p:extLst>
      <p:ext uri="{BB962C8B-B14F-4D97-AF65-F5344CB8AC3E}">
        <p14:creationId xmlns:p14="http://schemas.microsoft.com/office/powerpoint/2010/main" val="54211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فضای مسئله: سیستم مدیریت دانشگاه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0996"/>
            <a:ext cx="11029615" cy="4474354"/>
          </a:xfrm>
        </p:spPr>
        <p:txBody>
          <a:bodyPr anchor="ctr">
            <a:normAutofit fontScale="92500" lnSpcReduction="10000"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توضیح: سیستمی برای مدیریت اطلاعات دانشجویان، اساتید، دروس و ثبت‌نام در یک دانشگاه.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مؤلفه‌های فضای مسئله: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3300" dirty="0">
                <a:latin typeface="Peyda" pitchFamily="2" charset="-78"/>
                <a:cs typeface="Peyda" pitchFamily="2" charset="-78"/>
              </a:rPr>
              <a:t>دانشجو (نام، شماره دانشجویی، معدل)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3300" dirty="0">
                <a:latin typeface="Peyda" pitchFamily="2" charset="-78"/>
                <a:cs typeface="Peyda" pitchFamily="2" charset="-78"/>
              </a:rPr>
              <a:t>استاد (نام، کد استادی، دپارتمان)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3300" dirty="0">
                <a:latin typeface="Peyda" pitchFamily="2" charset="-78"/>
                <a:cs typeface="Peyda" pitchFamily="2" charset="-78"/>
              </a:rPr>
              <a:t>درس (کد درس، نام درس، تعداد واحد)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3300" dirty="0">
                <a:latin typeface="Peyda" pitchFamily="2" charset="-78"/>
                <a:cs typeface="Peyda" pitchFamily="2" charset="-78"/>
              </a:rPr>
              <a:t>کلاس (شماره کلاس، زمان، مکان)</a:t>
            </a:r>
          </a:p>
        </p:txBody>
      </p:sp>
    </p:spTree>
    <p:extLst>
      <p:ext uri="{BB962C8B-B14F-4D97-AF65-F5344CB8AC3E}">
        <p14:creationId xmlns:p14="http://schemas.microsoft.com/office/powerpoint/2010/main" val="291255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فضای مسئله: فروشگاه آنلاین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0996"/>
            <a:ext cx="11029615" cy="4474354"/>
          </a:xfrm>
        </p:spPr>
        <p:txBody>
          <a:bodyPr anchor="ctr">
            <a:normAutofit fontScale="92500" lnSpcReduction="20000"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توضیح: سیستمی برای خرید و فروش محصولات به صورت آنلاین، مشابه یک وب‌سایت تجارت الکترونیک.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مؤلفه‌های فضای مسئله: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3300" dirty="0">
                <a:latin typeface="Peyda" pitchFamily="2" charset="-78"/>
                <a:cs typeface="Peyda" pitchFamily="2" charset="-78"/>
              </a:rPr>
              <a:t>محصول (نام، کد، قیمت، موجودی)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3300" dirty="0">
                <a:latin typeface="Peyda" pitchFamily="2" charset="-78"/>
                <a:cs typeface="Peyda" pitchFamily="2" charset="-78"/>
              </a:rPr>
              <a:t>مشتری (نام، آدرس، شماره تماس)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3300" dirty="0">
                <a:latin typeface="Peyda" pitchFamily="2" charset="-78"/>
                <a:cs typeface="Peyda" pitchFamily="2" charset="-78"/>
              </a:rPr>
              <a:t>سبد خرید (محصولات، تعداد)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3300" dirty="0">
                <a:latin typeface="Peyda" pitchFamily="2" charset="-78"/>
                <a:cs typeface="Peyda" pitchFamily="2" charset="-78"/>
              </a:rPr>
              <a:t>سفارش (شماره سفارش، تاریخ، وضعیت)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3300" dirty="0">
                <a:latin typeface="Peyda" pitchFamily="2" charset="-78"/>
                <a:cs typeface="Peyda" pitchFamily="2" charset="-78"/>
              </a:rPr>
              <a:t>پرداخت (مبلغ، روش پرداخت، تاریخ)</a:t>
            </a:r>
            <a:endParaRPr lang="fa-IR" sz="3000" dirty="0">
              <a:latin typeface="Peyda" pitchFamily="2" charset="-78"/>
              <a:cs typeface="Peyd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0679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فضای مسئله: بیمارستان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0996"/>
            <a:ext cx="11029615" cy="4474354"/>
          </a:xfrm>
        </p:spPr>
        <p:txBody>
          <a:bodyPr anchor="ctr">
            <a:normAutofit fontScale="92500" lnSpcReduction="20000"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توضیح: سیستمی برای مدیریت بیماران، پزشکان و خدمات درمانی در یک بیمارستان.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مؤلفه‌های فضای مسئله: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3300" dirty="0">
                <a:latin typeface="Peyda" pitchFamily="2" charset="-78"/>
                <a:cs typeface="Peyda" pitchFamily="2" charset="-78"/>
              </a:rPr>
              <a:t>بیمار (نام، کد بیمار، سن، بیماری)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3300" dirty="0">
                <a:latin typeface="Peyda" pitchFamily="2" charset="-78"/>
                <a:cs typeface="Peyda" pitchFamily="2" charset="-78"/>
              </a:rPr>
              <a:t>پزشک (نام، تخصص، کد پرسنلی)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3300" dirty="0">
                <a:latin typeface="Peyda" pitchFamily="2" charset="-78"/>
                <a:cs typeface="Peyda" pitchFamily="2" charset="-78"/>
              </a:rPr>
              <a:t>نوبت (تاریخ، ساعت، پزشک)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3300" dirty="0">
                <a:latin typeface="Peyda" pitchFamily="2" charset="-78"/>
                <a:cs typeface="Peyda" pitchFamily="2" charset="-78"/>
              </a:rPr>
              <a:t>پرونده پزشکی (بیمار، تشخیص، درمان)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3300" dirty="0">
                <a:latin typeface="Peyda" pitchFamily="2" charset="-78"/>
                <a:cs typeface="Peyda" pitchFamily="2" charset="-78"/>
              </a:rPr>
              <a:t>بخش (نام بخش، ظرفیت، مسئول)</a:t>
            </a:r>
            <a:endParaRPr lang="fa-IR" sz="2700" dirty="0">
              <a:latin typeface="Peyda" pitchFamily="2" charset="-78"/>
              <a:cs typeface="Peyd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1408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فضای مسئله: سیستم حمل‌ونقل عمومی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0996"/>
            <a:ext cx="11029615" cy="4474354"/>
          </a:xfrm>
        </p:spPr>
        <p:txBody>
          <a:bodyPr anchor="ctr">
            <a:normAutofit fontScale="92500" lnSpcReduction="20000"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توضیح: سیستمی برای مدیریت اتوبوس‌ها، مسیرها و بلیط‌ها در یک شهر.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مؤلفه‌های فضای مسئله: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3300" dirty="0">
                <a:latin typeface="Peyda" pitchFamily="2" charset="-78"/>
                <a:cs typeface="Peyda" pitchFamily="2" charset="-78"/>
              </a:rPr>
              <a:t>اتوبوس (شماره، ظرفیت، راننده)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3300" dirty="0">
                <a:latin typeface="Peyda" pitchFamily="2" charset="-78"/>
                <a:cs typeface="Peyda" pitchFamily="2" charset="-78"/>
              </a:rPr>
              <a:t>مسیر (کد مسیر، مبدا، مقصد)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3300" dirty="0">
                <a:latin typeface="Peyda" pitchFamily="2" charset="-78"/>
                <a:cs typeface="Peyda" pitchFamily="2" charset="-78"/>
              </a:rPr>
              <a:t>بلیط (شماره بلیط، تاریخ، قیمت)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3300" dirty="0">
                <a:latin typeface="Peyda" pitchFamily="2" charset="-78"/>
                <a:cs typeface="Peyda" pitchFamily="2" charset="-78"/>
              </a:rPr>
              <a:t>مسافر (نام، شماره شناسایی)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3300" dirty="0">
                <a:latin typeface="Peyda" pitchFamily="2" charset="-78"/>
                <a:cs typeface="Peyda" pitchFamily="2" charset="-78"/>
              </a:rPr>
              <a:t>ایستگاه (نام، موقعیت جغرافیایی)</a:t>
            </a:r>
            <a:endParaRPr lang="fa-IR" sz="2400" dirty="0">
              <a:latin typeface="Peyda" pitchFamily="2" charset="-78"/>
              <a:cs typeface="Peyd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3393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فضای مسئله: رستوران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0996"/>
            <a:ext cx="11029615" cy="4474354"/>
          </a:xfrm>
        </p:spPr>
        <p:txBody>
          <a:bodyPr anchor="ctr">
            <a:normAutofit fontScale="92500" lnSpcReduction="20000"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توضیح: سیستمی برای مدیریت سفارشات، منو و کارکنان در یک رستوران.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مؤلفه‌های فضای مسئله: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3300" dirty="0">
                <a:latin typeface="Peyda" pitchFamily="2" charset="-78"/>
                <a:cs typeface="Peyda" pitchFamily="2" charset="-78"/>
              </a:rPr>
              <a:t>غذا (نام، قیمت، مواد اولیه)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3300" dirty="0">
                <a:latin typeface="Peyda" pitchFamily="2" charset="-78"/>
                <a:cs typeface="Peyda" pitchFamily="2" charset="-78"/>
              </a:rPr>
              <a:t>مشتری (نام، شماره میز)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3300" dirty="0">
                <a:latin typeface="Peyda" pitchFamily="2" charset="-78"/>
                <a:cs typeface="Peyda" pitchFamily="2" charset="-78"/>
              </a:rPr>
              <a:t>سفارش (شماره سفارش، غذاها، زمان)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3300" dirty="0">
                <a:latin typeface="Peyda" pitchFamily="2" charset="-78"/>
                <a:cs typeface="Peyda" pitchFamily="2" charset="-78"/>
              </a:rPr>
              <a:t>گارسون (نام، کد پرسنلی)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3300" dirty="0">
                <a:latin typeface="Peyda" pitchFamily="2" charset="-78"/>
                <a:cs typeface="Peyda" pitchFamily="2" charset="-78"/>
              </a:rPr>
              <a:t>میز (شماره، ظرفیت)</a:t>
            </a:r>
            <a:endParaRPr lang="fa-IR" sz="2100" dirty="0">
              <a:latin typeface="Peyda" pitchFamily="2" charset="-78"/>
              <a:cs typeface="Peyd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9513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{E0B9EC90-9CF9-42E4-A9C6-6E6FF041D4B6}tf33552983_win32</Template>
  <TotalTime>841</TotalTime>
  <Words>1418</Words>
  <Application>Microsoft Office PowerPoint</Application>
  <PresentationFormat>Widescreen</PresentationFormat>
  <Paragraphs>177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Aptos</vt:lpstr>
      <vt:lpstr>Arial</vt:lpstr>
      <vt:lpstr>Franklin Gothic Book</vt:lpstr>
      <vt:lpstr>Franklin Gothic Demi</vt:lpstr>
      <vt:lpstr>JetBrains Mono</vt:lpstr>
      <vt:lpstr>Peyda</vt:lpstr>
      <vt:lpstr>Wingdings 2</vt:lpstr>
      <vt:lpstr>DividendVTI</vt:lpstr>
      <vt:lpstr>PowerPoint Presentation</vt:lpstr>
      <vt:lpstr>PowerPoint Presentation</vt:lpstr>
      <vt:lpstr>سرفصل مطالب</vt:lpstr>
      <vt:lpstr>فضای مسئله</vt:lpstr>
      <vt:lpstr>فضای مسئله: سیستم مدیریت دانشگاه</vt:lpstr>
      <vt:lpstr>فضای مسئله: فروشگاه آنلاین</vt:lpstr>
      <vt:lpstr>فضای مسئله: بیمارستان</vt:lpstr>
      <vt:lpstr>فضای مسئله: سیستم حمل‌ونقل عمومی</vt:lpstr>
      <vt:lpstr>فضای مسئله: رستوران</vt:lpstr>
      <vt:lpstr>رویکرد شیءگرا</vt:lpstr>
      <vt:lpstr>برنامه نویسی شیءگرا</vt:lpstr>
      <vt:lpstr>مشخصات برنامه نویسی شیءگرا</vt:lpstr>
      <vt:lpstr>شیء Object))</vt:lpstr>
      <vt:lpstr>کلاس Class))</vt:lpstr>
      <vt:lpstr>ویژگی‌ها و رفتارهای کلاس‌ها در شیءگرایی</vt:lpstr>
      <vt:lpstr>کلاس دانشجو</vt:lpstr>
      <vt:lpstr>کلاس دانشجو</vt:lpstr>
      <vt:lpstr>کلاس دانشجو</vt:lpstr>
      <vt:lpstr>کلاس کتاب</vt:lpstr>
      <vt:lpstr>کلاس کتاب</vt:lpstr>
      <vt:lpstr>کلاس کتاب</vt:lpstr>
      <vt:lpstr>فضای مسئله: دانشگاه</vt:lpstr>
      <vt:lpstr>فضای مسئله: فروشگاه آنلاین</vt:lpstr>
      <vt:lpstr>فضای مسئله: سیستم حمل‌ونقل عمومی</vt:lpstr>
      <vt:lpstr>فضای مسئله: رستوران</vt:lpstr>
      <vt:lpstr>کویز 1</vt:lpstr>
      <vt:lpstr>کویز 2</vt:lpstr>
      <vt:lpstr>کویز 3</vt:lpstr>
      <vt:lpstr>کویز 4</vt:lpstr>
      <vt:lpstr>کویز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hossein bazmandegan</dc:creator>
  <cp:lastModifiedBy>hossein bazmandegan</cp:lastModifiedBy>
  <cp:revision>14</cp:revision>
  <dcterms:created xsi:type="dcterms:W3CDTF">2025-04-25T13:36:39Z</dcterms:created>
  <dcterms:modified xsi:type="dcterms:W3CDTF">2025-04-27T09:28:09Z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