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65" r:id="rId5"/>
    <p:sldId id="268" r:id="rId6"/>
    <p:sldId id="269" r:id="rId7"/>
    <p:sldId id="270" r:id="rId8"/>
    <p:sldId id="276" r:id="rId9"/>
    <p:sldId id="277" r:id="rId10"/>
    <p:sldId id="278" r:id="rId11"/>
    <p:sldId id="274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2" d="100"/>
          <a:sy n="132" d="100"/>
        </p:scale>
        <p:origin x="-1014" y="-78"/>
      </p:cViewPr>
      <p:guideLst>
        <p:guide orient="horz" pos="663"/>
        <p:guide orient="horz" pos="1053"/>
        <p:guide orient="horz" pos="879"/>
        <p:guide orient="horz" pos="4131"/>
        <p:guide pos="312"/>
        <p:guide pos="5465"/>
        <p:guide pos="1066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095A-A8C5-4CE7-AD6F-21E3B5E2557D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C3B6-F383-4F52-A3BE-D09B414F0F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8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2440" y="3717032"/>
            <a:ext cx="7920000" cy="1800000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Univer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22" name="Grafik 21" descr="VIP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50964" y="260648"/>
            <a:ext cx="1110857" cy="648000"/>
          </a:xfrm>
          <a:prstGeom prst="rect">
            <a:avLst/>
          </a:prstGeom>
        </p:spPr>
      </p:pic>
      <p:pic>
        <p:nvPicPr>
          <p:cNvPr id="2050" name="Picture 2" descr="R:\NID\NID-12003_PPT_Master\PM\PRAESENTATION\PPT_ELEMENTE\powered_by_NI-03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4052" y="6369538"/>
            <a:ext cx="1440160" cy="263791"/>
          </a:xfrm>
          <a:prstGeom prst="rect">
            <a:avLst/>
          </a:prstGeom>
          <a:noFill/>
        </p:spPr>
      </p:pic>
      <p:pic>
        <p:nvPicPr>
          <p:cNvPr id="2053" name="Picture 5" descr="R:\NID\NID-12003_PPT_Master\PM\PRAESENTATION\PPT_ELEMENTE\Pfeile_blau-und-grau.png"/>
          <p:cNvPicPr>
            <a:picLocks noChangeAspect="1" noChangeArrowheads="1"/>
          </p:cNvPicPr>
          <p:nvPr userDrawn="1"/>
        </p:nvPicPr>
        <p:blipFill>
          <a:blip r:embed="rId4" cstate="print"/>
          <a:srcRect l="45818" r="27289"/>
          <a:stretch>
            <a:fillRect/>
          </a:stretch>
        </p:blipFill>
        <p:spPr bwMode="auto">
          <a:xfrm>
            <a:off x="1638092" y="2043164"/>
            <a:ext cx="7614428" cy="648000"/>
          </a:xfrm>
          <a:prstGeom prst="rect">
            <a:avLst/>
          </a:prstGeom>
          <a:noFill/>
        </p:spPr>
      </p:pic>
      <p:pic>
        <p:nvPicPr>
          <p:cNvPr id="2054" name="Picture 6" descr="R:\NID\NID-12003_PPT_Master\PM\PRAESENTATION\PPT_ELEMENTE\Pfeile_blau-und-grau.png"/>
          <p:cNvPicPr>
            <a:picLocks noChangeAspect="1" noChangeArrowheads="1"/>
          </p:cNvPicPr>
          <p:nvPr userDrawn="1"/>
        </p:nvPicPr>
        <p:blipFill>
          <a:blip r:embed="rId4" cstate="print"/>
          <a:srcRect l="37557" r="56339"/>
          <a:stretch>
            <a:fillRect/>
          </a:stretch>
        </p:blipFill>
        <p:spPr bwMode="auto">
          <a:xfrm>
            <a:off x="0" y="1124744"/>
            <a:ext cx="1728176" cy="648000"/>
          </a:xfrm>
          <a:prstGeom prst="rect">
            <a:avLst/>
          </a:prstGeom>
          <a:noFill/>
        </p:spPr>
      </p:pic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612440" y="2852936"/>
            <a:ext cx="7920000" cy="79208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3" descr="\\WinFileSvH\DVEE$Root\Brand\Eigene Dateien\My Pictures\GSI_Logo_rgb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345297"/>
            <a:ext cx="864095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4" name="Inhaltsplatzhalter 11"/>
          <p:cNvSpPr>
            <a:spLocks noGrp="1"/>
          </p:cNvSpPr>
          <p:nvPr>
            <p:ph sz="quarter" idx="10"/>
          </p:nvPr>
        </p:nvSpPr>
        <p:spPr>
          <a:xfrm>
            <a:off x="468000" y="1620000"/>
            <a:ext cx="8172000" cy="446405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600"/>
            </a:lvl5pPr>
          </a:lstStyle>
          <a:p>
            <a:pPr marL="0" lvl="0" indent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000" y="1619999"/>
            <a:ext cx="8172000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2 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77255"/>
            <a:ext cx="8172000" cy="6480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468000" y="1620000"/>
            <a:ext cx="3960812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4"/>
          <p:cNvSpPr>
            <a:spLocks noGrp="1"/>
          </p:cNvSpPr>
          <p:nvPr>
            <p:ph sz="quarter" idx="12"/>
          </p:nvPr>
        </p:nvSpPr>
        <p:spPr>
          <a:xfrm>
            <a:off x="4679188" y="1620000"/>
            <a:ext cx="3960812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000" y="1619999"/>
            <a:ext cx="8172000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pic>
        <p:nvPicPr>
          <p:cNvPr id="1026" name="Picture 2" descr="R:\NID\NID-12003_PPT_Master\PM\PRAESENTATION\PPT_ELEMENTE\Pfeil_rot.png"/>
          <p:cNvPicPr>
            <a:picLocks noChangeAspect="1" noChangeArrowheads="1"/>
          </p:cNvPicPr>
          <p:nvPr userDrawn="1"/>
        </p:nvPicPr>
        <p:blipFill>
          <a:blip r:embed="rId2" cstate="print"/>
          <a:srcRect l="88266" t="74761"/>
          <a:stretch>
            <a:fillRect/>
          </a:stretch>
        </p:blipFill>
        <p:spPr bwMode="auto">
          <a:xfrm rot="10800000">
            <a:off x="8101013" y="332656"/>
            <a:ext cx="1042987" cy="551720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 userDrawn="1"/>
        </p:nvSpPr>
        <p:spPr>
          <a:xfrm>
            <a:off x="8428740" y="315564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</a:rPr>
              <a:t>DEMO</a:t>
            </a:r>
            <a:endParaRPr lang="de-DE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577255"/>
            <a:ext cx="8172000" cy="6480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620000"/>
            <a:ext cx="8172000" cy="446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pic>
        <p:nvPicPr>
          <p:cNvPr id="1033" name="Picture 9" descr="R:\NID\NID-12003_PPT_Master\PM\PRAESENTATION\PPT_ELEMENTE\Schmuckelement_Linie_gepunktet_final-02.png"/>
          <p:cNvPicPr>
            <a:picLocks noChangeAspect="1" noChangeArrowheads="1"/>
          </p:cNvPicPr>
          <p:nvPr/>
        </p:nvPicPr>
        <p:blipFill>
          <a:blip r:embed="rId7" cstate="print"/>
          <a:srcRect r="2217"/>
          <a:stretch>
            <a:fillRect/>
          </a:stretch>
        </p:blipFill>
        <p:spPr bwMode="auto">
          <a:xfrm>
            <a:off x="438394" y="6154498"/>
            <a:ext cx="8237294" cy="231788"/>
          </a:xfrm>
          <a:prstGeom prst="rect">
            <a:avLst/>
          </a:prstGeom>
          <a:noFill/>
        </p:spPr>
      </p:pic>
      <p:pic>
        <p:nvPicPr>
          <p:cNvPr id="6" name="Grafik 5" descr="VIP_logo.png"/>
          <p:cNvPicPr>
            <a:picLocks noChangeAspect="1"/>
          </p:cNvPicPr>
          <p:nvPr/>
        </p:nvPicPr>
        <p:blipFill>
          <a:blip r:embed="rId8" cstate="print"/>
          <a:srcRect b="18184"/>
          <a:stretch>
            <a:fillRect/>
          </a:stretch>
        </p:blipFill>
        <p:spPr>
          <a:xfrm>
            <a:off x="7983012" y="6345368"/>
            <a:ext cx="678859" cy="323992"/>
          </a:xfrm>
          <a:prstGeom prst="rect">
            <a:avLst/>
          </a:prstGeom>
        </p:spPr>
      </p:pic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Picture 5" descr="R:\NID\NID-12003_PPT_Master\PM\PRAESENTATION\PPT_ELEMENTE\Pfeile_blau-und-grau.png"/>
          <p:cNvPicPr>
            <a:picLocks noChangeAspect="1" noChangeArrowheads="1"/>
          </p:cNvPicPr>
          <p:nvPr/>
        </p:nvPicPr>
        <p:blipFill>
          <a:blip r:embed="rId9" cstate="print"/>
          <a:srcRect l="45818" r="14042"/>
          <a:stretch>
            <a:fillRect/>
          </a:stretch>
        </p:blipFill>
        <p:spPr bwMode="auto">
          <a:xfrm flipH="1">
            <a:off x="-108520" y="918143"/>
            <a:ext cx="8207771" cy="468000"/>
          </a:xfrm>
          <a:prstGeom prst="rect">
            <a:avLst/>
          </a:prstGeom>
          <a:noFill/>
        </p:spPr>
      </p:pic>
      <p:pic>
        <p:nvPicPr>
          <p:cNvPr id="1027" name="Picture 3" descr="\\WinFileSvH\DVEE$Root\Brand\Eigene Dateien\My Pictures\GSI_Logo_rgb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4" y="6345368"/>
            <a:ext cx="864095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Univers" pitchFamily="34" charset="0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spcBef>
          <a:spcPct val="20000"/>
        </a:spcBef>
        <a:buFontTx/>
        <a:buBlip>
          <a:blip r:embed="rId11"/>
        </a:buBlip>
        <a:defRPr sz="24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1pPr>
      <a:lvl2pPr marL="630238" indent="-274638" algn="l" defTabSz="914400" rtl="0" eaLnBrk="1" latinLnBrk="0" hangingPunct="1">
        <a:spcBef>
          <a:spcPct val="20000"/>
        </a:spcBef>
        <a:buFontTx/>
        <a:buBlip>
          <a:blip r:embed="rId12"/>
        </a:buBlip>
        <a:defRPr sz="20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2pPr>
      <a:lvl3pPr marL="893763" indent="-173038" algn="l" defTabSz="914400" rtl="0" eaLnBrk="1" latinLnBrk="0" hangingPunct="1">
        <a:spcBef>
          <a:spcPct val="20000"/>
        </a:spcBef>
        <a:buFontTx/>
        <a:buBlip>
          <a:blip r:embed="rId13"/>
        </a:buBlip>
        <a:defRPr sz="16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3pPr>
      <a:lvl4pPr marL="1260475" indent="-184150" algn="l" defTabSz="914400" rtl="0" eaLnBrk="1" latinLnBrk="0" hangingPunct="1">
        <a:spcBef>
          <a:spcPct val="20000"/>
        </a:spcBef>
        <a:buFontTx/>
        <a:buBlip>
          <a:blip r:embed="rId14"/>
        </a:buBlip>
        <a:defRPr sz="12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gsi.de/cgi-bin/view/NIUser/LVMobileAgentSystem" TargetMode="External"/><Relationship Id="rId3" Type="http://schemas.openxmlformats.org/officeDocument/2006/relationships/hyperlink" Target="http://zone.ni.com/devzone/cda/tut/p/id/3573" TargetMode="External"/><Relationship Id="rId7" Type="http://schemas.openxmlformats.org/officeDocument/2006/relationships/hyperlink" Target="http://wiki.gsi.de/cgi-bin/view/NIUser/HGFBaseClassLibrary" TargetMode="External"/><Relationship Id="rId2" Type="http://schemas.openxmlformats.org/officeDocument/2006/relationships/hyperlink" Target="http://zone.ni.com/devzone/cda/tut/p/id/35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cibel.ni.com/content/docs/DOC-21441" TargetMode="External"/><Relationship Id="rId5" Type="http://schemas.openxmlformats.org/officeDocument/2006/relationships/hyperlink" Target="https://decibel.ni.com/content/docs/DOC-17193" TargetMode="External"/><Relationship Id="rId4" Type="http://schemas.openxmlformats.org/officeDocument/2006/relationships/hyperlink" Target="http://decibel.ni.com/content/docs/DOC-287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upload.wikimedia.org/wikipedia/commons/2/29/Data_stack.sv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 in das objektorientierte </a:t>
            </a:r>
            <a:r>
              <a:rPr lang="de-DE" dirty="0" smtClean="0"/>
              <a:t>Programmieren</a:t>
            </a:r>
            <a:br>
              <a:rPr lang="de-DE" dirty="0" smtClean="0"/>
            </a:br>
            <a:r>
              <a:rPr lang="de-DE" dirty="0" smtClean="0"/>
              <a:t>mit dem </a:t>
            </a:r>
            <a:r>
              <a:rPr lang="de-DE" i="1" dirty="0" smtClean="0"/>
              <a:t>NI - </a:t>
            </a:r>
            <a:r>
              <a:rPr lang="de-DE" i="1" dirty="0" err="1" smtClean="0"/>
              <a:t>Actor</a:t>
            </a:r>
            <a:r>
              <a:rPr lang="de-DE" i="1" dirty="0" smtClean="0"/>
              <a:t> Framework</a:t>
            </a:r>
            <a:endParaRPr lang="de-DE" i="1" dirty="0"/>
          </a:p>
          <a:p>
            <a:endParaRPr lang="de-DE" dirty="0" smtClean="0"/>
          </a:p>
          <a:p>
            <a:r>
              <a:rPr lang="de-DE" dirty="0" smtClean="0"/>
              <a:t>Dr</a:t>
            </a:r>
            <a:r>
              <a:rPr lang="de-DE" dirty="0"/>
              <a:t>. Holger Brand, GSI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LVOOP Workshop</a:t>
            </a:r>
            <a:endParaRPr lang="de-DE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Folgen Sie den Anweisungen der Anleitung, um:</a:t>
            </a:r>
          </a:p>
          <a:p>
            <a:pPr lvl="1"/>
            <a:r>
              <a:rPr lang="de-DE" dirty="0" smtClean="0"/>
              <a:t>Ein Projekt aus dem </a:t>
            </a:r>
            <a:r>
              <a:rPr lang="de-DE" i="1" dirty="0" err="1" smtClean="0"/>
              <a:t>Actor</a:t>
            </a:r>
            <a:r>
              <a:rPr lang="de-DE" i="1" dirty="0" smtClean="0"/>
              <a:t> Framework-Template </a:t>
            </a:r>
            <a:r>
              <a:rPr lang="de-DE" dirty="0" smtClean="0"/>
              <a:t>zu erstellen</a:t>
            </a:r>
            <a:endParaRPr lang="de-DE" i="1" dirty="0" smtClean="0"/>
          </a:p>
          <a:p>
            <a:pPr lvl="1"/>
            <a:r>
              <a:rPr lang="de-DE" dirty="0"/>
              <a:t>D</a:t>
            </a:r>
            <a:r>
              <a:rPr lang="de-DE" dirty="0" smtClean="0"/>
              <a:t>ie App zu starten, um die erfolgreiche Erzeugung zu überprüfen</a:t>
            </a:r>
          </a:p>
          <a:p>
            <a:pPr lvl="1"/>
            <a:r>
              <a:rPr lang="de-DE" dirty="0" smtClean="0"/>
              <a:t>Einschub: Evaluieren des Templates</a:t>
            </a:r>
          </a:p>
          <a:p>
            <a:pPr lvl="1"/>
            <a:r>
              <a:rPr lang="de-DE" dirty="0" smtClean="0"/>
              <a:t>Erstellen der Klasse </a:t>
            </a:r>
            <a:r>
              <a:rPr lang="de-DE" i="1" dirty="0" err="1" smtClean="0"/>
              <a:t>Stack</a:t>
            </a:r>
            <a:endParaRPr lang="de-DE" dirty="0" smtClean="0"/>
          </a:p>
          <a:p>
            <a:pPr lvl="1"/>
            <a:r>
              <a:rPr lang="de-DE" dirty="0" smtClean="0"/>
              <a:t>Modifizieren eines Vorlagen-</a:t>
            </a:r>
            <a:r>
              <a:rPr lang="de-DE" dirty="0" err="1" smtClean="0"/>
              <a:t>Aktors</a:t>
            </a:r>
            <a:r>
              <a:rPr lang="de-DE" dirty="0" smtClean="0"/>
              <a:t> zum </a:t>
            </a:r>
            <a:r>
              <a:rPr lang="de-DE" i="1" dirty="0" err="1" smtClean="0"/>
              <a:t>UPNCalculator</a:t>
            </a:r>
            <a:endParaRPr lang="de-DE" i="1" dirty="0" smtClean="0"/>
          </a:p>
          <a:p>
            <a:pPr lvl="2"/>
            <a:r>
              <a:rPr lang="de-DE" i="1" dirty="0" smtClean="0"/>
              <a:t>Testen und benutzen</a:t>
            </a:r>
          </a:p>
          <a:p>
            <a:pPr lvl="1"/>
            <a:r>
              <a:rPr lang="de-DE" dirty="0" smtClean="0"/>
              <a:t>Modifizieren des anderen </a:t>
            </a:r>
            <a:r>
              <a:rPr lang="de-DE" dirty="0"/>
              <a:t>Vorlagen-</a:t>
            </a:r>
            <a:r>
              <a:rPr lang="de-DE" dirty="0" err="1"/>
              <a:t>Aktors</a:t>
            </a:r>
            <a:r>
              <a:rPr lang="de-DE" dirty="0"/>
              <a:t> zum </a:t>
            </a:r>
            <a:r>
              <a:rPr lang="de-DE" i="1" dirty="0" err="1" smtClean="0"/>
              <a:t>UPNCalculatorGUI</a:t>
            </a:r>
            <a:endParaRPr lang="de-DE" i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LabVIEW </a:t>
            </a:r>
            <a:r>
              <a:rPr lang="en-US" sz="1800" dirty="0" err="1"/>
              <a:t>Menue</a:t>
            </a:r>
            <a:r>
              <a:rPr lang="en-US" sz="1800" dirty="0"/>
              <a:t> -&gt; Help -&gt; Search the LabVIEW Help... -&gt; Contents -&gt; Fundamentals -&gt; LabVIEW Object-Oriented Programming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LabVIEW </a:t>
            </a:r>
            <a:r>
              <a:rPr lang="en-US" sz="1800" dirty="0" err="1"/>
              <a:t>Menue</a:t>
            </a:r>
            <a:r>
              <a:rPr lang="en-US" sz="1800" dirty="0"/>
              <a:t> -&gt; Help -&gt; Find Examples -&gt; Browse by Task -&gt; Fundamentals -&gt; Object-Oriented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hlinkClick r:id="rId2"/>
              </a:rPr>
              <a:t>LabVIEW </a:t>
            </a:r>
            <a:r>
              <a:rPr lang="en-US" sz="1800" dirty="0">
                <a:hlinkClick r:id="rId2"/>
              </a:rPr>
              <a:t>Object-Oriented Programming: The Decisions Behind the Design</a:t>
            </a:r>
            <a:r>
              <a:rPr lang="en-US" sz="18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3"/>
              </a:rPr>
              <a:t>LabVIEW </a:t>
            </a:r>
            <a:r>
              <a:rPr lang="de-DE" sz="1800" dirty="0" err="1">
                <a:hlinkClick r:id="rId3"/>
              </a:rPr>
              <a:t>Object-Oriented</a:t>
            </a:r>
            <a:r>
              <a:rPr lang="de-DE" sz="1800" dirty="0">
                <a:hlinkClick r:id="rId3"/>
              </a:rPr>
              <a:t> </a:t>
            </a:r>
            <a:r>
              <a:rPr lang="de-DE" sz="1800" dirty="0" err="1">
                <a:hlinkClick r:id="rId3"/>
              </a:rPr>
              <a:t>Programming</a:t>
            </a:r>
            <a:r>
              <a:rPr lang="de-DE" sz="1800" dirty="0">
                <a:hlinkClick r:id="rId3"/>
              </a:rPr>
              <a:t> FAQ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hlinkClick r:id="rId4"/>
              </a:rPr>
              <a:t>Applying Common OO Design Patterns to LabVIEW</a:t>
            </a: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>
                <a:hlinkClick r:id="rId5"/>
              </a:rPr>
              <a:t>Actor</a:t>
            </a:r>
            <a:r>
              <a:rPr lang="de-DE" sz="1800" dirty="0" smtClean="0">
                <a:hlinkClick r:id="rId5"/>
              </a:rPr>
              <a:t> </a:t>
            </a:r>
            <a:r>
              <a:rPr lang="de-DE" sz="1800" dirty="0">
                <a:hlinkClick r:id="rId5"/>
              </a:rPr>
              <a:t>Framework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hlinkClick r:id="rId6"/>
              </a:rPr>
              <a:t>Measurement Abstraction and Model-View-Controller (MVC) Project with Actor Framework in </a:t>
            </a:r>
            <a:r>
              <a:rPr lang="en-US" sz="1800" dirty="0" err="1">
                <a:hlinkClick r:id="rId6"/>
              </a:rPr>
              <a:t>LabVIEW</a:t>
            </a:r>
            <a:r>
              <a:rPr lang="en-US" sz="1800" dirty="0">
                <a:hlinkClick r:id="rId6"/>
              </a:rPr>
              <a:t> 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7"/>
              </a:rPr>
              <a:t>HGF </a:t>
            </a:r>
            <a:r>
              <a:rPr lang="de-DE" sz="1800" dirty="0" err="1">
                <a:hlinkClick r:id="rId7"/>
              </a:rPr>
              <a:t>Baseclass</a:t>
            </a:r>
            <a:r>
              <a:rPr lang="de-DE" sz="1800" dirty="0">
                <a:hlinkClick r:id="rId7"/>
              </a:rPr>
              <a:t> Library</a:t>
            </a:r>
            <a:r>
              <a:rPr lang="de-DE" sz="18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8"/>
              </a:rPr>
              <a:t>Mobile Agent </a:t>
            </a:r>
            <a:r>
              <a:rPr lang="de-DE" sz="1800" dirty="0" smtClean="0">
                <a:hlinkClick r:id="rId8"/>
              </a:rPr>
              <a:t>System</a:t>
            </a: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i="1" dirty="0" smtClean="0"/>
              <a:t>Thanks </a:t>
            </a:r>
            <a:r>
              <a:rPr lang="en-US" sz="1800" i="1" dirty="0"/>
              <a:t>to Stephen Mercer for his contributions to web documents &amp; </a:t>
            </a:r>
            <a:r>
              <a:rPr lang="en-US" sz="1800" i="1" dirty="0" smtClean="0"/>
              <a:t>discussions</a:t>
            </a: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Voraussetzungen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Motivation: </a:t>
            </a:r>
            <a:r>
              <a:rPr lang="de-DE" dirty="0" smtClean="0"/>
              <a:t>Aktive Objekte</a:t>
            </a:r>
            <a:endParaRPr lang="de-DE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LVOOP</a:t>
            </a:r>
            <a:endParaRPr lang="de-DE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 smtClean="0"/>
              <a:t>Vorteile </a:t>
            </a:r>
            <a:r>
              <a:rPr lang="de-DE" dirty="0"/>
              <a:t>und Nachteile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 smtClean="0"/>
              <a:t>Einsatz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i="1" dirty="0" smtClean="0"/>
              <a:t>NI </a:t>
            </a:r>
            <a:r>
              <a:rPr lang="de-DE" i="1" dirty="0" err="1" smtClean="0"/>
              <a:t>Actor</a:t>
            </a:r>
            <a:r>
              <a:rPr lang="de-DE" i="1" dirty="0" smtClean="0"/>
              <a:t> Framework</a:t>
            </a:r>
            <a:endParaRPr lang="de-DE" i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Beispiel: </a:t>
            </a:r>
            <a:r>
              <a:rPr lang="de-DE" dirty="0" smtClean="0"/>
              <a:t>UPN-Rechner</a:t>
            </a:r>
            <a:endParaRPr lang="de-DE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Referenzen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4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LabVIEW  Grundlagen 1 &amp; 2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Projektverwaltung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Bibliotheken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b="1" dirty="0"/>
              <a:t>Datenflusskonzept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Ist Wissen über objektorientiertes Programmieren notwendig?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u="sng" dirty="0"/>
              <a:t>Nein!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LabVIEW-Klassen ermöglichen dem Entwickler nur, eigene Datentypen zu definieren, die sehr viel mehr Möglichkeiten beinhalten als (strikte) Type-Definitionen.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Erfahrung mit konventionellen OO-Programmiersprachen wie C++ oder JAVA verwirren </a:t>
            </a:r>
            <a:r>
              <a:rPr lang="de-DE" dirty="0" smtClean="0"/>
              <a:t>eher.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LabVIEW</a:t>
            </a:r>
            <a:r>
              <a:rPr lang="de-DE" dirty="0" smtClean="0"/>
              <a:t> </a:t>
            </a:r>
            <a:r>
              <a:rPr lang="de-DE" dirty="0"/>
              <a:t>Datenfluss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84784"/>
            <a:ext cx="8172000" cy="475252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solidFill>
                  <a:srgbClr val="FF0000"/>
                </a:solidFill>
              </a:rPr>
              <a:t>In LabVIEW existieren keine Variablen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Es gibt </a:t>
            </a:r>
            <a:r>
              <a:rPr lang="de-DE" sz="1600" u="sng" dirty="0"/>
              <a:t>ausschließlich</a:t>
            </a:r>
            <a:r>
              <a:rPr lang="de-DE" sz="1600" dirty="0"/>
              <a:t> Datenquellen und Datensenken!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Es ist </a:t>
            </a:r>
            <a:r>
              <a:rPr lang="de-DE" sz="1200" dirty="0" err="1"/>
              <a:t>apriori</a:t>
            </a:r>
            <a:r>
              <a:rPr lang="de-DE" sz="1200" dirty="0"/>
              <a:t> nicht klar woher die Daten kommen! Z.B.: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sz="1100" dirty="0"/>
              <a:t>Vom der Frontpanel-Kontrolle bei interaktiven arbeiten.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sz="1100" dirty="0"/>
              <a:t>Von aufrufenden VI als Parameter über die Connector-</a:t>
            </a:r>
            <a:r>
              <a:rPr lang="de-DE" sz="1100" dirty="0" err="1"/>
              <a:t>Pane</a:t>
            </a:r>
            <a:r>
              <a:rPr lang="de-DE" sz="1100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Lokale und globale Variablen sind </a:t>
            </a:r>
            <a:r>
              <a:rPr lang="de-DE" sz="1600" u="sng" dirty="0"/>
              <a:t>keine</a:t>
            </a:r>
            <a:r>
              <a:rPr lang="de-DE" sz="1600" dirty="0"/>
              <a:t> Variablen im eigentlichen Sinn, sondern verschiedene Speicherbereiche, die von der LabVIEW </a:t>
            </a:r>
            <a:r>
              <a:rPr lang="de-DE" sz="1600" dirty="0" err="1"/>
              <a:t>Runtime</a:t>
            </a:r>
            <a:r>
              <a:rPr lang="de-DE" sz="1600" dirty="0"/>
              <a:t>-Engine asynchron aktualisiert werden. Das kann zu unbeabsichtigten </a:t>
            </a:r>
            <a:r>
              <a:rPr lang="de-DE" sz="1600" i="1" dirty="0" err="1"/>
              <a:t>Race-Conditions</a:t>
            </a:r>
            <a:r>
              <a:rPr lang="de-DE" sz="1600" dirty="0"/>
              <a:t> führen.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solidFill>
                  <a:srgbClr val="FF0000"/>
                </a:solidFill>
              </a:rPr>
              <a:t>An Drahtabzweigen wird eine Kopie des Datums erzeugt.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Der Compiler sorgt dafür, dass nur die minimale Anzahl von notwendigen Kopien erzeugt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Darum ist LabVIEW inhärent </a:t>
            </a:r>
            <a:r>
              <a:rPr lang="de-DE" sz="1600" i="1" dirty="0"/>
              <a:t>Thread-sicher</a:t>
            </a:r>
            <a:r>
              <a:rPr lang="de-DE" sz="1600" dirty="0"/>
              <a:t>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LabVIEW bietet verschiedenen Methoden Daten Datenfluss-konform ohne </a:t>
            </a:r>
            <a:r>
              <a:rPr lang="de-DE" sz="1600" i="1" dirty="0" err="1"/>
              <a:t>Race-Condition</a:t>
            </a:r>
            <a:r>
              <a:rPr lang="de-DE" sz="1600" dirty="0"/>
              <a:t> zwischen verschiedenen Threads (z.B. VIs oder Schleifen) zu übertragen.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Queues, Notifikationen, FGV optional geschützt durch </a:t>
            </a:r>
            <a:r>
              <a:rPr lang="de-DE" sz="1200" dirty="0" smtClean="0"/>
              <a:t>Semaphore etc.</a:t>
            </a:r>
            <a:endParaRPr lang="de-DE" sz="12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b="1" dirty="0">
                <a:solidFill>
                  <a:srgbClr val="92D050"/>
                </a:solidFill>
              </a:rPr>
              <a:t>Das alles gilt auch für LabVIEW Objekte!</a:t>
            </a: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404664"/>
            <a:ext cx="8172000" cy="792088"/>
          </a:xfrm>
        </p:spPr>
        <p:txBody>
          <a:bodyPr/>
          <a:lstStyle/>
          <a:p>
            <a:r>
              <a:rPr lang="de-DE" dirty="0"/>
              <a:t>Vorteile von LVOOP Klassen</a:t>
            </a:r>
            <a:br>
              <a:rPr lang="de-DE" dirty="0"/>
            </a:br>
            <a:r>
              <a:rPr lang="de-DE" sz="2800" dirty="0"/>
              <a:t>(im Vergleich zu Typdefinitionen)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13221"/>
            <a:ext cx="8172000" cy="482409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b="1" dirty="0"/>
              <a:t>Geheimnisprinzip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Die Attributdaten sind immer privat. Sie können nur mit Hilfe der </a:t>
            </a:r>
            <a:br>
              <a:rPr lang="de-DE" sz="1600" dirty="0"/>
            </a:br>
            <a:r>
              <a:rPr lang="de-DE" sz="1600" dirty="0"/>
              <a:t>Daten-Zugriffs-</a:t>
            </a:r>
            <a:r>
              <a:rPr lang="de-DE" sz="1600" b="1" dirty="0"/>
              <a:t>VI</a:t>
            </a:r>
            <a:r>
              <a:rPr lang="de-DE" sz="1600" dirty="0"/>
              <a:t>s gelesen bzw. verändert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Die interne Datenstruktur bleibt verborgen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Zugriffsrechte: </a:t>
            </a:r>
            <a:r>
              <a:rPr lang="de-DE" sz="1600" i="1" dirty="0"/>
              <a:t>Public, </a:t>
            </a:r>
            <a:r>
              <a:rPr lang="de-DE" sz="1600" i="1" dirty="0" err="1"/>
              <a:t>Protected</a:t>
            </a:r>
            <a:r>
              <a:rPr lang="de-DE" sz="1600" i="1" dirty="0"/>
              <a:t>, Private, Community </a:t>
            </a:r>
            <a:r>
              <a:rPr lang="de-DE" sz="1600" dirty="0"/>
              <a:t>(Freund)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b="1" dirty="0" err="1"/>
              <a:t>Modularität</a:t>
            </a:r>
            <a:endParaRPr lang="de-DE" sz="1800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Jede Klasse hat eine genau umrissene Verantwortlichkeit.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Das öffentliche Interface soll klar definiert sein.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Es soll nicht leichtfertig geändert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Erleichtert die Testbarkeit.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b="1" dirty="0"/>
              <a:t>Erweiterbarkeit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 err="1"/>
              <a:t>Kindklassen</a:t>
            </a:r>
            <a:r>
              <a:rPr lang="de-DE" sz="1600" dirty="0"/>
              <a:t> erweitern die Attribute und das Verhalten der Basisklasse.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b="1" dirty="0"/>
              <a:t>Spezialisierung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 err="1"/>
              <a:t>Kindklassen</a:t>
            </a:r>
            <a:r>
              <a:rPr lang="de-DE" sz="1600" dirty="0"/>
              <a:t> spezialisieren das Verhalten der Basisklasse.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92D050"/>
                </a:solidFill>
              </a:rPr>
              <a:t>LabVIEW </a:t>
            </a:r>
            <a:r>
              <a:rPr lang="de-DE" sz="1800" dirty="0">
                <a:solidFill>
                  <a:srgbClr val="92D050"/>
                </a:solidFill>
              </a:rPr>
              <a:t>Objekte verhalten sich genau so wie andere Datentypen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>
                <a:solidFill>
                  <a:srgbClr val="92D050"/>
                </a:solidFill>
              </a:rPr>
              <a:t>Sie folgen konsequent dem Datenfluss!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5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Nachteile und Lösung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620000"/>
            <a:ext cx="8172000" cy="46893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600" b="1" dirty="0"/>
              <a:t>Es gibt keine echten Nachteile.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b="1" dirty="0" smtClean="0"/>
              <a:t>Es </a:t>
            </a:r>
            <a:r>
              <a:rPr lang="de-DE" sz="1600" b="1" dirty="0"/>
              <a:t>gibt keine (</a:t>
            </a:r>
            <a:r>
              <a:rPr lang="de-DE" sz="1600" b="1" dirty="0" err="1"/>
              <a:t>Copy</a:t>
            </a:r>
            <a:r>
              <a:rPr lang="de-DE" sz="1600" b="1" dirty="0"/>
              <a:t>-) </a:t>
            </a:r>
            <a:r>
              <a:rPr lang="de-DE" sz="1600" b="1" dirty="0" err="1"/>
              <a:t>Konstruktoren</a:t>
            </a:r>
            <a:r>
              <a:rPr lang="de-DE" sz="1600" b="1" dirty="0"/>
              <a:t> und </a:t>
            </a:r>
            <a:r>
              <a:rPr lang="de-DE" sz="1600" b="1" dirty="0" err="1" smtClean="0"/>
              <a:t>Destruktoren</a:t>
            </a:r>
            <a:r>
              <a:rPr lang="de-DE" sz="1600" b="1" dirty="0" smtClean="0"/>
              <a:t>.</a:t>
            </a:r>
            <a:endParaRPr lang="de-DE" sz="1600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Sie werden nicht benötigt.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LabVIEW Objekte verhalten sich genau wie andere Datentypen.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b="1" dirty="0"/>
              <a:t>Attribute sind immer privat.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Sie können nicht direkt auf dem Frontpanel angezeigt oder verändert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 err="1"/>
              <a:t>XControls</a:t>
            </a:r>
            <a:r>
              <a:rPr lang="de-DE" sz="1400" dirty="0"/>
              <a:t> sind die Lösung für dieses Problem.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100" dirty="0"/>
              <a:t>Diese können auch als Probe benutzt werden.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b="1" dirty="0"/>
              <a:t>Polymorphe Klassen-VIs werden nicht unterstützt.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Parameter können als </a:t>
            </a:r>
            <a:r>
              <a:rPr lang="de-DE" sz="1400" dirty="0" err="1"/>
              <a:t>Kindklassen</a:t>
            </a:r>
            <a:r>
              <a:rPr lang="de-DE" sz="1400" dirty="0"/>
              <a:t> einer gemeinsamen Basisklasse implementiert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Variant als Parameter.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100" dirty="0"/>
              <a:t>Speziell bieten sich auch Variant-Attribute an.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b="1" dirty="0"/>
              <a:t>Mehrfachvererbung wird nicht unterstützt.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Alternative ist das Entwurfsmuster: </a:t>
            </a:r>
            <a:r>
              <a:rPr lang="de-DE" sz="1400" b="1" dirty="0"/>
              <a:t>Komposition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b="1" dirty="0"/>
              <a:t>Referenzen auf Objekte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Datenfluss-konform: </a:t>
            </a:r>
            <a:r>
              <a:rPr lang="de-DE" sz="1400" i="1" dirty="0"/>
              <a:t>Single Element </a:t>
            </a:r>
            <a:r>
              <a:rPr lang="de-DE" sz="1400" i="1" dirty="0" err="1"/>
              <a:t>Sized</a:t>
            </a:r>
            <a:r>
              <a:rPr lang="de-DE" sz="1400" i="1" dirty="0"/>
              <a:t> Queue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i="1" dirty="0"/>
              <a:t>Data Value Referenz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100" dirty="0"/>
              <a:t>Gefahr von Verklemmungen (Deadlock</a:t>
            </a:r>
            <a:r>
              <a:rPr lang="de-DE" sz="1100" dirty="0" smtClean="0"/>
              <a:t>)</a:t>
            </a:r>
            <a:endParaRPr lang="de-DE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963" y="4509120"/>
            <a:ext cx="30575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mit Pfeil 7"/>
          <p:cNvCxnSpPr/>
          <p:nvPr/>
        </p:nvCxnSpPr>
        <p:spPr>
          <a:xfrm flipV="1">
            <a:off x="5364088" y="5013176"/>
            <a:ext cx="156758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62" y="5463505"/>
            <a:ext cx="2257426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9"/>
          <p:cNvCxnSpPr/>
          <p:nvPr/>
        </p:nvCxnSpPr>
        <p:spPr>
          <a:xfrm>
            <a:off x="3115246" y="5949280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Einsatz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84784"/>
            <a:ext cx="8172000" cy="4954152"/>
          </a:xfrm>
        </p:spPr>
        <p:txBody>
          <a:bodyPr/>
          <a:lstStyle/>
          <a:p>
            <a:r>
              <a:rPr lang="de-DE" sz="1600" b="1" dirty="0"/>
              <a:t>Geeignete Anwendungsfälle für LVOOP Klassen: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dirty="0"/>
              <a:t>Cluster oder Typdefinitionen, die potentiell erweitert werden, 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können </a:t>
            </a:r>
            <a:r>
              <a:rPr lang="de-DE" sz="1600" dirty="0"/>
              <a:t>durch Klassen ersetzt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Kind-Klassen fügen der Basisklasse weitere Attribute hinzu.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dirty="0"/>
              <a:t>Ersatz von Datentyp-abhängigen (z.B. </a:t>
            </a:r>
            <a:r>
              <a:rPr lang="de-DE" sz="1600" i="1" dirty="0" err="1"/>
              <a:t>Enumeration</a:t>
            </a:r>
            <a:r>
              <a:rPr lang="de-DE" sz="1600" dirty="0"/>
              <a:t>) </a:t>
            </a:r>
            <a:r>
              <a:rPr lang="de-DE" sz="1600" i="1" dirty="0"/>
              <a:t>Case</a:t>
            </a:r>
            <a:r>
              <a:rPr lang="de-DE" sz="1600" dirty="0"/>
              <a:t>-Strukturen durch </a:t>
            </a:r>
            <a:r>
              <a:rPr lang="de-DE" sz="1600" i="1" dirty="0" err="1"/>
              <a:t>dynamic</a:t>
            </a:r>
            <a:r>
              <a:rPr lang="de-DE" sz="1600" i="1" dirty="0"/>
              <a:t> </a:t>
            </a:r>
            <a:r>
              <a:rPr lang="de-DE" sz="1600" i="1" dirty="0" err="1"/>
              <a:t>dispatching</a:t>
            </a:r>
            <a:r>
              <a:rPr lang="de-DE" sz="1600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Abhängig von der Klasse des Objekts im Draht wird das richtige </a:t>
            </a:r>
            <a:r>
              <a:rPr lang="de-DE" sz="1400" dirty="0" err="1"/>
              <a:t>Overwrite</a:t>
            </a:r>
            <a:r>
              <a:rPr lang="de-DE" sz="1400" dirty="0"/>
              <a:t>-VI aufgerufen</a:t>
            </a:r>
            <a:r>
              <a:rPr lang="de-DE" sz="14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 smtClean="0"/>
              <a:t>Beispiel: </a:t>
            </a:r>
            <a:r>
              <a:rPr lang="de-DE" sz="1400" i="1" dirty="0" err="1" smtClean="0"/>
              <a:t>Queued</a:t>
            </a:r>
            <a:r>
              <a:rPr lang="de-DE" sz="1400" i="1" dirty="0" smtClean="0"/>
              <a:t> State-Maschine</a:t>
            </a:r>
          </a:p>
          <a:p>
            <a:pPr marL="457200" lvl="1" indent="0">
              <a:buNone/>
            </a:pPr>
            <a:endParaRPr lang="de-DE" sz="1400" i="1" dirty="0" smtClean="0"/>
          </a:p>
          <a:p>
            <a:pPr marL="457200" lvl="1" indent="0">
              <a:buNone/>
            </a:pPr>
            <a:endParaRPr lang="de-DE" sz="1400" i="1" dirty="0"/>
          </a:p>
          <a:p>
            <a:pPr marL="457200" lvl="1" indent="0">
              <a:buNone/>
            </a:pPr>
            <a:endParaRPr lang="de-DE" sz="1400" i="1" dirty="0" smtClean="0"/>
          </a:p>
          <a:p>
            <a:pPr marL="457200" lvl="1" indent="0">
              <a:buNone/>
            </a:pPr>
            <a:endParaRPr lang="de-DE" sz="1400" i="1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de-DE" sz="1400" i="1" dirty="0"/>
          </a:p>
          <a:p>
            <a:pPr marL="457200" lvl="1" indent="0">
              <a:buNone/>
            </a:pPr>
            <a:endParaRPr lang="de-DE" sz="1400" i="1" dirty="0"/>
          </a:p>
          <a:p>
            <a:pPr marL="457200" lvl="1" indent="0">
              <a:buNone/>
            </a:pPr>
            <a:endParaRPr lang="de-DE" sz="1400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600" dirty="0" smtClean="0"/>
              <a:t>Entwicklung </a:t>
            </a:r>
            <a:r>
              <a:rPr lang="de-DE" sz="1600" dirty="0"/>
              <a:t>von generischen Frameworks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100" dirty="0"/>
              <a:t>Auf Applikationsebene kann mit Basisklassen gearbeitet </a:t>
            </a:r>
            <a:r>
              <a:rPr lang="de-DE" sz="1100" dirty="0" smtClean="0"/>
              <a:t>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100" dirty="0" smtClean="0"/>
              <a:t>Details </a:t>
            </a:r>
            <a:r>
              <a:rPr lang="de-DE" sz="1100" dirty="0"/>
              <a:t>werden von den Kind-Klassen implementiert</a:t>
            </a:r>
            <a:r>
              <a:rPr lang="de-DE" sz="11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100" i="1" dirty="0" smtClean="0"/>
              <a:t>NI-</a:t>
            </a:r>
            <a:r>
              <a:rPr lang="de-DE" sz="1100" i="1" dirty="0" err="1" smtClean="0"/>
              <a:t>Actor</a:t>
            </a:r>
            <a:r>
              <a:rPr lang="de-DE" sz="1100" i="1" dirty="0" smtClean="0"/>
              <a:t> Framework</a:t>
            </a:r>
            <a:endParaRPr lang="de-DE" sz="11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026" name="Picture 2" descr="Figure 1: A Sample Queue-Driven State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45024"/>
            <a:ext cx="4311896" cy="167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05" y="3645023"/>
            <a:ext cx="4685830" cy="18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8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404664"/>
            <a:ext cx="8172000" cy="648072"/>
          </a:xfrm>
        </p:spPr>
        <p:txBody>
          <a:bodyPr/>
          <a:lstStyle/>
          <a:p>
            <a:r>
              <a:rPr lang="de-DE" i="1" dirty="0" smtClean="0"/>
              <a:t>NI </a:t>
            </a:r>
            <a:r>
              <a:rPr lang="de-DE" i="1" dirty="0" err="1" smtClean="0"/>
              <a:t>Actor</a:t>
            </a:r>
            <a:r>
              <a:rPr lang="de-DE" i="1" dirty="0" smtClean="0"/>
              <a:t> Framework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Kommunikationsschema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468000" y="1556792"/>
            <a:ext cx="3960812" cy="4464000"/>
          </a:xfrm>
        </p:spPr>
        <p:txBody>
          <a:bodyPr/>
          <a:lstStyle/>
          <a:p>
            <a:r>
              <a:rPr lang="de-DE" sz="2000" dirty="0" smtClean="0"/>
              <a:t>Starten der </a:t>
            </a:r>
            <a:r>
              <a:rPr lang="de-DE" sz="2000" dirty="0" err="1" smtClean="0"/>
              <a:t>Aktoren</a:t>
            </a:r>
            <a:endParaRPr lang="de-DE" sz="2000" dirty="0" smtClean="0"/>
          </a:p>
          <a:p>
            <a:pPr lvl="1"/>
            <a:r>
              <a:rPr lang="de-DE" sz="1800" dirty="0" err="1" smtClean="0"/>
              <a:t>Aktoren</a:t>
            </a:r>
            <a:r>
              <a:rPr lang="de-DE" sz="1800" dirty="0" smtClean="0"/>
              <a:t> sind </a:t>
            </a:r>
            <a:r>
              <a:rPr lang="de-DE" sz="1800" dirty="0" err="1" smtClean="0"/>
              <a:t>Kindklassen</a:t>
            </a:r>
            <a:r>
              <a:rPr lang="de-DE" sz="1800" dirty="0" smtClean="0"/>
              <a:t> von </a:t>
            </a:r>
            <a:r>
              <a:rPr lang="de-DE" sz="1800" i="1" dirty="0" err="1" smtClean="0"/>
              <a:t>Actor.lvclass</a:t>
            </a:r>
            <a:endParaRPr lang="de-DE" sz="1800" i="1" dirty="0" smtClean="0"/>
          </a:p>
          <a:p>
            <a:pPr lvl="1"/>
            <a:r>
              <a:rPr lang="de-DE" sz="1800" dirty="0" err="1" smtClean="0"/>
              <a:t>Caller-Enqueuer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wird von dem </a:t>
            </a:r>
            <a:r>
              <a:rPr lang="de-DE" sz="1800" dirty="0" err="1" smtClean="0"/>
              <a:t>Aktor</a:t>
            </a:r>
            <a:r>
              <a:rPr lang="de-DE" sz="1800" dirty="0" smtClean="0"/>
              <a:t> benutzt um Nachrichten an den </a:t>
            </a:r>
            <a:r>
              <a:rPr lang="de-DE" sz="1800" dirty="0" err="1" smtClean="0"/>
              <a:t>Caller</a:t>
            </a:r>
            <a:r>
              <a:rPr lang="de-DE" sz="1800" dirty="0" smtClean="0"/>
              <a:t> zu senden.</a:t>
            </a:r>
          </a:p>
          <a:p>
            <a:pPr lvl="1"/>
            <a:r>
              <a:rPr lang="de-DE" sz="1800" dirty="0" err="1" smtClean="0"/>
              <a:t>Actor-Enqueuer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/>
              <a:t>wird von dem </a:t>
            </a:r>
            <a:r>
              <a:rPr lang="de-DE" sz="1800" dirty="0" err="1" smtClean="0"/>
              <a:t>Caller</a:t>
            </a:r>
            <a:r>
              <a:rPr lang="de-DE" sz="1800" dirty="0" smtClean="0"/>
              <a:t> benutzt </a:t>
            </a:r>
            <a:r>
              <a:rPr lang="de-DE" sz="1800" dirty="0"/>
              <a:t>um Nachrichten an den </a:t>
            </a:r>
            <a:r>
              <a:rPr lang="de-DE" sz="1800" dirty="0" err="1" smtClean="0"/>
              <a:t>Aktor</a:t>
            </a:r>
            <a:r>
              <a:rPr lang="de-DE" sz="1800" dirty="0" smtClean="0"/>
              <a:t> </a:t>
            </a:r>
            <a:r>
              <a:rPr lang="de-DE" sz="1800" dirty="0"/>
              <a:t>zu </a:t>
            </a:r>
            <a:r>
              <a:rPr lang="de-DE" sz="1800" dirty="0" smtClean="0"/>
              <a:t>senden.</a:t>
            </a:r>
            <a:endParaRPr lang="de-DE" sz="1800" dirty="0"/>
          </a:p>
          <a:p>
            <a:pPr lvl="1"/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4679188" y="1556792"/>
            <a:ext cx="3960812" cy="4464000"/>
          </a:xfrm>
        </p:spPr>
        <p:txBody>
          <a:bodyPr/>
          <a:lstStyle/>
          <a:p>
            <a:r>
              <a:rPr lang="de-DE" sz="2000" dirty="0" smtClean="0"/>
              <a:t>Asynchrone Kommunikation via Queue</a:t>
            </a:r>
          </a:p>
          <a:p>
            <a:pPr lvl="1"/>
            <a:r>
              <a:rPr lang="de-DE" sz="1800" dirty="0" smtClean="0"/>
              <a:t>Nachrichten sind </a:t>
            </a:r>
            <a:r>
              <a:rPr lang="de-DE" sz="1800" dirty="0" err="1" smtClean="0"/>
              <a:t>Kindklassen</a:t>
            </a:r>
            <a:r>
              <a:rPr lang="de-DE" sz="1800" dirty="0" smtClean="0"/>
              <a:t> von </a:t>
            </a:r>
            <a:r>
              <a:rPr lang="de-DE" sz="1800" i="1" dirty="0" err="1" smtClean="0"/>
              <a:t>Message.lvclass</a:t>
            </a:r>
            <a:endParaRPr lang="de-DE" sz="1800" i="1" dirty="0" smtClean="0"/>
          </a:p>
          <a:p>
            <a:pPr lvl="1"/>
            <a:r>
              <a:rPr lang="de-DE" sz="1800" dirty="0" smtClean="0"/>
              <a:t>Nachrichten rufen öffentliche </a:t>
            </a:r>
            <a:r>
              <a:rPr lang="de-DE" sz="1800" dirty="0" err="1" smtClean="0"/>
              <a:t>VI‘s</a:t>
            </a:r>
            <a:r>
              <a:rPr lang="de-DE" sz="1800" dirty="0" smtClean="0"/>
              <a:t> eines </a:t>
            </a:r>
            <a:r>
              <a:rPr lang="de-DE" sz="1800" dirty="0" err="1" smtClean="0"/>
              <a:t>Aktors</a:t>
            </a:r>
            <a:r>
              <a:rPr lang="de-DE" sz="1800" dirty="0" smtClean="0"/>
              <a:t> auf.</a:t>
            </a:r>
            <a:endParaRPr lang="de-DE" sz="1800" dirty="0" smtClean="0"/>
          </a:p>
          <a:p>
            <a:pPr lvl="1"/>
            <a:r>
              <a:rPr lang="de-DE" sz="1800" dirty="0" err="1" smtClean="0"/>
              <a:t>Aktor</a:t>
            </a:r>
            <a:r>
              <a:rPr lang="de-DE" sz="1800" dirty="0" smtClean="0"/>
              <a:t>-Nachrichten können mit </a:t>
            </a:r>
            <a:r>
              <a:rPr lang="de-DE" sz="1800" i="1" dirty="0" smtClean="0"/>
              <a:t>Tools&gt;</a:t>
            </a:r>
            <a:r>
              <a:rPr lang="de-DE" sz="1800" i="1" dirty="0" err="1" smtClean="0"/>
              <a:t>Actor</a:t>
            </a:r>
            <a:r>
              <a:rPr lang="de-DE" sz="1800" i="1" dirty="0" smtClean="0"/>
              <a:t> Framework Message </a:t>
            </a:r>
            <a:r>
              <a:rPr lang="de-DE" sz="1800" i="1" dirty="0" err="1" smtClean="0"/>
              <a:t>Maker</a:t>
            </a:r>
            <a:r>
              <a:rPr lang="de-DE" sz="1800" i="1" dirty="0" smtClean="0"/>
              <a:t> </a:t>
            </a:r>
            <a:r>
              <a:rPr lang="de-DE" sz="1800" dirty="0" smtClean="0"/>
              <a:t>automatisch erzeugt werden.</a:t>
            </a:r>
            <a:endParaRPr lang="de-DE" sz="1800" dirty="0"/>
          </a:p>
        </p:txBody>
      </p:sp>
      <p:pic>
        <p:nvPicPr>
          <p:cNvPr id="2050" name="Picture 2" descr="C:\User\Brand\Git\Projects\Calculator\documentation\loc_Actor_and_Queues_Flowch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81128"/>
            <a:ext cx="2272498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\Brand\Git\Projects\Calculator\documentation\loc_launch_nested_ac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80" y="4931246"/>
            <a:ext cx="3067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Datei:Data stack.sv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4864"/>
            <a:ext cx="37242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3192462" cy="319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UPN Rechner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smtClean="0"/>
              <a:t>Bedienung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 smtClean="0"/>
              <a:t>Stack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61048"/>
            <a:ext cx="34956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9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~5212690">
  <a:themeElements>
    <a:clrScheme name="NI_VIP">
      <a:dk1>
        <a:srgbClr val="90989E"/>
      </a:dk1>
      <a:lt1>
        <a:srgbClr val="FFFFFF"/>
      </a:lt1>
      <a:dk2>
        <a:srgbClr val="FFFFFF"/>
      </a:dk2>
      <a:lt2>
        <a:srgbClr val="FFFFFF"/>
      </a:lt2>
      <a:accent1>
        <a:srgbClr val="90989E"/>
      </a:accent1>
      <a:accent2>
        <a:srgbClr val="7EB2D8"/>
      </a:accent2>
      <a:accent3>
        <a:srgbClr val="0061A1"/>
      </a:accent3>
      <a:accent4>
        <a:srgbClr val="90989E"/>
      </a:accent4>
      <a:accent5>
        <a:srgbClr val="7EB2D8"/>
      </a:accent5>
      <a:accent6>
        <a:srgbClr val="0061A1"/>
      </a:accent6>
      <a:hlink>
        <a:srgbClr val="7EB2D8"/>
      </a:hlink>
      <a:folHlink>
        <a:srgbClr val="90989E"/>
      </a:folHlink>
    </a:clrScheme>
    <a:fontScheme name="VIP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~5212690</Template>
  <TotalTime>0</TotalTime>
  <Words>584</Words>
  <Application>Microsoft Office PowerPoint</Application>
  <PresentationFormat>Bildschirmpräsentation (4:3)</PresentationFormat>
  <Paragraphs>130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~5212690</vt:lpstr>
      <vt:lpstr>LVOOP Workshop</vt:lpstr>
      <vt:lpstr>Agenda</vt:lpstr>
      <vt:lpstr>Voraussetzungen</vt:lpstr>
      <vt:lpstr>LabVIEW Datenfluss</vt:lpstr>
      <vt:lpstr>Vorteile von LVOOP Klassen (im Vergleich zu Typdefinitionen)</vt:lpstr>
      <vt:lpstr>LVOOP Nachteile und Lösung</vt:lpstr>
      <vt:lpstr>LVOOP Einsatz</vt:lpstr>
      <vt:lpstr>NI Actor Framework Kommunikationsschema</vt:lpstr>
      <vt:lpstr>Beispiel: UPN Rechner</vt:lpstr>
      <vt:lpstr>Übung</vt:lpstr>
      <vt:lpstr>Referenzen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NIG IT</dc:creator>
  <cp:lastModifiedBy>Brand, Holger Dr.</cp:lastModifiedBy>
  <cp:revision>28</cp:revision>
  <dcterms:created xsi:type="dcterms:W3CDTF">2012-08-24T13:16:28Z</dcterms:created>
  <dcterms:modified xsi:type="dcterms:W3CDTF">2012-09-25T09:16:14Z</dcterms:modified>
</cp:coreProperties>
</file>