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65" r:id="rId5"/>
    <p:sldId id="268" r:id="rId6"/>
    <p:sldId id="269" r:id="rId7"/>
    <p:sldId id="270" r:id="rId8"/>
    <p:sldId id="276" r:id="rId9"/>
    <p:sldId id="277" r:id="rId10"/>
    <p:sldId id="278" r:id="rId11"/>
    <p:sldId id="27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-222" y="-102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08.01.2013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gsi.de/cgi-bin/view/NIUser/LVMobileAgentSystem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://wiki.gsi.de/cgi-bin/view/NIUser/HGFBaseClassLibrary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cibel.ni.com/content/docs/DOC-21441" TargetMode="External"/><Relationship Id="rId5" Type="http://schemas.openxmlformats.org/officeDocument/2006/relationships/hyperlink" Target="https://decibel.ni.com/content/docs/DOC-17193" TargetMode="External"/><Relationship Id="rId4" Type="http://schemas.openxmlformats.org/officeDocument/2006/relationships/hyperlink" Target="http://decibel.ni.com/content/docs/DOC-28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upload.wikimedia.org/wikipedia/commons/2/29/Data_stack.sv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O</a:t>
            </a:r>
            <a:r>
              <a:rPr lang="de-DE" dirty="0" err="1" smtClean="0"/>
              <a:t>bject</a:t>
            </a:r>
            <a:r>
              <a:rPr lang="de-DE" dirty="0" err="1" smtClean="0"/>
              <a:t>-O</a:t>
            </a:r>
            <a:r>
              <a:rPr lang="de-DE" dirty="0" err="1" smtClean="0"/>
              <a:t>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smtClean="0"/>
              <a:t>NI -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endParaRPr lang="de-DE" i="1" dirty="0"/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Workshop</a:t>
            </a:r>
            <a:endParaRPr lang="de-DE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Follow the instruction in the course manual to: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reate a project from the </a:t>
            </a:r>
            <a:r>
              <a:rPr lang="en-US" i="1" dirty="0" smtClean="0"/>
              <a:t>Actor Framework-Template</a:t>
            </a:r>
          </a:p>
          <a:p>
            <a:pPr lvl="1"/>
            <a:r>
              <a:rPr lang="en-US" dirty="0" smtClean="0"/>
              <a:t>start the application to test the successful generation</a:t>
            </a:r>
          </a:p>
          <a:p>
            <a:pPr lvl="1"/>
            <a:r>
              <a:rPr lang="en-US" dirty="0" smtClean="0"/>
              <a:t>evaluate the template</a:t>
            </a:r>
          </a:p>
          <a:p>
            <a:pPr lvl="1"/>
            <a:r>
              <a:rPr lang="en-US" dirty="0" smtClean="0"/>
              <a:t>create a class </a:t>
            </a:r>
            <a:r>
              <a:rPr lang="en-US" i="1" dirty="0" smtClean="0"/>
              <a:t>Stack</a:t>
            </a:r>
            <a:endParaRPr lang="en-US" dirty="0" smtClean="0"/>
          </a:p>
          <a:p>
            <a:pPr lvl="1"/>
            <a:r>
              <a:rPr lang="en-US" dirty="0" smtClean="0"/>
              <a:t>modify a template actor to become a </a:t>
            </a:r>
            <a:r>
              <a:rPr lang="en-US" i="1" dirty="0" err="1" smtClean="0"/>
              <a:t>UPNCalculator</a:t>
            </a:r>
            <a:endParaRPr lang="en-US" i="1" dirty="0" smtClean="0"/>
          </a:p>
          <a:p>
            <a:pPr lvl="2"/>
            <a:r>
              <a:rPr lang="en-US" i="1" dirty="0"/>
              <a:t>t</a:t>
            </a:r>
            <a:r>
              <a:rPr lang="en-US" i="1" dirty="0" smtClean="0"/>
              <a:t>est </a:t>
            </a:r>
            <a:r>
              <a:rPr lang="en-US" i="1" dirty="0"/>
              <a:t>a</a:t>
            </a:r>
            <a:r>
              <a:rPr lang="en-US" i="1" dirty="0" smtClean="0"/>
              <a:t>nd use it</a:t>
            </a:r>
          </a:p>
          <a:p>
            <a:pPr lvl="1"/>
            <a:r>
              <a:rPr lang="en-US" dirty="0" smtClean="0"/>
              <a:t>modify the other template actor to become a </a:t>
            </a:r>
            <a:r>
              <a:rPr lang="en-US" i="1" dirty="0" err="1" smtClean="0"/>
              <a:t>UPNCalculatorGUI</a:t>
            </a:r>
            <a:endParaRPr lang="en-US" i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smtClean="0"/>
              <a:t>Menu </a:t>
            </a:r>
            <a:r>
              <a:rPr lang="en-US" sz="1800" dirty="0"/>
              <a:t>-&gt; Help -&gt; Search the LabVIEW 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/>
              <a:t>LabVIEW </a:t>
            </a:r>
            <a:r>
              <a:rPr lang="en-US" sz="1800" smtClean="0"/>
              <a:t>Menu </a:t>
            </a:r>
            <a:r>
              <a:rPr lang="en-US" sz="1800" dirty="0"/>
              <a:t>-&gt; Help -&gt; 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 smtClean="0">
                <a:hlinkClick r:id="rId5"/>
              </a:rPr>
              <a:t>Actor</a:t>
            </a:r>
            <a:r>
              <a:rPr lang="de-DE" sz="1800" dirty="0" smtClean="0">
                <a:hlinkClick r:id="rId5"/>
              </a:rPr>
              <a:t> </a:t>
            </a:r>
            <a:r>
              <a:rPr lang="de-DE" sz="1800" dirty="0">
                <a:hlinkClick r:id="rId5"/>
              </a:rPr>
              <a:t>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6"/>
              </a:rPr>
              <a:t>Measurement Abstraction and Model-View-Controller (MVC) Project with Actor Framework in </a:t>
            </a:r>
            <a:r>
              <a:rPr lang="en-US" sz="1800" dirty="0" err="1">
                <a:hlinkClick r:id="rId6"/>
              </a:rPr>
              <a:t>LabVIEW</a:t>
            </a:r>
            <a:r>
              <a:rPr lang="en-US" sz="1800" dirty="0">
                <a:hlinkClick r:id="rId6"/>
              </a:rPr>
              <a:t> 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7"/>
              </a:rPr>
              <a:t>HGF </a:t>
            </a:r>
            <a:r>
              <a:rPr lang="de-DE" sz="1800" dirty="0" err="1">
                <a:hlinkClick r:id="rId7"/>
              </a:rPr>
              <a:t>Baseclass</a:t>
            </a:r>
            <a:r>
              <a:rPr lang="de-DE" sz="1800" dirty="0">
                <a:hlinkClick r:id="rId7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8"/>
              </a:rPr>
              <a:t>Mobile Agent </a:t>
            </a:r>
            <a:r>
              <a:rPr lang="de-DE" sz="1800" dirty="0" smtClean="0">
                <a:hlinkClick r:id="rId8"/>
              </a:rPr>
              <a:t>System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Prerequisites</a:t>
            </a: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/>
              <a:t>Motivation: </a:t>
            </a:r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</a:t>
            </a:r>
            <a:r>
              <a:rPr lang="de-DE" dirty="0" err="1" smtClean="0"/>
              <a:t>bjects</a:t>
            </a: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LVOOP</a:t>
            </a: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smtClean="0"/>
              <a:t>Pros &amp; </a:t>
            </a:r>
            <a:r>
              <a:rPr lang="de-DE" dirty="0" err="1" smtClean="0"/>
              <a:t>Cond</a:t>
            </a:r>
            <a:endParaRPr lang="de-DE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Application</a:t>
            </a:r>
            <a:endParaRPr lang="de-DE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i="1" dirty="0" smtClean="0"/>
              <a:t>NI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endParaRPr lang="de-DE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de-DE" dirty="0" err="1" smtClean="0"/>
              <a:t>Example</a:t>
            </a:r>
            <a:r>
              <a:rPr lang="de-DE" dirty="0" smtClean="0"/>
              <a:t>: UPN-</a:t>
            </a:r>
            <a:r>
              <a:rPr lang="de-DE" dirty="0" err="1" smtClean="0"/>
              <a:t>Calculator</a:t>
            </a:r>
            <a:endParaRPr lang="de-DE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Libraries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LabVIEW-Classes enables a developer to define his own data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Experience with conventional OO programming languages, e.g. C++ or Java, is maybe confusing</a:t>
            </a:r>
            <a:r>
              <a:rPr lang="en-US" dirty="0" smtClean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LabVIEW </a:t>
            </a:r>
            <a:r>
              <a:rPr lang="de-DE" dirty="0" err="1" smtClean="0"/>
              <a:t>Dataflow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 are data sources and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front panel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/>
              <a:t>From calling VI as parameter via connector pane.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Local and global variables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/>
              <a:t>race conditions</a:t>
            </a:r>
            <a:r>
              <a:rPr lang="en-US" sz="16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Copies of data are created at wire forks.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Therefore LabVIEW is inherent </a:t>
            </a:r>
            <a:r>
              <a:rPr lang="en-US" sz="1600" i="1" dirty="0"/>
              <a:t>thread-save</a:t>
            </a:r>
            <a:r>
              <a:rPr lang="en-US" sz="1600" dirty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>
                <a:solidFill>
                  <a:srgbClr val="92D050"/>
                </a:solidFill>
              </a:rPr>
              <a:t>That’s all true for LabVIEW Objects, too!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en-US" dirty="0"/>
              <a:t>Pros of LVOOP Classes</a:t>
            </a:r>
            <a:br>
              <a:rPr lang="en-US" dirty="0"/>
            </a:br>
            <a:r>
              <a:rPr lang="en-US" dirty="0"/>
              <a:t>(in comparison to type definitions)</a:t>
            </a:r>
            <a:endParaRPr lang="de-DE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Access rights: </a:t>
            </a:r>
            <a:r>
              <a:rPr lang="en-US" sz="1600" i="1" dirty="0"/>
              <a:t>Public, Protected, Private, Community </a:t>
            </a:r>
            <a:r>
              <a:rPr lang="en-US" sz="1600" dirty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extend the attributes and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</a:rPr>
              <a:t>They are following the dataflow paradigm</a:t>
            </a:r>
            <a:r>
              <a:rPr lang="en-US" sz="1600" dirty="0" smtClean="0">
                <a:solidFill>
                  <a:srgbClr val="92D050"/>
                </a:solidFill>
              </a:rPr>
              <a:t>!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LVOOP Cons and Solutions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(Copy-) Constructors and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/>
              <a:t>XControls</a:t>
            </a:r>
            <a:r>
              <a:rPr lang="en-US" sz="1400" dirty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/>
              <a:t>XControls</a:t>
            </a:r>
            <a:r>
              <a:rPr lang="en-US" sz="1100" dirty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Polymorphic class-VIs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Especially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An alternative is the </a:t>
            </a:r>
            <a:r>
              <a:rPr lang="en-US" sz="1400" b="1" dirty="0"/>
              <a:t>Composition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Dataflow: </a:t>
            </a:r>
            <a:r>
              <a:rPr lang="en-US" sz="1400" i="1" dirty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/>
              <a:t>Danger of deadlocks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5364088" y="5013176"/>
            <a:ext cx="156758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05" y="3526879"/>
            <a:ext cx="4685830" cy="18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igure 1: A Sample Queue-Driven State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311896" cy="167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LVOOP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355168"/>
            <a:ext cx="8172000" cy="4954152"/>
          </a:xfrm>
        </p:spPr>
        <p:txBody>
          <a:bodyPr/>
          <a:lstStyle/>
          <a:p>
            <a:r>
              <a:rPr lang="en-US" sz="1600" b="1" dirty="0"/>
              <a:t>Possible cases for the application of LVOOP classes: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Cluster or type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Derives classes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Replacement of data type dependent (e.g. </a:t>
            </a:r>
            <a:r>
              <a:rPr lang="en-US" sz="1600" i="1" dirty="0"/>
              <a:t>Enumeration</a:t>
            </a:r>
            <a:r>
              <a:rPr lang="en-US" sz="1600" dirty="0"/>
              <a:t>) </a:t>
            </a:r>
            <a:r>
              <a:rPr lang="en-US" sz="1600" i="1" dirty="0"/>
              <a:t>Case</a:t>
            </a:r>
            <a:r>
              <a:rPr lang="en-US" sz="1600" dirty="0"/>
              <a:t>-Structures by </a:t>
            </a:r>
            <a:r>
              <a:rPr lang="en-US" sz="1600" i="1" dirty="0"/>
              <a:t>dynamic dispatching</a:t>
            </a:r>
            <a:r>
              <a:rPr lang="en-US" sz="1600" dirty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Dependent of the objects class the correct corresponding </a:t>
            </a:r>
            <a:br>
              <a:rPr lang="en-US" sz="1400" dirty="0"/>
            </a:br>
            <a:r>
              <a:rPr lang="en-US" sz="1400" i="1" dirty="0"/>
              <a:t>Overwrite</a:t>
            </a:r>
            <a:r>
              <a:rPr lang="en-US" sz="1400" dirty="0"/>
              <a:t>-VI is called.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1400" dirty="0" smtClean="0"/>
              <a:t>Beispiel</a:t>
            </a:r>
            <a:r>
              <a:rPr lang="de-DE" sz="1400" dirty="0" smtClean="0"/>
              <a:t>: </a:t>
            </a:r>
            <a:r>
              <a:rPr lang="de-DE" sz="1400" i="1" dirty="0" err="1" smtClean="0"/>
              <a:t>Queued</a:t>
            </a:r>
            <a:r>
              <a:rPr lang="de-DE" sz="1400" i="1" dirty="0" smtClean="0"/>
              <a:t> </a:t>
            </a:r>
            <a:r>
              <a:rPr lang="de-DE" sz="1400" i="1" dirty="0" smtClean="0"/>
              <a:t>State-Maschine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de-DE" sz="1200" i="1" dirty="0" smtClean="0"/>
          </a:p>
          <a:p>
            <a:pPr marL="457200" lvl="1" indent="0">
              <a:buNone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 smtClean="0"/>
          </a:p>
          <a:p>
            <a:pPr marL="457200" lvl="1" indent="0">
              <a:buNone/>
            </a:pPr>
            <a:endParaRPr lang="de-DE" sz="1400" i="1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/>
          </a:p>
          <a:p>
            <a:pPr marL="457200" lvl="1" indent="0">
              <a:buNone/>
            </a:pPr>
            <a:endParaRPr lang="de-DE" sz="1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Development of generic frameworks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/>
              <a:t>Details are implemented in derived classes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648072"/>
          </a:xfrm>
        </p:spPr>
        <p:txBody>
          <a:bodyPr/>
          <a:lstStyle/>
          <a:p>
            <a:r>
              <a:rPr lang="de-DE" i="1" dirty="0" smtClean="0"/>
              <a:t>NI </a:t>
            </a:r>
            <a:r>
              <a:rPr lang="de-DE" i="1" dirty="0" err="1" smtClean="0"/>
              <a:t>Actor</a:t>
            </a:r>
            <a:r>
              <a:rPr lang="de-DE" i="1" dirty="0" smtClean="0"/>
              <a:t> Framework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Communication </a:t>
            </a:r>
            <a:r>
              <a:rPr lang="de-DE" dirty="0" err="1" smtClean="0"/>
              <a:t>S</a:t>
            </a:r>
            <a:r>
              <a:rPr lang="de-DE" dirty="0" err="1" smtClean="0"/>
              <a:t>cheme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556792"/>
            <a:ext cx="3960812" cy="4464000"/>
          </a:xfrm>
        </p:spPr>
        <p:txBody>
          <a:bodyPr/>
          <a:lstStyle/>
          <a:p>
            <a:r>
              <a:rPr lang="de-DE" sz="2000" dirty="0" err="1" smtClean="0"/>
              <a:t>Launching</a:t>
            </a:r>
            <a:r>
              <a:rPr lang="de-DE" sz="2000" dirty="0" smtClean="0"/>
              <a:t> </a:t>
            </a:r>
            <a:r>
              <a:rPr lang="de-DE" sz="2000" dirty="0" err="1" smtClean="0"/>
              <a:t>Actors</a:t>
            </a:r>
            <a:endParaRPr lang="de-DE" sz="2000" dirty="0" smtClean="0"/>
          </a:p>
          <a:p>
            <a:pPr lvl="1"/>
            <a:r>
              <a:rPr lang="de-DE" sz="1800" dirty="0" err="1" smtClean="0"/>
              <a:t>Actors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derived</a:t>
            </a:r>
            <a:r>
              <a:rPr lang="de-DE" sz="1800" dirty="0" smtClean="0"/>
              <a:t> </a:t>
            </a:r>
            <a:r>
              <a:rPr lang="de-DE" sz="1800" dirty="0" err="1" smtClean="0"/>
              <a:t>classes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i="1" dirty="0" err="1" smtClean="0"/>
              <a:t>Actor.lvclass</a:t>
            </a:r>
            <a:endParaRPr lang="de-DE" sz="1800" i="1" dirty="0" smtClean="0"/>
          </a:p>
          <a:p>
            <a:pPr lvl="1"/>
            <a:r>
              <a:rPr lang="de-DE" sz="1800" dirty="0" err="1" smtClean="0"/>
              <a:t>Caller-Enqueuer</a:t>
            </a:r>
            <a:r>
              <a:rPr lang="de-DE" sz="1800" dirty="0"/>
              <a:t/>
            </a:r>
            <a:br>
              <a:rPr lang="de-DE" sz="1800" dirty="0"/>
            </a:b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Actor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send </a:t>
            </a:r>
            <a:r>
              <a:rPr lang="de-DE" sz="1800" dirty="0" err="1" smtClean="0"/>
              <a:t>messages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Caller</a:t>
            </a:r>
            <a:r>
              <a:rPr lang="de-DE" sz="1800" dirty="0" smtClean="0"/>
              <a:t>.</a:t>
            </a:r>
            <a:endParaRPr lang="de-DE" sz="1800" dirty="0" smtClean="0"/>
          </a:p>
          <a:p>
            <a:pPr lvl="1"/>
            <a:r>
              <a:rPr lang="de-DE" sz="1800" dirty="0" err="1" smtClean="0"/>
              <a:t>Actor-Enqueuer</a:t>
            </a: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used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Caller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send </a:t>
            </a:r>
            <a:r>
              <a:rPr lang="de-DE" sz="1800" dirty="0" err="1" smtClean="0"/>
              <a:t>messages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Actor</a:t>
            </a:r>
            <a:r>
              <a:rPr lang="de-DE" sz="1800" dirty="0" smtClean="0"/>
              <a:t>.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4679188" y="1556792"/>
            <a:ext cx="4213292" cy="4464000"/>
          </a:xfrm>
        </p:spPr>
        <p:txBody>
          <a:bodyPr/>
          <a:lstStyle/>
          <a:p>
            <a:r>
              <a:rPr lang="de-DE" sz="2000" dirty="0" err="1" smtClean="0"/>
              <a:t>Asynchronous</a:t>
            </a:r>
            <a:r>
              <a:rPr lang="de-DE" sz="2000" dirty="0" smtClean="0"/>
              <a:t> </a:t>
            </a:r>
            <a:r>
              <a:rPr lang="de-DE" sz="2000" dirty="0"/>
              <a:t>C</a:t>
            </a:r>
            <a:r>
              <a:rPr lang="de-DE" sz="2000" dirty="0" smtClean="0"/>
              <a:t>ommunication </a:t>
            </a:r>
            <a:r>
              <a:rPr lang="de-DE" sz="2000" dirty="0" smtClean="0"/>
              <a:t>via </a:t>
            </a:r>
            <a:r>
              <a:rPr lang="de-DE" sz="2000" dirty="0"/>
              <a:t>Q</a:t>
            </a:r>
            <a:r>
              <a:rPr lang="de-DE" sz="2000" dirty="0" smtClean="0"/>
              <a:t>ueue</a:t>
            </a:r>
            <a:endParaRPr lang="de-DE" sz="2000" dirty="0" smtClean="0"/>
          </a:p>
          <a:p>
            <a:pPr lvl="1"/>
            <a:r>
              <a:rPr lang="de-DE" sz="1800" dirty="0" smtClean="0"/>
              <a:t>Messages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derived</a:t>
            </a:r>
            <a:r>
              <a:rPr lang="de-DE" sz="1800" dirty="0" smtClean="0"/>
              <a:t> </a:t>
            </a:r>
            <a:r>
              <a:rPr lang="de-DE" sz="1800" dirty="0" err="1" smtClean="0"/>
              <a:t>classes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i="1" dirty="0" err="1" smtClean="0"/>
              <a:t>Message.lvclass</a:t>
            </a:r>
            <a:endParaRPr lang="de-DE" sz="1800" i="1" dirty="0" smtClean="0"/>
          </a:p>
          <a:p>
            <a:pPr lvl="1"/>
            <a:r>
              <a:rPr lang="de-DE" sz="1800" dirty="0" smtClean="0"/>
              <a:t>Messages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calling</a:t>
            </a:r>
            <a:r>
              <a:rPr lang="de-DE" sz="1800" dirty="0" smtClean="0"/>
              <a:t> </a:t>
            </a:r>
            <a:r>
              <a:rPr lang="de-DE" sz="1800" dirty="0" err="1" smtClean="0"/>
              <a:t>public</a:t>
            </a:r>
            <a:r>
              <a:rPr lang="de-DE" sz="1800" dirty="0" smtClean="0"/>
              <a:t> VIs </a:t>
            </a:r>
            <a:r>
              <a:rPr lang="de-DE" sz="1800" dirty="0" err="1" smtClean="0"/>
              <a:t>of</a:t>
            </a:r>
            <a:r>
              <a:rPr lang="de-DE" sz="1800" dirty="0" smtClean="0"/>
              <a:t> an </a:t>
            </a:r>
            <a:r>
              <a:rPr lang="de-DE" sz="1800" dirty="0" err="1" smtClean="0"/>
              <a:t>Actor</a:t>
            </a:r>
            <a:r>
              <a:rPr lang="de-DE" sz="1800" dirty="0" smtClean="0"/>
              <a:t>.</a:t>
            </a:r>
            <a:endParaRPr lang="de-DE" sz="1800" dirty="0" smtClean="0"/>
          </a:p>
          <a:p>
            <a:pPr lvl="1"/>
            <a:r>
              <a:rPr lang="de-DE" sz="1800" dirty="0" err="1" smtClean="0"/>
              <a:t>Actor</a:t>
            </a:r>
            <a:r>
              <a:rPr lang="de-DE" sz="1800" dirty="0" smtClean="0"/>
              <a:t>-Messages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generated</a:t>
            </a:r>
            <a:r>
              <a:rPr lang="de-DE" sz="1800" dirty="0" smtClean="0"/>
              <a:t> </a:t>
            </a:r>
            <a:r>
              <a:rPr lang="de-DE" sz="1800" dirty="0" err="1" smtClean="0"/>
              <a:t>automatically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</a:t>
            </a:r>
            <a:r>
              <a:rPr lang="de-DE" sz="1800" i="1" dirty="0" smtClean="0"/>
              <a:t>Tools&gt;</a:t>
            </a:r>
            <a:r>
              <a:rPr lang="de-DE" sz="1800" i="1" dirty="0" err="1" smtClean="0"/>
              <a:t>Actor</a:t>
            </a:r>
            <a:r>
              <a:rPr lang="de-DE" sz="1800" i="1" dirty="0" smtClean="0"/>
              <a:t> Framework Message </a:t>
            </a:r>
            <a:r>
              <a:rPr lang="de-DE" sz="1800" i="1" dirty="0" err="1" smtClean="0"/>
              <a:t>Maker</a:t>
            </a:r>
            <a:r>
              <a:rPr lang="de-DE" sz="1800" dirty="0" smtClean="0"/>
              <a:t>.</a:t>
            </a:r>
            <a:endParaRPr lang="de-DE" sz="1800" dirty="0"/>
          </a:p>
        </p:txBody>
      </p:sp>
      <p:pic>
        <p:nvPicPr>
          <p:cNvPr id="2050" name="Picture 2" descr="C:\User\Brand\Git\Projects\Calculator\documentation\loc_Actor_and_Queues_Flowch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65104"/>
            <a:ext cx="2272498" cy="220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\Brand\Git\Projects\Calculator\documentation\loc_launch_nested_act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0" y="4581128"/>
            <a:ext cx="3067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Datei:Data stack.sv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204864"/>
            <a:ext cx="372427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smtClean="0"/>
              <a:t>UPN </a:t>
            </a:r>
            <a:r>
              <a:rPr lang="de-DE" dirty="0" err="1" smtClean="0"/>
              <a:t>Calculator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 smtClean="0"/>
              <a:t>Stack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61048"/>
            <a:ext cx="3495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935596" y="1700808"/>
            <a:ext cx="3348372" cy="3091547"/>
            <a:chOff x="2231740" y="1772816"/>
            <a:chExt cx="3348372" cy="3091547"/>
          </a:xfrm>
        </p:grpSpPr>
        <p:sp>
          <p:nvSpPr>
            <p:cNvPr id="10" name="Rechteck 9"/>
            <p:cNvSpPr/>
            <p:nvPr/>
          </p:nvSpPr>
          <p:spPr>
            <a:xfrm>
              <a:off x="2627784" y="2204864"/>
              <a:ext cx="108012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002060"/>
                  </a:solidFill>
                </a:rPr>
                <a:t>Type number</a:t>
              </a:r>
              <a:endParaRPr lang="en-US" sz="1200">
                <a:solidFill>
                  <a:srgbClr val="00206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93219" y="4221088"/>
              <a:ext cx="1149250" cy="643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Execute operation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4572000" y="3212975"/>
              <a:ext cx="1008112" cy="566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rgbClr val="002060"/>
                  </a:solidFill>
                </a:rPr>
                <a:t>Press enter</a:t>
              </a:r>
              <a:endParaRPr lang="en-US" sz="1200">
                <a:solidFill>
                  <a:srgbClr val="002060"/>
                </a:solidFill>
              </a:endParaRPr>
            </a:p>
          </p:txBody>
        </p:sp>
        <p:sp>
          <p:nvSpPr>
            <p:cNvPr id="13" name="Raute 12"/>
            <p:cNvSpPr/>
            <p:nvPr/>
          </p:nvSpPr>
          <p:spPr>
            <a:xfrm>
              <a:off x="2231740" y="3136171"/>
              <a:ext cx="1872208" cy="72007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smtClean="0">
                  <a:solidFill>
                    <a:srgbClr val="002060"/>
                  </a:solidFill>
                </a:rPr>
                <a:t>Operation executable?</a:t>
              </a:r>
              <a:endParaRPr lang="en-US" sz="1200">
                <a:solidFill>
                  <a:srgbClr val="002060"/>
                </a:solidFill>
              </a:endParaRPr>
            </a:p>
          </p:txBody>
        </p:sp>
        <p:cxnSp>
          <p:nvCxnSpPr>
            <p:cNvPr id="14" name="Gerade Verbindung mit Pfeil 13"/>
            <p:cNvCxnSpPr>
              <a:endCxn id="10" idx="0"/>
            </p:cNvCxnSpPr>
            <p:nvPr/>
          </p:nvCxnSpPr>
          <p:spPr>
            <a:xfrm>
              <a:off x="3167844" y="1772816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10" idx="2"/>
              <a:endCxn id="13" idx="0"/>
            </p:cNvCxnSpPr>
            <p:nvPr/>
          </p:nvCxnSpPr>
          <p:spPr>
            <a:xfrm>
              <a:off x="3167844" y="2780928"/>
              <a:ext cx="0" cy="355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13" idx="3"/>
              <a:endCxn id="12" idx="1"/>
            </p:cNvCxnSpPr>
            <p:nvPr/>
          </p:nvCxnSpPr>
          <p:spPr>
            <a:xfrm flipV="1">
              <a:off x="4103948" y="3496210"/>
              <a:ext cx="46805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13" idx="2"/>
              <a:endCxn id="11" idx="0"/>
            </p:cNvCxnSpPr>
            <p:nvPr/>
          </p:nvCxnSpPr>
          <p:spPr>
            <a:xfrm>
              <a:off x="3167844" y="3856250"/>
              <a:ext cx="0" cy="364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12" idx="0"/>
              <a:endCxn id="10" idx="3"/>
            </p:cNvCxnSpPr>
            <p:nvPr/>
          </p:nvCxnSpPr>
          <p:spPr>
            <a:xfrm rot="16200000" flipV="1">
              <a:off x="4031941" y="2168860"/>
              <a:ext cx="720079" cy="136815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winkelte Verbindung 18"/>
            <p:cNvCxnSpPr>
              <a:stCxn id="11" idx="1"/>
              <a:endCxn id="10" idx="1"/>
            </p:cNvCxnSpPr>
            <p:nvPr/>
          </p:nvCxnSpPr>
          <p:spPr>
            <a:xfrm rot="10800000" flipH="1">
              <a:off x="2593218" y="2492896"/>
              <a:ext cx="34565" cy="2049830"/>
            </a:xfrm>
            <a:prstGeom prst="bentConnector3">
              <a:avLst>
                <a:gd name="adj1" fmla="val -170145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4130854" y="321297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131840" y="378904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9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758</Words>
  <Application>Microsoft Office PowerPoint</Application>
  <PresentationFormat>Bildschirmpräsentation 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~5212690</vt:lpstr>
      <vt:lpstr>LVOOP Workshop</vt:lpstr>
      <vt:lpstr>Agenda</vt:lpstr>
      <vt:lpstr>Prerequisites</vt:lpstr>
      <vt:lpstr>LabVIEW Dataflow</vt:lpstr>
      <vt:lpstr>Pros of LVOOP Classes (in comparison to type definitions)</vt:lpstr>
      <vt:lpstr>LVOOP Cons and Solutions</vt:lpstr>
      <vt:lpstr>LVOOP Application</vt:lpstr>
      <vt:lpstr>NI Actor Framework Communication Scheme</vt:lpstr>
      <vt:lpstr>Example: UPN Calculator</vt:lpstr>
      <vt:lpstr>Exercise</vt:lpstr>
      <vt:lpstr>Referenzen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37</cp:revision>
  <dcterms:created xsi:type="dcterms:W3CDTF">2012-08-24T13:16:28Z</dcterms:created>
  <dcterms:modified xsi:type="dcterms:W3CDTF">2013-01-08T06:19:47Z</dcterms:modified>
</cp:coreProperties>
</file>