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64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0" d="100"/>
          <a:sy n="120" d="100"/>
        </p:scale>
        <p:origin x="-2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46D27-B0DF-4E98-85C6-8BD5834E4FC4}" type="datetimeFigureOut">
              <a:rPr lang="de-DE" smtClean="0"/>
              <a:t>20.02.2013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218E-6D67-4F1D-94A4-5AA50F40D8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864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412776"/>
            <a:ext cx="7918704" cy="465734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9512" y="27171"/>
            <a:ext cx="8784976" cy="1169581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63688" y="3140968"/>
            <a:ext cx="5544616" cy="147678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584400"/>
            <a:ext cx="1306488" cy="273600"/>
          </a:xfrm>
        </p:spPr>
        <p:txBody>
          <a:bodyPr/>
          <a:lstStyle>
            <a:lvl1pPr>
              <a:defRPr sz="1200"/>
            </a:lvl1pPr>
          </a:lstStyle>
          <a:p>
            <a:fld id="{B418CCE3-ADF8-4D6E-B263-90E85820EC44}" type="datetime1">
              <a:rPr lang="de-DE" smtClean="0"/>
              <a:pPr/>
              <a:t>20.02.2013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584400"/>
            <a:ext cx="4824536" cy="273600"/>
          </a:xfrm>
        </p:spPr>
        <p:txBody>
          <a:bodyPr/>
          <a:lstStyle>
            <a:lvl1pPr>
              <a:defRPr sz="12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560000" y="6584400"/>
            <a:ext cx="1378496" cy="273600"/>
          </a:xfrm>
        </p:spPr>
        <p:txBody>
          <a:bodyPr/>
          <a:lstStyle>
            <a:lvl1pPr>
              <a:defRPr sz="1200"/>
            </a:lvl1pPr>
          </a:lstStyle>
          <a:p>
            <a:fld id="{614DD408-A132-4815-A232-DF74F09DA44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4389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34E4F-0125-4AD2-8584-167B6DA5606F}" type="datetime1">
              <a:rPr lang="de-DE" smtClean="0"/>
              <a:t>20.02.2013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25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8600-0E23-484E-9747-10E22BA18989}" type="datetime1">
              <a:rPr lang="de-DE" smtClean="0"/>
              <a:t>20.02.2013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10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2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58A1-4302-42C8-B31D-D1430F6AE143}" type="datetime1">
              <a:rPr lang="de-DE" smtClean="0"/>
              <a:t>20.02.2013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1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24CB-05FB-4179-B2D0-92DB10EA4650}" type="datetime1">
              <a:rPr lang="de-DE" smtClean="0"/>
              <a:t>20.02.2013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11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4710-0C99-4DBD-B4EA-4EE375B296BE}" type="datetime1">
              <a:rPr lang="de-DE" smtClean="0"/>
              <a:t>20.02.2013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420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EF29-F2FB-47AB-A486-8D1D28D3E553}" type="datetime1">
              <a:rPr lang="de-DE" smtClean="0"/>
              <a:t>20.02.2013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70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90F6-3F8D-49C7-A37A-0A1651CD0B0C}" type="datetime1">
              <a:rPr lang="de-DE" smtClean="0"/>
              <a:t>20.02.2013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36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F587-CFED-4FD5-B3AD-083C2065DE82}" type="datetime1">
              <a:rPr lang="de-DE" smtClean="0"/>
              <a:t>20.02.2013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44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2867-F109-4833-817E-D342D1CD7196}" type="datetime1">
              <a:rPr lang="de-DE" smtClean="0"/>
              <a:t>20.02.2013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01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27EE-5B06-4FE1-A707-B61678AF74C0}" type="datetime1">
              <a:rPr lang="de-DE" smtClean="0"/>
              <a:t>20.02.2013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35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" y="0"/>
            <a:ext cx="9143755" cy="1187746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82880" y="22373"/>
            <a:ext cx="87873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3283" y="1600200"/>
            <a:ext cx="8718697" cy="4673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584400"/>
            <a:ext cx="1306800" cy="27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F7C9C-F712-412E-9DE7-744EF926ADAF}" type="datetime1">
              <a:rPr lang="de-DE" smtClean="0"/>
              <a:t>20.02.2013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24000" y="6584400"/>
            <a:ext cx="4824000" cy="27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560000" y="6584400"/>
            <a:ext cx="1378800" cy="27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DD408-A132-4815-A232-DF74F09DA447}" type="slidenum">
              <a:rPr lang="de-DE" smtClean="0"/>
              <a:t>‹Nr.›</a:t>
            </a:fld>
            <a:endParaRPr lang="de-DE"/>
          </a:p>
        </p:txBody>
      </p:sp>
      <p:grpSp>
        <p:nvGrpSpPr>
          <p:cNvPr id="15" name="Gruppieren 14"/>
          <p:cNvGrpSpPr/>
          <p:nvPr/>
        </p:nvGrpSpPr>
        <p:grpSpPr>
          <a:xfrm>
            <a:off x="245" y="6325200"/>
            <a:ext cx="9143755" cy="296418"/>
            <a:chOff x="245" y="6325200"/>
            <a:chExt cx="9143755" cy="296418"/>
          </a:xfrm>
        </p:grpSpPr>
        <p:pic>
          <p:nvPicPr>
            <p:cNvPr id="8" name="Grafik 7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5600" y="6325200"/>
              <a:ext cx="914400" cy="296418"/>
            </a:xfrm>
            <a:prstGeom prst="rect">
              <a:avLst/>
            </a:prstGeom>
          </p:spPr>
        </p:pic>
        <p:cxnSp>
          <p:nvCxnSpPr>
            <p:cNvPr id="10" name="Gerade Verbindung 9"/>
            <p:cNvCxnSpPr/>
            <p:nvPr userDrawn="1"/>
          </p:nvCxnSpPr>
          <p:spPr>
            <a:xfrm>
              <a:off x="245" y="6552000"/>
              <a:ext cx="7545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8611200" y="6552000"/>
              <a:ext cx="532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096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iki.gsi.de/cgi-bin/view/NIUser/LVMobileAgentSystem" TargetMode="External"/><Relationship Id="rId3" Type="http://schemas.openxmlformats.org/officeDocument/2006/relationships/hyperlink" Target="http://zone.ni.com/devzone/cda/tut/p/id/3573" TargetMode="External"/><Relationship Id="rId7" Type="http://schemas.openxmlformats.org/officeDocument/2006/relationships/hyperlink" Target="http://wiki.gsi.de/cgi-bin/view/NIUser/HGFBaseClassLibrary" TargetMode="External"/><Relationship Id="rId2" Type="http://schemas.openxmlformats.org/officeDocument/2006/relationships/hyperlink" Target="http://zone.ni.com/devzone/cda/tut/p/id/357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cibel.ni.com/content/docs/DOC-21441" TargetMode="External"/><Relationship Id="rId5" Type="http://schemas.openxmlformats.org/officeDocument/2006/relationships/hyperlink" Target="https://decibel.ni.com/content/docs/DOC-17193" TargetMode="External"/><Relationship Id="rId4" Type="http://schemas.openxmlformats.org/officeDocument/2006/relationships/hyperlink" Target="http://decibel.ni.com/content/docs/DOC-287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gsi.de/cgi-bin/view/CSframework/LVDimInterface" TargetMode="External"/><Relationship Id="rId2" Type="http://schemas.openxmlformats.org/officeDocument/2006/relationships/hyperlink" Target="http://www.cern.ch/di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NI Actor Framework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integrate DIM?</a:t>
            </a:r>
          </a:p>
          <a:p>
            <a:r>
              <a:rPr lang="en-US" dirty="0" err="1" smtClean="0"/>
              <a:t>DIMActor</a:t>
            </a:r>
            <a:r>
              <a:rPr lang="en-US" dirty="0" smtClean="0"/>
              <a:t> Ancestor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32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DIMActor</a:t>
            </a:r>
            <a:r>
              <a:rPr lang="en-US" dirty="0" smtClean="0"/>
              <a:t> – Project &amp; Class Hierarchy</a:t>
            </a:r>
            <a:endParaRPr lang="en-US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/>
              <a:t>DIMActor.lvlib</a:t>
            </a:r>
            <a:r>
              <a:rPr lang="en-US" dirty="0" smtClean="0"/>
              <a:t> contains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i="1" dirty="0" err="1" smtClean="0"/>
              <a:t>DIMActor.lvclass</a:t>
            </a:r>
            <a:r>
              <a:rPr lang="en-US" dirty="0" smtClean="0"/>
              <a:t> derived from </a:t>
            </a:r>
            <a:r>
              <a:rPr lang="en-US" i="1" dirty="0" err="1" smtClean="0"/>
              <a:t>Actor.lvclass</a:t>
            </a:r>
            <a:endParaRPr lang="en-US" i="1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 smtClean="0"/>
              <a:t>DIMActor</a:t>
            </a:r>
            <a:r>
              <a:rPr lang="en-US" dirty="0" smtClean="0"/>
              <a:t> Messages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/>
              <a:t>DIMActorDemo.lvlib</a:t>
            </a:r>
            <a:r>
              <a:rPr lang="en-US" dirty="0" smtClean="0"/>
              <a:t> contains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Server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i="1" dirty="0" err="1" smtClean="0"/>
              <a:t>DIMDemoServer.lvclas</a:t>
            </a:r>
            <a:r>
              <a:rPr lang="en-US" dirty="0" err="1" smtClean="0"/>
              <a:t>s</a:t>
            </a:r>
            <a:r>
              <a:rPr lang="en-US" dirty="0" smtClean="0"/>
              <a:t> derived from </a:t>
            </a:r>
            <a:r>
              <a:rPr lang="en-US" i="1" dirty="0" err="1" smtClean="0"/>
              <a:t>DIMActor.lvclass</a:t>
            </a:r>
            <a:endParaRPr lang="en-US" i="1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 smtClean="0"/>
              <a:t>Server Messages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Client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i="1" dirty="0" err="1" smtClean="0"/>
              <a:t>DIMDemoClient.lvclass</a:t>
            </a:r>
            <a:r>
              <a:rPr lang="en-US" dirty="0" smtClean="0"/>
              <a:t> derived from </a:t>
            </a:r>
            <a:r>
              <a:rPr lang="en-US" i="1" dirty="0" err="1" smtClean="0"/>
              <a:t>DIMActor.lvclass</a:t>
            </a:r>
            <a:endParaRPr lang="en-US" i="1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 smtClean="0"/>
              <a:t>Client Messages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Application: Test.vi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4710-0C99-4DBD-B4EA-4EE375B296BE}" type="datetime1">
              <a:rPr lang="de-DE" smtClean="0"/>
              <a:t>20.02.2013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10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580" y="1908398"/>
            <a:ext cx="148590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Gerade Verbindung mit Pfeil 10"/>
          <p:cNvCxnSpPr/>
          <p:nvPr/>
        </p:nvCxnSpPr>
        <p:spPr>
          <a:xfrm>
            <a:off x="2987824" y="2276872"/>
            <a:ext cx="5161706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3995936" y="3789040"/>
            <a:ext cx="4153594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3923928" y="4797152"/>
            <a:ext cx="367240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5940152" y="2276872"/>
            <a:ext cx="2209378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59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88" y="3057103"/>
            <a:ext cx="86868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DIMActor</a:t>
            </a:r>
            <a:r>
              <a:rPr lang="de-DE" dirty="0" smtClean="0"/>
              <a:t> Demo </a:t>
            </a:r>
            <a:r>
              <a:rPr lang="de-DE" dirty="0" err="1" smtClean="0"/>
              <a:t>Application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1"/>
          </p:nvPr>
        </p:nvSpPr>
        <p:spPr>
          <a:xfrm>
            <a:off x="457200" y="1268761"/>
            <a:ext cx="4038600" cy="1656184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Initialize </a:t>
            </a:r>
            <a:r>
              <a:rPr lang="en-US" sz="2000" i="1" dirty="0" smtClean="0"/>
              <a:t>Caller to Actor Queue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Initialize </a:t>
            </a:r>
            <a:r>
              <a:rPr lang="en-US" sz="2000" i="1" dirty="0" err="1" smtClean="0"/>
              <a:t>DIMDemoServer</a:t>
            </a:r>
            <a:endParaRPr lang="en-US" sz="2000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Initialize two </a:t>
            </a:r>
            <a:r>
              <a:rPr lang="en-US" sz="2000" i="1" dirty="0" err="1" smtClean="0"/>
              <a:t>DIMDemoClient</a:t>
            </a:r>
            <a:r>
              <a:rPr lang="en-US" sz="2000" dirty="0" err="1" smtClean="0"/>
              <a:t>s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Launch </a:t>
            </a:r>
            <a:r>
              <a:rPr lang="en-US" sz="2000" i="1" dirty="0" smtClean="0"/>
              <a:t>Actor</a:t>
            </a:r>
            <a:r>
              <a:rPr lang="en-US" sz="2000" dirty="0" smtClean="0"/>
              <a:t>s</a:t>
            </a:r>
            <a:endParaRPr lang="en-US" sz="2000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Wait for Stop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Sent </a:t>
            </a:r>
            <a:r>
              <a:rPr lang="en-US" sz="2000" i="1" dirty="0" smtClean="0"/>
              <a:t>Stop-Message</a:t>
            </a:r>
            <a:r>
              <a:rPr lang="en-US" sz="2000" dirty="0" smtClean="0"/>
              <a:t>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Report Error</a:t>
            </a:r>
            <a:endParaRPr lang="en-US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58A1-4302-42C8-B31D-D1430F6AE143}" type="datetime1">
              <a:rPr lang="de-DE" smtClean="0"/>
              <a:t>20.02.2013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72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Launch </a:t>
            </a:r>
            <a:r>
              <a:rPr lang="de-DE" dirty="0" err="1" smtClean="0"/>
              <a:t>Actor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4710-0C99-4DBD-B4EA-4EE375B296BE}" type="datetime1">
              <a:rPr lang="de-DE" smtClean="0"/>
              <a:t>20.02.2013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12</a:t>
            </a:fld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9073452" cy="3861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309" y="4389813"/>
            <a:ext cx="6264027" cy="246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Gerade Verbindung mit Pfeil 8"/>
          <p:cNvCxnSpPr/>
          <p:nvPr/>
        </p:nvCxnSpPr>
        <p:spPr>
          <a:xfrm flipH="1">
            <a:off x="4644008" y="3068960"/>
            <a:ext cx="1080120" cy="1320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7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915" y="1772816"/>
            <a:ext cx="4664589" cy="1984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DIMActor</a:t>
            </a:r>
            <a:r>
              <a:rPr lang="en-US" dirty="0" smtClean="0"/>
              <a:t> – Overwrite VI‘s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90F6-3F8D-49C7-A37A-0A1651CD0B0C}" type="datetime1">
              <a:rPr lang="de-DE" smtClean="0"/>
              <a:t>20.02.2013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13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33178"/>
            <a:ext cx="39147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1" y="3268477"/>
            <a:ext cx="57435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683568" y="289914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Actor</a:t>
            </a:r>
            <a:r>
              <a:rPr lang="de-DE" dirty="0" smtClean="0"/>
              <a:t> Core.vi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5364088" y="136384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Stop Core.vi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684242" y="133158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 Launch Core.vi</a:t>
            </a:r>
            <a:endParaRPr lang="en-US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157192"/>
            <a:ext cx="33909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5364088" y="4437112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Dynamic </a:t>
            </a:r>
            <a:r>
              <a:rPr lang="en-US" dirty="0" smtClean="0"/>
              <a:t>Dispatch-VI:</a:t>
            </a:r>
          </a:p>
          <a:p>
            <a:r>
              <a:rPr lang="de-DE" dirty="0" smtClean="0"/>
              <a:t>CastByteArrayAndDispatchMsg.vi</a:t>
            </a:r>
            <a:endParaRPr lang="de-DE" dirty="0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4499992" y="4653136"/>
            <a:ext cx="864096" cy="215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4499992" y="4941168"/>
            <a:ext cx="864096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11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DIMActor</a:t>
            </a:r>
            <a:r>
              <a:rPr lang="en-US" dirty="0" smtClean="0"/>
              <a:t> – Dynamic Dispatch VI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90F6-3F8D-49C7-A37A-0A1651CD0B0C}" type="datetime1">
              <a:rPr lang="de-DE" smtClean="0"/>
              <a:t>20.02.2013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14</a:t>
            </a:fld>
            <a:endParaRPr lang="de-DE"/>
          </a:p>
        </p:txBody>
      </p:sp>
      <p:grpSp>
        <p:nvGrpSpPr>
          <p:cNvPr id="8" name="Gruppieren 7"/>
          <p:cNvGrpSpPr/>
          <p:nvPr/>
        </p:nvGrpSpPr>
        <p:grpSpPr>
          <a:xfrm>
            <a:off x="2712085" y="1398391"/>
            <a:ext cx="3647152" cy="1737411"/>
            <a:chOff x="251520" y="1412776"/>
            <a:chExt cx="3647152" cy="1737411"/>
          </a:xfrm>
        </p:grpSpPr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111962"/>
              <a:ext cx="3390900" cy="103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feld 6"/>
            <p:cNvSpPr txBox="1"/>
            <p:nvPr/>
          </p:nvSpPr>
          <p:spPr>
            <a:xfrm>
              <a:off x="251520" y="1412776"/>
              <a:ext cx="3647152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Dynamic Dispatch-VI:</a:t>
              </a:r>
            </a:p>
            <a:p>
              <a:r>
                <a:rPr lang="de-DE" dirty="0" smtClean="0"/>
                <a:t>CastByteArrayAndDispatchMsg.vi</a:t>
              </a:r>
              <a:endParaRPr lang="de-DE" dirty="0"/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1187624" y="3369915"/>
            <a:ext cx="6696075" cy="2939405"/>
            <a:chOff x="1187624" y="3284984"/>
            <a:chExt cx="6696075" cy="2939405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4005064"/>
              <a:ext cx="6696075" cy="221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feld 10"/>
            <p:cNvSpPr txBox="1"/>
            <p:nvPr/>
          </p:nvSpPr>
          <p:spPr>
            <a:xfrm>
              <a:off x="2627784" y="3284984"/>
              <a:ext cx="3736985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Example</a:t>
              </a:r>
              <a:r>
                <a:rPr lang="de-DE" dirty="0" smtClean="0"/>
                <a:t> </a:t>
              </a:r>
              <a:r>
                <a:rPr lang="de-DE" dirty="0" err="1" smtClean="0"/>
                <a:t>DIMDemoServer.lvclass</a:t>
              </a:r>
              <a:r>
                <a:rPr lang="de-DE" dirty="0" smtClean="0"/>
                <a:t>:</a:t>
              </a:r>
            </a:p>
            <a:p>
              <a:r>
                <a:rPr lang="de-DE" dirty="0" smtClean="0"/>
                <a:t>CastByteArrayAndDispatchMsg.vi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53695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929" y="1556792"/>
            <a:ext cx="3735575" cy="894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136" y="3329496"/>
            <a:ext cx="4463368" cy="125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DIMActor</a:t>
            </a:r>
            <a:r>
              <a:rPr lang="de-DE" dirty="0" smtClean="0"/>
              <a:t> – Other VIs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90F6-3F8D-49C7-A37A-0A1651CD0B0C}" type="datetime1">
              <a:rPr lang="de-DE" smtClean="0"/>
              <a:t>20.02.2013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15</a:t>
            </a:fld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556792"/>
            <a:ext cx="5297789" cy="1464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356992"/>
            <a:ext cx="4731013" cy="133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" y="5061170"/>
            <a:ext cx="5502459" cy="1464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280" y="5013176"/>
            <a:ext cx="3187795" cy="1608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115616" y="119675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Add Command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6084168" y="1196752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Serving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1115616" y="3020966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Add Service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5690299" y="296784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Update Service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1192267" y="4687343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Add </a:t>
            </a:r>
            <a:r>
              <a:rPr lang="en-US" dirty="0" smtClean="0"/>
              <a:t>Subscription</a:t>
            </a:r>
            <a:endParaRPr lang="en-US" dirty="0"/>
          </a:p>
        </p:txBody>
      </p:sp>
      <p:sp>
        <p:nvSpPr>
          <p:cNvPr id="19" name="Textfeld 18"/>
          <p:cNvSpPr txBox="1"/>
          <p:nvPr/>
        </p:nvSpPr>
        <p:spPr>
          <a:xfrm>
            <a:off x="6228184" y="471585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Probe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794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DIMDemoServer.lvclass:Actor</a:t>
            </a:r>
            <a:r>
              <a:rPr lang="de-DE" dirty="0" smtClean="0"/>
              <a:t> Core.vi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90F6-3F8D-49C7-A37A-0A1651CD0B0C}" type="datetime1">
              <a:rPr lang="de-DE" smtClean="0"/>
              <a:t>20.02.2013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16</a:t>
            </a:fld>
            <a:endParaRPr lang="de-D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05" y="1340768"/>
            <a:ext cx="8562569" cy="193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373216"/>
            <a:ext cx="3786385" cy="1062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05" y="3323039"/>
            <a:ext cx="5533946" cy="1834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3" y="3625400"/>
            <a:ext cx="3101529" cy="124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330516"/>
            <a:ext cx="43815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Gerade Verbindung mit Pfeil 6"/>
          <p:cNvCxnSpPr>
            <a:endCxn id="7170" idx="2"/>
          </p:cNvCxnSpPr>
          <p:nvPr/>
        </p:nvCxnSpPr>
        <p:spPr>
          <a:xfrm flipH="1">
            <a:off x="4530390" y="2636912"/>
            <a:ext cx="2489882" cy="642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V="1">
            <a:off x="3707904" y="3573016"/>
            <a:ext cx="2448272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3707904" y="4437112"/>
            <a:ext cx="2376264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3851920" y="2636912"/>
            <a:ext cx="3168352" cy="2808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3635896" y="5373216"/>
            <a:ext cx="1584176" cy="543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3635896" y="6237312"/>
            <a:ext cx="1584176" cy="264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18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DIMDemoClient.lvclass:Actor</a:t>
            </a:r>
            <a:r>
              <a:rPr lang="de-DE" dirty="0" smtClean="0"/>
              <a:t> </a:t>
            </a:r>
            <a:r>
              <a:rPr lang="de-DE" dirty="0"/>
              <a:t>Core.vi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90F6-3F8D-49C7-A37A-0A1651CD0B0C}" type="datetime1">
              <a:rPr lang="de-DE" smtClean="0"/>
              <a:t>20.02.2013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17</a:t>
            </a:fld>
            <a:endParaRPr lang="de-D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73" y="1268760"/>
            <a:ext cx="824345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884" y="764704"/>
            <a:ext cx="2064620" cy="1532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221088"/>
            <a:ext cx="22383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21088"/>
            <a:ext cx="22383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221088"/>
            <a:ext cx="22383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445224"/>
            <a:ext cx="3167314" cy="110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456188"/>
            <a:ext cx="1446886" cy="580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6104529"/>
            <a:ext cx="1813749" cy="49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817" y="5591174"/>
            <a:ext cx="3983183" cy="802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Gerade Verbindung mit Pfeil 6"/>
          <p:cNvCxnSpPr/>
          <p:nvPr/>
        </p:nvCxnSpPr>
        <p:spPr>
          <a:xfrm flipH="1">
            <a:off x="2555776" y="2204864"/>
            <a:ext cx="2382990" cy="3251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2195736" y="5995095"/>
            <a:ext cx="3168352" cy="2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6948264" y="5085184"/>
            <a:ext cx="792088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7344308" y="2132856"/>
            <a:ext cx="1116124" cy="2736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>
            <a:off x="7043884" y="2132856"/>
            <a:ext cx="768476" cy="612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H="1">
            <a:off x="2339752" y="2132856"/>
            <a:ext cx="4812656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97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284984"/>
            <a:ext cx="2839789" cy="941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552" y="2204864"/>
            <a:ext cx="4393952" cy="994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existing Actors to use DIM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223283" y="1340768"/>
            <a:ext cx="8237149" cy="4932441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Inherit from </a:t>
            </a:r>
            <a:r>
              <a:rPr lang="en-US" i="1" dirty="0" err="1" smtClean="0"/>
              <a:t>DIMActor.lvclass</a:t>
            </a:r>
            <a:r>
              <a:rPr lang="en-US" dirty="0" smtClean="0"/>
              <a:t> instead of </a:t>
            </a:r>
            <a:r>
              <a:rPr lang="en-US" i="1" dirty="0" err="1" smtClean="0"/>
              <a:t>Actor.lvclass</a:t>
            </a:r>
            <a:endParaRPr lang="en-US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Extend </a:t>
            </a:r>
            <a:r>
              <a:rPr lang="en-US" i="1" dirty="0" smtClean="0"/>
              <a:t>Actor Core.vi</a:t>
            </a:r>
            <a:r>
              <a:rPr lang="en-US" dirty="0" smtClean="0"/>
              <a:t> to add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i="1" dirty="0" smtClean="0"/>
              <a:t>Commands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i="1" dirty="0" smtClean="0"/>
              <a:t>Services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i="1" dirty="0" smtClean="0"/>
              <a:t>Subscriptions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Overwrite: </a:t>
            </a:r>
            <a:r>
              <a:rPr lang="en-US" i="1" dirty="0" smtClean="0"/>
              <a:t>CastByteArrayAndDispatchMsg.vi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For each </a:t>
            </a:r>
            <a:r>
              <a:rPr lang="en-US" i="1" dirty="0" smtClean="0"/>
              <a:t>Command </a:t>
            </a:r>
            <a:r>
              <a:rPr lang="en-US" dirty="0" smtClean="0"/>
              <a:t>and</a:t>
            </a:r>
            <a:r>
              <a:rPr lang="en-US" i="1" dirty="0" smtClean="0"/>
              <a:t> Subscription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 smtClean="0"/>
              <a:t>Typecast DIM byte-array to expected G data type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 smtClean="0"/>
              <a:t>Send corresponding (already existing) Message to self.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Publish </a:t>
            </a:r>
            <a:r>
              <a:rPr lang="en-US" i="1" dirty="0" smtClean="0"/>
              <a:t>Service</a:t>
            </a:r>
            <a:r>
              <a:rPr lang="en-US" dirty="0" smtClean="0"/>
              <a:t> data where necessary.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Use </a:t>
            </a:r>
            <a:r>
              <a:rPr lang="en-US" i="1" dirty="0" smtClean="0"/>
              <a:t>CoreLib.CallProcess.vi</a:t>
            </a:r>
            <a:r>
              <a:rPr lang="en-US" dirty="0" smtClean="0"/>
              <a:t> to send</a:t>
            </a:r>
            <a:br>
              <a:rPr lang="en-US" dirty="0" smtClean="0"/>
            </a:br>
            <a:r>
              <a:rPr lang="en-US" dirty="0" smtClean="0"/>
              <a:t>Messages to </a:t>
            </a:r>
            <a:r>
              <a:rPr lang="en-US" i="1" dirty="0" smtClean="0"/>
              <a:t>CS</a:t>
            </a:r>
            <a:r>
              <a:rPr lang="en-US" dirty="0" smtClean="0"/>
              <a:t>-Objects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90F6-3F8D-49C7-A37A-0A1651CD0B0C}" type="datetime1">
              <a:rPr lang="de-DE" smtClean="0"/>
              <a:t>20.02.2013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18</a:t>
            </a:fld>
            <a:endParaRPr lang="de-DE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336" y="4725144"/>
            <a:ext cx="3442168" cy="96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577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LabVIEW Menu -&gt; Help -&gt; Search the LabVIEW Help... -&gt; Contents -&gt; Fundamentals -&gt; LabVIEW Object-Oriented Programming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LabVIEW Menu -&gt; Help -&gt; Find Examples -&gt; Browse by Task -&gt; Fundamentals -&gt; Object-Oriented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hlinkClick r:id="rId2"/>
              </a:rPr>
              <a:t>LabVIEW Object-Oriented Programming: The Decisions Behind the Design</a:t>
            </a:r>
            <a:r>
              <a:rPr lang="en-US" sz="2400" dirty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400" dirty="0">
                <a:hlinkClick r:id="rId3"/>
              </a:rPr>
              <a:t>LabVIEW </a:t>
            </a:r>
            <a:r>
              <a:rPr lang="de-DE" sz="2400" dirty="0" err="1">
                <a:hlinkClick r:id="rId3"/>
              </a:rPr>
              <a:t>Object-Oriented</a:t>
            </a:r>
            <a:r>
              <a:rPr lang="de-DE" sz="2400" dirty="0">
                <a:hlinkClick r:id="rId3"/>
              </a:rPr>
              <a:t> </a:t>
            </a:r>
            <a:r>
              <a:rPr lang="de-DE" sz="2400" dirty="0" err="1">
                <a:hlinkClick r:id="rId3"/>
              </a:rPr>
              <a:t>Programming</a:t>
            </a:r>
            <a:r>
              <a:rPr lang="de-DE" sz="2400" dirty="0">
                <a:hlinkClick r:id="rId3"/>
              </a:rPr>
              <a:t> FAQ</a:t>
            </a:r>
            <a:endParaRPr lang="de-DE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hlinkClick r:id="rId4"/>
              </a:rPr>
              <a:t>Applying Common OO Design Patterns to LabVIEW</a:t>
            </a: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sz="2400" dirty="0" err="1">
                <a:hlinkClick r:id="rId5"/>
              </a:rPr>
              <a:t>Actor</a:t>
            </a:r>
            <a:r>
              <a:rPr lang="de-DE" sz="2400" dirty="0">
                <a:hlinkClick r:id="rId5"/>
              </a:rPr>
              <a:t> Framework</a:t>
            </a:r>
            <a:endParaRPr lang="de-DE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hlinkClick r:id="rId6"/>
              </a:rPr>
              <a:t>Measurement Abstraction and Model-View-Controller (MVC) Project with Actor Framework in LabVIEW </a:t>
            </a: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sz="2400" dirty="0">
                <a:hlinkClick r:id="rId7"/>
              </a:rPr>
              <a:t>HGF </a:t>
            </a:r>
            <a:r>
              <a:rPr lang="de-DE" sz="2400" dirty="0" err="1">
                <a:hlinkClick r:id="rId7"/>
              </a:rPr>
              <a:t>Baseclass</a:t>
            </a:r>
            <a:r>
              <a:rPr lang="de-DE" sz="2400" dirty="0">
                <a:hlinkClick r:id="rId7"/>
              </a:rPr>
              <a:t> Library</a:t>
            </a:r>
            <a:r>
              <a:rPr lang="de-DE" sz="2400" dirty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400" dirty="0">
                <a:hlinkClick r:id="rId8"/>
              </a:rPr>
              <a:t>Mobile Agent System</a:t>
            </a: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i="1" dirty="0"/>
              <a:t>Thanks to Stephen Mercer for his contributions to web documents &amp; </a:t>
            </a:r>
            <a:r>
              <a:rPr lang="en-US" sz="2400" i="1" dirty="0" smtClean="0"/>
              <a:t>discussions</a:t>
            </a:r>
            <a:endParaRPr lang="de-DE" sz="24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4710-0C99-4DBD-B4EA-4EE375B296BE}" type="datetime1">
              <a:rPr lang="de-DE" smtClean="0"/>
              <a:t>20.02.2013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225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Prerequisites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Motivation: Active objects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LVOOP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Pros &amp; Cons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Application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i="1" dirty="0" smtClean="0"/>
              <a:t>NI Actor Framework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i="1" dirty="0" smtClean="0"/>
              <a:t>DIM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Example: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 smtClean="0"/>
              <a:t>DIMActor</a:t>
            </a:r>
            <a:r>
              <a:rPr lang="en-US" dirty="0" smtClean="0"/>
              <a:t> </a:t>
            </a:r>
            <a:r>
              <a:rPr lang="en-US" dirty="0" err="1" smtClean="0"/>
              <a:t>anchestor</a:t>
            </a:r>
            <a:r>
              <a:rPr lang="en-US" dirty="0" smtClean="0"/>
              <a:t> class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 smtClean="0"/>
              <a:t>DIMActor</a:t>
            </a:r>
            <a:r>
              <a:rPr lang="en-US" dirty="0" smtClean="0"/>
              <a:t> derived classes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 err="1" smtClean="0"/>
              <a:t>DIMDemoServer</a:t>
            </a:r>
            <a:endParaRPr lang="en-US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 err="1" smtClean="0"/>
              <a:t>DIMDemoClient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How to extend existing Actors?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58A1-4302-42C8-B31D-D1430F6AE143}" type="datetime1">
              <a:rPr lang="de-DE" smtClean="0"/>
              <a:t>20.02.2013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84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Prerequisites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LabVIEW  Basics 1 &amp; 2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Project Explorer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Libraries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dirty="0"/>
              <a:t>Dataflow concept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Is knowledge about object oriented programming necessary?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u="sng" dirty="0"/>
              <a:t>No!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LabVIEW-Classes enables a developer to define his own data types, that provide much more abilities than (strict) type-definitions.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Experience with conventional OO programming languages, e.g. C++ or Java, is maybe confusing</a:t>
            </a:r>
            <a:r>
              <a:rPr lang="en-US" dirty="0" smtClean="0"/>
              <a:t>.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58A1-4302-42C8-B31D-D1430F6AE143}" type="datetime1">
              <a:rPr lang="de-DE" smtClean="0"/>
              <a:t>20.02.2013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1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LabVIEW </a:t>
            </a:r>
            <a:r>
              <a:rPr lang="de-DE" dirty="0" err="1"/>
              <a:t>Dataflow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No variables are existing in LabVIEW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There are data sources and data sinks!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200" dirty="0"/>
              <a:t>A priori it is not clear from where data is originating! E.g.: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en-US" sz="1100" dirty="0"/>
              <a:t>From front panel controls in case of interactive mode.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en-US" sz="1100" dirty="0"/>
              <a:t>From calling VI as parameter via connector pane.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Local and global variables are not really variables with respect to common sense, but different places in memory which are copied by LabVIEW Runtime-Engine asynchronously. This can lead to unintentional </a:t>
            </a:r>
            <a:r>
              <a:rPr lang="en-US" sz="1600" i="1" dirty="0"/>
              <a:t>race conditions</a:t>
            </a:r>
            <a:r>
              <a:rPr lang="en-US" sz="1600" dirty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Copies of data are created at wire forks.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The compiler is responsible to maintain a minimum number of copies to be used.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Therefore LabVIEW is inherent </a:t>
            </a:r>
            <a:r>
              <a:rPr lang="en-US" sz="1600" i="1" dirty="0"/>
              <a:t>thread-save</a:t>
            </a:r>
            <a:r>
              <a:rPr lang="en-US" sz="1600" dirty="0"/>
              <a:t>!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LabVIEW provides several options to transport data safely with respect to data flow without race conditions between different threads, VIs or loops.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200" dirty="0"/>
              <a:t>Queues, Notifications, FGV optionally protected by Semaphore etc.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1" dirty="0">
                <a:solidFill>
                  <a:srgbClr val="92D050"/>
                </a:solidFill>
              </a:rPr>
              <a:t>That’s all true for LabVIEW Objects, too</a:t>
            </a:r>
            <a:r>
              <a:rPr lang="en-US" sz="1800" b="1" dirty="0" smtClean="0">
                <a:solidFill>
                  <a:srgbClr val="92D050"/>
                </a:solidFill>
              </a:rPr>
              <a:t>!</a:t>
            </a:r>
            <a:endParaRPr lang="en-US" sz="1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58A1-4302-42C8-B31D-D1430F6AE143}" type="datetime1">
              <a:rPr lang="de-DE" smtClean="0"/>
              <a:t>20.02.2013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1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of LVOOP Classes</a:t>
            </a:r>
            <a:br>
              <a:rPr lang="en-US" dirty="0"/>
            </a:br>
            <a:r>
              <a:rPr lang="en-US" dirty="0"/>
              <a:t>(in comparison to type definitions)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b="1" dirty="0"/>
              <a:t>Encapsulation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Attribute data is always private. It can be changed by class methods only.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The internal data structure is hidden.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Access rights: </a:t>
            </a:r>
            <a:r>
              <a:rPr lang="en-US" sz="1600" i="1" dirty="0"/>
              <a:t>Public, Protected, Private, Community </a:t>
            </a:r>
            <a:r>
              <a:rPr lang="en-US" sz="1600" dirty="0"/>
              <a:t>(friend)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1" dirty="0"/>
              <a:t>Modularity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Each class has its own clearly defined responsibility.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The public interface should be well defined.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200" dirty="0"/>
              <a:t>It should be modified with very good reason, only!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Eases testability.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1" dirty="0"/>
              <a:t>Extensibility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Derived classes extend the attributes and methods of their ancestor class.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1" dirty="0"/>
              <a:t>Specialization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Derived classes special the behavior of their ancestor class.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rgbClr val="92D050"/>
                </a:solidFill>
              </a:rPr>
              <a:t>LabVIEW Objects  behave exactly like other LabVIEW data types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>
                <a:solidFill>
                  <a:srgbClr val="92D050"/>
                </a:solidFill>
              </a:rPr>
              <a:t>They are following the dataflow paradigm</a:t>
            </a:r>
            <a:r>
              <a:rPr lang="en-US" sz="1600" dirty="0" smtClean="0">
                <a:solidFill>
                  <a:srgbClr val="92D050"/>
                </a:solidFill>
              </a:rPr>
              <a:t>!</a:t>
            </a:r>
            <a:endParaRPr lang="en-US" sz="1600" dirty="0">
              <a:solidFill>
                <a:srgbClr val="92D050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58A1-4302-42C8-B31D-D1430F6AE143}" type="datetime1">
              <a:rPr lang="de-DE" smtClean="0"/>
              <a:t>20.02.2013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62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LVOOP </a:t>
            </a:r>
            <a:r>
              <a:rPr lang="de-DE" dirty="0" smtClean="0"/>
              <a:t>Cons - Solutions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3283" y="1340768"/>
            <a:ext cx="8718697" cy="5112568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600" b="1" dirty="0"/>
              <a:t>There are no real cons.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/>
              <a:t>(Copy-) Constructors and Destructors are not existing.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/>
              <a:t>They are simply not necessary.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/>
              <a:t>LabVIEW Objects behave the same as other LabVIEW data types.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/>
              <a:t>Attributes are always private.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/>
              <a:t>They cannot be displayed or changed directly on the front panel.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err="1"/>
              <a:t>XControls</a:t>
            </a:r>
            <a:r>
              <a:rPr lang="en-US" sz="1400" dirty="0"/>
              <a:t> are the solution for this problem.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100" dirty="0" err="1"/>
              <a:t>XControls</a:t>
            </a:r>
            <a:r>
              <a:rPr lang="en-US" sz="1100" dirty="0"/>
              <a:t> can also be used as probes.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/>
              <a:t>Polymorphic class-VIs are not supported.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/>
              <a:t>Parameters could be implemented as derived class of a common ancestor class.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/>
              <a:t>Parameters as Variant.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100" dirty="0"/>
              <a:t>Especially Variant-Attributes.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/>
              <a:t>Multiple inheritance is not supported.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/>
              <a:t>An alternative is the </a:t>
            </a:r>
            <a:r>
              <a:rPr lang="en-US" sz="1400" b="1" dirty="0"/>
              <a:t>Composition design pattern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/>
              <a:t>References to Objects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/>
              <a:t>Dataflow: </a:t>
            </a:r>
            <a:r>
              <a:rPr lang="en-US" sz="1400" i="1" dirty="0"/>
              <a:t>Single Element Sized Queue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i="1" dirty="0"/>
              <a:t>Data Value Reference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100" dirty="0"/>
              <a:t>Danger of deadlocks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58A1-4302-42C8-B31D-D1430F6AE143}" type="datetime1">
              <a:rPr lang="de-DE" smtClean="0"/>
              <a:t>20.02.2013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6</a:t>
            </a:fld>
            <a:endParaRPr lang="de-DE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125" y="4857902"/>
            <a:ext cx="30575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812287"/>
            <a:ext cx="2257426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Gerade Verbindung mit Pfeil 9"/>
          <p:cNvCxnSpPr/>
          <p:nvPr/>
        </p:nvCxnSpPr>
        <p:spPr>
          <a:xfrm flipV="1">
            <a:off x="4211960" y="5301208"/>
            <a:ext cx="2592288" cy="194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2915816" y="5733256"/>
            <a:ext cx="432048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03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LVOOP </a:t>
            </a:r>
            <a:r>
              <a:rPr lang="de-DE" dirty="0" err="1"/>
              <a:t>Application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3283" y="1600200"/>
            <a:ext cx="8718697" cy="4853136"/>
          </a:xfrm>
        </p:spPr>
        <p:txBody>
          <a:bodyPr>
            <a:normAutofit lnSpcReduction="10000"/>
          </a:bodyPr>
          <a:lstStyle/>
          <a:p>
            <a:r>
              <a:rPr lang="en-US" sz="1600" b="1" dirty="0"/>
              <a:t>Possible cases for the application of LVOOP classes: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/>
              <a:t>Cluster or type definitions, which become potentially extended, can be replaced with classes.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/>
              <a:t>Derives classes add attributes to the ancestor class.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/>
              <a:t>Replacement of data type dependent (e.g. </a:t>
            </a:r>
            <a:r>
              <a:rPr lang="en-US" sz="1600" i="1" dirty="0"/>
              <a:t>Enumeration</a:t>
            </a:r>
            <a:r>
              <a:rPr lang="en-US" sz="1600" dirty="0"/>
              <a:t>) </a:t>
            </a:r>
            <a:r>
              <a:rPr lang="en-US" sz="1600" i="1" dirty="0"/>
              <a:t>Case</a:t>
            </a:r>
            <a:r>
              <a:rPr lang="en-US" sz="1600" dirty="0"/>
              <a:t>-Structures by </a:t>
            </a:r>
            <a:r>
              <a:rPr lang="en-US" sz="1600" i="1" dirty="0"/>
              <a:t>dynamic dispatching</a:t>
            </a:r>
            <a:r>
              <a:rPr lang="en-US" sz="1600" dirty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/>
              <a:t>Dependent of the objects class the correct corresponding </a:t>
            </a:r>
            <a:br>
              <a:rPr lang="en-US" sz="1400" dirty="0"/>
            </a:br>
            <a:r>
              <a:rPr lang="en-US" sz="1400" i="1" dirty="0"/>
              <a:t>Overwrite</a:t>
            </a:r>
            <a:r>
              <a:rPr lang="en-US" sz="1400" dirty="0"/>
              <a:t>-VI is called.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400" dirty="0"/>
              <a:t>Beispiel: </a:t>
            </a:r>
            <a:r>
              <a:rPr lang="de-DE" sz="1400" i="1" dirty="0" err="1"/>
              <a:t>Queued</a:t>
            </a:r>
            <a:r>
              <a:rPr lang="de-DE" sz="1400" i="1" dirty="0"/>
              <a:t> State-Maschine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de-DE" sz="1200" i="1" dirty="0"/>
          </a:p>
          <a:p>
            <a:pPr lvl="1"/>
            <a:endParaRPr lang="de-DE" sz="1400" i="1" dirty="0"/>
          </a:p>
          <a:p>
            <a:pPr lvl="1"/>
            <a:endParaRPr lang="de-DE" sz="1400" i="1" dirty="0"/>
          </a:p>
          <a:p>
            <a:pPr lvl="1"/>
            <a:endParaRPr lang="de-DE" sz="1400" i="1" dirty="0"/>
          </a:p>
          <a:p>
            <a:pPr marL="800100" lvl="1" indent="-342900">
              <a:buFont typeface="Arial" pitchFamily="34" charset="0"/>
              <a:buChar char="•"/>
            </a:pPr>
            <a:endParaRPr lang="de-DE" sz="1400" i="1" dirty="0"/>
          </a:p>
          <a:p>
            <a:pPr lvl="1"/>
            <a:endParaRPr lang="de-DE" sz="1400" i="1" dirty="0"/>
          </a:p>
          <a:p>
            <a:pPr lvl="1"/>
            <a:endParaRPr lang="de-DE" sz="1400" i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Development of generic frameworks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/>
              <a:t>The application layer uses base classes only.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/>
              <a:t>Details are implemented in derived classes</a:t>
            </a:r>
            <a:r>
              <a:rPr lang="en-US" sz="1400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accent1"/>
                </a:solidFill>
              </a:rPr>
              <a:t>Actor Framework ..............................................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58A1-4302-42C8-B31D-D1430F6AE143}" type="datetime1">
              <a:rPr lang="de-DE" smtClean="0"/>
              <a:t>20.02.2013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7</a:t>
            </a:fld>
            <a:endParaRPr lang="de-DE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005" y="3526879"/>
            <a:ext cx="4685830" cy="184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Figure 1: A Sample Queue-Driven State Mach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717032"/>
            <a:ext cx="4311896" cy="167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Gerade Verbindung mit Pfeil 9"/>
          <p:cNvCxnSpPr/>
          <p:nvPr/>
        </p:nvCxnSpPr>
        <p:spPr>
          <a:xfrm flipV="1">
            <a:off x="4788024" y="5445224"/>
            <a:ext cx="108012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01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NI Actor Framework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Communication Scheme – Local Queues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412976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Launching Actors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Actors are derived classes of </a:t>
            </a:r>
            <a:r>
              <a:rPr lang="en-US" sz="1800" i="1" dirty="0" err="1" smtClean="0"/>
              <a:t>Actor.lvclass</a:t>
            </a:r>
            <a:endParaRPr lang="en-US" sz="18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Caller-</a:t>
            </a:r>
            <a:r>
              <a:rPr lang="en-US" sz="1800" dirty="0" err="1" smtClean="0"/>
              <a:t>Enqueuer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is used by Actor to send messages to the Caller.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Actor-</a:t>
            </a:r>
            <a:r>
              <a:rPr lang="en-US" sz="1800" dirty="0" err="1" smtClean="0"/>
              <a:t>Enqueuer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is used by Caller to send messages to the Actor.</a:t>
            </a:r>
            <a:endParaRPr lang="en-US" sz="2000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388296" cy="3629000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Asynchronous Communication </a:t>
            </a:r>
            <a:r>
              <a:rPr lang="en-US" sz="1600" dirty="0" smtClean="0"/>
              <a:t>via </a:t>
            </a:r>
            <a:r>
              <a:rPr lang="en-US" sz="1600" b="1" dirty="0" smtClean="0"/>
              <a:t>Queue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Messages are derived classes of </a:t>
            </a:r>
            <a:r>
              <a:rPr lang="en-US" sz="1800" i="1" dirty="0" err="1" smtClean="0"/>
              <a:t>Message.lvclass</a:t>
            </a:r>
            <a:endParaRPr lang="en-US" sz="18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Messages are calling public VIs of an Actor.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Actor-Messages can be generated automatically be using </a:t>
            </a:r>
            <a:r>
              <a:rPr lang="en-US" sz="1800" i="1" dirty="0" smtClean="0"/>
              <a:t>Tools&gt;Actor Framework Message Maker</a:t>
            </a:r>
            <a:r>
              <a:rPr lang="en-US" sz="1800" dirty="0" smtClean="0"/>
              <a:t>.</a:t>
            </a:r>
          </a:p>
          <a:p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58A1-4302-42C8-B31D-D1430F6AE143}" type="datetime1">
              <a:rPr lang="de-DE" smtClean="0"/>
              <a:t>20.02.2013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8</a:t>
            </a:fld>
            <a:endParaRPr lang="de-DE"/>
          </a:p>
        </p:txBody>
      </p:sp>
      <p:pic>
        <p:nvPicPr>
          <p:cNvPr id="10" name="Picture 2" descr="C:\User\Brand\Git\Projects\Calculator\documentation\loc_Actor_and_Queues_Flowcha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806" y="4077072"/>
            <a:ext cx="2272498" cy="220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\Brand\Git\Projects\Calculator\documentation\loc_launch_nested_ac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581128"/>
            <a:ext cx="30670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06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Network Communication: DIM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Originally developed at CERN (</a:t>
            </a:r>
            <a:r>
              <a:rPr lang="en-US" dirty="0" smtClean="0">
                <a:hlinkClick r:id="rId2"/>
              </a:rPr>
              <a:t>www.cern.ch/dim</a:t>
            </a:r>
            <a:r>
              <a:rPr lang="en-US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DIM provides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Publisher-Subscriber Pattern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Command Pattern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DIM connects </a:t>
            </a:r>
            <a:r>
              <a:rPr lang="en-US" dirty="0" err="1" smtClean="0"/>
              <a:t>heterogenous</a:t>
            </a:r>
            <a:r>
              <a:rPr lang="en-US" dirty="0" smtClean="0"/>
              <a:t> systems.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Various operating systems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Various programming languages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LabVIEW-DIM-Interface is existing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>
                <a:hlinkClick r:id="rId3"/>
              </a:rPr>
              <a:t>http://wiki.gsi.de/cgi-bin/view/CSframework/LVDimInterface</a:t>
            </a:r>
            <a:endParaRPr lang="en-US" dirty="0" smtClean="0"/>
          </a:p>
          <a:p>
            <a:pPr marL="914400" lvl="1" indent="-457200">
              <a:buFont typeface="Arial" pitchFamily="34" charset="0"/>
              <a:buChar char="•"/>
            </a:pPr>
            <a:endParaRPr lang="de-DE" dirty="0" smtClean="0"/>
          </a:p>
          <a:p>
            <a:pPr marL="457200" indent="-45720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4710-0C99-4DBD-B4EA-4EE375B296BE}" type="datetime1">
              <a:rPr lang="de-DE" smtClean="0"/>
              <a:t>20.02.2013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9</a:t>
            </a:fld>
            <a:endParaRPr lang="de-DE"/>
          </a:p>
        </p:txBody>
      </p:sp>
      <p:pic>
        <p:nvPicPr>
          <p:cNvPr id="9218" name="Picture 2" descr="dim_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203" y="26345"/>
            <a:ext cx="1732958" cy="113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dim.web.cern.ch/dim/th_dfd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060848"/>
            <a:ext cx="3267075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03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SI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SI-Brief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GSI</Template>
  <TotalTime>0</TotalTime>
  <Words>919</Words>
  <Application>Microsoft Office PowerPoint</Application>
  <PresentationFormat>Bildschirmpräsentation (4:3)</PresentationFormat>
  <Paragraphs>213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GSI</vt:lpstr>
      <vt:lpstr>Introduction to NI Actor Framework</vt:lpstr>
      <vt:lpstr>Agenda</vt:lpstr>
      <vt:lpstr>Prerequisites</vt:lpstr>
      <vt:lpstr>LabVIEW Dataflow</vt:lpstr>
      <vt:lpstr>Pros of LVOOP Classes (in comparison to type definitions)</vt:lpstr>
      <vt:lpstr>LVOOP Cons - Solutions</vt:lpstr>
      <vt:lpstr>LVOOP Application</vt:lpstr>
      <vt:lpstr>NI Actor Framework Communication Scheme – Local Queues</vt:lpstr>
      <vt:lpstr>Network Communication: DIM</vt:lpstr>
      <vt:lpstr>DIMActor – Project &amp; Class Hierarchy</vt:lpstr>
      <vt:lpstr>DIMActor Demo Application</vt:lpstr>
      <vt:lpstr>Launch Actor </vt:lpstr>
      <vt:lpstr>DIMActor – Overwrite VI‘s</vt:lpstr>
      <vt:lpstr>DIMActor – Dynamic Dispatch VI</vt:lpstr>
      <vt:lpstr>DIMActor – Other VIs</vt:lpstr>
      <vt:lpstr>DIMDemoServer.lvclass:Actor Core.vi</vt:lpstr>
      <vt:lpstr>DIMDemoClient.lvclass:Actor Core.vi</vt:lpstr>
      <vt:lpstr>Extending existing Actors to use DIM</vt:lpstr>
      <vt:lpstr>References</vt:lpstr>
    </vt:vector>
  </TitlesOfParts>
  <Company>GSI Helmholzzentrum für Schwerionenforschung 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NI Actor Framework</dc:title>
  <dc:creator>Brand, Holger Dr.</dc:creator>
  <cp:lastModifiedBy>Brand, Holger Dr.</cp:lastModifiedBy>
  <cp:revision>28</cp:revision>
  <dcterms:created xsi:type="dcterms:W3CDTF">2013-02-19T10:25:27Z</dcterms:created>
  <dcterms:modified xsi:type="dcterms:W3CDTF">2013-02-20T10:19:07Z</dcterms:modified>
</cp:coreProperties>
</file>