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04" autoAdjust="0"/>
  </p:normalViewPr>
  <p:slideViewPr>
    <p:cSldViewPr showGuides="1">
      <p:cViewPr varScale="1">
        <p:scale>
          <a:sx n="122" d="100"/>
          <a:sy n="122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46D27-B0DF-4E98-85C6-8BD5834E4FC4}" type="datetimeFigureOut">
              <a:rPr lang="de-DE" smtClean="0"/>
              <a:t>12.03.2013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218E-6D67-4F1D-94A4-5AA50F40D8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412776"/>
            <a:ext cx="7918704" cy="4657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7171"/>
            <a:ext cx="8784976" cy="1169581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63688" y="3140968"/>
            <a:ext cx="5544616" cy="147678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84400"/>
            <a:ext cx="1306488" cy="273600"/>
          </a:xfrm>
        </p:spPr>
        <p:txBody>
          <a:bodyPr/>
          <a:lstStyle>
            <a:lvl1pPr>
              <a:defRPr sz="1200"/>
            </a:lvl1pPr>
          </a:lstStyle>
          <a:p>
            <a:fld id="{B418CCE3-ADF8-4D6E-B263-90E85820EC44}" type="datetime1">
              <a:rPr lang="de-DE" smtClean="0"/>
              <a:pPr/>
              <a:t>12.03.2013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584400"/>
            <a:ext cx="4824536" cy="273600"/>
          </a:xfrm>
        </p:spPr>
        <p:txBody>
          <a:bodyPr/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560000" y="6584400"/>
            <a:ext cx="1378496" cy="273600"/>
          </a:xfrm>
        </p:spPr>
        <p:txBody>
          <a:bodyPr/>
          <a:lstStyle>
            <a:lvl1pPr>
              <a:defRPr sz="1200"/>
            </a:lvl1pPr>
          </a:lstStyle>
          <a:p>
            <a:fld id="{614DD408-A132-4815-A232-DF74F09DA4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3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4E4F-0125-4AD2-8584-167B6DA5606F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8600-0E23-484E-9747-10E22BA18989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1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24CB-05FB-4179-B2D0-92DB10EA4650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1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4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EF29-F2FB-47AB-A486-8D1D28D3E553}" type="datetime1">
              <a:rPr lang="de-DE" smtClean="0"/>
              <a:t>12.03.2013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F587-CFED-4FD5-B3AD-083C2065DE82}" type="datetime1">
              <a:rPr lang="de-DE" smtClean="0"/>
              <a:t>12.03.2013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4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867-F109-4833-817E-D342D1CD7196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27EE-5B06-4FE1-A707-B61678AF74C0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" y="0"/>
            <a:ext cx="9143755" cy="118774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2880" y="22373"/>
            <a:ext cx="87873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283" y="1600200"/>
            <a:ext cx="8718697" cy="467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84400"/>
            <a:ext cx="13068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7C9C-F712-412E-9DE7-744EF926ADAF}" type="datetime1">
              <a:rPr lang="de-DE" smtClean="0"/>
              <a:t>12.03.2013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4000" y="6584400"/>
            <a:ext cx="4824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60000" y="6584400"/>
            <a:ext cx="13788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D408-A132-4815-A232-DF74F09DA447}" type="slidenum">
              <a:rPr lang="de-DE" smtClean="0"/>
              <a:t>‹Nr.›</a:t>
            </a:fld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245" y="6325200"/>
            <a:ext cx="9143755" cy="296418"/>
            <a:chOff x="245" y="6325200"/>
            <a:chExt cx="9143755" cy="296418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600" y="6325200"/>
              <a:ext cx="914400" cy="296418"/>
            </a:xfrm>
            <a:prstGeom prst="rect">
              <a:avLst/>
            </a:prstGeom>
          </p:spPr>
        </p:pic>
        <p:cxnSp>
          <p:nvCxnSpPr>
            <p:cNvPr id="10" name="Gerade Verbindung 9"/>
            <p:cNvCxnSpPr/>
            <p:nvPr userDrawn="1"/>
          </p:nvCxnSpPr>
          <p:spPr>
            <a:xfrm>
              <a:off x="245" y="6552000"/>
              <a:ext cx="7545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8611200" y="6552000"/>
              <a:ext cx="532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96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i.de/work/organisation/bereiche/personalrecht/patente_und_technologietransfer.htm" TargetMode="External"/><Relationship Id="rId2" Type="http://schemas.openxmlformats.org/officeDocument/2006/relationships/hyperlink" Target="http://creativecommons.org/licenses/by-nc-sa/3.0/deed.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cgi-bin/view/NIUser/LVMobileAgentSystem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://wiki.gsi.de/cgi-bin/view/NIUser/HGFBaseClassLibrary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cibel.ni.com/content/docs/DOC-21441" TargetMode="External"/><Relationship Id="rId5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decibel.ni.com/content/docs/DOC-28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cibel.ni.com/content/docs/DOC-2405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gsi.de/cgi-bin/view/CSframework/LVDimInterface" TargetMode="External"/><Relationship Id="rId2" Type="http://schemas.openxmlformats.org/officeDocument/2006/relationships/hyperlink" Target="http://www.cern.ch/d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NI Actor Framework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integrate DIM?</a:t>
            </a:r>
          </a:p>
          <a:p>
            <a:r>
              <a:rPr lang="en-US" dirty="0" err="1" smtClean="0"/>
              <a:t>DIMActor</a:t>
            </a:r>
            <a:r>
              <a:rPr lang="en-US" dirty="0" smtClean="0"/>
              <a:t> Ancestor Class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8215" y="5982213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DIMActor</a:t>
            </a:r>
            <a:r>
              <a:rPr lang="de-DE" sz="900" dirty="0" smtClean="0"/>
              <a:t> </a:t>
            </a:r>
            <a:r>
              <a:rPr lang="de-DE" sz="900" dirty="0"/>
              <a:t>von Dr. Holger Brand steht unter einer </a:t>
            </a:r>
            <a:r>
              <a:rPr lang="de-DE" sz="900" dirty="0">
                <a:hlinkClick r:id="rId2"/>
              </a:rPr>
              <a:t>Creative </a:t>
            </a:r>
            <a:r>
              <a:rPr lang="de-DE" sz="900" dirty="0" err="1">
                <a:hlinkClick r:id="rId2"/>
              </a:rPr>
              <a:t>Commons</a:t>
            </a:r>
            <a:r>
              <a:rPr lang="de-DE" sz="900" dirty="0">
                <a:hlinkClick r:id="rId2"/>
              </a:rPr>
              <a:t> Namensnennung - Nicht-kommerziell - Weitergabe unter gleichen Bedingungen 3.0 </a:t>
            </a:r>
            <a:r>
              <a:rPr lang="de-DE" sz="900" dirty="0" err="1">
                <a:hlinkClick r:id="rId2"/>
              </a:rPr>
              <a:t>Unported</a:t>
            </a:r>
            <a:r>
              <a:rPr lang="de-DE" sz="900" dirty="0">
                <a:hlinkClick r:id="rId2"/>
              </a:rPr>
              <a:t> Lizenz</a:t>
            </a:r>
            <a:r>
              <a:rPr lang="de-DE" sz="900" dirty="0"/>
              <a:t>.</a:t>
            </a:r>
            <a:br>
              <a:rPr lang="de-DE" sz="900" dirty="0"/>
            </a:br>
            <a:r>
              <a:rPr lang="de-DE" sz="900" dirty="0"/>
              <a:t>Über diese Lizenz hinausgehende Erlaubnisse können Sie unter </a:t>
            </a:r>
            <a:r>
              <a:rPr lang="de-DE" sz="900" dirty="0">
                <a:hlinkClick r:id="rId3"/>
              </a:rPr>
              <a:t>https://www.gsi.de/work/organisation/bereiche/personalrecht/patente_und_technologietransfer.htm</a:t>
            </a:r>
            <a:r>
              <a:rPr lang="de-DE" sz="900" dirty="0"/>
              <a:t> erhalten</a:t>
            </a:r>
          </a:p>
        </p:txBody>
      </p:sp>
      <p:pic>
        <p:nvPicPr>
          <p:cNvPr id="1026" name="Picture 2" descr="Creative Commons Lizenzvertrag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1760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Project &amp; Class Hierarchy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DIMActor.lvlib</a:t>
            </a:r>
            <a:r>
              <a:rPr lang="en-US" dirty="0" smtClean="0"/>
              <a:t> contains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err="1" smtClean="0"/>
              <a:t>DIMActor.lvclass</a:t>
            </a:r>
            <a:r>
              <a:rPr lang="en-US" dirty="0" smtClean="0"/>
              <a:t> derived from </a:t>
            </a:r>
            <a:r>
              <a:rPr lang="en-US" i="1" dirty="0" err="1" smtClean="0"/>
              <a:t>Actor.lvclass</a:t>
            </a:r>
            <a:endParaRPr lang="en-US" i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Messages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DIMActorDemo.lvlib</a:t>
            </a:r>
            <a:r>
              <a:rPr lang="en-US" dirty="0" smtClean="0"/>
              <a:t> contains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Server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err="1" smtClean="0"/>
              <a:t>DIMDemoServer.lvclas</a:t>
            </a:r>
            <a:r>
              <a:rPr lang="en-US" dirty="0" err="1" smtClean="0"/>
              <a:t>s</a:t>
            </a:r>
            <a:r>
              <a:rPr lang="en-US" dirty="0" smtClean="0"/>
              <a:t> derived from </a:t>
            </a:r>
            <a:r>
              <a:rPr lang="en-US" i="1" dirty="0" err="1" smtClean="0"/>
              <a:t>DIMActor.lvclass</a:t>
            </a:r>
            <a:endParaRPr lang="en-US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Server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Client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err="1" smtClean="0"/>
              <a:t>DIMDemoClient.lvclass</a:t>
            </a:r>
            <a:r>
              <a:rPr lang="en-US" dirty="0" smtClean="0"/>
              <a:t> derived from </a:t>
            </a:r>
            <a:r>
              <a:rPr lang="en-US" i="1" dirty="0" err="1" smtClean="0"/>
              <a:t>DIMActor.lvclass</a:t>
            </a:r>
            <a:endParaRPr lang="en-US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Client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Application: Test.vi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580" y="1908398"/>
            <a:ext cx="14859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>
            <a:off x="2987824" y="2276872"/>
            <a:ext cx="51617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995936" y="3789040"/>
            <a:ext cx="415359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23928" y="4797152"/>
            <a:ext cx="36724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940152" y="2276872"/>
            <a:ext cx="220937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8" y="3057103"/>
            <a:ext cx="8686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DIMActor</a:t>
            </a:r>
            <a:r>
              <a:rPr lang="de-DE" dirty="0" smtClean="0"/>
              <a:t> Demo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038600" cy="165618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i="1" dirty="0" smtClean="0"/>
              <a:t>Caller to Actor Queue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i="1" dirty="0" err="1" smtClean="0"/>
              <a:t>DIMDemoServer</a:t>
            </a:r>
            <a:endParaRPr lang="en-US" sz="20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Initialize two </a:t>
            </a:r>
            <a:r>
              <a:rPr lang="en-US" sz="2000" i="1" dirty="0" err="1" smtClean="0"/>
              <a:t>DIMDemoClient</a:t>
            </a:r>
            <a:r>
              <a:rPr lang="en-US" sz="2000" dirty="0" err="1" smtClean="0"/>
              <a:t>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Launch </a:t>
            </a:r>
            <a:r>
              <a:rPr lang="en-US" sz="2000" i="1" dirty="0" smtClean="0"/>
              <a:t>Actor</a:t>
            </a:r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Wait for Stop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Sent </a:t>
            </a:r>
            <a:r>
              <a:rPr lang="en-US" sz="2000" i="1" dirty="0" smtClean="0"/>
              <a:t>Stop-Message</a:t>
            </a:r>
            <a:r>
              <a:rPr lang="en-US" sz="2000" dirty="0" smtClean="0"/>
              <a:t>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Report Error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</a:t>
            </a:r>
            <a:r>
              <a:rPr lang="de-DE" dirty="0" err="1" smtClean="0"/>
              <a:t>Actor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73452" cy="386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09" y="4389813"/>
            <a:ext cx="6264027" cy="2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 flipH="1">
            <a:off x="4644008" y="3068960"/>
            <a:ext cx="1080120" cy="132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15" y="1772816"/>
            <a:ext cx="4664589" cy="19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Overwrite VI‘s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13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33178"/>
            <a:ext cx="3914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" y="3268477"/>
            <a:ext cx="5743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3568" y="289914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Actor</a:t>
            </a:r>
            <a:r>
              <a:rPr lang="de-DE" dirty="0" smtClean="0"/>
              <a:t> Core.vi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64088" y="136384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Core.vi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684242" y="13315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Launch Core.vi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57192"/>
            <a:ext cx="3390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364088" y="443711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Dispatch-VI:</a:t>
            </a:r>
          </a:p>
          <a:p>
            <a:r>
              <a:rPr lang="de-DE" dirty="0" smtClean="0"/>
              <a:t>CastByteArrayAndDispatchMsg.vi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499992" y="4653136"/>
            <a:ext cx="864096" cy="21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499992" y="4941168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DIMActor</a:t>
            </a:r>
            <a:r>
              <a:rPr lang="en-US" dirty="0" smtClean="0"/>
              <a:t> – Dynamic Dispatch VI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14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712085" y="1398391"/>
            <a:ext cx="3647152" cy="1737411"/>
            <a:chOff x="251520" y="1412776"/>
            <a:chExt cx="3647152" cy="1737411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111962"/>
              <a:ext cx="33909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251520" y="1412776"/>
              <a:ext cx="364715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Dynamic Dispatch-VI:</a:t>
              </a:r>
            </a:p>
            <a:p>
              <a:r>
                <a:rPr lang="de-DE" dirty="0" smtClean="0"/>
                <a:t>CastByteArrayAndDispatchMsg.vi</a:t>
              </a:r>
              <a:endParaRPr lang="de-DE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187624" y="3369915"/>
            <a:ext cx="6696075" cy="2939405"/>
            <a:chOff x="1187624" y="3284984"/>
            <a:chExt cx="6696075" cy="293940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005064"/>
              <a:ext cx="6696075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2627784" y="3284984"/>
              <a:ext cx="373698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Example</a:t>
              </a:r>
              <a:r>
                <a:rPr lang="de-DE" dirty="0" smtClean="0"/>
                <a:t> </a:t>
              </a:r>
              <a:r>
                <a:rPr lang="de-DE" dirty="0" err="1" smtClean="0"/>
                <a:t>DIMDemoServer.lvclass</a:t>
              </a:r>
              <a:r>
                <a:rPr lang="de-DE" dirty="0" smtClean="0"/>
                <a:t>:</a:t>
              </a:r>
            </a:p>
            <a:p>
              <a:r>
                <a:rPr lang="de-DE" dirty="0" smtClean="0"/>
                <a:t>CastByteArrayAndDispatchMsg.vi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29" y="1556792"/>
            <a:ext cx="3735575" cy="89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6" y="3329496"/>
            <a:ext cx="4463368" cy="125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DIMActor</a:t>
            </a:r>
            <a:r>
              <a:rPr lang="de-DE" dirty="0" smtClean="0"/>
              <a:t> – Other VIs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15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5297789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731013" cy="133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" y="5061170"/>
            <a:ext cx="5502459" cy="14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80" y="5013176"/>
            <a:ext cx="3187795" cy="160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115616" y="1196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Command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084168" y="119675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Serving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115616" y="30209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Service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690299" y="29678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 Service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192267" y="468734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 </a:t>
            </a:r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228184" y="47158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DIMDemoServer.lvclass:Actor</a:t>
            </a:r>
            <a:r>
              <a:rPr lang="de-DE" dirty="0" smtClean="0"/>
              <a:t> Core.vi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5" y="1340768"/>
            <a:ext cx="8562569" cy="193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73216"/>
            <a:ext cx="3786385" cy="106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5" y="3323039"/>
            <a:ext cx="5533946" cy="183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3625400"/>
            <a:ext cx="3101529" cy="124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30516"/>
            <a:ext cx="4381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>
            <a:endCxn id="7170" idx="2"/>
          </p:cNvCxnSpPr>
          <p:nvPr/>
        </p:nvCxnSpPr>
        <p:spPr>
          <a:xfrm flipH="1">
            <a:off x="4530390" y="2636912"/>
            <a:ext cx="2489882" cy="64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707904" y="3573016"/>
            <a:ext cx="244827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707904" y="4437112"/>
            <a:ext cx="23762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851920" y="2636912"/>
            <a:ext cx="3168352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3635896" y="5373216"/>
            <a:ext cx="1584176" cy="54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635896" y="6237312"/>
            <a:ext cx="1584176" cy="26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DIMDemoClient.lvclass:Actor</a:t>
            </a:r>
            <a:r>
              <a:rPr lang="de-DE" dirty="0" smtClean="0"/>
              <a:t> </a:t>
            </a:r>
            <a:r>
              <a:rPr lang="de-DE" dirty="0"/>
              <a:t>Core.vi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268760"/>
            <a:ext cx="824345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84" y="764704"/>
            <a:ext cx="2064620" cy="153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238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45224"/>
            <a:ext cx="3167314" cy="11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456188"/>
            <a:ext cx="1446886" cy="58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104529"/>
            <a:ext cx="1813749" cy="49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17" y="5591174"/>
            <a:ext cx="3983183" cy="80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H="1">
            <a:off x="2555776" y="2204864"/>
            <a:ext cx="2382990" cy="3251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195736" y="5995095"/>
            <a:ext cx="3168352" cy="2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948264" y="5085184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7344308" y="2132856"/>
            <a:ext cx="111612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7043884" y="2132856"/>
            <a:ext cx="768476" cy="61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2339752" y="2132856"/>
            <a:ext cx="4812656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3893"/>
            <a:ext cx="2839789" cy="9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2" y="2204864"/>
            <a:ext cx="4393952" cy="99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existing Actors to use DIM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23283" y="1340768"/>
            <a:ext cx="8525181" cy="493244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Inherit from </a:t>
            </a:r>
            <a:r>
              <a:rPr lang="en-US" i="1" dirty="0" err="1" smtClean="0"/>
              <a:t>DIMActor.lvclass</a:t>
            </a:r>
            <a:r>
              <a:rPr lang="en-US" dirty="0" smtClean="0"/>
              <a:t> instead of </a:t>
            </a:r>
            <a:r>
              <a:rPr lang="en-US" i="1" dirty="0" err="1" smtClean="0"/>
              <a:t>Actor.lvclass</a:t>
            </a:r>
            <a:endParaRPr lang="en-US" i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or create a new derived </a:t>
            </a:r>
            <a:r>
              <a:rPr lang="en-US" i="1" dirty="0" err="1" smtClean="0"/>
              <a:t>DIMActor</a:t>
            </a:r>
            <a:r>
              <a:rPr lang="en-US" i="1" dirty="0" smtClean="0"/>
              <a:t> class to be used as nested Actor.</a:t>
            </a:r>
            <a:endParaRPr lang="en-US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Extend </a:t>
            </a:r>
            <a:r>
              <a:rPr lang="en-US" i="1" dirty="0" smtClean="0"/>
              <a:t>Actor Core.vi</a:t>
            </a:r>
            <a:r>
              <a:rPr lang="en-US" dirty="0" smtClean="0"/>
              <a:t> to add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Commands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Services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Subscriptions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Overwrite: </a:t>
            </a:r>
            <a:r>
              <a:rPr lang="en-US" i="1" dirty="0" smtClean="0"/>
              <a:t>CastByteArrayAndDispatchMsg.vi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For each </a:t>
            </a:r>
            <a:r>
              <a:rPr lang="en-US" i="1" dirty="0" smtClean="0"/>
              <a:t>Command </a:t>
            </a:r>
            <a:r>
              <a:rPr lang="en-US" dirty="0" smtClean="0"/>
              <a:t>and</a:t>
            </a:r>
            <a:r>
              <a:rPr lang="en-US" i="1" dirty="0" smtClean="0"/>
              <a:t> Subscription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Typecast DIM byte-array to expected G data type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Send corresponding (already existing) Message to </a:t>
            </a:r>
            <a:r>
              <a:rPr lang="en-US" i="1" dirty="0" smtClean="0"/>
              <a:t>self</a:t>
            </a:r>
            <a:r>
              <a:rPr lang="en-US" dirty="0" smtClean="0"/>
              <a:t> or </a:t>
            </a:r>
            <a:r>
              <a:rPr lang="en-US" i="1" dirty="0" smtClean="0"/>
              <a:t>owner</a:t>
            </a:r>
            <a:r>
              <a:rPr lang="en-US" dirty="0" smtClean="0"/>
              <a:t> if nested.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Publish </a:t>
            </a:r>
            <a:r>
              <a:rPr lang="en-US" i="1" dirty="0" smtClean="0"/>
              <a:t>Service</a:t>
            </a:r>
            <a:r>
              <a:rPr lang="en-US" dirty="0" smtClean="0"/>
              <a:t> data where necessary.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or send Messages to</a:t>
            </a:r>
            <a:r>
              <a:rPr lang="en-US" dirty="0" smtClean="0"/>
              <a:t> nested </a:t>
            </a:r>
            <a:r>
              <a:rPr lang="en-US" dirty="0" err="1" smtClean="0"/>
              <a:t>DIMActor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 smtClean="0"/>
              <a:t>CoreLib.CallProcess.vi</a:t>
            </a:r>
            <a:r>
              <a:rPr lang="en-US" dirty="0" smtClean="0"/>
              <a:t> to send</a:t>
            </a:r>
            <a:br>
              <a:rPr lang="en-US" dirty="0" smtClean="0"/>
            </a:br>
            <a:r>
              <a:rPr lang="en-US" dirty="0" smtClean="0"/>
              <a:t>Messages to </a:t>
            </a:r>
            <a:r>
              <a:rPr lang="en-US" i="1" dirty="0" smtClean="0"/>
              <a:t>CS</a:t>
            </a:r>
            <a:r>
              <a:rPr lang="en-US" dirty="0" smtClean="0"/>
              <a:t>-Objects</a:t>
            </a:r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0F6-3F8D-49C7-A37A-0A1651CD0B0C}" type="datetime1">
              <a:rPr lang="de-DE" smtClean="0"/>
              <a:t>12.03.2013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18</a:t>
            </a:fld>
            <a:endParaRPr lang="de-DE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36" y="4911176"/>
            <a:ext cx="3442168" cy="96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LabVIEW Menu -&gt; Help -&gt; Search the LabVIEW 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LabVIEW Menu -&gt; Help -&gt; 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LabVIEW Object-Oriented Programming: The Decisions Behind the Design</a:t>
            </a:r>
            <a:r>
              <a:rPr lang="en-US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3"/>
              </a:rPr>
              <a:t>LabVIEW </a:t>
            </a:r>
            <a:r>
              <a:rPr lang="de-DE" sz="2400" dirty="0" err="1">
                <a:hlinkClick r:id="rId3"/>
              </a:rPr>
              <a:t>Object-Oriented</a:t>
            </a:r>
            <a:r>
              <a:rPr lang="de-DE" sz="2400" dirty="0">
                <a:hlinkClick r:id="rId3"/>
              </a:rPr>
              <a:t> </a:t>
            </a:r>
            <a:r>
              <a:rPr lang="de-DE" sz="2400" dirty="0" err="1">
                <a:hlinkClick r:id="rId3"/>
              </a:rPr>
              <a:t>Programming</a:t>
            </a:r>
            <a:r>
              <a:rPr lang="de-DE" sz="2400" dirty="0">
                <a:hlinkClick r:id="rId3"/>
              </a:rPr>
              <a:t> FAQ</a:t>
            </a:r>
            <a:endParaRPr lang="de-D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Applying Common OO Design Patterns to LabVIEW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err="1">
                <a:hlinkClick r:id="rId5"/>
              </a:rPr>
              <a:t>Actor</a:t>
            </a:r>
            <a:r>
              <a:rPr lang="de-DE" sz="2400" dirty="0">
                <a:hlinkClick r:id="rId5"/>
              </a:rPr>
              <a:t> Framework</a:t>
            </a:r>
            <a:endParaRPr lang="de-D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Measurement Abstraction and Model-View-Controller (MVC) Project with Actor Framework in LabVIEW 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7"/>
              </a:rPr>
              <a:t>HGF </a:t>
            </a:r>
            <a:r>
              <a:rPr lang="de-DE" sz="2400" dirty="0" err="1">
                <a:hlinkClick r:id="rId7"/>
              </a:rPr>
              <a:t>Baseclass</a:t>
            </a:r>
            <a:r>
              <a:rPr lang="de-DE" sz="2400" dirty="0">
                <a:hlinkClick r:id="rId7"/>
              </a:rPr>
              <a:t> Library</a:t>
            </a:r>
            <a:r>
              <a:rPr lang="de-DE" sz="24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hlinkClick r:id="rId8"/>
              </a:rPr>
              <a:t>Mobile Agent System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Thanks to Stephen Mercer for his contributions to web documents &amp; </a:t>
            </a:r>
            <a:r>
              <a:rPr lang="en-US" sz="2400" i="1" dirty="0" smtClean="0"/>
              <a:t>discussions</a:t>
            </a:r>
            <a:endParaRPr lang="de-DE" sz="2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Prerequisites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Motivation: Active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Pros &amp; Cons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/>
              <a:t>NI Actor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i="1" dirty="0" smtClean="0"/>
              <a:t>DIM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Example: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</a:t>
            </a:r>
            <a:r>
              <a:rPr lang="en-US" dirty="0" err="1" smtClean="0"/>
              <a:t>anchestor</a:t>
            </a:r>
            <a:r>
              <a:rPr lang="en-US" dirty="0" smtClean="0"/>
              <a:t>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DIMActor</a:t>
            </a:r>
            <a:r>
              <a:rPr lang="en-US" dirty="0" smtClean="0"/>
              <a:t> derived classes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err="1" smtClean="0"/>
              <a:t>DIMDemoServer</a:t>
            </a:r>
            <a:endParaRPr lang="en-US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err="1" smtClean="0"/>
              <a:t>DIMDemoClient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extend existing Actors?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LabVIEW  Basics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Project Explorer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Libraries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Is knowledge about object oriented programming necessary?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/>
              <a:t>No!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LabVIEW-Classes enables a developer to define his own data types, that provide much more abilities than (strict) type-definitions.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Experience with conventional OO programming languages, e.g. C++ or Java, is maybe confusing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LabVIEW </a:t>
            </a:r>
            <a:r>
              <a:rPr lang="de-DE" dirty="0" err="1"/>
              <a:t>Dataflow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No variables are existing in LabVIEW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 are data sources and data sinks!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A priori it is not clear from where data is originating! E.g.: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front panel controls in case of interactive mode.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calling VI as parameter via connector pane.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Local and global variables are not really variables with respect to common sense, but different places in memory which are copied by LabVIEW Runtime-Engine asynchronously. This can lead to unintentional </a:t>
            </a:r>
            <a:r>
              <a:rPr lang="en-US" sz="1600" i="1" dirty="0"/>
              <a:t>race conditions</a:t>
            </a:r>
            <a:r>
              <a:rPr lang="en-US" sz="16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Copies of data are created at wire forks.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compiler is responsible to maintain a minimum number of copies to be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Therefore LabVIEW is inherent </a:t>
            </a:r>
            <a:r>
              <a:rPr lang="en-US" sz="1600" i="1" dirty="0"/>
              <a:t>thread-save</a:t>
            </a:r>
            <a:r>
              <a:rPr lang="en-US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LabVIEW provides several options to transport data safely with respect to data flow without race conditions between different threads, VIs or loops.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Queues, Notifications, FGV optionally protected by Semaphore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solidFill>
                  <a:srgbClr val="92D050"/>
                </a:solidFill>
              </a:rPr>
              <a:t>That’s all true for LabVIEW Objects, too</a:t>
            </a:r>
            <a:r>
              <a:rPr lang="en-US" sz="1800" b="1" dirty="0" smtClean="0">
                <a:solidFill>
                  <a:srgbClr val="92D050"/>
                </a:solidFill>
              </a:rPr>
              <a:t>!</a:t>
            </a: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LVOOP Classes</a:t>
            </a:r>
            <a:br>
              <a:rPr lang="en-US" dirty="0"/>
            </a:br>
            <a:r>
              <a:rPr lang="en-US" dirty="0"/>
              <a:t>(in comparison to type definitions)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Encapsulation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Attribute data is always private. It can be changed by class methods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internal data structure is hidden.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Access rights: </a:t>
            </a:r>
            <a:r>
              <a:rPr lang="en-US" sz="1600" i="1" dirty="0"/>
              <a:t>Public, Protected, Private, Community </a:t>
            </a:r>
            <a:r>
              <a:rPr lang="en-US" sz="1600" dirty="0"/>
              <a:t>(friend)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Modularity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Each class has its own clearly defined responsibility.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public interface should be well defined.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It should be modified with very good reason,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Eases testability.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Extensibility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extend the attributes and methods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Specialization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special the behavior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92D050"/>
                </a:solidFill>
              </a:rPr>
              <a:t>LabVIEW Objects  behave exactly like other LabVIEW data types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</a:rPr>
              <a:t>They are following the dataflow paradigm</a:t>
            </a:r>
            <a:r>
              <a:rPr lang="en-US" sz="1600" dirty="0" smtClean="0">
                <a:solidFill>
                  <a:srgbClr val="92D050"/>
                </a:solidFill>
              </a:rPr>
              <a:t>!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6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smtClean="0"/>
              <a:t>Cons - Solutions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283" y="1340768"/>
            <a:ext cx="8718697" cy="511256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There are no real cons.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(Copy-) Constructors and Destructors are not existing.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are simply not necessary.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LabVIEW Objects behave the same as other LabVIEW data 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Attributes are always private.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cannot be displayed or changed directly on the front panel.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err="1"/>
              <a:t>XControls</a:t>
            </a:r>
            <a:r>
              <a:rPr lang="en-US" sz="1400" dirty="0"/>
              <a:t> are the solution for this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err="1"/>
              <a:t>XControls</a:t>
            </a:r>
            <a:r>
              <a:rPr lang="en-US" sz="1100" dirty="0"/>
              <a:t> can also be used as probes.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Polymorphic class-VIs are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could be implemented as derived class of a common ancestor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as Variant.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Especially Variant-Attributes.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Multiple inheritance is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An alternative is the </a:t>
            </a:r>
            <a:r>
              <a:rPr lang="en-US" sz="1400" b="1" dirty="0"/>
              <a:t>Composition design pattern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References to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Dataflow: </a:t>
            </a:r>
            <a:r>
              <a:rPr lang="en-US" sz="1400" i="1" dirty="0"/>
              <a:t>Single Element Sized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i="1" dirty="0"/>
              <a:t>Data Value Reference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Danger of deadlocks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25" y="4857902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12287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4211960" y="5301208"/>
            <a:ext cx="2592288" cy="19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915816" y="5733256"/>
            <a:ext cx="43204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283" y="1600200"/>
            <a:ext cx="8718697" cy="4853136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Possible cases for the application of LVOOP classes: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Cluster or type definitions, which become potentially extended, can be replaced with classes.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Derives classes add attributes to the ancestor class.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Replacement of data type dependent (e.g. </a:t>
            </a:r>
            <a:r>
              <a:rPr lang="en-US" sz="1600" i="1" dirty="0"/>
              <a:t>Enumeration</a:t>
            </a:r>
            <a:r>
              <a:rPr lang="en-US" sz="1600" dirty="0"/>
              <a:t>) </a:t>
            </a:r>
            <a:r>
              <a:rPr lang="en-US" sz="1600" i="1" dirty="0"/>
              <a:t>Case</a:t>
            </a:r>
            <a:r>
              <a:rPr lang="en-US" sz="1600" dirty="0"/>
              <a:t>-Structures by </a:t>
            </a:r>
            <a:r>
              <a:rPr lang="en-US" sz="1600" i="1" dirty="0"/>
              <a:t>dynamic dispatching</a:t>
            </a:r>
            <a:r>
              <a:rPr lang="en-US" sz="16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Dependent of the objects class the correct corresponding </a:t>
            </a:r>
            <a:br>
              <a:rPr lang="en-US" sz="1400" dirty="0"/>
            </a:br>
            <a:r>
              <a:rPr lang="en-US" sz="1400" i="1" dirty="0"/>
              <a:t>Overwrite</a:t>
            </a:r>
            <a:r>
              <a:rPr lang="en-US" sz="1400" dirty="0"/>
              <a:t>-VI is called.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Beispiel: </a:t>
            </a:r>
            <a:r>
              <a:rPr lang="de-DE" sz="1400" i="1" dirty="0" err="1"/>
              <a:t>Queued</a:t>
            </a:r>
            <a:r>
              <a:rPr lang="de-DE" sz="1400" i="1" dirty="0"/>
              <a:t> State-Maschine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12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marL="800100" lvl="1" indent="-342900">
              <a:buFont typeface="Arial" pitchFamily="34" charset="0"/>
              <a:buChar char="•"/>
            </a:pPr>
            <a:endParaRPr lang="de-DE" sz="1400" i="1" dirty="0"/>
          </a:p>
          <a:p>
            <a:pPr lvl="1"/>
            <a:endParaRPr lang="de-DE" sz="1400" i="1" dirty="0"/>
          </a:p>
          <a:p>
            <a:pPr lvl="1"/>
            <a:endParaRPr lang="de-DE" sz="14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Development of generic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 application layer uses base classes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Details are implemented in derived classes</a:t>
            </a:r>
            <a:r>
              <a:rPr lang="en-US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Actor Framework ..............................................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05" y="3526879"/>
            <a:ext cx="4685830" cy="18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Figure 1: A Sample Queue-Driven Stat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311896" cy="16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4788024" y="5445224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NI Actor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 Scheme – Local Queues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3412976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Launching Actors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Actors are derived classes of </a:t>
            </a:r>
            <a:r>
              <a:rPr lang="en-US" sz="1800" i="1" dirty="0" err="1" smtClean="0"/>
              <a:t>Actor.lvclass</a:t>
            </a: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Caller-</a:t>
            </a:r>
            <a:r>
              <a:rPr lang="en-US" sz="1800" dirty="0" err="1" smtClean="0"/>
              <a:t>Enqueuer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is used by Actor to send messages to the Caller.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Actor-</a:t>
            </a:r>
            <a:r>
              <a:rPr lang="en-US" sz="1800" dirty="0" err="1" smtClean="0"/>
              <a:t>Enqueuer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is used by Caller to send messages to the Actor.</a:t>
            </a:r>
            <a:endParaRPr lang="en-US" sz="2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88296" cy="362900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Asynchronous Communication </a:t>
            </a:r>
            <a:r>
              <a:rPr lang="en-US" sz="1600" dirty="0" smtClean="0"/>
              <a:t>via </a:t>
            </a:r>
            <a:r>
              <a:rPr lang="en-US" sz="1600" b="1" dirty="0" smtClean="0"/>
              <a:t>Queue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Messages are derived classes of </a:t>
            </a:r>
            <a:r>
              <a:rPr lang="en-US" sz="1800" i="1" dirty="0" err="1" smtClean="0"/>
              <a:t>Message.lvclass</a:t>
            </a: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Messages are calling public VIs of an 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Actor-Messages can be generated automatically be using </a:t>
            </a:r>
            <a:r>
              <a:rPr lang="en-US" sz="1800" i="1" dirty="0" smtClean="0"/>
              <a:t>Tools&gt;Actor Framework Message Maker</a:t>
            </a:r>
            <a:r>
              <a:rPr lang="en-US" sz="1800" dirty="0" smtClean="0"/>
              <a:t>.</a:t>
            </a:r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8A1-4302-42C8-B31D-D1430F6AE143}" type="datetime1">
              <a:rPr lang="de-DE" smtClean="0"/>
              <a:t>12.03.2013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8</a:t>
            </a:fld>
            <a:endParaRPr lang="de-DE"/>
          </a:p>
        </p:txBody>
      </p:sp>
      <p:pic>
        <p:nvPicPr>
          <p:cNvPr id="10" name="Picture 2" descr="C:\User\Brand\Git\Projects\Calculator\documentation\loc_Actor_and_Queues_Flow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06" y="3645024"/>
            <a:ext cx="2272498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\Brand\Git\Projects\Calculator\documentation\loc_launch_nested_a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3067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55576" y="5940569"/>
            <a:ext cx="654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/>
              <a:t>Linked</a:t>
            </a:r>
            <a:r>
              <a:rPr lang="de-DE" sz="1600" i="1" dirty="0" smtClean="0"/>
              <a:t> Network </a:t>
            </a:r>
            <a:r>
              <a:rPr lang="de-DE" sz="1600" i="1" dirty="0" err="1" smtClean="0"/>
              <a:t>Actor</a:t>
            </a:r>
            <a:r>
              <a:rPr lang="de-DE" sz="1600" dirty="0"/>
              <a:t>: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decibel.ni.com/content/docs/DOC-24051</a:t>
            </a:r>
            <a:endParaRPr lang="de-DE" sz="1600" dirty="0" smtClean="0"/>
          </a:p>
          <a:p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nested</a:t>
            </a:r>
            <a:r>
              <a:rPr lang="de-DE" sz="1600" dirty="0" smtClean="0"/>
              <a:t> </a:t>
            </a:r>
            <a:r>
              <a:rPr lang="de-DE" sz="1600" dirty="0" err="1" smtClean="0"/>
              <a:t>actor</a:t>
            </a:r>
            <a:r>
              <a:rPr lang="de-DE" sz="1600" dirty="0" smtClean="0"/>
              <a:t> </a:t>
            </a:r>
            <a:r>
              <a:rPr lang="de-DE" sz="1600" dirty="0" err="1" smtClean="0"/>
              <a:t>maintaining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networkstreams</a:t>
            </a:r>
            <a:r>
              <a:rPr lang="de-DE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Communication: DIM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Originally developed at CERN (</a:t>
            </a:r>
            <a:r>
              <a:rPr lang="en-US" dirty="0" smtClean="0">
                <a:hlinkClick r:id="rId2"/>
              </a:rPr>
              <a:t>www.cern.ch/dim</a:t>
            </a:r>
            <a:r>
              <a:rPr lang="en-US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DIM provides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Publisher-Subscriber Pattern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Command Pattern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DIM connects </a:t>
            </a:r>
            <a:r>
              <a:rPr lang="en-US" dirty="0" err="1" smtClean="0"/>
              <a:t>heterogenous</a:t>
            </a:r>
            <a:r>
              <a:rPr lang="en-US" dirty="0" smtClean="0"/>
              <a:t> systems.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Various operating systems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Various programming languages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LabVIEW-DIM-Interface is existing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http://wiki.gsi.de/cgi-bin/view/CSframework/LVDimInterface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4710-0C99-4DBD-B4EA-4EE375B296BE}" type="datetime1">
              <a:rPr lang="de-DE" smtClean="0"/>
              <a:t>12.03.2013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408-A132-4815-A232-DF74F09DA447}" type="slidenum">
              <a:rPr lang="de-DE" smtClean="0"/>
              <a:t>9</a:t>
            </a:fld>
            <a:endParaRPr lang="de-DE"/>
          </a:p>
        </p:txBody>
      </p:sp>
      <p:pic>
        <p:nvPicPr>
          <p:cNvPr id="9218" name="Picture 2" descr="dim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03" y="26345"/>
            <a:ext cx="1732958" cy="11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dim.web.cern.ch/dim/th_df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32670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I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SI-Brie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GSI</Template>
  <TotalTime>0</TotalTime>
  <Words>981</Words>
  <Application>Microsoft Office PowerPoint</Application>
  <PresentationFormat>Bildschirmpräsentation (4:3)</PresentationFormat>
  <Paragraphs>217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GSI</vt:lpstr>
      <vt:lpstr>Introduction to NI Actor Framework</vt:lpstr>
      <vt:lpstr>Agenda</vt:lpstr>
      <vt:lpstr>Prerequisites</vt:lpstr>
      <vt:lpstr>LabVIEW Dataflow</vt:lpstr>
      <vt:lpstr>Pros of LVOOP Classes (in comparison to type definitions)</vt:lpstr>
      <vt:lpstr>LVOOP Cons - Solutions</vt:lpstr>
      <vt:lpstr>LVOOP Application</vt:lpstr>
      <vt:lpstr>NI Actor Framework Communication Scheme – Local Queues</vt:lpstr>
      <vt:lpstr>Network Communication: DIM</vt:lpstr>
      <vt:lpstr>DIMActor – Project &amp; Class Hierarchy</vt:lpstr>
      <vt:lpstr>DIMActor Demo Application</vt:lpstr>
      <vt:lpstr>Launch Actor </vt:lpstr>
      <vt:lpstr>DIMActor – Overwrite VI‘s</vt:lpstr>
      <vt:lpstr>DIMActor – Dynamic Dispatch VI</vt:lpstr>
      <vt:lpstr>DIMActor – Other VIs</vt:lpstr>
      <vt:lpstr>DIMDemoServer.lvclass:Actor Core.vi</vt:lpstr>
      <vt:lpstr>DIMDemoClient.lvclass:Actor Core.vi</vt:lpstr>
      <vt:lpstr>Extending existing Actors to use DIM</vt:lpstr>
      <vt:lpstr>References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 Actor Framework</dc:title>
  <dc:creator>Brand, Holger Dr.</dc:creator>
  <cp:lastModifiedBy>Brand, Holger Dr.</cp:lastModifiedBy>
  <cp:revision>33</cp:revision>
  <dcterms:created xsi:type="dcterms:W3CDTF">2013-02-19T10:25:27Z</dcterms:created>
  <dcterms:modified xsi:type="dcterms:W3CDTF">2013-03-12T09:16:36Z</dcterms:modified>
</cp:coreProperties>
</file>