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8" y="-528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Ini</a:t>
            </a:r>
            <a:r>
              <a:rPr lang="de-DE" baseline="0" dirty="0" smtClean="0"/>
              <a:t>-Datei in Textfeld!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2C3B6-F383-4F52-A3BE-D09B414F0F3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cibel.ni.com/content/docs/DOC-21441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s://decibel.ni.com/content/docs/DOC-17193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gsi.de/cgi-bin/view/NIUser/LVMobileAgentSystem" TargetMode="External"/><Relationship Id="rId5" Type="http://schemas.openxmlformats.org/officeDocument/2006/relationships/hyperlink" Target="http://wiki.gsi.de/cgi-bin/view/NIUser/HGFBaseClassLibrary" TargetMode="External"/><Relationship Id="rId4" Type="http://schemas.openxmlformats.org/officeDocument/2006/relationships/hyperlink" Target="http://decibel.ni.com/content/docs/DOC-287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object oriented </a:t>
            </a:r>
            <a:r>
              <a:rPr lang="en-US" dirty="0" smtClean="0"/>
              <a:t>p</a:t>
            </a:r>
            <a:r>
              <a:rPr lang="en-US" dirty="0" smtClean="0"/>
              <a:t>rogramming with LabVIEW</a:t>
            </a:r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</a:t>
            </a:r>
            <a:r>
              <a:rPr lang="en-US" dirty="0" smtClean="0"/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 of LVOOP Classes</a:t>
            </a:r>
            <a:br>
              <a:rPr lang="en-US" dirty="0" smtClean="0"/>
            </a:br>
            <a:r>
              <a:rPr lang="en-US" sz="2800" dirty="0" smtClean="0"/>
              <a:t>(in comparison to type definitions)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Access rights: </a:t>
            </a:r>
            <a:r>
              <a:rPr lang="en-US" sz="1600" i="1" dirty="0" smtClean="0"/>
              <a:t>Public, Protected, Private, Community </a:t>
            </a:r>
            <a:r>
              <a:rPr lang="en-US" sz="1600" dirty="0" smtClean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Derived c</a:t>
            </a:r>
            <a:r>
              <a:rPr lang="en-US" sz="1600" dirty="0" smtClean="0"/>
              <a:t>lasses extend the </a:t>
            </a:r>
            <a:r>
              <a:rPr lang="en-US" sz="1600" dirty="0" smtClean="0"/>
              <a:t>a</a:t>
            </a:r>
            <a:r>
              <a:rPr lang="en-US" sz="1600" dirty="0" smtClean="0"/>
              <a:t>ttributes </a:t>
            </a:r>
            <a:r>
              <a:rPr lang="en-US" sz="1600" dirty="0"/>
              <a:t>a</a:t>
            </a:r>
            <a:r>
              <a:rPr lang="en-US" sz="1600" dirty="0" smtClean="0"/>
              <a:t>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92D050"/>
                </a:solidFill>
              </a:rPr>
              <a:t>They are following the dataflow paradigm!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Cons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(Copy-) </a:t>
            </a:r>
            <a:r>
              <a:rPr lang="en-US" sz="1600" b="1" dirty="0" smtClean="0"/>
              <a:t>C</a:t>
            </a:r>
            <a:r>
              <a:rPr lang="en-US" sz="1600" b="1" dirty="0" smtClean="0"/>
              <a:t>onstructors </a:t>
            </a:r>
            <a:r>
              <a:rPr lang="en-US" sz="1600" b="1" dirty="0"/>
              <a:t>a</a:t>
            </a:r>
            <a:r>
              <a:rPr lang="en-US" sz="1600" b="1" dirty="0" smtClean="0"/>
              <a:t>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 smtClean="0"/>
              <a:t>XControls</a:t>
            </a:r>
            <a:r>
              <a:rPr lang="en-US" sz="1400" dirty="0" smtClean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 smtClean="0"/>
              <a:t>XC</a:t>
            </a:r>
            <a:r>
              <a:rPr lang="en-US" sz="1100" dirty="0" err="1" smtClean="0"/>
              <a:t>ontrols</a:t>
            </a:r>
            <a:r>
              <a:rPr lang="en-US" sz="1100" dirty="0" smtClean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Polymorphic </a:t>
            </a:r>
            <a:r>
              <a:rPr lang="en-US" sz="1600" b="1" dirty="0" smtClean="0"/>
              <a:t>c</a:t>
            </a:r>
            <a:r>
              <a:rPr lang="en-US" sz="1600" b="1" dirty="0" smtClean="0"/>
              <a:t>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smtClean="0"/>
              <a:t>Es</a:t>
            </a:r>
            <a:r>
              <a:rPr lang="en-US" sz="1100" dirty="0" smtClean="0"/>
              <a:t>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An alternative is the </a:t>
            </a:r>
            <a:r>
              <a:rPr lang="en-US" sz="1400" b="1" dirty="0" smtClean="0"/>
              <a:t>C</a:t>
            </a:r>
            <a:r>
              <a:rPr lang="en-US" sz="1400" b="1" dirty="0" smtClean="0"/>
              <a:t>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Dataflow: </a:t>
            </a:r>
            <a:r>
              <a:rPr lang="en-US" sz="1400" i="1" dirty="0" smtClean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 smtClean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smtClean="0"/>
              <a:t>Danger of deadlock</a:t>
            </a:r>
            <a:r>
              <a:rPr lang="en-US" sz="1100" dirty="0" smtClean="0"/>
              <a:t>s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4427984" y="5013176"/>
            <a:ext cx="250368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355168"/>
            <a:ext cx="8172000" cy="4954152"/>
          </a:xfrm>
        </p:spPr>
        <p:txBody>
          <a:bodyPr/>
          <a:lstStyle/>
          <a:p>
            <a:r>
              <a:rPr lang="en-US" sz="2000" b="1" dirty="0" smtClean="0"/>
              <a:t>Possible cases for the application of LVOOP </a:t>
            </a:r>
            <a:r>
              <a:rPr lang="en-US" sz="2000" b="1" dirty="0" smtClean="0"/>
              <a:t>c</a:t>
            </a:r>
            <a:r>
              <a:rPr lang="en-US" sz="2000" b="1" dirty="0" smtClean="0"/>
              <a:t>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Cluster or </a:t>
            </a:r>
            <a:r>
              <a:rPr lang="en-US" sz="2000" dirty="0" smtClean="0"/>
              <a:t>t</a:t>
            </a:r>
            <a:r>
              <a:rPr lang="en-US" sz="2000" dirty="0" smtClean="0"/>
              <a:t>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Derives classes</a:t>
            </a:r>
            <a:r>
              <a:rPr lang="en-US" sz="1800" dirty="0" smtClean="0"/>
              <a:t>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Replacement of data type dependent (</a:t>
            </a:r>
            <a:r>
              <a:rPr lang="en-US" sz="2000" dirty="0" smtClean="0"/>
              <a:t>e</a:t>
            </a:r>
            <a:r>
              <a:rPr lang="en-US" sz="2000" dirty="0" smtClean="0"/>
              <a:t>.g. </a:t>
            </a:r>
            <a:r>
              <a:rPr lang="en-US" sz="2000" i="1" dirty="0" smtClean="0"/>
              <a:t>Enumeration</a:t>
            </a:r>
            <a:r>
              <a:rPr lang="en-US" sz="2000" dirty="0" smtClean="0"/>
              <a:t>) </a:t>
            </a:r>
            <a:r>
              <a:rPr lang="en-US" sz="2000" i="1" dirty="0" smtClean="0"/>
              <a:t>Case</a:t>
            </a:r>
            <a:r>
              <a:rPr lang="en-US" sz="2000" dirty="0" smtClean="0"/>
              <a:t>-Structures by </a:t>
            </a:r>
            <a:r>
              <a:rPr lang="en-US" sz="2000" i="1" dirty="0" smtClean="0"/>
              <a:t>dynamic dispatching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Dependent of the objects class the correct corresponding </a:t>
            </a:r>
            <a:br>
              <a:rPr lang="en-US" sz="1800" dirty="0" smtClean="0"/>
            </a:br>
            <a:r>
              <a:rPr lang="en-US" sz="1800" i="1" dirty="0" smtClean="0"/>
              <a:t>Overwrite</a:t>
            </a:r>
            <a:r>
              <a:rPr lang="en-US" sz="1800" dirty="0" smtClean="0"/>
              <a:t>-VI is called.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Development of generic </a:t>
            </a:r>
            <a:r>
              <a:rPr lang="en-US" sz="2000" dirty="0"/>
              <a:t>f</a:t>
            </a:r>
            <a:r>
              <a:rPr lang="en-US" sz="2000" dirty="0" smtClean="0"/>
              <a:t>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Details are implemented in derived classes.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5" name="Gerade Verbindung mit Pfeil 17"/>
          <p:cNvCxnSpPr/>
          <p:nvPr/>
        </p:nvCxnSpPr>
        <p:spPr>
          <a:xfrm>
            <a:off x="2699792" y="490011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97287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5" y="3804415"/>
            <a:ext cx="3010366" cy="17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23"/>
          <p:cNvCxnSpPr/>
          <p:nvPr/>
        </p:nvCxnSpPr>
        <p:spPr>
          <a:xfrm>
            <a:off x="2555776" y="3964010"/>
            <a:ext cx="2088232" cy="672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22"/>
          <p:cNvCxnSpPr/>
          <p:nvPr/>
        </p:nvCxnSpPr>
        <p:spPr>
          <a:xfrm flipV="1">
            <a:off x="4860032" y="3933056"/>
            <a:ext cx="1107053" cy="74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" y="4490539"/>
            <a:ext cx="2190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8" y="1416042"/>
            <a:ext cx="7252740" cy="214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</a:t>
            </a:r>
            <a:r>
              <a:rPr lang="en-US" dirty="0" smtClean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3" y="3037284"/>
            <a:ext cx="307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03848" y="3334340"/>
            <a:ext cx="53270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[Sec_2]</a:t>
            </a:r>
          </a:p>
          <a:p>
            <a:r>
              <a:rPr lang="de-DE" sz="1600" dirty="0" err="1" smtClean="0"/>
              <a:t>ClassPath</a:t>
            </a:r>
            <a:r>
              <a:rPr lang="de-DE" sz="1600" dirty="0" smtClean="0"/>
              <a:t>="C:\...\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2.lvclass"</a:t>
            </a:r>
          </a:p>
          <a:p>
            <a:r>
              <a:rPr lang="de-DE" sz="1600" dirty="0" smtClean="0"/>
              <a:t>String 1 = </a:t>
            </a:r>
            <a:r>
              <a:rPr lang="de-DE" sz="1600" dirty="0" smtClean="0"/>
              <a:t>„</a:t>
            </a:r>
            <a:r>
              <a:rPr lang="de-DE" sz="1600" dirty="0" smtClean="0"/>
              <a:t>Two</a:t>
            </a:r>
            <a:r>
              <a:rPr lang="de-DE" sz="1600" dirty="0" smtClean="0"/>
              <a:t>_1</a:t>
            </a:r>
            <a:r>
              <a:rPr lang="de-DE" sz="1600" dirty="0" smtClean="0"/>
              <a:t>"</a:t>
            </a:r>
          </a:p>
          <a:p>
            <a:r>
              <a:rPr lang="de-DE" sz="1600" dirty="0" smtClean="0"/>
              <a:t>String 2 = </a:t>
            </a:r>
            <a:r>
              <a:rPr lang="de-DE" sz="1600" dirty="0" smtClean="0"/>
              <a:t>„</a:t>
            </a:r>
            <a:r>
              <a:rPr lang="de-DE" sz="1600" dirty="0" smtClean="0"/>
              <a:t>Two</a:t>
            </a:r>
            <a:r>
              <a:rPr lang="de-DE" sz="1600" dirty="0" smtClean="0"/>
              <a:t>_2</a:t>
            </a:r>
            <a:r>
              <a:rPr lang="de-DE" sz="1600" dirty="0" smtClean="0"/>
              <a:t>"</a:t>
            </a:r>
          </a:p>
          <a:p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Sec_2a]</a:t>
            </a:r>
          </a:p>
          <a:p>
            <a:r>
              <a:rPr lang="de-DE" sz="1600" dirty="0" err="1"/>
              <a:t>ClassPath</a:t>
            </a:r>
            <a:r>
              <a:rPr lang="de-DE" sz="1600" dirty="0"/>
              <a:t>="C</a:t>
            </a:r>
            <a:r>
              <a:rPr lang="de-DE" sz="1600" dirty="0" smtClean="0"/>
              <a:t>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</a:t>
            </a:r>
            <a:r>
              <a:rPr lang="de-DE" sz="1600" dirty="0"/>
              <a:t>2a\</a:t>
            </a:r>
            <a:r>
              <a:rPr lang="de-DE" sz="1600" dirty="0" err="1"/>
              <a:t>Section</a:t>
            </a:r>
            <a:r>
              <a:rPr lang="de-DE" sz="1600" dirty="0"/>
              <a:t> 2a.lvclass"</a:t>
            </a:r>
          </a:p>
          <a:p>
            <a:r>
              <a:rPr lang="de-DE" sz="1600" dirty="0"/>
              <a:t>String 1 = </a:t>
            </a:r>
            <a:r>
              <a:rPr lang="de-DE" sz="1600" dirty="0" smtClean="0"/>
              <a:t>„</a:t>
            </a:r>
            <a:r>
              <a:rPr lang="de-DE" sz="1600" dirty="0" smtClean="0"/>
              <a:t>Two</a:t>
            </a:r>
            <a:r>
              <a:rPr lang="de-DE" sz="1600" dirty="0" smtClean="0"/>
              <a:t>_a_1</a:t>
            </a:r>
            <a:r>
              <a:rPr lang="de-DE" sz="1600" dirty="0"/>
              <a:t>"</a:t>
            </a:r>
          </a:p>
          <a:p>
            <a:r>
              <a:rPr lang="de-DE" sz="1600" dirty="0"/>
              <a:t>String 2 = </a:t>
            </a:r>
            <a:r>
              <a:rPr lang="de-DE" sz="1600" dirty="0" smtClean="0"/>
              <a:t>„</a:t>
            </a:r>
            <a:r>
              <a:rPr lang="de-DE" sz="1600" dirty="0" smtClean="0"/>
              <a:t>Two</a:t>
            </a:r>
            <a:r>
              <a:rPr lang="de-DE" sz="1600" dirty="0" smtClean="0"/>
              <a:t>_a_2</a:t>
            </a:r>
            <a:r>
              <a:rPr lang="de-DE" sz="1600" dirty="0"/>
              <a:t>"</a:t>
            </a:r>
          </a:p>
          <a:p>
            <a:r>
              <a:rPr lang="de-DE" sz="1600" dirty="0"/>
              <a:t>Path = "/F/</a:t>
            </a:r>
            <a:r>
              <a:rPr lang="de-DE" sz="1600" dirty="0" err="1"/>
              <a:t>tmp</a:t>
            </a:r>
            <a:r>
              <a:rPr lang="de-DE" sz="1600" dirty="0"/>
              <a:t>"</a:t>
            </a:r>
          </a:p>
          <a:p>
            <a:r>
              <a:rPr lang="de-DE" sz="1600" dirty="0"/>
              <a:t>I32 = -345    </a:t>
            </a:r>
          </a:p>
          <a:p>
            <a:r>
              <a:rPr lang="de-DE" sz="1600" dirty="0"/>
              <a:t>U32 = 456 </a:t>
            </a:r>
          </a:p>
        </p:txBody>
      </p:sp>
    </p:spTree>
    <p:extLst>
      <p:ext uri="{BB962C8B-B14F-4D97-AF65-F5344CB8AC3E}">
        <p14:creationId xmlns:p14="http://schemas.microsoft.com/office/powerpoint/2010/main" val="29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2" y="1419976"/>
            <a:ext cx="5134500" cy="16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configuration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717032"/>
            <a:ext cx="8648701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7"/>
          <p:cNvCxnSpPr/>
          <p:nvPr/>
        </p:nvCxnSpPr>
        <p:spPr>
          <a:xfrm flipH="1">
            <a:off x="1475656" y="2492896"/>
            <a:ext cx="316835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9"/>
          <p:cNvCxnSpPr/>
          <p:nvPr/>
        </p:nvCxnSpPr>
        <p:spPr>
          <a:xfrm>
            <a:off x="5004048" y="2492896"/>
            <a:ext cx="26642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2050"/>
          <p:cNvSpPr/>
          <p:nvPr/>
        </p:nvSpPr>
        <p:spPr>
          <a:xfrm>
            <a:off x="4860032" y="4835727"/>
            <a:ext cx="648072" cy="707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2"/>
          <p:cNvSpPr txBox="1"/>
          <p:nvPr/>
        </p:nvSpPr>
        <p:spPr>
          <a:xfrm>
            <a:off x="3098011" y="44371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Factory Pattern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203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Section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" y="4969936"/>
            <a:ext cx="5431612" cy="1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1517"/>
            <a:ext cx="3924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13" y="5022468"/>
            <a:ext cx="3211737" cy="12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Gerade Verbindung 19"/>
          <p:cNvCxnSpPr/>
          <p:nvPr/>
        </p:nvCxnSpPr>
        <p:spPr>
          <a:xfrm flipV="1">
            <a:off x="3851920" y="5022469"/>
            <a:ext cx="3096080" cy="61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1"/>
          <p:cNvCxnSpPr/>
          <p:nvPr/>
        </p:nvCxnSpPr>
        <p:spPr>
          <a:xfrm>
            <a:off x="3851920" y="5877272"/>
            <a:ext cx="3024336" cy="38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203848" y="220486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Derived c</a:t>
            </a:r>
            <a:r>
              <a:rPr lang="en-US" dirty="0" smtClean="0"/>
              <a:t>lass (</a:t>
            </a:r>
            <a:r>
              <a:rPr lang="en-US" i="1" dirty="0" smtClean="0"/>
              <a:t>protected, override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feld 23"/>
          <p:cNvSpPr txBox="1"/>
          <p:nvPr/>
        </p:nvSpPr>
        <p:spPr>
          <a:xfrm>
            <a:off x="1115616" y="461618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Ancestor class</a:t>
            </a:r>
            <a:endParaRPr lang="en-US" dirty="0"/>
          </a:p>
        </p:txBody>
      </p:sp>
      <p:sp>
        <p:nvSpPr>
          <p:cNvPr id="20" name="Textfeld 24"/>
          <p:cNvSpPr txBox="1"/>
          <p:nvPr/>
        </p:nvSpPr>
        <p:spPr>
          <a:xfrm>
            <a:off x="5580112" y="465313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-File class (</a:t>
            </a:r>
            <a:r>
              <a:rPr lang="en-US" i="1" dirty="0" smtClean="0"/>
              <a:t>public, overwrite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feld 25"/>
          <p:cNvSpPr txBox="1"/>
          <p:nvPr/>
        </p:nvSpPr>
        <p:spPr>
          <a:xfrm>
            <a:off x="755576" y="88318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c</a:t>
            </a:r>
            <a:r>
              <a:rPr lang="en-US" dirty="0" smtClean="0"/>
              <a:t>lass (</a:t>
            </a:r>
            <a:r>
              <a:rPr lang="en-US" i="1" dirty="0" smtClean="0"/>
              <a:t>public, static</a:t>
            </a:r>
            <a:r>
              <a:rPr lang="en-US" dirty="0" smtClean="0"/>
              <a:t>) (</a:t>
            </a:r>
            <a:r>
              <a:rPr lang="en-US" i="1" dirty="0" smtClean="0"/>
              <a:t>Channeling Pattern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602028" cy="202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0"/>
          <p:cNvCxnSpPr/>
          <p:nvPr/>
        </p:nvCxnSpPr>
        <p:spPr>
          <a:xfrm>
            <a:off x="1187624" y="2183264"/>
            <a:ext cx="648072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1886766"/>
            <a:ext cx="6310003" cy="75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4"/>
          <p:cNvCxnSpPr/>
          <p:nvPr/>
        </p:nvCxnSpPr>
        <p:spPr>
          <a:xfrm flipH="1">
            <a:off x="1115616" y="3140968"/>
            <a:ext cx="1080120" cy="184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/>
        </p:nvCxnSpPr>
        <p:spPr>
          <a:xfrm>
            <a:off x="2518564" y="3140968"/>
            <a:ext cx="2053436" cy="182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 smtClean="0"/>
              <a:t>Menue</a:t>
            </a:r>
            <a:r>
              <a:rPr lang="en-US" sz="1800" dirty="0" smtClean="0"/>
              <a:t>&gt;Help&gt;LabVIEW </a:t>
            </a:r>
            <a:r>
              <a:rPr lang="en-US" sz="1800" dirty="0"/>
              <a:t>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smtClean="0"/>
              <a:t>Menue&gt;Help&gt; </a:t>
            </a:r>
            <a:r>
              <a:rPr lang="en-US" sz="1800" dirty="0"/>
              <a:t>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5"/>
              </a:rPr>
              <a:t>HGF </a:t>
            </a:r>
            <a:r>
              <a:rPr lang="de-DE" sz="1800" dirty="0" err="1">
                <a:hlinkClick r:id="rId5"/>
              </a:rPr>
              <a:t>Baseclass</a:t>
            </a:r>
            <a:r>
              <a:rPr lang="de-DE" sz="1800" dirty="0">
                <a:hlinkClick r:id="rId5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6"/>
              </a:rPr>
              <a:t>Mobile Agent System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>
                <a:hlinkClick r:id="rId7"/>
              </a:rPr>
              <a:t>Actor</a:t>
            </a:r>
            <a:r>
              <a:rPr lang="de-DE" sz="1800" dirty="0">
                <a:hlinkClick r:id="rId7"/>
              </a:rPr>
              <a:t> 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8"/>
              </a:rPr>
              <a:t>Measurement Abstraction and Model-View-Controller (MVC) Project with Actor Framework in LabVIEW 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curious about LVOOP?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Programming concept: Actors</a:t>
            </a:r>
            <a:br>
              <a:rPr lang="en-US" sz="2000" i="1" dirty="0" smtClean="0"/>
            </a:br>
            <a:r>
              <a:rPr lang="en-US" sz="2000" i="1" dirty="0" smtClean="0"/>
              <a:t>Object</a:t>
            </a:r>
            <a:r>
              <a:rPr lang="en-US" sz="2000" i="1" dirty="0" smtClean="0"/>
              <a:t> </a:t>
            </a:r>
            <a:r>
              <a:rPr lang="en-US" sz="2000" i="1" dirty="0" smtClean="0"/>
              <a:t>oriented approach – Actor Framework Template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Hands-On-Course:</a:t>
            </a:r>
            <a:br>
              <a:rPr lang="en-US" dirty="0" smtClean="0"/>
            </a:br>
            <a:r>
              <a:rPr lang="en-US" dirty="0" smtClean="0"/>
              <a:t>Opportunity to gain experience in LVOOP.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Create classes in LabVIEW Project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Methods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Access rights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smtClean="0"/>
              <a:t>Dynamic Dispatching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smtClean="0"/>
              <a:t>Overwriting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Simple 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NI Actor-Framework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55F62EA0-758B-4537-9710-503CC04D4AE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Prerequisites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Motivation: Standard handling of configuration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Insertion: LabVIEW </a:t>
            </a:r>
            <a:r>
              <a:rPr lang="en-US" dirty="0" smtClean="0"/>
              <a:t>d</a:t>
            </a:r>
            <a:r>
              <a:rPr lang="en-US" dirty="0" smtClean="0"/>
              <a:t>ataflow </a:t>
            </a:r>
            <a:r>
              <a:rPr lang="en-US" dirty="0" smtClean="0"/>
              <a:t>c</a:t>
            </a:r>
            <a:r>
              <a:rPr lang="en-US" dirty="0" smtClean="0"/>
              <a:t>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lasses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O</a:t>
            </a:r>
            <a:r>
              <a:rPr lang="en-US" dirty="0" smtClean="0"/>
              <a:t>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Inheritance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nd 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Example: Object oriented handling of configuration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Libraries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smtClean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LabVIEW-</a:t>
            </a:r>
            <a:r>
              <a:rPr lang="en-US" dirty="0" smtClean="0"/>
              <a:t>C</a:t>
            </a:r>
            <a:r>
              <a:rPr lang="en-US" dirty="0" smtClean="0"/>
              <a:t>lasses enables a developer to define his own </a:t>
            </a:r>
            <a:r>
              <a:rPr lang="en-US" dirty="0" smtClean="0"/>
              <a:t>d</a:t>
            </a:r>
            <a:r>
              <a:rPr lang="en-US" dirty="0" smtClean="0"/>
              <a:t>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Experience with conventional OO programming languages, e.g. C++ or Java, is maybe confusing.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2" y="2514193"/>
            <a:ext cx="8685848" cy="2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</a:t>
            </a:r>
            <a:r>
              <a:rPr lang="en-US" dirty="0" smtClean="0"/>
              <a:t>onfiguration from </a:t>
            </a:r>
            <a:r>
              <a:rPr lang="en-US" dirty="0" err="1" smtClean="0"/>
              <a:t>i</a:t>
            </a:r>
            <a:r>
              <a:rPr lang="en-US" dirty="0" err="1" smtClean="0"/>
              <a:t>ni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1"/>
            <a:ext cx="8172000" cy="94490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Simple example: </a:t>
            </a:r>
            <a:r>
              <a:rPr lang="en-US" i="1" dirty="0" smtClean="0"/>
              <a:t>Read Configuration File.vi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Explicit reading of simple LabVIEW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7"/>
          <p:cNvSpPr txBox="1"/>
          <p:nvPr/>
        </p:nvSpPr>
        <p:spPr>
          <a:xfrm>
            <a:off x="1979712" y="400506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[Section 1]</a:t>
            </a:r>
          </a:p>
          <a:p>
            <a:r>
              <a:rPr lang="en-US" dirty="0"/>
              <a:t>Boolean=True</a:t>
            </a:r>
          </a:p>
          <a:p>
            <a:r>
              <a:rPr lang="en-US" dirty="0"/>
              <a:t>Double=123</a:t>
            </a:r>
          </a:p>
          <a:p>
            <a:r>
              <a:rPr lang="en-US" dirty="0" smtClean="0"/>
              <a:t>Path=“F:\</a:t>
            </a:r>
            <a:r>
              <a:rPr lang="en-US" dirty="0" err="1" smtClean="0"/>
              <a:t>tmp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[Section 2]</a:t>
            </a:r>
          </a:p>
          <a:p>
            <a:r>
              <a:rPr lang="en-US" dirty="0"/>
              <a:t>String 1</a:t>
            </a:r>
            <a:r>
              <a:rPr lang="en-US" dirty="0" smtClean="0"/>
              <a:t>=“</a:t>
            </a:r>
            <a:r>
              <a:rPr lang="en-US" dirty="0" smtClean="0"/>
              <a:t>one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String 2</a:t>
            </a:r>
            <a:r>
              <a:rPr lang="en-US" dirty="0" smtClean="0"/>
              <a:t>=“</a:t>
            </a:r>
            <a:r>
              <a:rPr lang="en-US" dirty="0" smtClean="0"/>
              <a:t>two</a:t>
            </a:r>
            <a:r>
              <a:rPr lang="en-US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4951"/>
            <a:ext cx="85820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77255"/>
            <a:ext cx="8172000" cy="648072"/>
          </a:xfrm>
        </p:spPr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onfiguration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Type </a:t>
            </a:r>
            <a:r>
              <a:rPr lang="de-DE" dirty="0" err="1" smtClean="0"/>
              <a:t>D</a:t>
            </a:r>
            <a:r>
              <a:rPr lang="de-DE" dirty="0" err="1" smtClean="0"/>
              <a:t>efinitions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6048216" cy="269016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Configuration is Cluster of Clusters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Each cluster is a separate </a:t>
            </a:r>
            <a:r>
              <a:rPr lang="en-US" sz="1800" dirty="0" smtClean="0"/>
              <a:t>t</a:t>
            </a:r>
            <a:r>
              <a:rPr lang="en-US" sz="1800" dirty="0" smtClean="0"/>
              <a:t>ype definition (.</a:t>
            </a:r>
            <a:r>
              <a:rPr lang="en-US" sz="1800" dirty="0" err="1" smtClean="0"/>
              <a:t>ctl</a:t>
            </a:r>
            <a:r>
              <a:rPr lang="en-US" sz="1800" dirty="0" smtClean="0"/>
              <a:t>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Configuration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Section 1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Section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Pros</a:t>
            </a:r>
            <a:r>
              <a:rPr lang="en-US" sz="2000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One output wire </a:t>
            </a:r>
            <a:r>
              <a:rPr lang="en-US" sz="1800" dirty="0" smtClean="0"/>
              <a:t>left only</a:t>
            </a:r>
            <a:r>
              <a:rPr lang="en-US" sz="1800" dirty="0" smtClean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Change of </a:t>
            </a:r>
            <a:r>
              <a:rPr lang="en-US" sz="1800" dirty="0" smtClean="0"/>
              <a:t>t</a:t>
            </a:r>
            <a:r>
              <a:rPr lang="en-US" sz="1800" dirty="0" smtClean="0"/>
              <a:t>ype definition applies to all </a:t>
            </a:r>
            <a:r>
              <a:rPr lang="en-US" sz="1800" dirty="0" smtClean="0"/>
              <a:t>c</a:t>
            </a:r>
            <a:r>
              <a:rPr lang="en-US" sz="1800" dirty="0" smtClean="0"/>
              <a:t>allers.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0" y="-27605"/>
            <a:ext cx="25241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5220072" y="764704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r>
              <a:rPr lang="en-US" dirty="0" smtClean="0"/>
              <a:t> with LVOOP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5256128" cy="352839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Extensibility: </a:t>
            </a:r>
            <a:r>
              <a:rPr lang="en-US" sz="1800" dirty="0" smtClean="0"/>
              <a:t>e</a:t>
            </a:r>
            <a:r>
              <a:rPr lang="en-US" sz="1800" dirty="0" smtClean="0"/>
              <a:t>.g. device parameters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Many devices of the same type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Many different device types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Some similar, but slightly different, device models</a:t>
            </a:r>
            <a:endParaRPr lang="en-US" sz="1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Different storage options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Database, Registry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err="1" smtClean="0"/>
              <a:t>Ini</a:t>
            </a:r>
            <a:r>
              <a:rPr lang="en-US" sz="1600" dirty="0" smtClean="0"/>
              <a:t>-, XML-File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A</a:t>
            </a:r>
            <a:r>
              <a:rPr lang="en-US" sz="1800" dirty="0" err="1" smtClean="0"/>
              <a:t>nsatz</a:t>
            </a:r>
            <a:r>
              <a:rPr lang="en-US" sz="1800" dirty="0" smtClean="0"/>
              <a:t> for solution: </a:t>
            </a:r>
            <a:r>
              <a:rPr lang="en-US" sz="1800" i="1" dirty="0" smtClean="0"/>
              <a:t>Configuration</a:t>
            </a:r>
            <a:r>
              <a:rPr lang="en-US" sz="1600" dirty="0" smtClean="0"/>
              <a:t>-</a:t>
            </a:r>
            <a:r>
              <a:rPr lang="en-US" sz="1600" dirty="0"/>
              <a:t>C</a:t>
            </a:r>
            <a:r>
              <a:rPr lang="en-US" sz="1600" dirty="0" smtClean="0"/>
              <a:t>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erived c</a:t>
            </a:r>
            <a:r>
              <a:rPr lang="en-US" sz="1600" dirty="0" smtClean="0"/>
              <a:t>lasses of </a:t>
            </a:r>
            <a:r>
              <a:rPr lang="en-US" sz="1800" i="1" dirty="0" smtClean="0"/>
              <a:t>Section</a:t>
            </a:r>
            <a:r>
              <a:rPr lang="en-US" sz="1600" dirty="0" smtClean="0"/>
              <a:t> describe different device types </a:t>
            </a:r>
            <a:r>
              <a:rPr lang="en-US" sz="1600" dirty="0"/>
              <a:t>a</a:t>
            </a:r>
            <a:r>
              <a:rPr lang="en-US" sz="1600" dirty="0" smtClean="0"/>
              <a:t>nd models 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of </a:t>
            </a:r>
            <a:r>
              <a:rPr lang="en-US" sz="1800" i="1" dirty="0" smtClean="0"/>
              <a:t>Interface</a:t>
            </a:r>
            <a:r>
              <a:rPr lang="en-US" sz="1600" dirty="0" smtClean="0"/>
              <a:t> </a:t>
            </a:r>
            <a:r>
              <a:rPr lang="en-US" sz="1600" dirty="0" smtClean="0"/>
              <a:t>implement the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special access to storage media.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633485" y="1484784"/>
            <a:ext cx="35670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[Sec_0]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1\Section 1.lvclass"</a:t>
            </a:r>
          </a:p>
          <a:p>
            <a:r>
              <a:rPr lang="en-US" sz="1050" dirty="0" smtClean="0"/>
              <a:t>Boolean = TRUE    </a:t>
            </a:r>
          </a:p>
          <a:p>
            <a:r>
              <a:rPr lang="en-US" sz="1050" dirty="0" smtClean="0"/>
              <a:t>Double = 1.230000    </a:t>
            </a:r>
          </a:p>
          <a:p>
            <a:r>
              <a:rPr lang="en-US" sz="1050" dirty="0" smtClean="0"/>
              <a:t>String = "Null"</a:t>
            </a:r>
          </a:p>
          <a:p>
            <a:endParaRPr lang="en-US" sz="1050" dirty="0" smtClean="0"/>
          </a:p>
          <a:p>
            <a:r>
              <a:rPr lang="en-US" sz="1050" dirty="0" smtClean="0"/>
              <a:t>[Sec_1]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1\Section 1.lvclass"</a:t>
            </a:r>
          </a:p>
          <a:p>
            <a:r>
              <a:rPr lang="en-US" sz="1050" dirty="0" smtClean="0"/>
              <a:t>Boolean = False    </a:t>
            </a:r>
          </a:p>
          <a:p>
            <a:r>
              <a:rPr lang="en-US" sz="1050" dirty="0" smtClean="0"/>
              <a:t>Double = 2.340000    </a:t>
            </a:r>
          </a:p>
          <a:p>
            <a:r>
              <a:rPr lang="en-US" sz="1050" dirty="0" smtClean="0"/>
              <a:t>String = “One"</a:t>
            </a:r>
          </a:p>
          <a:p>
            <a:endParaRPr lang="en-US" sz="1050" dirty="0" smtClean="0"/>
          </a:p>
          <a:p>
            <a:r>
              <a:rPr lang="en-US" sz="1050" dirty="0" smtClean="0"/>
              <a:t>[Sec_2]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2\Section 2.lvclass"</a:t>
            </a:r>
          </a:p>
          <a:p>
            <a:r>
              <a:rPr lang="en-US" sz="1050" dirty="0" smtClean="0"/>
              <a:t>String 1 = “Two_1"</a:t>
            </a:r>
          </a:p>
          <a:p>
            <a:r>
              <a:rPr lang="en-US" sz="1050" dirty="0" smtClean="0"/>
              <a:t>String 2 = “Two_2"</a:t>
            </a:r>
          </a:p>
          <a:p>
            <a:endParaRPr lang="en-US" sz="1050" dirty="0" smtClean="0"/>
          </a:p>
          <a:p>
            <a:r>
              <a:rPr lang="en-US" sz="1050" dirty="0" smtClean="0"/>
              <a:t>[Sec_2a]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2a\Section 2a.lvclass"</a:t>
            </a:r>
          </a:p>
          <a:p>
            <a:r>
              <a:rPr lang="en-US" sz="1050" dirty="0" smtClean="0"/>
              <a:t>String 1 = “Two_a_1"</a:t>
            </a:r>
          </a:p>
          <a:p>
            <a:r>
              <a:rPr lang="en-US" sz="1050" dirty="0" smtClean="0"/>
              <a:t>String 2 = “Two_a_2"</a:t>
            </a:r>
          </a:p>
          <a:p>
            <a:r>
              <a:rPr lang="en-US" sz="1050" dirty="0" smtClean="0"/>
              <a:t>Path = "/F/</a:t>
            </a:r>
            <a:r>
              <a:rPr lang="en-US" sz="1050" dirty="0" err="1" smtClean="0"/>
              <a:t>tmp</a:t>
            </a:r>
            <a:r>
              <a:rPr lang="en-US" sz="1050" dirty="0" smtClean="0"/>
              <a:t>"</a:t>
            </a:r>
          </a:p>
          <a:p>
            <a:r>
              <a:rPr lang="en-US" sz="1050" dirty="0" smtClean="0"/>
              <a:t>I32 = -345    </a:t>
            </a:r>
          </a:p>
          <a:p>
            <a:r>
              <a:rPr lang="en-US" sz="1050" dirty="0" smtClean="0"/>
              <a:t>U32 = 456 </a:t>
            </a:r>
            <a:endParaRPr lang="en-US" sz="105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61958"/>
            <a:ext cx="1835696" cy="22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3857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Insertion: </a:t>
            </a:r>
            <a:r>
              <a:rPr lang="de-DE" dirty="0"/>
              <a:t>LabVIEW </a:t>
            </a:r>
            <a:r>
              <a:rPr lang="de-DE" dirty="0" err="1" smtClean="0"/>
              <a:t>Dataflow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There are data sources </a:t>
            </a:r>
            <a:r>
              <a:rPr lang="en-US" sz="1600" dirty="0"/>
              <a:t>a</a:t>
            </a:r>
            <a:r>
              <a:rPr lang="en-US" sz="1600" dirty="0" smtClean="0"/>
              <a:t>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From</a:t>
            </a:r>
            <a:r>
              <a:rPr lang="en-US" sz="1100" dirty="0" smtClean="0"/>
              <a:t> </a:t>
            </a:r>
            <a:r>
              <a:rPr lang="en-US" sz="1100" dirty="0" smtClean="0"/>
              <a:t>front panel</a:t>
            </a:r>
            <a:r>
              <a:rPr lang="en-US" sz="1100" dirty="0" smtClean="0"/>
              <a:t>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From calling VI as parameter</a:t>
            </a:r>
            <a:r>
              <a:rPr lang="en-US" sz="1100" dirty="0" smtClean="0"/>
              <a:t> </a:t>
            </a:r>
            <a:r>
              <a:rPr lang="en-US" sz="1100" dirty="0" smtClean="0"/>
              <a:t>via connector pane</a:t>
            </a:r>
            <a:r>
              <a:rPr lang="en-US" sz="11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L</a:t>
            </a:r>
            <a:r>
              <a:rPr lang="en-US" sz="1600" dirty="0" smtClean="0"/>
              <a:t>ocal </a:t>
            </a:r>
            <a:r>
              <a:rPr lang="en-US" sz="1600" dirty="0"/>
              <a:t>a</a:t>
            </a:r>
            <a:r>
              <a:rPr lang="en-US" sz="1600" dirty="0" smtClean="0"/>
              <a:t>nd global </a:t>
            </a:r>
            <a:r>
              <a:rPr lang="en-US" sz="1600" dirty="0" smtClean="0"/>
              <a:t>v</a:t>
            </a:r>
            <a:r>
              <a:rPr lang="en-US" sz="1600" dirty="0" smtClean="0"/>
              <a:t>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 smtClean="0"/>
              <a:t>r</a:t>
            </a:r>
            <a:r>
              <a:rPr lang="en-US" sz="1600" i="1" dirty="0" smtClean="0"/>
              <a:t>ace conditions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opies of data ar</a:t>
            </a:r>
            <a:r>
              <a:rPr lang="en-US" sz="1800" dirty="0" smtClean="0">
                <a:solidFill>
                  <a:srgbClr val="FF0000"/>
                </a:solidFill>
              </a:rPr>
              <a:t>e created at wire forks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Therefore LabVIEW is inherent </a:t>
            </a:r>
            <a:r>
              <a:rPr lang="en-US" sz="1600" i="1" dirty="0" smtClean="0"/>
              <a:t>t</a:t>
            </a:r>
            <a:r>
              <a:rPr lang="en-US" sz="1600" i="1" dirty="0" smtClean="0"/>
              <a:t>hread-save</a:t>
            </a:r>
            <a:r>
              <a:rPr lang="en-US" sz="1600" dirty="0" smtClean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92D050"/>
                </a:solidFill>
              </a:rPr>
              <a:t>That’s all true for LabVIEW Objects, too!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LVOOP </a:t>
            </a:r>
            <a:r>
              <a:rPr lang="de-DE" dirty="0" smtClean="0"/>
              <a:t>Objects </a:t>
            </a:r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23728" y="1441877"/>
            <a:ext cx="6984776" cy="34992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Object </a:t>
            </a:r>
            <a:r>
              <a:rPr lang="en-US" sz="1800" dirty="0" smtClean="0"/>
              <a:t>is an </a:t>
            </a:r>
            <a:r>
              <a:rPr lang="en-US" sz="1800" b="1" dirty="0" smtClean="0">
                <a:solidFill>
                  <a:srgbClr val="FF0000"/>
                </a:solidFill>
              </a:rPr>
              <a:t>Instance</a:t>
            </a:r>
            <a:r>
              <a:rPr lang="en-US" sz="1800" dirty="0" smtClean="0"/>
              <a:t> of a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Comparison: </a:t>
            </a:r>
            <a:r>
              <a:rPr lang="en-US" sz="1600" b="1" dirty="0" smtClean="0"/>
              <a:t>C</a:t>
            </a:r>
            <a:r>
              <a:rPr lang="en-US" sz="1600" b="1" dirty="0" smtClean="0"/>
              <a:t>lass: cooking recipe </a:t>
            </a:r>
            <a:r>
              <a:rPr lang="en-US" sz="1600" dirty="0" smtClean="0"/>
              <a:t>-&gt; </a:t>
            </a:r>
            <a:r>
              <a:rPr lang="en-US" sz="1600" b="1" dirty="0" smtClean="0">
                <a:solidFill>
                  <a:srgbClr val="FF0000"/>
                </a:solidFill>
              </a:rPr>
              <a:t>Object: real meal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b="1" dirty="0" smtClean="0"/>
              <a:t>LabVIEW </a:t>
            </a:r>
            <a:r>
              <a:rPr lang="en-US" sz="1800" b="1" dirty="0" smtClean="0"/>
              <a:t>C</a:t>
            </a:r>
            <a:r>
              <a:rPr lang="en-US" sz="1800" b="1" dirty="0" smtClean="0"/>
              <a:t>lass </a:t>
            </a:r>
            <a:r>
              <a:rPr lang="en-US" sz="1800" dirty="0" smtClean="0"/>
              <a:t>has following properties: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Attributes</a:t>
            </a:r>
            <a:r>
              <a:rPr lang="en-US" sz="1600" dirty="0" smtClean="0"/>
              <a:t> are defined in </a:t>
            </a:r>
            <a:r>
              <a:rPr lang="en-US" sz="1600" i="1" dirty="0" smtClean="0"/>
              <a:t>Cluster of Class Private Data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Methods</a:t>
            </a:r>
            <a:r>
              <a:rPr lang="en-US" sz="1600" dirty="0" smtClean="0"/>
              <a:t> are </a:t>
            </a:r>
            <a:r>
              <a:rPr lang="en-US" sz="1600" b="1" dirty="0" smtClean="0"/>
              <a:t>VI</a:t>
            </a:r>
            <a:r>
              <a:rPr lang="en-US" sz="1600" dirty="0" smtClean="0"/>
              <a:t>s, that read or modify attributes.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Data-Access-</a:t>
            </a:r>
            <a:r>
              <a:rPr lang="en-US" sz="1200" b="1" dirty="0" smtClean="0"/>
              <a:t>VI</a:t>
            </a:r>
            <a:r>
              <a:rPr lang="en-US" sz="1200" dirty="0" smtClean="0"/>
              <a:t>s (</a:t>
            </a:r>
            <a:r>
              <a:rPr lang="en-US" sz="1200" dirty="0" err="1" smtClean="0"/>
              <a:t>Accessors</a:t>
            </a:r>
            <a:r>
              <a:rPr lang="en-US" sz="1200" dirty="0" smtClean="0"/>
              <a:t>): read or write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Other </a:t>
            </a:r>
            <a:r>
              <a:rPr lang="en-US" sz="1200" b="1" dirty="0" smtClean="0"/>
              <a:t>VI</a:t>
            </a:r>
            <a:r>
              <a:rPr lang="en-US" sz="1200" dirty="0" smtClean="0"/>
              <a:t>s, that modify attribute data.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Access Scope: (Who is allowed to call VIs?)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Private (Community): </a:t>
            </a:r>
            <a:r>
              <a:rPr lang="en-US" sz="1100" b="1" dirty="0" smtClean="0"/>
              <a:t>VI</a:t>
            </a:r>
            <a:r>
              <a:rPr lang="en-US" sz="1100" dirty="0" smtClean="0"/>
              <a:t>s of that class only (and friends)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Protected: 	       </a:t>
            </a:r>
            <a:r>
              <a:rPr lang="en-US" sz="1100" b="1" dirty="0" smtClean="0"/>
              <a:t>VI</a:t>
            </a:r>
            <a:r>
              <a:rPr lang="en-US" sz="1100" dirty="0" smtClean="0"/>
              <a:t>s of that class and derived classes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Public: 	       All </a:t>
            </a:r>
            <a:r>
              <a:rPr lang="en-US" sz="1100" b="1" dirty="0" err="1" smtClean="0"/>
              <a:t>VI</a:t>
            </a:r>
            <a:r>
              <a:rPr lang="en-US" sz="1100" dirty="0" err="1" smtClean="0"/>
              <a:t>s.</a:t>
            </a:r>
            <a:r>
              <a:rPr lang="en-US" sz="1100" dirty="0" smtClean="0"/>
              <a:t> These VIs provide the public </a:t>
            </a:r>
            <a:r>
              <a:rPr lang="en-US" sz="1100" dirty="0" smtClean="0"/>
              <a:t>i</a:t>
            </a:r>
            <a:r>
              <a:rPr lang="en-US" sz="1100" dirty="0" smtClean="0"/>
              <a:t>nterface!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635896" y="4503297"/>
            <a:ext cx="3057525" cy="640457"/>
            <a:chOff x="6012160" y="5236815"/>
            <a:chExt cx="3057525" cy="640457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236815"/>
              <a:ext cx="265747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524847"/>
              <a:ext cx="30575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6228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4743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3075"/>
            <a:ext cx="3381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5"/>
            <a:ext cx="23050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7"/>
          <p:cNvCxnSpPr/>
          <p:nvPr/>
        </p:nvCxnSpPr>
        <p:spPr>
          <a:xfrm>
            <a:off x="1835696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9512" y="1916832"/>
            <a:ext cx="6696744" cy="41672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Every user c</a:t>
            </a:r>
            <a:r>
              <a:rPr lang="en-US" dirty="0" smtClean="0"/>
              <a:t>lass is derived from a base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b="1" i="1" dirty="0" smtClean="0"/>
              <a:t>LabVIEW Object </a:t>
            </a:r>
            <a:r>
              <a:rPr lang="en-US" dirty="0" smtClean="0"/>
              <a:t>is the ultimate ancestor class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Empty c</a:t>
            </a:r>
            <a:r>
              <a:rPr lang="en-US" i="1" dirty="0" smtClean="0"/>
              <a:t>luster of class private data</a:t>
            </a:r>
            <a:endParaRPr lang="en-US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No</a:t>
            </a:r>
            <a:r>
              <a:rPr lang="en-US" dirty="0" smtClean="0"/>
              <a:t> methods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1700" b="1" i="1" dirty="0" smtClean="0"/>
              <a:t>C</a:t>
            </a:r>
            <a:r>
              <a:rPr lang="en-US" sz="1700" b="1" i="1" dirty="0" smtClean="0"/>
              <a:t>lass</a:t>
            </a:r>
            <a:r>
              <a:rPr lang="en-US" dirty="0" smtClean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inherits properties of its ancestor class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Attributes: Access via </a:t>
            </a:r>
            <a:r>
              <a:rPr lang="en-US" dirty="0" err="1" smtClean="0"/>
              <a:t>accessor</a:t>
            </a:r>
            <a:r>
              <a:rPr lang="en-US" dirty="0"/>
              <a:t>-</a:t>
            </a:r>
            <a:r>
              <a:rPr lang="en-US" b="1" dirty="0" smtClean="0"/>
              <a:t>VI</a:t>
            </a:r>
            <a:r>
              <a:rPr lang="en-US" dirty="0" smtClean="0"/>
              <a:t>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Methods: protected and public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extends the ancestor class with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smtClean="0"/>
              <a:t>a</a:t>
            </a:r>
            <a:r>
              <a:rPr lang="en-US" dirty="0" smtClean="0"/>
              <a:t>ttributes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smtClean="0"/>
              <a:t>m</a:t>
            </a:r>
            <a:r>
              <a:rPr lang="en-US" dirty="0" smtClean="0"/>
              <a:t>ethods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specializes methods of ancestor class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overrides </a:t>
            </a:r>
            <a:r>
              <a:rPr lang="en-US" i="1" dirty="0" smtClean="0"/>
              <a:t>Dynamic Dispatch</a:t>
            </a:r>
            <a:r>
              <a:rPr lang="en-US" dirty="0" smtClean="0"/>
              <a:t>-VIs</a:t>
            </a:r>
            <a:br>
              <a:rPr lang="en-US" dirty="0" smtClean="0"/>
            </a:br>
            <a:r>
              <a:rPr lang="en-US" dirty="0" smtClean="0"/>
              <a:t>with Override-</a:t>
            </a:r>
            <a:r>
              <a:rPr lang="en-US" dirty="0" err="1" smtClean="0"/>
              <a:t>VIs.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2190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6012160" y="2492896"/>
            <a:ext cx="23762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838536"/>
            <a:ext cx="3000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10"/>
          <p:cNvCxnSpPr/>
          <p:nvPr/>
        </p:nvCxnSpPr>
        <p:spPr>
          <a:xfrm>
            <a:off x="6012160" y="2564904"/>
            <a:ext cx="163165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1" y="2276872"/>
            <a:ext cx="5544616" cy="380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1192</Words>
  <Application>Microsoft Office PowerPoint</Application>
  <PresentationFormat>Bildschirmpräsentation (4:3)</PresentationFormat>
  <Paragraphs>227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~5212690</vt:lpstr>
      <vt:lpstr>LVOOP Introduction</vt:lpstr>
      <vt:lpstr>Agenda</vt:lpstr>
      <vt:lpstr>Prerequisites</vt:lpstr>
      <vt:lpstr>Example: Configuration from ini-file</vt:lpstr>
      <vt:lpstr>Configuration with Type Definitions</vt:lpstr>
      <vt:lpstr>Goals with LVOOP</vt:lpstr>
      <vt:lpstr>Insertion: LabVIEW Dataflow</vt:lpstr>
      <vt:lpstr>               LVOOP Objects and Classes </vt:lpstr>
      <vt:lpstr>LVOOP Inheritance</vt:lpstr>
      <vt:lpstr>Pros of LVOOP Classes (in comparison to type definitions)</vt:lpstr>
      <vt:lpstr>LVOOP Cons and Solutions</vt:lpstr>
      <vt:lpstr>LVOOP Application</vt:lpstr>
      <vt:lpstr>LVOOP Example: Read configuration</vt:lpstr>
      <vt:lpstr>LVOOP Example: Read configuration</vt:lpstr>
      <vt:lpstr>LVOOP Example: Read Section </vt:lpstr>
      <vt:lpstr>References</vt:lpstr>
      <vt:lpstr>Got curious about LVOOP?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47</cp:revision>
  <dcterms:created xsi:type="dcterms:W3CDTF">2012-08-24T13:16:28Z</dcterms:created>
  <dcterms:modified xsi:type="dcterms:W3CDTF">2013-01-04T16:17:31Z</dcterms:modified>
</cp:coreProperties>
</file>