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050" y="-84"/>
      </p:cViewPr>
      <p:guideLst>
        <p:guide orient="horz" pos="663"/>
        <p:guide orient="horz" pos="1053"/>
        <p:guide orient="horz" pos="879"/>
        <p:guide orient="horz" pos="4131"/>
        <p:guide pos="312"/>
        <p:guide pos="5465"/>
        <p:guide pos="1066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095A-A8C5-4CE7-AD6F-21E3B5E2557D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C3B6-F383-4F52-A3BE-D09B414F0F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8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Ini</a:t>
            </a:r>
            <a:r>
              <a:rPr lang="de-DE" baseline="0" dirty="0" smtClean="0"/>
              <a:t>-Datei in Textfeld!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2C3B6-F383-4F52-A3BE-D09B414F0F3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8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2440" y="3717032"/>
            <a:ext cx="7920000" cy="1800000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Univer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22" name="Grafik 21" descr="VIP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50964" y="260648"/>
            <a:ext cx="1110857" cy="648000"/>
          </a:xfrm>
          <a:prstGeom prst="rect">
            <a:avLst/>
          </a:prstGeom>
        </p:spPr>
      </p:pic>
      <p:pic>
        <p:nvPicPr>
          <p:cNvPr id="2050" name="Picture 2" descr="R:\NID\NID-12003_PPT_Master\PM\PRAESENTATION\PPT_ELEMENTE\powered_by_NI-03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4052" y="6369538"/>
            <a:ext cx="1440160" cy="263791"/>
          </a:xfrm>
          <a:prstGeom prst="rect">
            <a:avLst/>
          </a:prstGeom>
          <a:noFill/>
        </p:spPr>
      </p:pic>
      <p:pic>
        <p:nvPicPr>
          <p:cNvPr id="2053" name="Picture 5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45818" r="27289"/>
          <a:stretch>
            <a:fillRect/>
          </a:stretch>
        </p:blipFill>
        <p:spPr bwMode="auto">
          <a:xfrm>
            <a:off x="1638092" y="2043164"/>
            <a:ext cx="7614428" cy="648000"/>
          </a:xfrm>
          <a:prstGeom prst="rect">
            <a:avLst/>
          </a:prstGeom>
          <a:noFill/>
        </p:spPr>
      </p:pic>
      <p:pic>
        <p:nvPicPr>
          <p:cNvPr id="2054" name="Picture 6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37557" r="56339"/>
          <a:stretch>
            <a:fillRect/>
          </a:stretch>
        </p:blipFill>
        <p:spPr bwMode="auto">
          <a:xfrm>
            <a:off x="0" y="1124744"/>
            <a:ext cx="1728176" cy="648000"/>
          </a:xfrm>
          <a:prstGeom prst="rect">
            <a:avLst/>
          </a:prstGeom>
          <a:noFill/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612440" y="2852936"/>
            <a:ext cx="7920000" cy="79208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345297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4" name="Inhaltsplatzhalter 11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46405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600"/>
            </a:lvl5pPr>
          </a:lstStyle>
          <a:p>
            <a:pPr marL="0" lvl="0" indent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468000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4679188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pic>
        <p:nvPicPr>
          <p:cNvPr id="1026" name="Picture 2" descr="R:\NID\NID-12003_PPT_Master\PM\PRAESENTATION\PPT_ELEMENTE\Pfeil_rot.png"/>
          <p:cNvPicPr>
            <a:picLocks noChangeAspect="1" noChangeArrowheads="1"/>
          </p:cNvPicPr>
          <p:nvPr userDrawn="1"/>
        </p:nvPicPr>
        <p:blipFill>
          <a:blip r:embed="rId2" cstate="print"/>
          <a:srcRect l="88266" t="74761"/>
          <a:stretch>
            <a:fillRect/>
          </a:stretch>
        </p:blipFill>
        <p:spPr bwMode="auto">
          <a:xfrm rot="10800000">
            <a:off x="8101013" y="332656"/>
            <a:ext cx="1042987" cy="551720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/>
        </p:nvSpPr>
        <p:spPr>
          <a:xfrm>
            <a:off x="8428740" y="315564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</a:rPr>
              <a:t>DEMO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620000"/>
            <a:ext cx="8172000" cy="44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1033" name="Picture 9" descr="R:\NID\NID-12003_PPT_Master\PM\PRAESENTATION\PPT_ELEMENTE\Schmuckelement_Linie_gepunktet_final-02.png"/>
          <p:cNvPicPr>
            <a:picLocks noChangeAspect="1" noChangeArrowheads="1"/>
          </p:cNvPicPr>
          <p:nvPr/>
        </p:nvPicPr>
        <p:blipFill>
          <a:blip r:embed="rId7" cstate="print"/>
          <a:srcRect r="2217"/>
          <a:stretch>
            <a:fillRect/>
          </a:stretch>
        </p:blipFill>
        <p:spPr bwMode="auto">
          <a:xfrm>
            <a:off x="438394" y="6154498"/>
            <a:ext cx="8237294" cy="231788"/>
          </a:xfrm>
          <a:prstGeom prst="rect">
            <a:avLst/>
          </a:prstGeom>
          <a:noFill/>
        </p:spPr>
      </p:pic>
      <p:pic>
        <p:nvPicPr>
          <p:cNvPr id="6" name="Grafik 5" descr="VIP_logo.png"/>
          <p:cNvPicPr>
            <a:picLocks noChangeAspect="1"/>
          </p:cNvPicPr>
          <p:nvPr/>
        </p:nvPicPr>
        <p:blipFill>
          <a:blip r:embed="rId8" cstate="print"/>
          <a:srcRect b="18184"/>
          <a:stretch>
            <a:fillRect/>
          </a:stretch>
        </p:blipFill>
        <p:spPr>
          <a:xfrm>
            <a:off x="7983012" y="6345368"/>
            <a:ext cx="678859" cy="323992"/>
          </a:xfrm>
          <a:prstGeom prst="rect">
            <a:avLst/>
          </a:prstGeom>
        </p:spPr>
      </p:pic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Picture 5" descr="R:\NID\NID-12003_PPT_Master\PM\PRAESENTATION\PPT_ELEMENTE\Pfeile_blau-und-grau.png"/>
          <p:cNvPicPr>
            <a:picLocks noChangeAspect="1" noChangeArrowheads="1"/>
          </p:cNvPicPr>
          <p:nvPr/>
        </p:nvPicPr>
        <p:blipFill>
          <a:blip r:embed="rId9" cstate="print"/>
          <a:srcRect l="45818" r="14042"/>
          <a:stretch>
            <a:fillRect/>
          </a:stretch>
        </p:blipFill>
        <p:spPr bwMode="auto">
          <a:xfrm flipH="1">
            <a:off x="-108520" y="918143"/>
            <a:ext cx="8207771" cy="468000"/>
          </a:xfrm>
          <a:prstGeom prst="rect">
            <a:avLst/>
          </a:prstGeom>
          <a:noFill/>
        </p:spPr>
      </p:pic>
      <p:pic>
        <p:nvPicPr>
          <p:cNvPr id="1027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4" y="6345368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Univers" pitchFamily="34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spcBef>
          <a:spcPct val="20000"/>
        </a:spcBef>
        <a:buFontTx/>
        <a:buBlip>
          <a:blip r:embed="rId11"/>
        </a:buBlip>
        <a:defRPr sz="24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1pPr>
      <a:lvl2pPr marL="630238" indent="-274638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2pPr>
      <a:lvl3pPr marL="893763" indent="-173038" algn="l" defTabSz="914400" rtl="0" eaLnBrk="1" latinLnBrk="0" hangingPunct="1">
        <a:spcBef>
          <a:spcPct val="20000"/>
        </a:spcBef>
        <a:buFontTx/>
        <a:buBlip>
          <a:blip r:embed="rId13"/>
        </a:buBlip>
        <a:defRPr sz="16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3pPr>
      <a:lvl4pPr marL="1260475" indent="-184150" algn="l" defTabSz="914400" rtl="0" eaLnBrk="1" latinLnBrk="0" hangingPunct="1">
        <a:spcBef>
          <a:spcPct val="20000"/>
        </a:spcBef>
        <a:buFontTx/>
        <a:buBlip>
          <a:blip r:embed="rId14"/>
        </a:buBlip>
        <a:defRPr sz="12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cibel.ni.com/content/docs/DOC-21441" TargetMode="External"/><Relationship Id="rId3" Type="http://schemas.openxmlformats.org/officeDocument/2006/relationships/hyperlink" Target="http://zone.ni.com/devzone/cda/tut/p/id/3573" TargetMode="External"/><Relationship Id="rId7" Type="http://schemas.openxmlformats.org/officeDocument/2006/relationships/hyperlink" Target="https://decibel.ni.com/content/docs/DOC-17193" TargetMode="External"/><Relationship Id="rId2" Type="http://schemas.openxmlformats.org/officeDocument/2006/relationships/hyperlink" Target="http://zone.ni.com/devzone/cda/tut/p/id/35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gsi.de/cgi-bin/view/NIUser/LVMobileAgentSystem" TargetMode="External"/><Relationship Id="rId5" Type="http://schemas.openxmlformats.org/officeDocument/2006/relationships/hyperlink" Target="http://wiki.gsi.de/cgi-bin/view/NIUser/HGFBaseClassLibrary" TargetMode="External"/><Relationship Id="rId4" Type="http://schemas.openxmlformats.org/officeDocument/2006/relationships/hyperlink" Target="http://decibel.ni.com/content/docs/DOC-287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 in das objektorientierte Programmieren mit LabVIEW</a:t>
            </a:r>
          </a:p>
          <a:p>
            <a:endParaRPr lang="de-DE" dirty="0" smtClean="0"/>
          </a:p>
          <a:p>
            <a:r>
              <a:rPr lang="de-DE" dirty="0" smtClean="0"/>
              <a:t>Dr</a:t>
            </a:r>
            <a:r>
              <a:rPr lang="de-DE" dirty="0"/>
              <a:t>. Holger Brand, GSI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LVOOP Einführung</a:t>
            </a:r>
            <a:endParaRPr lang="de-DE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404664"/>
            <a:ext cx="8172000" cy="792088"/>
          </a:xfrm>
        </p:spPr>
        <p:txBody>
          <a:bodyPr/>
          <a:lstStyle/>
          <a:p>
            <a:r>
              <a:rPr lang="de-DE" dirty="0"/>
              <a:t>Vorteile von LVOOP Klassen</a:t>
            </a:r>
            <a:br>
              <a:rPr lang="de-DE" dirty="0"/>
            </a:br>
            <a:r>
              <a:rPr lang="de-DE" sz="2800" dirty="0"/>
              <a:t>(im Vergleich zu Typdefinitionen)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13221"/>
            <a:ext cx="8172000" cy="482409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b="1" dirty="0"/>
              <a:t>Geheimnisprinzip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Die Attributdaten sind immer privat. Sie können nur mit Hilfe der </a:t>
            </a:r>
            <a:br>
              <a:rPr lang="de-DE" sz="1600" dirty="0"/>
            </a:br>
            <a:r>
              <a:rPr lang="de-DE" sz="1600" dirty="0"/>
              <a:t>Daten-Zugriffs-</a:t>
            </a:r>
            <a:r>
              <a:rPr lang="de-DE" sz="1600" b="1" dirty="0"/>
              <a:t>VI</a:t>
            </a:r>
            <a:r>
              <a:rPr lang="de-DE" sz="1600" dirty="0"/>
              <a:t>s gelesen bzw. verändert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Die interne Datenstruktur bleibt verborgen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Zugriffsrechte: </a:t>
            </a:r>
            <a:r>
              <a:rPr lang="de-DE" sz="1600" i="1" dirty="0"/>
              <a:t>Public, </a:t>
            </a:r>
            <a:r>
              <a:rPr lang="de-DE" sz="1600" i="1" dirty="0" err="1"/>
              <a:t>Protected</a:t>
            </a:r>
            <a:r>
              <a:rPr lang="de-DE" sz="1600" i="1" dirty="0"/>
              <a:t>, Private, Community </a:t>
            </a:r>
            <a:r>
              <a:rPr lang="de-DE" sz="1600" dirty="0"/>
              <a:t>(Freund)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 err="1"/>
              <a:t>Modularität</a:t>
            </a:r>
            <a:endParaRPr lang="de-DE" sz="18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Jede Klasse hat eine genau umrissene Verantwortlichkeit.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Das öffentliche Interface soll klar definiert sein.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Es soll nicht leichtfertig geändert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Erleichtert die Testbarkeit.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/>
              <a:t>Erweiterbarkeit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Kindklassen</a:t>
            </a:r>
            <a:r>
              <a:rPr lang="de-DE" sz="1600" dirty="0"/>
              <a:t> erweitern die Attribute und das Verhalten der Basisklasse.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/>
              <a:t>Spezialisierung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Kindklassen</a:t>
            </a:r>
            <a:r>
              <a:rPr lang="de-DE" sz="1600" dirty="0"/>
              <a:t> spezialisieren das Verhalten der Basisklasse.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92D050"/>
                </a:solidFill>
              </a:rPr>
              <a:t>LabVIEW </a:t>
            </a:r>
            <a:r>
              <a:rPr lang="de-DE" sz="1800" dirty="0">
                <a:solidFill>
                  <a:srgbClr val="92D050"/>
                </a:solidFill>
              </a:rPr>
              <a:t>Objekte verhalten sich genau so wie andere Datentypen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>
                <a:solidFill>
                  <a:srgbClr val="92D050"/>
                </a:solidFill>
              </a:rPr>
              <a:t>Sie folgen konsequent dem Datenfluss!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5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Nachteile und Lösung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6893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Es gibt keine echten Nachteile.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 smtClean="0"/>
              <a:t>Es </a:t>
            </a:r>
            <a:r>
              <a:rPr lang="de-DE" sz="1600" b="1" dirty="0"/>
              <a:t>gibt keine (</a:t>
            </a:r>
            <a:r>
              <a:rPr lang="de-DE" sz="1600" b="1" dirty="0" err="1"/>
              <a:t>Copy</a:t>
            </a:r>
            <a:r>
              <a:rPr lang="de-DE" sz="1600" b="1" dirty="0"/>
              <a:t>-) </a:t>
            </a:r>
            <a:r>
              <a:rPr lang="de-DE" sz="1600" b="1" dirty="0" err="1"/>
              <a:t>Konstruktoren</a:t>
            </a:r>
            <a:r>
              <a:rPr lang="de-DE" sz="1600" b="1" dirty="0"/>
              <a:t> und </a:t>
            </a:r>
            <a:r>
              <a:rPr lang="de-DE" sz="1600" b="1" dirty="0" err="1" smtClean="0"/>
              <a:t>Destruktoren</a:t>
            </a:r>
            <a:r>
              <a:rPr lang="de-DE" sz="1600" b="1" dirty="0" smtClean="0"/>
              <a:t>.</a:t>
            </a:r>
            <a:endParaRPr lang="de-DE" sz="16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Sie werden nicht benötigt.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LabVIEW Objekte verhalten sich genau wie andere Datentypen.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Attribute sind immer privat.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Sie können nicht direkt auf dem Frontpanel angezeigt oder verändert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 err="1"/>
              <a:t>XControls</a:t>
            </a:r>
            <a:r>
              <a:rPr lang="de-DE" sz="1400" dirty="0"/>
              <a:t> sind die Lösung für dieses Problem.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100" dirty="0"/>
              <a:t>Diese können auch als Probe benutzt werden.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Polymorphe Klassen-VIs werden nicht unterstützt.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Parameter können als </a:t>
            </a:r>
            <a:r>
              <a:rPr lang="de-DE" sz="1400" dirty="0" err="1"/>
              <a:t>Kindklassen</a:t>
            </a:r>
            <a:r>
              <a:rPr lang="de-DE" sz="1400" dirty="0"/>
              <a:t> einer gemeinsamen Basisklasse implementiert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Variant als Parameter.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100" dirty="0"/>
              <a:t>Speziell bieten sich auch Variant-Attribute an.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Mehrfachvererbung wird nicht unterstützt.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Alternative ist das Entwurfsmuster: </a:t>
            </a:r>
            <a:r>
              <a:rPr lang="de-DE" sz="1400" b="1" dirty="0"/>
              <a:t>Komposition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Referenzen auf Objekte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Datenfluss-konform: </a:t>
            </a:r>
            <a:r>
              <a:rPr lang="de-DE" sz="1400" i="1" dirty="0"/>
              <a:t>Single Element </a:t>
            </a:r>
            <a:r>
              <a:rPr lang="de-DE" sz="1400" i="1" dirty="0" err="1"/>
              <a:t>Sized</a:t>
            </a:r>
            <a:r>
              <a:rPr lang="de-DE" sz="1400" i="1" dirty="0"/>
              <a:t> Queue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i="1" dirty="0"/>
              <a:t>Data Value Referenz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100" dirty="0"/>
              <a:t>Gefahr von Verklemmungen (Deadlock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63" y="4509120"/>
            <a:ext cx="3057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7"/>
          <p:cNvCxnSpPr/>
          <p:nvPr/>
        </p:nvCxnSpPr>
        <p:spPr>
          <a:xfrm flipV="1">
            <a:off x="5364088" y="5013176"/>
            <a:ext cx="156758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62" y="5463505"/>
            <a:ext cx="2257426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9"/>
          <p:cNvCxnSpPr/>
          <p:nvPr/>
        </p:nvCxnSpPr>
        <p:spPr>
          <a:xfrm>
            <a:off x="3115246" y="594928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Einsatz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355168"/>
            <a:ext cx="8172000" cy="4954152"/>
          </a:xfrm>
        </p:spPr>
        <p:txBody>
          <a:bodyPr/>
          <a:lstStyle/>
          <a:p>
            <a:r>
              <a:rPr lang="de-DE" sz="2000" b="1" dirty="0"/>
              <a:t>Geeignete Anwendungsfälle für LVOOP Klassen: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/>
              <a:t>Cluster oder Typdefinitionen, die potentiell erweitert werden, 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können </a:t>
            </a:r>
            <a:r>
              <a:rPr lang="de-DE" sz="2000" dirty="0"/>
              <a:t>durch Klassen ersetzt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800" dirty="0"/>
              <a:t>Kind-Klassen fügen der Basisklasse weitere Attribute hinzu.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/>
              <a:t>Ersatz von Datentyp-abhängigen (z.B. </a:t>
            </a:r>
            <a:r>
              <a:rPr lang="de-DE" sz="2000" i="1" dirty="0" err="1"/>
              <a:t>Enumeration</a:t>
            </a:r>
            <a:r>
              <a:rPr lang="de-DE" sz="2000" dirty="0"/>
              <a:t>) </a:t>
            </a:r>
            <a:r>
              <a:rPr lang="de-DE" sz="2000" i="1" dirty="0"/>
              <a:t>Case</a:t>
            </a:r>
            <a:r>
              <a:rPr lang="de-DE" sz="2000" dirty="0"/>
              <a:t>-Strukturen durch </a:t>
            </a:r>
            <a:r>
              <a:rPr lang="de-DE" sz="2000" i="1" dirty="0" err="1"/>
              <a:t>dynamic</a:t>
            </a:r>
            <a:r>
              <a:rPr lang="de-DE" sz="2000" i="1" dirty="0"/>
              <a:t> </a:t>
            </a:r>
            <a:r>
              <a:rPr lang="de-DE" sz="2000" i="1" dirty="0" err="1"/>
              <a:t>dispatching</a:t>
            </a:r>
            <a:r>
              <a:rPr lang="de-DE" sz="2000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800" dirty="0"/>
              <a:t>Abhängig von der Klasse des Objekts im Draht wird das richtige </a:t>
            </a:r>
            <a:r>
              <a:rPr lang="de-DE" sz="1800" dirty="0" err="1" smtClean="0"/>
              <a:t>Override</a:t>
            </a:r>
            <a:r>
              <a:rPr lang="de-DE" sz="1800" dirty="0" smtClean="0"/>
              <a:t>-VI </a:t>
            </a:r>
            <a:r>
              <a:rPr lang="de-DE" sz="1800" dirty="0"/>
              <a:t>aufgerufen.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/>
              <a:t>Entwicklung </a:t>
            </a:r>
            <a:r>
              <a:rPr lang="de-DE" sz="2000" dirty="0"/>
              <a:t>von generischen Frameworks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Auf Applikationsebene kann mit Basisklassen gearbeitet </a:t>
            </a:r>
            <a:r>
              <a:rPr lang="de-DE" sz="1400" dirty="0" smtClean="0"/>
              <a:t>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 smtClean="0"/>
              <a:t>Details </a:t>
            </a:r>
            <a:r>
              <a:rPr lang="de-DE" sz="1400" dirty="0"/>
              <a:t>werden von den Kind-Klassen implementiert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5" name="Gerade Verbindung mit Pfeil 17"/>
          <p:cNvCxnSpPr/>
          <p:nvPr/>
        </p:nvCxnSpPr>
        <p:spPr>
          <a:xfrm>
            <a:off x="2699792" y="490011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97287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85" y="3804415"/>
            <a:ext cx="3010366" cy="17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23"/>
          <p:cNvCxnSpPr/>
          <p:nvPr/>
        </p:nvCxnSpPr>
        <p:spPr>
          <a:xfrm>
            <a:off x="2555776" y="3964010"/>
            <a:ext cx="2088232" cy="672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22"/>
          <p:cNvCxnSpPr/>
          <p:nvPr/>
        </p:nvCxnSpPr>
        <p:spPr>
          <a:xfrm flipV="1">
            <a:off x="4860032" y="3933056"/>
            <a:ext cx="1107053" cy="74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6" y="4490539"/>
            <a:ext cx="2190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8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8" y="1416042"/>
            <a:ext cx="7252740" cy="214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Beispiel: </a:t>
            </a:r>
            <a:r>
              <a:rPr lang="de-DE" dirty="0" smtClean="0"/>
              <a:t>Konfiguration lesen</a:t>
            </a:r>
            <a:endParaRPr lang="de-D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3" y="3037284"/>
            <a:ext cx="30765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03848" y="3334340"/>
            <a:ext cx="53270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[Sec_2]</a:t>
            </a:r>
          </a:p>
          <a:p>
            <a:r>
              <a:rPr lang="de-DE" sz="1600" dirty="0" err="1" smtClean="0"/>
              <a:t>ClassPath</a:t>
            </a:r>
            <a:r>
              <a:rPr lang="de-DE" sz="1600" dirty="0" smtClean="0"/>
              <a:t>="C:\...\</a:t>
            </a:r>
            <a:r>
              <a:rPr lang="de-DE" sz="1600" dirty="0" err="1" smtClean="0"/>
              <a:t>Classes</a:t>
            </a:r>
            <a:r>
              <a:rPr lang="de-DE" sz="1600" dirty="0" smtClean="0"/>
              <a:t>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2\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2.lvclass"</a:t>
            </a:r>
          </a:p>
          <a:p>
            <a:r>
              <a:rPr lang="de-DE" sz="1600" dirty="0" smtClean="0"/>
              <a:t>String 1 = "Zwei_1"</a:t>
            </a:r>
          </a:p>
          <a:p>
            <a:r>
              <a:rPr lang="de-DE" sz="1600" dirty="0" smtClean="0"/>
              <a:t>String 2 = "Zwei_2"</a:t>
            </a:r>
          </a:p>
          <a:p>
            <a:endParaRPr lang="de-DE" sz="1600" dirty="0" smtClean="0"/>
          </a:p>
          <a:p>
            <a:r>
              <a:rPr lang="de-DE" sz="1600" dirty="0" smtClean="0"/>
              <a:t>[</a:t>
            </a:r>
            <a:r>
              <a:rPr lang="de-DE" sz="1600" dirty="0"/>
              <a:t>Sec_2a]</a:t>
            </a:r>
          </a:p>
          <a:p>
            <a:r>
              <a:rPr lang="de-DE" sz="1600" dirty="0" err="1"/>
              <a:t>ClassPath</a:t>
            </a:r>
            <a:r>
              <a:rPr lang="de-DE" sz="1600" dirty="0"/>
              <a:t>="C</a:t>
            </a:r>
            <a:r>
              <a:rPr lang="de-DE" sz="1600" dirty="0" smtClean="0"/>
              <a:t>:\...\</a:t>
            </a:r>
            <a:r>
              <a:rPr lang="de-DE" sz="1600" dirty="0" err="1" smtClean="0"/>
              <a:t>Classes</a:t>
            </a:r>
            <a:r>
              <a:rPr lang="de-DE" sz="1600" dirty="0" smtClean="0"/>
              <a:t>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</a:t>
            </a:r>
            <a:r>
              <a:rPr lang="de-DE" sz="1600" dirty="0"/>
              <a:t>2a\</a:t>
            </a:r>
            <a:r>
              <a:rPr lang="de-DE" sz="1600" dirty="0" err="1"/>
              <a:t>Section</a:t>
            </a:r>
            <a:r>
              <a:rPr lang="de-DE" sz="1600" dirty="0"/>
              <a:t> 2a.lvclass"</a:t>
            </a:r>
          </a:p>
          <a:p>
            <a:r>
              <a:rPr lang="de-DE" sz="1600" dirty="0"/>
              <a:t>String 1 = "Zwei_a_1"</a:t>
            </a:r>
          </a:p>
          <a:p>
            <a:r>
              <a:rPr lang="de-DE" sz="1600" dirty="0"/>
              <a:t>String 2 = "Zwei_a_2"</a:t>
            </a:r>
          </a:p>
          <a:p>
            <a:r>
              <a:rPr lang="de-DE" sz="1600" dirty="0"/>
              <a:t>Path = "/F/</a:t>
            </a:r>
            <a:r>
              <a:rPr lang="de-DE" sz="1600" dirty="0" err="1"/>
              <a:t>tmp</a:t>
            </a:r>
            <a:r>
              <a:rPr lang="de-DE" sz="1600" dirty="0"/>
              <a:t>"</a:t>
            </a:r>
          </a:p>
          <a:p>
            <a:r>
              <a:rPr lang="de-DE" sz="1600" dirty="0"/>
              <a:t>I32 = -345    </a:t>
            </a:r>
          </a:p>
          <a:p>
            <a:r>
              <a:rPr lang="de-DE" sz="1600" dirty="0"/>
              <a:t>U32 = 456 </a:t>
            </a:r>
          </a:p>
        </p:txBody>
      </p:sp>
    </p:spTree>
    <p:extLst>
      <p:ext uri="{BB962C8B-B14F-4D97-AF65-F5344CB8AC3E}">
        <p14:creationId xmlns:p14="http://schemas.microsoft.com/office/powerpoint/2010/main" val="2914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32" y="1419976"/>
            <a:ext cx="5134500" cy="163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Beispiel: Lese Konfiguration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717032"/>
            <a:ext cx="8648701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7"/>
          <p:cNvCxnSpPr/>
          <p:nvPr/>
        </p:nvCxnSpPr>
        <p:spPr>
          <a:xfrm flipH="1">
            <a:off x="1475656" y="2492896"/>
            <a:ext cx="3168352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9"/>
          <p:cNvCxnSpPr/>
          <p:nvPr/>
        </p:nvCxnSpPr>
        <p:spPr>
          <a:xfrm>
            <a:off x="5004048" y="2492896"/>
            <a:ext cx="2664296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2050"/>
          <p:cNvSpPr/>
          <p:nvPr/>
        </p:nvSpPr>
        <p:spPr>
          <a:xfrm>
            <a:off x="4860032" y="4835727"/>
            <a:ext cx="648072" cy="7078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2"/>
          <p:cNvSpPr txBox="1"/>
          <p:nvPr/>
        </p:nvSpPr>
        <p:spPr>
          <a:xfrm>
            <a:off x="3098011" y="443711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Factory Pattern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0203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Beispiel: Lese </a:t>
            </a:r>
            <a:r>
              <a:rPr lang="de-DE" dirty="0" err="1" smtClean="0"/>
              <a:t>Section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0" y="4969936"/>
            <a:ext cx="5431612" cy="12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1517"/>
            <a:ext cx="39243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13" y="5022468"/>
            <a:ext cx="3211737" cy="123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Gerade Verbindung 19"/>
          <p:cNvCxnSpPr/>
          <p:nvPr/>
        </p:nvCxnSpPr>
        <p:spPr>
          <a:xfrm flipV="1">
            <a:off x="3851920" y="5022469"/>
            <a:ext cx="3096080" cy="617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1"/>
          <p:cNvCxnSpPr/>
          <p:nvPr/>
        </p:nvCxnSpPr>
        <p:spPr>
          <a:xfrm>
            <a:off x="3851920" y="5877272"/>
            <a:ext cx="3024336" cy="38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22"/>
          <p:cNvSpPr txBox="1"/>
          <p:nvPr/>
        </p:nvSpPr>
        <p:spPr>
          <a:xfrm>
            <a:off x="3203848" y="2204864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Kind-Klasse (</a:t>
            </a:r>
            <a:r>
              <a:rPr lang="de-DE" i="1" dirty="0" err="1" smtClean="0"/>
              <a:t>protected</a:t>
            </a:r>
            <a:r>
              <a:rPr lang="de-DE" i="1" dirty="0" smtClean="0"/>
              <a:t>, </a:t>
            </a:r>
            <a:r>
              <a:rPr lang="de-DE" i="1" dirty="0" err="1" smtClean="0"/>
              <a:t>override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9" name="Textfeld 23"/>
          <p:cNvSpPr txBox="1"/>
          <p:nvPr/>
        </p:nvSpPr>
        <p:spPr>
          <a:xfrm>
            <a:off x="1115616" y="461618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Basisklasse</a:t>
            </a:r>
            <a:endParaRPr lang="de-DE" dirty="0"/>
          </a:p>
        </p:txBody>
      </p:sp>
      <p:sp>
        <p:nvSpPr>
          <p:cNvPr id="20" name="Textfeld 24"/>
          <p:cNvSpPr txBox="1"/>
          <p:nvPr/>
        </p:nvSpPr>
        <p:spPr>
          <a:xfrm>
            <a:off x="5580112" y="465313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Ini</a:t>
            </a:r>
            <a:r>
              <a:rPr lang="de-DE" dirty="0" smtClean="0"/>
              <a:t>-File-Klasse (</a:t>
            </a:r>
            <a:r>
              <a:rPr lang="de-DE" i="1" dirty="0" err="1" smtClean="0"/>
              <a:t>public</a:t>
            </a:r>
            <a:r>
              <a:rPr lang="de-DE" i="1" dirty="0" smtClean="0"/>
              <a:t>, </a:t>
            </a:r>
            <a:r>
              <a:rPr lang="de-DE" i="1" dirty="0" err="1"/>
              <a:t>o</a:t>
            </a:r>
            <a:r>
              <a:rPr lang="de-DE" i="1" dirty="0" err="1" smtClean="0"/>
              <a:t>verride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1" name="Textfeld 25"/>
          <p:cNvSpPr txBox="1"/>
          <p:nvPr/>
        </p:nvSpPr>
        <p:spPr>
          <a:xfrm>
            <a:off x="755576" y="883189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Section</a:t>
            </a:r>
            <a:r>
              <a:rPr lang="de-DE" dirty="0" smtClean="0"/>
              <a:t>-Klasse (</a:t>
            </a:r>
            <a:r>
              <a:rPr lang="de-DE" i="1" dirty="0" err="1" smtClean="0"/>
              <a:t>public</a:t>
            </a:r>
            <a:r>
              <a:rPr lang="de-DE" i="1" dirty="0" err="1"/>
              <a:t>,</a:t>
            </a:r>
            <a:r>
              <a:rPr lang="de-DE" i="1" dirty="0" err="1" smtClean="0"/>
              <a:t>static</a:t>
            </a:r>
            <a:r>
              <a:rPr lang="de-DE" dirty="0" smtClean="0"/>
              <a:t>) (</a:t>
            </a:r>
            <a:r>
              <a:rPr lang="de-DE" i="1" dirty="0" err="1" smtClean="0"/>
              <a:t>Channeling</a:t>
            </a:r>
            <a:r>
              <a:rPr lang="de-DE" i="1" dirty="0" smtClean="0"/>
              <a:t> Pattern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8602028" cy="202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Gerade Verbindung 10"/>
          <p:cNvCxnSpPr/>
          <p:nvPr/>
        </p:nvCxnSpPr>
        <p:spPr>
          <a:xfrm>
            <a:off x="1187624" y="2183264"/>
            <a:ext cx="648072" cy="45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475656" y="1886766"/>
            <a:ext cx="6310003" cy="75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4"/>
          <p:cNvCxnSpPr/>
          <p:nvPr/>
        </p:nvCxnSpPr>
        <p:spPr>
          <a:xfrm flipH="1">
            <a:off x="1115616" y="3140968"/>
            <a:ext cx="1080120" cy="184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7"/>
          <p:cNvCxnSpPr/>
          <p:nvPr/>
        </p:nvCxnSpPr>
        <p:spPr>
          <a:xfrm>
            <a:off x="2518564" y="3140968"/>
            <a:ext cx="2053436" cy="182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LabVIEW </a:t>
            </a:r>
            <a:r>
              <a:rPr lang="en-US" sz="1800" dirty="0" err="1" smtClean="0"/>
              <a:t>Menue</a:t>
            </a:r>
            <a:r>
              <a:rPr lang="en-US" sz="1800" dirty="0" smtClean="0"/>
              <a:t>&gt;Help&gt;LabVIEW </a:t>
            </a:r>
            <a:r>
              <a:rPr lang="en-US" sz="1800" dirty="0"/>
              <a:t>Help... -&gt; Contents -&gt; Fundamentals -&gt; LabVIEW Object-Oriented Programming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LabVIEW </a:t>
            </a:r>
            <a:r>
              <a:rPr lang="en-US" sz="1800" smtClean="0"/>
              <a:t>Menue&gt;Help&gt; </a:t>
            </a:r>
            <a:r>
              <a:rPr lang="en-US" sz="1800" dirty="0"/>
              <a:t>Find Examples -&gt; Browse by Task -&gt; Fundamentals -&gt; Object-Oriented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LabVIEW </a:t>
            </a:r>
            <a:r>
              <a:rPr lang="en-US" sz="1800" dirty="0">
                <a:hlinkClick r:id="rId2"/>
              </a:rPr>
              <a:t>Object-Oriented Programming: The Decisions Behind the Design</a:t>
            </a:r>
            <a:r>
              <a:rPr lang="en-US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3"/>
              </a:rPr>
              <a:t>LabVIEW </a:t>
            </a:r>
            <a:r>
              <a:rPr lang="de-DE" sz="1800" dirty="0" err="1">
                <a:hlinkClick r:id="rId3"/>
              </a:rPr>
              <a:t>Object-Oriented</a:t>
            </a:r>
            <a:r>
              <a:rPr lang="de-DE" sz="1800" dirty="0">
                <a:hlinkClick r:id="rId3"/>
              </a:rPr>
              <a:t> </a:t>
            </a:r>
            <a:r>
              <a:rPr lang="de-DE" sz="1800" dirty="0" err="1">
                <a:hlinkClick r:id="rId3"/>
              </a:rPr>
              <a:t>Programming</a:t>
            </a:r>
            <a:r>
              <a:rPr lang="de-DE" sz="1800" dirty="0">
                <a:hlinkClick r:id="rId3"/>
              </a:rPr>
              <a:t> FAQ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4"/>
              </a:rPr>
              <a:t>Applying Common OO Design Patterns to LabVIEW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5"/>
              </a:rPr>
              <a:t>HGF </a:t>
            </a:r>
            <a:r>
              <a:rPr lang="de-DE" sz="1800" dirty="0" err="1">
                <a:hlinkClick r:id="rId5"/>
              </a:rPr>
              <a:t>Baseclass</a:t>
            </a:r>
            <a:r>
              <a:rPr lang="de-DE" sz="1800" dirty="0">
                <a:hlinkClick r:id="rId5"/>
              </a:rPr>
              <a:t> Library</a:t>
            </a:r>
            <a:r>
              <a:rPr lang="de-DE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6"/>
              </a:rPr>
              <a:t>Mobile Agent System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>
                <a:hlinkClick r:id="rId7"/>
              </a:rPr>
              <a:t>Actor</a:t>
            </a:r>
            <a:r>
              <a:rPr lang="de-DE" sz="1800" dirty="0">
                <a:hlinkClick r:id="rId7"/>
              </a:rPr>
              <a:t> Framework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8"/>
              </a:rPr>
              <a:t>Measurement Abstraction and Model-View-Controller (MVC) Project with Actor Framework in LabVIEW 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i="1" dirty="0" smtClean="0"/>
              <a:t>Thanks </a:t>
            </a:r>
            <a:r>
              <a:rPr lang="en-US" sz="1800" i="1" dirty="0"/>
              <a:t>to Stephen Mercer for his contributions to web documents &amp; </a:t>
            </a:r>
            <a:r>
              <a:rPr lang="en-US" sz="1800" i="1" dirty="0" smtClean="0"/>
              <a:t>discussions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Neugierig geworden?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Vortrag am Donnerstag: </a:t>
            </a:r>
            <a:r>
              <a:rPr lang="de-DE" sz="2000" i="1" dirty="0" smtClean="0"/>
              <a:t>Programmierkonzepte: </a:t>
            </a:r>
            <a:br>
              <a:rPr lang="de-DE" sz="2000" i="1" dirty="0" smtClean="0"/>
            </a:br>
            <a:r>
              <a:rPr lang="de-DE" sz="2000" i="1" dirty="0" smtClean="0"/>
              <a:t>Objekt-orientierte Umsetzung – </a:t>
            </a:r>
            <a:r>
              <a:rPr lang="de-DE" sz="2000" i="1" dirty="0" err="1" smtClean="0"/>
              <a:t>Actor</a:t>
            </a:r>
            <a:r>
              <a:rPr lang="de-DE" sz="2000" i="1" dirty="0" smtClean="0"/>
              <a:t> Framework Template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Hands-On-Kurs am Donnerstag: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Er bietet die Gelegenheit sich in LVOOP zu versuchen.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Erstellen von Klassen in LabVIEW Projekten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Attribute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Methoden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Zugriffsberechtigungen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Vererbung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i="1" dirty="0"/>
              <a:t>Dynamic </a:t>
            </a:r>
            <a:r>
              <a:rPr lang="de-DE" i="1" dirty="0" err="1"/>
              <a:t>Dispatching</a:t>
            </a:r>
            <a:endParaRPr lang="de-DE" i="1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de-DE" i="1" dirty="0" err="1"/>
              <a:t>Overwriting</a:t>
            </a:r>
            <a:endParaRPr lang="de-DE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Einfache Entwurfsmuster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NI </a:t>
            </a:r>
            <a:r>
              <a:rPr lang="de-DE" dirty="0" err="1" smtClean="0"/>
              <a:t>Actor</a:t>
            </a:r>
            <a:r>
              <a:rPr lang="de-DE" dirty="0" smtClean="0"/>
              <a:t>-Framework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55F62EA0-758B-4537-9710-503CC04D4AE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2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Voraussetzungen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Motivation: Standardbehandlung von Konfigurationsdaten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Einschub: LabVIEW Datenflusskonzept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LVOOP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Klassen und Objekte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Vererbung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Vorteile und Nachteile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Einsatz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Beispiel: Objektorientierte Behandlung von Konfigurationsdaten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4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LabVIEW  Grundlagen 1 &amp; 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Projektverwaltung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Bibliotheken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b="1" dirty="0"/>
              <a:t>Datenflusskonzept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Ist Wissen über objektorientiertes Programmieren notwendig?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u="sng" dirty="0"/>
              <a:t>Nein!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LabVIEW-Klassen ermöglichen dem Entwickler nur, eigene Datentypen zu definieren, die sehr viel mehr Möglichkeiten beinhalten als (strikte) Type-Definitionen.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Erfahrung mit konventionellen OO-Programmiersprachen wie C++ oder JAVA verwirren </a:t>
            </a:r>
            <a:r>
              <a:rPr lang="de-DE" dirty="0" smtClean="0"/>
              <a:t>eher.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2" y="2514193"/>
            <a:ext cx="8685848" cy="278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Konfiguration aus </a:t>
            </a:r>
            <a:r>
              <a:rPr lang="de-DE" dirty="0" err="1" smtClean="0"/>
              <a:t>Ini</a:t>
            </a:r>
            <a:r>
              <a:rPr lang="de-DE" dirty="0" smtClean="0"/>
              <a:t>-Datei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620001"/>
            <a:ext cx="8172000" cy="94490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Ein einfaches Beispiel: </a:t>
            </a:r>
            <a:r>
              <a:rPr lang="de-DE" i="1" dirty="0"/>
              <a:t>Read </a:t>
            </a:r>
            <a:r>
              <a:rPr lang="de-DE" i="1" dirty="0" err="1"/>
              <a:t>Configuration</a:t>
            </a:r>
            <a:r>
              <a:rPr lang="de-DE" i="1" dirty="0"/>
              <a:t> File.vi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Explizites Lesen von einfachen LabVIEW Datentypen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feld 7"/>
          <p:cNvSpPr txBox="1"/>
          <p:nvPr/>
        </p:nvSpPr>
        <p:spPr>
          <a:xfrm>
            <a:off x="1979712" y="4005064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[Section 1]</a:t>
            </a:r>
          </a:p>
          <a:p>
            <a:r>
              <a:rPr lang="en-US" dirty="0"/>
              <a:t>Boolean=True</a:t>
            </a:r>
          </a:p>
          <a:p>
            <a:r>
              <a:rPr lang="en-US" dirty="0"/>
              <a:t>Double=123</a:t>
            </a:r>
          </a:p>
          <a:p>
            <a:r>
              <a:rPr lang="en-US" dirty="0" smtClean="0"/>
              <a:t>Path=“F:\</a:t>
            </a:r>
            <a:r>
              <a:rPr lang="en-US" dirty="0" err="1" smtClean="0"/>
              <a:t>tmp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  <a:p>
            <a:r>
              <a:rPr lang="en-US" dirty="0"/>
              <a:t>[Section 2]</a:t>
            </a:r>
          </a:p>
          <a:p>
            <a:r>
              <a:rPr lang="en-US" dirty="0"/>
              <a:t>String 1</a:t>
            </a:r>
            <a:r>
              <a:rPr lang="en-US" dirty="0" smtClean="0"/>
              <a:t>=“</a:t>
            </a:r>
            <a:r>
              <a:rPr lang="en-US" dirty="0" err="1" smtClean="0"/>
              <a:t>eins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String 2</a:t>
            </a:r>
            <a:r>
              <a:rPr lang="en-US" dirty="0" smtClean="0"/>
              <a:t>=“</a:t>
            </a:r>
            <a:r>
              <a:rPr lang="en-US" dirty="0" err="1" smtClean="0"/>
              <a:t>zwei</a:t>
            </a:r>
            <a:r>
              <a:rPr lang="en-US" dirty="0" smtClean="0"/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5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74951"/>
            <a:ext cx="85820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mit Typdefinitionen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6048216" cy="269016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Configuration</a:t>
            </a:r>
            <a:r>
              <a:rPr lang="de-DE" sz="2000" dirty="0"/>
              <a:t> ist Cluster von Clustern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800" dirty="0"/>
              <a:t>Jeder Cluster ist separate </a:t>
            </a:r>
            <a:r>
              <a:rPr lang="de-DE" sz="1800" dirty="0" smtClean="0"/>
              <a:t>Typdefinition (.</a:t>
            </a:r>
            <a:r>
              <a:rPr lang="de-DE" sz="1800" dirty="0" err="1" smtClean="0"/>
              <a:t>ctl</a:t>
            </a:r>
            <a:r>
              <a:rPr lang="de-DE" sz="1800" dirty="0" smtClean="0"/>
              <a:t>)</a:t>
            </a:r>
            <a:endParaRPr lang="de-DE" sz="18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600" dirty="0" err="1"/>
              <a:t>Configuration</a:t>
            </a:r>
            <a:endParaRPr lang="de-DE" sz="16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600" dirty="0" err="1"/>
              <a:t>Section</a:t>
            </a:r>
            <a:r>
              <a:rPr lang="de-DE" sz="1600" dirty="0"/>
              <a:t> 1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600" dirty="0" err="1"/>
              <a:t>Section</a:t>
            </a:r>
            <a:r>
              <a:rPr lang="de-DE" sz="1600" dirty="0"/>
              <a:t>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/>
              <a:t>Vorteile: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800" dirty="0"/>
              <a:t>Nur noch ein Draht als Ausgang!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800" dirty="0"/>
              <a:t>Änderung der Typdefinition wirkt auf </a:t>
            </a:r>
            <a:r>
              <a:rPr lang="de-DE" sz="1800" u="sng" dirty="0"/>
              <a:t>alle</a:t>
            </a:r>
            <a:r>
              <a:rPr lang="de-DE" sz="1800" dirty="0"/>
              <a:t> </a:t>
            </a:r>
            <a:r>
              <a:rPr lang="de-DE" sz="1800" dirty="0" err="1"/>
              <a:t>Caller</a:t>
            </a:r>
            <a:r>
              <a:rPr lang="de-DE" sz="1800" dirty="0" smtClean="0"/>
              <a:t>.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60" y="-27605"/>
            <a:ext cx="25241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V="1">
            <a:off x="5220072" y="764704"/>
            <a:ext cx="244827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</a:t>
            </a:r>
            <a:r>
              <a:rPr lang="de-DE" dirty="0"/>
              <a:t>mit LVOOP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5256128" cy="352839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/>
              <a:t>Einfache Erweiterbarkeit: z.B</a:t>
            </a:r>
            <a:r>
              <a:rPr lang="de-DE" sz="1800" dirty="0" smtClean="0"/>
              <a:t>. Geräteparameter</a:t>
            </a:r>
            <a:endParaRPr lang="de-DE" sz="18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Viele Geräte desselben Typs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Viele verschiedene Gerätetypen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Einige verschiedene Gerätemodelle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/>
              <a:t>Verschiedene Speichermöglichkeiten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smtClean="0"/>
              <a:t>Datenbank, Registry</a:t>
            </a:r>
            <a:endParaRPr lang="de-DE" sz="16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Ini</a:t>
            </a:r>
            <a:r>
              <a:rPr lang="de-DE" sz="1600" dirty="0"/>
              <a:t>-, XML-File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/>
              <a:t>Lösungsansatz: </a:t>
            </a:r>
            <a:r>
              <a:rPr lang="de-DE" sz="1800" i="1" dirty="0" err="1"/>
              <a:t>Configuration</a:t>
            </a:r>
            <a:r>
              <a:rPr lang="de-DE" sz="1600" dirty="0"/>
              <a:t>-Klasse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Kindklassen</a:t>
            </a:r>
            <a:r>
              <a:rPr lang="de-DE" sz="1600" dirty="0"/>
              <a:t> von </a:t>
            </a:r>
            <a:r>
              <a:rPr lang="de-DE" sz="1800" i="1" dirty="0" err="1"/>
              <a:t>Section</a:t>
            </a:r>
            <a:r>
              <a:rPr lang="de-DE" sz="1600" dirty="0"/>
              <a:t> beschreiben </a:t>
            </a:r>
            <a:r>
              <a:rPr lang="de-DE" sz="1600" dirty="0" smtClean="0"/>
              <a:t>die</a:t>
            </a:r>
            <a:br>
              <a:rPr lang="de-DE" sz="1600" dirty="0" smtClean="0"/>
            </a:br>
            <a:r>
              <a:rPr lang="de-DE" sz="1600" dirty="0" smtClean="0"/>
              <a:t>verschiedenen </a:t>
            </a:r>
            <a:r>
              <a:rPr lang="de-DE" sz="1600" dirty="0"/>
              <a:t>Gerätetypen und -modelle.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Kindklassen</a:t>
            </a:r>
            <a:r>
              <a:rPr lang="de-DE" sz="1600" dirty="0"/>
              <a:t> von </a:t>
            </a:r>
            <a:r>
              <a:rPr lang="de-DE" sz="1800" i="1" dirty="0"/>
              <a:t>Interface</a:t>
            </a:r>
            <a:r>
              <a:rPr lang="de-DE" sz="1600" dirty="0"/>
              <a:t> beinhalten </a:t>
            </a:r>
            <a:r>
              <a:rPr lang="de-DE" sz="1600" dirty="0" smtClean="0"/>
              <a:t>den</a:t>
            </a:r>
            <a:br>
              <a:rPr lang="de-DE" sz="1600" dirty="0" smtClean="0"/>
            </a:br>
            <a:r>
              <a:rPr lang="de-DE" sz="1600" dirty="0" smtClean="0"/>
              <a:t>speziellen </a:t>
            </a:r>
            <a:r>
              <a:rPr lang="de-DE" sz="1600" dirty="0"/>
              <a:t>Zugriff auf das Speichermedium.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633485" y="1484784"/>
            <a:ext cx="35670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[Sec_0]</a:t>
            </a:r>
          </a:p>
          <a:p>
            <a:r>
              <a:rPr lang="de-DE" sz="1050" dirty="0" err="1"/>
              <a:t>ClassPath</a:t>
            </a:r>
            <a:r>
              <a:rPr lang="de-DE" sz="1050" dirty="0"/>
              <a:t>="C</a:t>
            </a:r>
            <a:r>
              <a:rPr lang="de-DE" sz="1050" dirty="0" smtClean="0"/>
              <a:t>:\...\</a:t>
            </a:r>
            <a:r>
              <a:rPr lang="de-DE" sz="1050" dirty="0" err="1" smtClean="0"/>
              <a:t>Classes</a:t>
            </a:r>
            <a:r>
              <a:rPr lang="de-DE" sz="1050" dirty="0" smtClean="0"/>
              <a:t>\</a:t>
            </a:r>
            <a:r>
              <a:rPr lang="de-DE" sz="1050" dirty="0" err="1" smtClean="0"/>
              <a:t>Section</a:t>
            </a:r>
            <a:r>
              <a:rPr lang="de-DE" sz="1050" dirty="0" smtClean="0"/>
              <a:t> </a:t>
            </a:r>
            <a:r>
              <a:rPr lang="de-DE" sz="1050" dirty="0"/>
              <a:t>1\</a:t>
            </a:r>
            <a:r>
              <a:rPr lang="de-DE" sz="1050" dirty="0" err="1"/>
              <a:t>Section</a:t>
            </a:r>
            <a:r>
              <a:rPr lang="de-DE" sz="1050" dirty="0"/>
              <a:t> 1.lvclass"</a:t>
            </a:r>
          </a:p>
          <a:p>
            <a:r>
              <a:rPr lang="de-DE" sz="1050" dirty="0"/>
              <a:t>Boolean = TRUE    </a:t>
            </a:r>
          </a:p>
          <a:p>
            <a:r>
              <a:rPr lang="de-DE" sz="1050" dirty="0"/>
              <a:t>Double = 1.230000    </a:t>
            </a:r>
          </a:p>
          <a:p>
            <a:r>
              <a:rPr lang="de-DE" sz="1050" dirty="0"/>
              <a:t>String = "Null"</a:t>
            </a:r>
          </a:p>
          <a:p>
            <a:endParaRPr lang="de-DE" sz="1050" dirty="0"/>
          </a:p>
          <a:p>
            <a:r>
              <a:rPr lang="de-DE" sz="1050" dirty="0"/>
              <a:t>[Sec_1]</a:t>
            </a:r>
          </a:p>
          <a:p>
            <a:r>
              <a:rPr lang="de-DE" sz="1050" dirty="0" err="1"/>
              <a:t>ClassPath</a:t>
            </a:r>
            <a:r>
              <a:rPr lang="de-DE" sz="1050" dirty="0"/>
              <a:t>="C</a:t>
            </a:r>
            <a:r>
              <a:rPr lang="de-DE" sz="1050" dirty="0" smtClean="0"/>
              <a:t>:\...\</a:t>
            </a:r>
            <a:r>
              <a:rPr lang="de-DE" sz="1050" dirty="0" err="1" smtClean="0"/>
              <a:t>Classes</a:t>
            </a:r>
            <a:r>
              <a:rPr lang="de-DE" sz="1050" dirty="0" smtClean="0"/>
              <a:t>\</a:t>
            </a:r>
            <a:r>
              <a:rPr lang="de-DE" sz="1050" dirty="0" err="1" smtClean="0"/>
              <a:t>Section</a:t>
            </a:r>
            <a:r>
              <a:rPr lang="de-DE" sz="1050" dirty="0" smtClean="0"/>
              <a:t> </a:t>
            </a:r>
            <a:r>
              <a:rPr lang="de-DE" sz="1050" dirty="0"/>
              <a:t>1\</a:t>
            </a:r>
            <a:r>
              <a:rPr lang="de-DE" sz="1050" dirty="0" err="1"/>
              <a:t>Section</a:t>
            </a:r>
            <a:r>
              <a:rPr lang="de-DE" sz="1050" dirty="0"/>
              <a:t> 1.lvclass"</a:t>
            </a:r>
          </a:p>
          <a:p>
            <a:r>
              <a:rPr lang="de-DE" sz="1050" dirty="0"/>
              <a:t>Boolean = </a:t>
            </a:r>
            <a:r>
              <a:rPr lang="de-DE" sz="1050" dirty="0" err="1"/>
              <a:t>False</a:t>
            </a:r>
            <a:r>
              <a:rPr lang="de-DE" sz="1050" dirty="0"/>
              <a:t>    </a:t>
            </a:r>
          </a:p>
          <a:p>
            <a:r>
              <a:rPr lang="de-DE" sz="1050" dirty="0"/>
              <a:t>Double = 2.340000    </a:t>
            </a:r>
          </a:p>
          <a:p>
            <a:r>
              <a:rPr lang="de-DE" sz="1050" dirty="0"/>
              <a:t>String = "Eins"</a:t>
            </a:r>
          </a:p>
          <a:p>
            <a:endParaRPr lang="de-DE" sz="1050" dirty="0"/>
          </a:p>
          <a:p>
            <a:r>
              <a:rPr lang="de-DE" sz="1050" dirty="0"/>
              <a:t>[Sec_2]</a:t>
            </a:r>
          </a:p>
          <a:p>
            <a:r>
              <a:rPr lang="de-DE" sz="1050" dirty="0" err="1"/>
              <a:t>ClassPath</a:t>
            </a:r>
            <a:r>
              <a:rPr lang="de-DE" sz="1050" dirty="0"/>
              <a:t>="C</a:t>
            </a:r>
            <a:r>
              <a:rPr lang="de-DE" sz="1050" dirty="0" smtClean="0"/>
              <a:t>:\...\</a:t>
            </a:r>
            <a:r>
              <a:rPr lang="de-DE" sz="1050" dirty="0" err="1" smtClean="0"/>
              <a:t>Classes</a:t>
            </a:r>
            <a:r>
              <a:rPr lang="de-DE" sz="1050" dirty="0" smtClean="0"/>
              <a:t>\</a:t>
            </a:r>
            <a:r>
              <a:rPr lang="de-DE" sz="1050" dirty="0" err="1" smtClean="0"/>
              <a:t>Section</a:t>
            </a:r>
            <a:r>
              <a:rPr lang="de-DE" sz="1050" dirty="0" smtClean="0"/>
              <a:t> </a:t>
            </a:r>
            <a:r>
              <a:rPr lang="de-DE" sz="1050" dirty="0"/>
              <a:t>2\</a:t>
            </a:r>
            <a:r>
              <a:rPr lang="de-DE" sz="1050" dirty="0" err="1"/>
              <a:t>Section</a:t>
            </a:r>
            <a:r>
              <a:rPr lang="de-DE" sz="1050" dirty="0"/>
              <a:t> 2.lvclass"</a:t>
            </a:r>
          </a:p>
          <a:p>
            <a:r>
              <a:rPr lang="de-DE" sz="1050" dirty="0"/>
              <a:t>String 1 = "Zwei_1"</a:t>
            </a:r>
          </a:p>
          <a:p>
            <a:r>
              <a:rPr lang="de-DE" sz="1050" dirty="0"/>
              <a:t>String 2 = "Zwei_2"</a:t>
            </a:r>
          </a:p>
          <a:p>
            <a:endParaRPr lang="de-DE" sz="1050" dirty="0"/>
          </a:p>
          <a:p>
            <a:r>
              <a:rPr lang="de-DE" sz="1050" dirty="0"/>
              <a:t>[Sec_2a]</a:t>
            </a:r>
          </a:p>
          <a:p>
            <a:r>
              <a:rPr lang="de-DE" sz="1050" dirty="0" err="1"/>
              <a:t>ClassPath</a:t>
            </a:r>
            <a:r>
              <a:rPr lang="de-DE" sz="1050" dirty="0"/>
              <a:t>="C</a:t>
            </a:r>
            <a:r>
              <a:rPr lang="de-DE" sz="1050" dirty="0" smtClean="0"/>
              <a:t>:\...\</a:t>
            </a:r>
            <a:r>
              <a:rPr lang="de-DE" sz="1050" dirty="0" err="1" smtClean="0"/>
              <a:t>Classes</a:t>
            </a:r>
            <a:r>
              <a:rPr lang="de-DE" sz="1050" dirty="0" smtClean="0"/>
              <a:t>\</a:t>
            </a:r>
            <a:r>
              <a:rPr lang="de-DE" sz="1050" dirty="0" err="1" smtClean="0"/>
              <a:t>Section</a:t>
            </a:r>
            <a:r>
              <a:rPr lang="de-DE" sz="1050" dirty="0" smtClean="0"/>
              <a:t> </a:t>
            </a:r>
            <a:r>
              <a:rPr lang="de-DE" sz="1050" dirty="0"/>
              <a:t>2a\</a:t>
            </a:r>
            <a:r>
              <a:rPr lang="de-DE" sz="1050" dirty="0" err="1"/>
              <a:t>Section</a:t>
            </a:r>
            <a:r>
              <a:rPr lang="de-DE" sz="1050" dirty="0"/>
              <a:t> 2a.lvclass"</a:t>
            </a:r>
          </a:p>
          <a:p>
            <a:r>
              <a:rPr lang="de-DE" sz="1050" dirty="0"/>
              <a:t>String 1 = "Zwei_a_1"</a:t>
            </a:r>
          </a:p>
          <a:p>
            <a:r>
              <a:rPr lang="de-DE" sz="1050" dirty="0"/>
              <a:t>String 2 = "Zwei_a_2"</a:t>
            </a:r>
          </a:p>
          <a:p>
            <a:r>
              <a:rPr lang="de-DE" sz="1050" dirty="0"/>
              <a:t>Path = "/F/</a:t>
            </a:r>
            <a:r>
              <a:rPr lang="de-DE" sz="1050" dirty="0" err="1"/>
              <a:t>tmp</a:t>
            </a:r>
            <a:r>
              <a:rPr lang="de-DE" sz="1050" dirty="0"/>
              <a:t>"</a:t>
            </a:r>
          </a:p>
          <a:p>
            <a:r>
              <a:rPr lang="de-DE" sz="1050" dirty="0"/>
              <a:t>I32 = -345    </a:t>
            </a:r>
          </a:p>
          <a:p>
            <a:r>
              <a:rPr lang="de-DE" sz="1050" dirty="0"/>
              <a:t>U32 = 456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561958"/>
            <a:ext cx="1835696" cy="229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13176"/>
            <a:ext cx="38576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04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Einschub: LabVIEW Datenfluss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8172000" cy="475252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solidFill>
                  <a:srgbClr val="FF0000"/>
                </a:solidFill>
              </a:rPr>
              <a:t>In LabVIEW existieren keine Variablen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Es gibt </a:t>
            </a:r>
            <a:r>
              <a:rPr lang="de-DE" sz="1600" u="sng" dirty="0"/>
              <a:t>ausschließlich</a:t>
            </a:r>
            <a:r>
              <a:rPr lang="de-DE" sz="1600" dirty="0"/>
              <a:t> Datenquellen und Datensenken!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Es ist </a:t>
            </a:r>
            <a:r>
              <a:rPr lang="de-DE" sz="1200" dirty="0" err="1"/>
              <a:t>apriori</a:t>
            </a:r>
            <a:r>
              <a:rPr lang="de-DE" sz="1200" dirty="0"/>
              <a:t> nicht klar woher die Daten kommen! Z.B.: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/>
              <a:t>Vom der Frontpanel-Kontrolle bei interaktiven arbeiten.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/>
              <a:t>Von aufrufenden VI als Parameter über die Connector-</a:t>
            </a:r>
            <a:r>
              <a:rPr lang="de-DE" sz="1100" dirty="0" err="1"/>
              <a:t>Pane</a:t>
            </a:r>
            <a:r>
              <a:rPr lang="de-DE" sz="1100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Lokale und globale Variablen sind </a:t>
            </a:r>
            <a:r>
              <a:rPr lang="de-DE" sz="1600" u="sng" dirty="0"/>
              <a:t>keine</a:t>
            </a:r>
            <a:r>
              <a:rPr lang="de-DE" sz="1600" dirty="0"/>
              <a:t> Variablen im eigentlichen Sinn, sondern verschiedene Speicherbereiche, die von der LabVIEW </a:t>
            </a:r>
            <a:r>
              <a:rPr lang="de-DE" sz="1600" dirty="0" err="1"/>
              <a:t>Runtime</a:t>
            </a:r>
            <a:r>
              <a:rPr lang="de-DE" sz="1600" dirty="0"/>
              <a:t>-Engine asynchron aktualisiert werden. Das kann zu unbeabsichtigten </a:t>
            </a:r>
            <a:r>
              <a:rPr lang="de-DE" sz="1600" i="1" dirty="0" err="1"/>
              <a:t>Race-Conditions</a:t>
            </a:r>
            <a:r>
              <a:rPr lang="de-DE" sz="1600" dirty="0"/>
              <a:t> führen.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solidFill>
                  <a:srgbClr val="FF0000"/>
                </a:solidFill>
              </a:rPr>
              <a:t>An Drahtabzweigen wird eine Kopie des Datums erzeugt.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Der Compiler sorgt dafür, dass nur die minimale Anzahl von notwendigen Kopien erzeugt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Darum ist LabVIEW inhärent </a:t>
            </a:r>
            <a:r>
              <a:rPr lang="de-DE" sz="1600" i="1" dirty="0"/>
              <a:t>Thread-sicher</a:t>
            </a:r>
            <a:r>
              <a:rPr lang="de-DE" sz="1600" dirty="0"/>
              <a:t>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LabVIEW bietet verschiedenen Methoden Daten Datenfluss-konform ohne </a:t>
            </a:r>
            <a:r>
              <a:rPr lang="de-DE" sz="1600" i="1" dirty="0" err="1"/>
              <a:t>Race-Condition</a:t>
            </a:r>
            <a:r>
              <a:rPr lang="de-DE" sz="1600" dirty="0"/>
              <a:t> zwischen verschiedenen Threads (z.B. VIs oder Schleifen) zu übertragen.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Queues, Notifikationen, FGV optional geschützt durch </a:t>
            </a:r>
            <a:r>
              <a:rPr lang="de-DE" sz="1200" dirty="0" smtClean="0"/>
              <a:t>Semaphore etc.</a:t>
            </a:r>
            <a:endParaRPr lang="de-DE" sz="12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>
                <a:solidFill>
                  <a:srgbClr val="92D050"/>
                </a:solidFill>
              </a:rPr>
              <a:t>Das alles gilt auch für LabVIEW Objekte!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LVOOP </a:t>
            </a:r>
            <a:r>
              <a:rPr lang="de-DE" dirty="0"/>
              <a:t>Objekte und </a:t>
            </a:r>
            <a:r>
              <a:rPr lang="de-DE" dirty="0" smtClean="0"/>
              <a:t>Klassen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123728" y="1441877"/>
            <a:ext cx="6984776" cy="349929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/>
              <a:t>Ein </a:t>
            </a:r>
            <a:r>
              <a:rPr lang="de-DE" sz="1800" b="1" dirty="0">
                <a:solidFill>
                  <a:srgbClr val="FF0000"/>
                </a:solidFill>
              </a:rPr>
              <a:t>Objekt </a:t>
            </a:r>
            <a:r>
              <a:rPr lang="de-DE" sz="1800" dirty="0"/>
              <a:t>ist die </a:t>
            </a:r>
            <a:r>
              <a:rPr lang="de-DE" sz="1800" b="1" dirty="0">
                <a:solidFill>
                  <a:srgbClr val="FF0000"/>
                </a:solidFill>
              </a:rPr>
              <a:t>Instanz</a:t>
            </a:r>
            <a:r>
              <a:rPr lang="de-DE" sz="1800" dirty="0"/>
              <a:t> einer Klasse.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Vergleich: </a:t>
            </a:r>
            <a:r>
              <a:rPr lang="de-DE" sz="1600" b="1" dirty="0"/>
              <a:t>Klasse: Kochrezept </a:t>
            </a:r>
            <a:r>
              <a:rPr lang="de-DE" sz="1600" dirty="0"/>
              <a:t>-&gt; </a:t>
            </a:r>
            <a:r>
              <a:rPr lang="de-DE" sz="1600" b="1" dirty="0">
                <a:solidFill>
                  <a:srgbClr val="FF0000"/>
                </a:solidFill>
              </a:rPr>
              <a:t>Objekt: die echte Mahlzeit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/>
              <a:t>Eine </a:t>
            </a:r>
            <a:r>
              <a:rPr lang="de-DE" sz="1800" b="1" dirty="0"/>
              <a:t>LabVIEW Klasse </a:t>
            </a:r>
            <a:r>
              <a:rPr lang="de-DE" sz="1800" dirty="0"/>
              <a:t>hat folgende Eigenschaften: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b="1" dirty="0"/>
              <a:t>Attribute</a:t>
            </a:r>
            <a:r>
              <a:rPr lang="de-DE" sz="1600" dirty="0"/>
              <a:t> werden in dem </a:t>
            </a:r>
            <a:r>
              <a:rPr lang="de-DE" sz="1600" i="1" dirty="0"/>
              <a:t>Cluster </a:t>
            </a:r>
            <a:r>
              <a:rPr lang="de-DE" sz="1600" i="1" dirty="0" err="1"/>
              <a:t>of</a:t>
            </a:r>
            <a:r>
              <a:rPr lang="de-DE" sz="1600" i="1" dirty="0"/>
              <a:t> Class Private Data</a:t>
            </a:r>
            <a:r>
              <a:rPr lang="de-DE" sz="1600" dirty="0"/>
              <a:t> definiert.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b="1" dirty="0"/>
              <a:t>Methoden</a:t>
            </a:r>
            <a:r>
              <a:rPr lang="de-DE" sz="1600" dirty="0"/>
              <a:t> sind </a:t>
            </a:r>
            <a:r>
              <a:rPr lang="de-DE" sz="1600" b="1" dirty="0"/>
              <a:t>VI</a:t>
            </a:r>
            <a:r>
              <a:rPr lang="de-DE" sz="1600" dirty="0"/>
              <a:t>s, die Attribute lesen oder verändern.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Daten-Zugriffs-</a:t>
            </a:r>
            <a:r>
              <a:rPr lang="de-DE" sz="1200" b="1" dirty="0"/>
              <a:t>VI</a:t>
            </a:r>
            <a:r>
              <a:rPr lang="de-DE" sz="1200" dirty="0"/>
              <a:t>s (Accessors): schreibend oder lesend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Sonstige </a:t>
            </a:r>
            <a:r>
              <a:rPr lang="de-DE" sz="1200" b="1" dirty="0"/>
              <a:t>VI</a:t>
            </a:r>
            <a:r>
              <a:rPr lang="de-DE" sz="1200" dirty="0"/>
              <a:t>s, die Daten verändern.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Access </a:t>
            </a:r>
            <a:r>
              <a:rPr lang="de-DE" sz="1200" dirty="0" err="1"/>
              <a:t>Scope</a:t>
            </a:r>
            <a:r>
              <a:rPr lang="de-DE" sz="1200" dirty="0"/>
              <a:t>: (Wer darf die VIs aufrufen?)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/>
              <a:t>Private (Community): </a:t>
            </a:r>
            <a:r>
              <a:rPr lang="de-DE" sz="1100" dirty="0" smtClean="0"/>
              <a:t>Nur </a:t>
            </a:r>
            <a:r>
              <a:rPr lang="de-DE" sz="1100" b="1" dirty="0"/>
              <a:t>VI</a:t>
            </a:r>
            <a:r>
              <a:rPr lang="de-DE" sz="1100" dirty="0"/>
              <a:t>s der Klasse selbst (und ihre Freunde)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 err="1"/>
              <a:t>Protected</a:t>
            </a:r>
            <a:r>
              <a:rPr lang="de-DE" sz="1100" dirty="0"/>
              <a:t>: 	 </a:t>
            </a:r>
            <a:r>
              <a:rPr lang="de-DE" sz="1100" dirty="0" smtClean="0"/>
              <a:t>      Nur </a:t>
            </a:r>
            <a:r>
              <a:rPr lang="de-DE" sz="1100" b="1" dirty="0"/>
              <a:t>VI</a:t>
            </a:r>
            <a:r>
              <a:rPr lang="de-DE" sz="1100" dirty="0"/>
              <a:t>s der Klasse selbst und ihre Kinder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/>
              <a:t>Public: 	</a:t>
            </a:r>
            <a:r>
              <a:rPr lang="de-DE" sz="1100" dirty="0" smtClean="0"/>
              <a:t>       Alle </a:t>
            </a:r>
            <a:r>
              <a:rPr lang="de-DE" sz="1100" b="1" dirty="0"/>
              <a:t>VI</a:t>
            </a:r>
            <a:r>
              <a:rPr lang="de-DE" sz="1100" dirty="0"/>
              <a:t>s. Diese VIs stellen das öffentliche Interface dar!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635896" y="4503297"/>
            <a:ext cx="3057525" cy="640457"/>
            <a:chOff x="6012160" y="5236815"/>
            <a:chExt cx="3057525" cy="640457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5236815"/>
              <a:ext cx="2657475" cy="16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5524847"/>
              <a:ext cx="30575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26228" cy="412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21088"/>
            <a:ext cx="47434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53075"/>
            <a:ext cx="3381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3275"/>
            <a:ext cx="23050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mit Pfeil 7"/>
          <p:cNvCxnSpPr/>
          <p:nvPr/>
        </p:nvCxnSpPr>
        <p:spPr>
          <a:xfrm>
            <a:off x="1835696" y="249289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LVOOP </a:t>
            </a:r>
            <a:r>
              <a:rPr lang="de-DE" dirty="0"/>
              <a:t>Vererbung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9512" y="1916832"/>
            <a:ext cx="6696744" cy="416721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Anwender-Klasse </a:t>
            </a:r>
            <a:r>
              <a:rPr lang="de-DE" dirty="0"/>
              <a:t>ist Kind einer Basisklasse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700" b="1" i="1" dirty="0"/>
              <a:t>LabVIEW </a:t>
            </a:r>
            <a:r>
              <a:rPr lang="de-DE" sz="1700" b="1" i="1" dirty="0" err="1"/>
              <a:t>Object</a:t>
            </a:r>
            <a:r>
              <a:rPr lang="de-DE" sz="1700" b="1" i="1" dirty="0"/>
              <a:t> </a:t>
            </a:r>
            <a:r>
              <a:rPr lang="de-DE" dirty="0"/>
              <a:t>ist die Mutter aller Klassen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Leerer </a:t>
            </a:r>
            <a:r>
              <a:rPr lang="de-DE" i="1" dirty="0"/>
              <a:t>Cluster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class</a:t>
            </a:r>
            <a:r>
              <a:rPr lang="de-DE" i="1" dirty="0"/>
              <a:t> private </a:t>
            </a:r>
            <a:r>
              <a:rPr lang="de-DE" i="1" dirty="0" err="1"/>
              <a:t>data</a:t>
            </a:r>
            <a:endParaRPr lang="de-DE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Keine Methoden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Eine </a:t>
            </a:r>
            <a:r>
              <a:rPr lang="de-DE" sz="1700" b="1" i="1" dirty="0"/>
              <a:t>Klasse</a:t>
            </a:r>
            <a:r>
              <a:rPr lang="de-DE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erbt die Eigenschaften der Basisklasse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dirty="0"/>
              <a:t>Attribute: Zugriff über die Daten-Zugriffs-</a:t>
            </a:r>
            <a:r>
              <a:rPr lang="de-DE" b="1" dirty="0"/>
              <a:t>VI</a:t>
            </a:r>
            <a:r>
              <a:rPr lang="de-DE" dirty="0"/>
              <a:t>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dirty="0"/>
              <a:t>Methoden: </a:t>
            </a:r>
            <a:r>
              <a:rPr lang="de-DE" dirty="0" err="1"/>
              <a:t>protected</a:t>
            </a:r>
            <a:r>
              <a:rPr lang="de-DE" dirty="0"/>
              <a:t> und </a:t>
            </a:r>
            <a:r>
              <a:rPr lang="de-DE" dirty="0" err="1"/>
              <a:t>public</a:t>
            </a:r>
            <a:endParaRPr lang="de-DE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erweitert die Basisklasse um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dirty="0"/>
              <a:t>neue Attribute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dirty="0"/>
              <a:t>neue Methoden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spezialisiert Methoden der Basisklasse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dirty="0"/>
              <a:t>Überschreiben von </a:t>
            </a:r>
            <a:r>
              <a:rPr lang="de-DE" i="1" dirty="0"/>
              <a:t>Dynamic </a:t>
            </a:r>
            <a:r>
              <a:rPr lang="de-DE" i="1" dirty="0" err="1"/>
              <a:t>Dispatch</a:t>
            </a:r>
            <a:r>
              <a:rPr lang="de-DE" dirty="0"/>
              <a:t>-VIs</a:t>
            </a:r>
            <a:br>
              <a:rPr lang="de-DE" dirty="0"/>
            </a:br>
            <a:r>
              <a:rPr lang="de-DE" dirty="0"/>
              <a:t>durch </a:t>
            </a:r>
            <a:r>
              <a:rPr lang="de-DE" dirty="0" err="1"/>
              <a:t>Override</a:t>
            </a:r>
            <a:r>
              <a:rPr lang="de-DE" dirty="0"/>
              <a:t>-VIs.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0"/>
            <a:ext cx="21907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7"/>
          <p:cNvCxnSpPr/>
          <p:nvPr/>
        </p:nvCxnSpPr>
        <p:spPr>
          <a:xfrm flipV="1">
            <a:off x="5652120" y="2492896"/>
            <a:ext cx="273630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838536"/>
            <a:ext cx="30003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10"/>
          <p:cNvCxnSpPr/>
          <p:nvPr/>
        </p:nvCxnSpPr>
        <p:spPr>
          <a:xfrm>
            <a:off x="5652120" y="2564904"/>
            <a:ext cx="199169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90860"/>
            <a:ext cx="5544616" cy="380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4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~5212690">
  <a:themeElements>
    <a:clrScheme name="NI_VIP">
      <a:dk1>
        <a:srgbClr val="90989E"/>
      </a:dk1>
      <a:lt1>
        <a:srgbClr val="FFFFFF"/>
      </a:lt1>
      <a:dk2>
        <a:srgbClr val="FFFFFF"/>
      </a:dk2>
      <a:lt2>
        <a:srgbClr val="FFFFFF"/>
      </a:lt2>
      <a:accent1>
        <a:srgbClr val="90989E"/>
      </a:accent1>
      <a:accent2>
        <a:srgbClr val="7EB2D8"/>
      </a:accent2>
      <a:accent3>
        <a:srgbClr val="0061A1"/>
      </a:accent3>
      <a:accent4>
        <a:srgbClr val="90989E"/>
      </a:accent4>
      <a:accent5>
        <a:srgbClr val="7EB2D8"/>
      </a:accent5>
      <a:accent6>
        <a:srgbClr val="0061A1"/>
      </a:accent6>
      <a:hlink>
        <a:srgbClr val="7EB2D8"/>
      </a:hlink>
      <a:folHlink>
        <a:srgbClr val="90989E"/>
      </a:folHlink>
    </a:clrScheme>
    <a:fontScheme name="VIP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~5212690</Template>
  <TotalTime>0</TotalTime>
  <Words>988</Words>
  <Application>Microsoft Office PowerPoint</Application>
  <PresentationFormat>Bildschirmpräsentation (4:3)</PresentationFormat>
  <Paragraphs>227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~5212690</vt:lpstr>
      <vt:lpstr>LVOOP Einführung</vt:lpstr>
      <vt:lpstr>Agenda</vt:lpstr>
      <vt:lpstr>Voraussetzungen</vt:lpstr>
      <vt:lpstr>Beispiel: Konfiguration aus Ini-Datei</vt:lpstr>
      <vt:lpstr>Konfiguration mit Typdefinitionen</vt:lpstr>
      <vt:lpstr>Ziele mit LVOOP</vt:lpstr>
      <vt:lpstr>Einschub: LabVIEW Datenfluss</vt:lpstr>
      <vt:lpstr>               LVOOP Objekte und Klassen </vt:lpstr>
      <vt:lpstr>LVOOP Vererbung</vt:lpstr>
      <vt:lpstr>Vorteile von LVOOP Klassen (im Vergleich zu Typdefinitionen)</vt:lpstr>
      <vt:lpstr>LVOOP Nachteile und Lösung</vt:lpstr>
      <vt:lpstr>LVOOP Einsatz</vt:lpstr>
      <vt:lpstr>LVOOP Beispiel: Konfiguration lesen</vt:lpstr>
      <vt:lpstr>LVOOP Beispiel: Lese Konfiguration</vt:lpstr>
      <vt:lpstr>LVOOP Beispiel: Lese Section </vt:lpstr>
      <vt:lpstr>Referenzen</vt:lpstr>
      <vt:lpstr>Neugierig geworden?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NIG IT</dc:creator>
  <cp:lastModifiedBy>Brand, Holger Dr.</cp:lastModifiedBy>
  <cp:revision>22</cp:revision>
  <dcterms:created xsi:type="dcterms:W3CDTF">2012-08-24T13:16:28Z</dcterms:created>
  <dcterms:modified xsi:type="dcterms:W3CDTF">2013-05-28T12:32:04Z</dcterms:modified>
</cp:coreProperties>
</file>