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50" y="-84"/>
      </p:cViewPr>
      <p:guideLst>
        <p:guide orient="horz" pos="663"/>
        <p:guide orient="horz" pos="1053"/>
        <p:guide orient="horz" pos="879"/>
        <p:guide orient="horz" pos="4131"/>
        <p:guide pos="312"/>
        <p:guide pos="5465"/>
        <p:guide pos="1066"/>
        <p:guide pos="510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095A-A8C5-4CE7-AD6F-21E3B5E2557D}" type="datetimeFigureOut">
              <a:rPr lang="de-DE" smtClean="0"/>
              <a:pPr/>
              <a:t>28.05.2013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C3B6-F383-4F52-A3BE-D09B414F0F3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Ini</a:t>
            </a:r>
            <a:r>
              <a:rPr lang="de-DE" baseline="0" dirty="0" smtClean="0"/>
              <a:t>-Datei in Textfeld!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2C3B6-F383-4F52-A3BE-D09B414F0F3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18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2440" y="3717032"/>
            <a:ext cx="7920000" cy="1800000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  <a:latin typeface="Univer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22" name="Grafik 21" descr="VIP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550964" y="260648"/>
            <a:ext cx="1110857" cy="648000"/>
          </a:xfrm>
          <a:prstGeom prst="rect">
            <a:avLst/>
          </a:prstGeom>
        </p:spPr>
      </p:pic>
      <p:pic>
        <p:nvPicPr>
          <p:cNvPr id="2050" name="Picture 2" descr="R:\NID\NID-12003_PPT_Master\PM\PRAESENTATION\PPT_ELEMENTE\powered_by_NI-03.gi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54052" y="6369538"/>
            <a:ext cx="1440160" cy="263791"/>
          </a:xfrm>
          <a:prstGeom prst="rect">
            <a:avLst/>
          </a:prstGeom>
          <a:noFill/>
        </p:spPr>
      </p:pic>
      <p:pic>
        <p:nvPicPr>
          <p:cNvPr id="2053" name="Picture 5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45818" r="27289"/>
          <a:stretch>
            <a:fillRect/>
          </a:stretch>
        </p:blipFill>
        <p:spPr bwMode="auto">
          <a:xfrm>
            <a:off x="1638092" y="2043164"/>
            <a:ext cx="7614428" cy="648000"/>
          </a:xfrm>
          <a:prstGeom prst="rect">
            <a:avLst/>
          </a:prstGeom>
          <a:noFill/>
        </p:spPr>
      </p:pic>
      <p:pic>
        <p:nvPicPr>
          <p:cNvPr id="2054" name="Picture 6" descr="R:\NID\NID-12003_PPT_Master\PM\PRAESENTATION\PPT_ELEMENTE\Pfeile_blau-und-grau.png"/>
          <p:cNvPicPr>
            <a:picLocks noChangeAspect="1" noChangeArrowheads="1"/>
          </p:cNvPicPr>
          <p:nvPr userDrawn="1"/>
        </p:nvPicPr>
        <p:blipFill>
          <a:blip r:embed="rId4" cstate="print"/>
          <a:srcRect l="37557" r="56339"/>
          <a:stretch>
            <a:fillRect/>
          </a:stretch>
        </p:blipFill>
        <p:spPr bwMode="auto">
          <a:xfrm>
            <a:off x="0" y="1124744"/>
            <a:ext cx="1728176" cy="648000"/>
          </a:xfrm>
          <a:prstGeom prst="rect">
            <a:avLst/>
          </a:prstGeom>
          <a:noFill/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612440" y="2852936"/>
            <a:ext cx="7920000" cy="79208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345297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4" name="Inhaltsplatzhalter 11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46405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>
              <a:defRPr sz="1900"/>
            </a:lvl2pPr>
            <a:lvl3pPr>
              <a:defRPr sz="1500"/>
            </a:lvl3pPr>
            <a:lvl4pPr>
              <a:defRPr sz="1300"/>
            </a:lvl4pPr>
            <a:lvl5pPr>
              <a:defRPr sz="1600"/>
            </a:lvl5pPr>
          </a:lstStyle>
          <a:p>
            <a:pPr marL="0" lvl="0" indent="0"/>
            <a:r>
              <a:rPr lang="de-DE" smtClean="0"/>
              <a:t>Textmasterformate durch Klicken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2 x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468000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4"/>
          <p:cNvSpPr>
            <a:spLocks noGrp="1"/>
          </p:cNvSpPr>
          <p:nvPr>
            <p:ph sz="quarter" idx="12"/>
          </p:nvPr>
        </p:nvSpPr>
        <p:spPr>
          <a:xfrm>
            <a:off x="4679188" y="1620000"/>
            <a:ext cx="3960812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000" y="1619999"/>
            <a:ext cx="8172000" cy="44640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468000" y="577255"/>
            <a:ext cx="8172000" cy="648072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Headline</a:t>
            </a:r>
            <a:endParaRPr lang="de-DE" dirty="0"/>
          </a:p>
        </p:txBody>
      </p:sp>
      <p:pic>
        <p:nvPicPr>
          <p:cNvPr id="1026" name="Picture 2" descr="R:\NID\NID-12003_PPT_Master\PM\PRAESENTATION\PPT_ELEMENTE\Pfeil_rot.png"/>
          <p:cNvPicPr>
            <a:picLocks noChangeAspect="1" noChangeArrowheads="1"/>
          </p:cNvPicPr>
          <p:nvPr userDrawn="1"/>
        </p:nvPicPr>
        <p:blipFill>
          <a:blip r:embed="rId2" cstate="print"/>
          <a:srcRect l="88266" t="74761"/>
          <a:stretch>
            <a:fillRect/>
          </a:stretch>
        </p:blipFill>
        <p:spPr bwMode="auto">
          <a:xfrm rot="10800000">
            <a:off x="8101013" y="332656"/>
            <a:ext cx="1042987" cy="551720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8428740" y="315564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bg1"/>
                </a:solidFill>
              </a:rPr>
              <a:t>DEMO</a:t>
            </a:r>
            <a:endParaRPr lang="de-DE" sz="1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577255"/>
            <a:ext cx="8172000" cy="64807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Headline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620000"/>
            <a:ext cx="8172000" cy="446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pic>
        <p:nvPicPr>
          <p:cNvPr id="1033" name="Picture 9" descr="R:\NID\NID-12003_PPT_Master\PM\PRAESENTATION\PPT_ELEMENTE\Schmuckelement_Linie_gepunktet_final-02.png"/>
          <p:cNvPicPr>
            <a:picLocks noChangeAspect="1" noChangeArrowheads="1"/>
          </p:cNvPicPr>
          <p:nvPr/>
        </p:nvPicPr>
        <p:blipFill>
          <a:blip r:embed="rId7" cstate="print"/>
          <a:srcRect r="2217"/>
          <a:stretch>
            <a:fillRect/>
          </a:stretch>
        </p:blipFill>
        <p:spPr bwMode="auto">
          <a:xfrm>
            <a:off x="438394" y="6154498"/>
            <a:ext cx="8237294" cy="231788"/>
          </a:xfrm>
          <a:prstGeom prst="rect">
            <a:avLst/>
          </a:prstGeom>
          <a:noFill/>
        </p:spPr>
      </p:pic>
      <p:pic>
        <p:nvPicPr>
          <p:cNvPr id="6" name="Grafik 5" descr="VIP_logo.png"/>
          <p:cNvPicPr>
            <a:picLocks noChangeAspect="1"/>
          </p:cNvPicPr>
          <p:nvPr/>
        </p:nvPicPr>
        <p:blipFill>
          <a:blip r:embed="rId8" cstate="print"/>
          <a:srcRect b="18184"/>
          <a:stretch>
            <a:fillRect/>
          </a:stretch>
        </p:blipFill>
        <p:spPr>
          <a:xfrm>
            <a:off x="7983012" y="6345368"/>
            <a:ext cx="678859" cy="323992"/>
          </a:xfrm>
          <a:prstGeom prst="rect">
            <a:avLst/>
          </a:prstGeom>
        </p:spPr>
      </p:pic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189040" y="6425719"/>
            <a:ext cx="765920" cy="25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Picture 5" descr="R:\NID\NID-12003_PPT_Master\PM\PRAESENTATION\PPT_ELEMENTE\Pfeile_blau-und-grau.png"/>
          <p:cNvPicPr>
            <a:picLocks noChangeAspect="1" noChangeArrowheads="1"/>
          </p:cNvPicPr>
          <p:nvPr/>
        </p:nvPicPr>
        <p:blipFill>
          <a:blip r:embed="rId9" cstate="print"/>
          <a:srcRect l="45818" r="14042"/>
          <a:stretch>
            <a:fillRect/>
          </a:stretch>
        </p:blipFill>
        <p:spPr bwMode="auto">
          <a:xfrm flipH="1">
            <a:off x="-108520" y="918143"/>
            <a:ext cx="8207771" cy="468000"/>
          </a:xfrm>
          <a:prstGeom prst="rect">
            <a:avLst/>
          </a:prstGeom>
          <a:noFill/>
        </p:spPr>
      </p:pic>
      <p:pic>
        <p:nvPicPr>
          <p:cNvPr id="1027" name="Picture 3" descr="\\WinFileSvH\DVEE$Root\Brand\Eigene Dateien\My Pictures\GSI_Logo_rgb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4" y="6345368"/>
            <a:ext cx="864095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3" r:id="rId4"/>
    <p:sldLayoutId id="214748366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Univers" pitchFamily="34" charset="0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spcBef>
          <a:spcPct val="20000"/>
        </a:spcBef>
        <a:buFontTx/>
        <a:buBlip>
          <a:blip r:embed="rId11"/>
        </a:buBlip>
        <a:defRPr sz="24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1pPr>
      <a:lvl2pPr marL="630238" indent="-274638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2pPr>
      <a:lvl3pPr marL="893763" indent="-173038" algn="l" defTabSz="914400" rtl="0" eaLnBrk="1" latinLnBrk="0" hangingPunct="1">
        <a:spcBef>
          <a:spcPct val="20000"/>
        </a:spcBef>
        <a:buFontTx/>
        <a:buBlip>
          <a:blip r:embed="rId13"/>
        </a:buBlip>
        <a:defRPr sz="16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3pPr>
      <a:lvl4pPr marL="1260475" indent="-184150" algn="l" defTabSz="914400" rtl="0" eaLnBrk="1" latinLnBrk="0" hangingPunct="1">
        <a:spcBef>
          <a:spcPct val="20000"/>
        </a:spcBef>
        <a:buFontTx/>
        <a:buBlip>
          <a:blip r:embed="rId14"/>
        </a:buBlip>
        <a:defRPr sz="1200" kern="1200">
          <a:solidFill>
            <a:schemeClr val="accent1"/>
          </a:solidFill>
          <a:latin typeface="Univer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2"/>
        </a:buBlip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ecibel.ni.com/content/docs/DOC-21441" TargetMode="External"/><Relationship Id="rId3" Type="http://schemas.openxmlformats.org/officeDocument/2006/relationships/hyperlink" Target="http://zone.ni.com/devzone/cda/tut/p/id/3573" TargetMode="External"/><Relationship Id="rId7" Type="http://schemas.openxmlformats.org/officeDocument/2006/relationships/hyperlink" Target="https://decibel.ni.com/content/docs/DOC-17193" TargetMode="External"/><Relationship Id="rId2" Type="http://schemas.openxmlformats.org/officeDocument/2006/relationships/hyperlink" Target="http://zone.ni.com/devzone/cda/tut/p/id/35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iki.gsi.de/cgi-bin/view/NIUser/LVMobileAgentSystem" TargetMode="External"/><Relationship Id="rId5" Type="http://schemas.openxmlformats.org/officeDocument/2006/relationships/hyperlink" Target="http://wiki.gsi.de/cgi-bin/view/NIUser/HGFBaseClassLibrary" TargetMode="External"/><Relationship Id="rId4" Type="http://schemas.openxmlformats.org/officeDocument/2006/relationships/hyperlink" Target="http://decibel.ni.com/content/docs/DOC-2875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object oriented programming with LabVIEW</a:t>
            </a:r>
          </a:p>
          <a:p>
            <a:endParaRPr lang="de-DE" dirty="0" smtClean="0"/>
          </a:p>
          <a:p>
            <a:r>
              <a:rPr lang="de-DE" dirty="0" smtClean="0"/>
              <a:t>Dr</a:t>
            </a:r>
            <a:r>
              <a:rPr lang="de-DE" dirty="0"/>
              <a:t>. Holger Brand, GSI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LVOOP </a:t>
            </a:r>
            <a:r>
              <a:rPr lang="en-US" dirty="0" smtClean="0"/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0" y="404664"/>
            <a:ext cx="8172000" cy="792088"/>
          </a:xfrm>
        </p:spPr>
        <p:txBody>
          <a:bodyPr/>
          <a:lstStyle/>
          <a:p>
            <a:r>
              <a:rPr lang="en-US" dirty="0" smtClean="0"/>
              <a:t>Pros of LVOOP Classes</a:t>
            </a:r>
            <a:br>
              <a:rPr lang="en-US" dirty="0" smtClean="0"/>
            </a:br>
            <a:r>
              <a:rPr lang="en-US" sz="2800" dirty="0" smtClean="0"/>
              <a:t>(in comparison to type definitions)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13221"/>
            <a:ext cx="8172000" cy="48240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Encapsulation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Attribute data is always private. It can be changed by class methods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internal data structure is hidden.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Access rights: </a:t>
            </a:r>
            <a:r>
              <a:rPr lang="en-US" sz="1600" i="1" dirty="0" smtClean="0"/>
              <a:t>Public, Protected, Private, Community </a:t>
            </a:r>
            <a:r>
              <a:rPr lang="en-US" sz="1600" dirty="0" smtClean="0"/>
              <a:t>(friend)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Modularity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Each class has its own clearly defined responsibility.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public interface should be well defined.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It should be modified with very good reason,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Eases testability.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Extensibility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Derived classes extend the attributes </a:t>
            </a:r>
            <a:r>
              <a:rPr lang="en-US" sz="1600" dirty="0"/>
              <a:t>a</a:t>
            </a:r>
            <a:r>
              <a:rPr lang="en-US" sz="1600" dirty="0" smtClean="0"/>
              <a:t>nd methods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/>
              <a:t>Specialization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Derived classes special the behavior of their ancestor class.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92D050"/>
                </a:solidFill>
              </a:rPr>
              <a:t>LabVIEW Objects  behave exactly like other LabVIEW data types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92D050"/>
                </a:solidFill>
              </a:rPr>
              <a:t>They are following the dataflow paradigm!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52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Cons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0"/>
            <a:ext cx="8172000" cy="4689320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There are no real cons.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(Copy-) Constructors </a:t>
            </a:r>
            <a:r>
              <a:rPr lang="en-US" sz="1600" b="1" dirty="0"/>
              <a:t>a</a:t>
            </a:r>
            <a:r>
              <a:rPr lang="en-US" sz="1600" b="1" dirty="0" smtClean="0"/>
              <a:t>nd Destructors are not existing.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They are simply not necessary.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LabVIEW Objects behave the same as other LabVIEW data types.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Attributes are always private.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They cannot be displayed or changed directly on the front panel.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err="1" smtClean="0"/>
              <a:t>XControls</a:t>
            </a:r>
            <a:r>
              <a:rPr lang="en-US" sz="1400" dirty="0" smtClean="0"/>
              <a:t> are the solution for this problem.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err="1" smtClean="0"/>
              <a:t>XControls</a:t>
            </a:r>
            <a:r>
              <a:rPr lang="en-US" sz="1100" dirty="0" smtClean="0"/>
              <a:t> can also be used as probes.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Polymorphic class-VIs are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Parameters could be implemented as derived class of a common ancestor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Parameters as Variant.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smtClean="0"/>
              <a:t>Especially Variant-Attributes.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Multiple inheritance is not supported.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An alternative is the </a:t>
            </a:r>
            <a:r>
              <a:rPr lang="en-US" sz="1400" b="1" dirty="0" smtClean="0"/>
              <a:t>Composition design pattern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References to Objects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Dataflow: </a:t>
            </a:r>
            <a:r>
              <a:rPr lang="en-US" sz="1400" i="1" dirty="0" smtClean="0"/>
              <a:t>Single Element Sized Queue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i="1" dirty="0" smtClean="0"/>
              <a:t>Data Value Reference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100" dirty="0" smtClean="0"/>
              <a:t>Danger of deadlocks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963" y="4509120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4427984" y="5013176"/>
            <a:ext cx="250368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062" y="5463505"/>
            <a:ext cx="2257426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9"/>
          <p:cNvCxnSpPr/>
          <p:nvPr/>
        </p:nvCxnSpPr>
        <p:spPr>
          <a:xfrm>
            <a:off x="3115246" y="5949280"/>
            <a:ext cx="41764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355168"/>
            <a:ext cx="8172000" cy="4954152"/>
          </a:xfrm>
        </p:spPr>
        <p:txBody>
          <a:bodyPr/>
          <a:lstStyle/>
          <a:p>
            <a:r>
              <a:rPr lang="en-US" sz="2000" b="1" dirty="0" smtClean="0"/>
              <a:t>Possible cases for the application of LVOOP classes: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Cluster or type definitions, which become potentially extended, can be replaced with classes.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Derives classes add attributes to the ancestor class.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Replacement of data type dependent (e.g. </a:t>
            </a:r>
            <a:r>
              <a:rPr lang="en-US" sz="2000" i="1" dirty="0" smtClean="0"/>
              <a:t>Enumeration</a:t>
            </a:r>
            <a:r>
              <a:rPr lang="en-US" sz="2000" dirty="0" smtClean="0"/>
              <a:t>) </a:t>
            </a:r>
            <a:r>
              <a:rPr lang="en-US" sz="2000" i="1" dirty="0" smtClean="0"/>
              <a:t>Case</a:t>
            </a:r>
            <a:r>
              <a:rPr lang="en-US" sz="2000" dirty="0" smtClean="0"/>
              <a:t>-Structures by </a:t>
            </a:r>
            <a:r>
              <a:rPr lang="en-US" sz="2000" i="1" dirty="0" smtClean="0"/>
              <a:t>dynamic dispatching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Dependent of the objects class the correct corresponding </a:t>
            </a:r>
            <a:br>
              <a:rPr lang="en-US" sz="1800" dirty="0" smtClean="0"/>
            </a:br>
            <a:r>
              <a:rPr lang="en-US" sz="1800" i="1" dirty="0" smtClean="0"/>
              <a:t>Override</a:t>
            </a:r>
            <a:r>
              <a:rPr lang="en-US" sz="1800" dirty="0" smtClean="0"/>
              <a:t>-VI </a:t>
            </a:r>
            <a:r>
              <a:rPr lang="en-US" sz="1800" dirty="0" smtClean="0"/>
              <a:t>is called.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Development of generic </a:t>
            </a:r>
            <a:r>
              <a:rPr lang="en-US" sz="2000" dirty="0"/>
              <a:t>f</a:t>
            </a:r>
            <a:r>
              <a:rPr lang="en-US" sz="2000" dirty="0" smtClean="0"/>
              <a:t>rameworks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The application layer uses base classes only.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400" dirty="0" smtClean="0"/>
              <a:t>Details are implemented in derived classes.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5" name="Gerade Verbindung mit Pfeil 17"/>
          <p:cNvCxnSpPr/>
          <p:nvPr/>
        </p:nvCxnSpPr>
        <p:spPr>
          <a:xfrm>
            <a:off x="2699792" y="4900114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97287"/>
            <a:ext cx="186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85" y="3804415"/>
            <a:ext cx="3010366" cy="179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23"/>
          <p:cNvCxnSpPr/>
          <p:nvPr/>
        </p:nvCxnSpPr>
        <p:spPr>
          <a:xfrm>
            <a:off x="2555776" y="3964010"/>
            <a:ext cx="2088232" cy="672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22"/>
          <p:cNvCxnSpPr/>
          <p:nvPr/>
        </p:nvCxnSpPr>
        <p:spPr>
          <a:xfrm flipV="1">
            <a:off x="4860032" y="3933056"/>
            <a:ext cx="1107053" cy="742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6" y="4490539"/>
            <a:ext cx="2190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8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28" y="1416042"/>
            <a:ext cx="7252740" cy="214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configuration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43" y="3037284"/>
            <a:ext cx="30765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3203848" y="3334340"/>
            <a:ext cx="53270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[Sec_2]</a:t>
            </a:r>
          </a:p>
          <a:p>
            <a:r>
              <a:rPr lang="de-DE" sz="1600" dirty="0" err="1" smtClean="0"/>
              <a:t>ClassPath</a:t>
            </a:r>
            <a:r>
              <a:rPr lang="de-DE" sz="1600" dirty="0" smtClean="0"/>
              <a:t>="C:\...\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2.lvclass"</a:t>
            </a:r>
          </a:p>
          <a:p>
            <a:r>
              <a:rPr lang="de-DE" sz="1600" dirty="0" smtClean="0"/>
              <a:t>String 1 = „Two_1"</a:t>
            </a:r>
          </a:p>
          <a:p>
            <a:r>
              <a:rPr lang="de-DE" sz="1600" dirty="0" smtClean="0"/>
              <a:t>String 2 = „Two_2"</a:t>
            </a:r>
          </a:p>
          <a:p>
            <a:endParaRPr lang="de-DE" sz="1600" dirty="0" smtClean="0"/>
          </a:p>
          <a:p>
            <a:r>
              <a:rPr lang="de-DE" sz="1600" dirty="0" smtClean="0"/>
              <a:t>[</a:t>
            </a:r>
            <a:r>
              <a:rPr lang="de-DE" sz="1600" dirty="0"/>
              <a:t>Sec_2a]</a:t>
            </a:r>
          </a:p>
          <a:p>
            <a:r>
              <a:rPr lang="de-DE" sz="1600" dirty="0" err="1"/>
              <a:t>ClassPath</a:t>
            </a:r>
            <a:r>
              <a:rPr lang="de-DE" sz="1600" dirty="0"/>
              <a:t>="C</a:t>
            </a:r>
            <a:r>
              <a:rPr lang="de-DE" sz="1600" dirty="0" smtClean="0"/>
              <a:t>:\...\</a:t>
            </a:r>
            <a:r>
              <a:rPr lang="de-DE" sz="1600" dirty="0" err="1" smtClean="0"/>
              <a:t>Classes</a:t>
            </a:r>
            <a:r>
              <a:rPr lang="de-DE" sz="1600" dirty="0" smtClean="0"/>
              <a:t>\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</a:t>
            </a:r>
            <a:r>
              <a:rPr lang="de-DE" sz="1600" dirty="0"/>
              <a:t>2a\</a:t>
            </a:r>
            <a:r>
              <a:rPr lang="de-DE" sz="1600" dirty="0" err="1"/>
              <a:t>Section</a:t>
            </a:r>
            <a:r>
              <a:rPr lang="de-DE" sz="1600" dirty="0"/>
              <a:t> 2a.lvclass"</a:t>
            </a:r>
          </a:p>
          <a:p>
            <a:r>
              <a:rPr lang="de-DE" sz="1600" dirty="0"/>
              <a:t>String 1 = </a:t>
            </a:r>
            <a:r>
              <a:rPr lang="de-DE" sz="1600" dirty="0" smtClean="0"/>
              <a:t>„Two_a_1</a:t>
            </a:r>
            <a:r>
              <a:rPr lang="de-DE" sz="1600" dirty="0"/>
              <a:t>"</a:t>
            </a:r>
          </a:p>
          <a:p>
            <a:r>
              <a:rPr lang="de-DE" sz="1600" dirty="0"/>
              <a:t>String 2 = </a:t>
            </a:r>
            <a:r>
              <a:rPr lang="de-DE" sz="1600" dirty="0" smtClean="0"/>
              <a:t>„Two_a_2</a:t>
            </a:r>
            <a:r>
              <a:rPr lang="de-DE" sz="1600" dirty="0"/>
              <a:t>"</a:t>
            </a:r>
          </a:p>
          <a:p>
            <a:r>
              <a:rPr lang="de-DE" sz="1600" dirty="0"/>
              <a:t>Path = "/F/</a:t>
            </a:r>
            <a:r>
              <a:rPr lang="de-DE" sz="1600" dirty="0" err="1"/>
              <a:t>tmp</a:t>
            </a:r>
            <a:r>
              <a:rPr lang="de-DE" sz="1600" dirty="0"/>
              <a:t>"</a:t>
            </a:r>
          </a:p>
          <a:p>
            <a:r>
              <a:rPr lang="de-DE" sz="1600" dirty="0"/>
              <a:t>I32 = -345    </a:t>
            </a:r>
          </a:p>
          <a:p>
            <a:r>
              <a:rPr lang="de-DE" sz="1600" dirty="0"/>
              <a:t>U32 = 456 </a:t>
            </a:r>
          </a:p>
        </p:txBody>
      </p:sp>
    </p:spTree>
    <p:extLst>
      <p:ext uri="{BB962C8B-B14F-4D97-AF65-F5344CB8AC3E}">
        <p14:creationId xmlns:p14="http://schemas.microsoft.com/office/powerpoint/2010/main" val="2914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032" y="1419976"/>
            <a:ext cx="5134500" cy="1635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configuration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717032"/>
            <a:ext cx="8648701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7"/>
          <p:cNvCxnSpPr/>
          <p:nvPr/>
        </p:nvCxnSpPr>
        <p:spPr>
          <a:xfrm flipH="1">
            <a:off x="1475656" y="2492896"/>
            <a:ext cx="3168352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9"/>
          <p:cNvCxnSpPr/>
          <p:nvPr/>
        </p:nvCxnSpPr>
        <p:spPr>
          <a:xfrm>
            <a:off x="5004048" y="2492896"/>
            <a:ext cx="26642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2050"/>
          <p:cNvSpPr/>
          <p:nvPr/>
        </p:nvSpPr>
        <p:spPr>
          <a:xfrm>
            <a:off x="4860032" y="4835727"/>
            <a:ext cx="648072" cy="707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2"/>
          <p:cNvSpPr txBox="1"/>
          <p:nvPr/>
        </p:nvSpPr>
        <p:spPr>
          <a:xfrm>
            <a:off x="3098011" y="443711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Factory Pattern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02039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Example: Read Section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40" y="4969936"/>
            <a:ext cx="5431612" cy="126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61517"/>
            <a:ext cx="39243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13" y="5022468"/>
            <a:ext cx="3211737" cy="123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Gerade Verbindung 19"/>
          <p:cNvCxnSpPr/>
          <p:nvPr/>
        </p:nvCxnSpPr>
        <p:spPr>
          <a:xfrm flipV="1">
            <a:off x="3851920" y="5022469"/>
            <a:ext cx="3096080" cy="61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1"/>
          <p:cNvCxnSpPr/>
          <p:nvPr/>
        </p:nvCxnSpPr>
        <p:spPr>
          <a:xfrm>
            <a:off x="3851920" y="5877272"/>
            <a:ext cx="3024336" cy="38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22"/>
          <p:cNvSpPr txBox="1"/>
          <p:nvPr/>
        </p:nvSpPr>
        <p:spPr>
          <a:xfrm>
            <a:off x="3203848" y="220486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Derived class (</a:t>
            </a:r>
            <a:r>
              <a:rPr lang="en-US" i="1" dirty="0" smtClean="0"/>
              <a:t>protected, override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feld 23"/>
          <p:cNvSpPr txBox="1"/>
          <p:nvPr/>
        </p:nvSpPr>
        <p:spPr>
          <a:xfrm>
            <a:off x="1115616" y="461618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Ancestor class</a:t>
            </a:r>
            <a:endParaRPr lang="en-US" dirty="0"/>
          </a:p>
        </p:txBody>
      </p:sp>
      <p:sp>
        <p:nvSpPr>
          <p:cNvPr id="20" name="Textfeld 24"/>
          <p:cNvSpPr txBox="1"/>
          <p:nvPr/>
        </p:nvSpPr>
        <p:spPr>
          <a:xfrm>
            <a:off x="5580112" y="465313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Ini</a:t>
            </a:r>
            <a:r>
              <a:rPr lang="en-US" dirty="0" smtClean="0"/>
              <a:t>-File class (</a:t>
            </a:r>
            <a:r>
              <a:rPr lang="en-US" i="1" dirty="0" smtClean="0"/>
              <a:t>public, </a:t>
            </a:r>
            <a:r>
              <a:rPr lang="en-US" i="1" dirty="0" smtClean="0"/>
              <a:t>override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feld 25"/>
          <p:cNvSpPr txBox="1"/>
          <p:nvPr/>
        </p:nvSpPr>
        <p:spPr>
          <a:xfrm>
            <a:off x="755576" y="883189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Section class (</a:t>
            </a:r>
            <a:r>
              <a:rPr lang="en-US" i="1" dirty="0" smtClean="0"/>
              <a:t>public, static</a:t>
            </a:r>
            <a:r>
              <a:rPr lang="en-US" dirty="0" smtClean="0"/>
              <a:t>) (</a:t>
            </a:r>
            <a:r>
              <a:rPr lang="en-US" i="1" dirty="0" smtClean="0"/>
              <a:t>Channeling Pattern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36912"/>
            <a:ext cx="8602028" cy="202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Gerade Verbindung 10"/>
          <p:cNvCxnSpPr/>
          <p:nvPr/>
        </p:nvCxnSpPr>
        <p:spPr>
          <a:xfrm>
            <a:off x="1187624" y="2183264"/>
            <a:ext cx="648072" cy="45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1475656" y="1886766"/>
            <a:ext cx="6310003" cy="750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4"/>
          <p:cNvCxnSpPr/>
          <p:nvPr/>
        </p:nvCxnSpPr>
        <p:spPr>
          <a:xfrm flipH="1">
            <a:off x="1115616" y="3140968"/>
            <a:ext cx="1080120" cy="184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7"/>
          <p:cNvCxnSpPr/>
          <p:nvPr/>
        </p:nvCxnSpPr>
        <p:spPr>
          <a:xfrm>
            <a:off x="2518564" y="3140968"/>
            <a:ext cx="2053436" cy="182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10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dirty="0" err="1" smtClean="0"/>
              <a:t>Menue</a:t>
            </a:r>
            <a:r>
              <a:rPr lang="en-US" sz="1800" dirty="0" smtClean="0"/>
              <a:t>&gt;Help&gt;LabVIEW </a:t>
            </a:r>
            <a:r>
              <a:rPr lang="en-US" sz="1800" dirty="0"/>
              <a:t>Help... -&gt; Contents -&gt; Fundamentals -&gt; LabVIEW Object-Oriented Programming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LabVIEW </a:t>
            </a:r>
            <a:r>
              <a:rPr lang="en-US" sz="1800" smtClean="0"/>
              <a:t>Menue&gt;Help&gt; </a:t>
            </a:r>
            <a:r>
              <a:rPr lang="en-US" sz="1800" dirty="0"/>
              <a:t>Find Examples -&gt; Browse by Task -&gt; Fundamentals -&gt; Object-Oriented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LabVIEW </a:t>
            </a:r>
            <a:r>
              <a:rPr lang="en-US" sz="1800" dirty="0">
                <a:hlinkClick r:id="rId2"/>
              </a:rPr>
              <a:t>Object-Oriented Programming: The Decisions Behind the Design</a:t>
            </a:r>
            <a:r>
              <a:rPr lang="en-US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3"/>
              </a:rPr>
              <a:t>LabVIEW </a:t>
            </a:r>
            <a:r>
              <a:rPr lang="de-DE" sz="1800" dirty="0" err="1">
                <a:hlinkClick r:id="rId3"/>
              </a:rPr>
              <a:t>Object-Oriented</a:t>
            </a:r>
            <a:r>
              <a:rPr lang="de-DE" sz="1800" dirty="0">
                <a:hlinkClick r:id="rId3"/>
              </a:rPr>
              <a:t> </a:t>
            </a:r>
            <a:r>
              <a:rPr lang="de-DE" sz="1800" dirty="0" err="1">
                <a:hlinkClick r:id="rId3"/>
              </a:rPr>
              <a:t>Programming</a:t>
            </a:r>
            <a:r>
              <a:rPr lang="de-DE" sz="1800" dirty="0">
                <a:hlinkClick r:id="rId3"/>
              </a:rPr>
              <a:t> FAQ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4"/>
              </a:rPr>
              <a:t>Applying Common OO Design Patterns to LabVIEW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5"/>
              </a:rPr>
              <a:t>HGF </a:t>
            </a:r>
            <a:r>
              <a:rPr lang="de-DE" sz="1800" dirty="0" err="1">
                <a:hlinkClick r:id="rId5"/>
              </a:rPr>
              <a:t>Baseclass</a:t>
            </a:r>
            <a:r>
              <a:rPr lang="de-DE" sz="1800" dirty="0">
                <a:hlinkClick r:id="rId5"/>
              </a:rPr>
              <a:t> Library</a:t>
            </a:r>
            <a:r>
              <a:rPr lang="de-DE" sz="180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>
                <a:hlinkClick r:id="rId6"/>
              </a:rPr>
              <a:t>Mobile Agent System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de-DE" sz="1800" dirty="0" err="1">
                <a:hlinkClick r:id="rId7"/>
              </a:rPr>
              <a:t>Actor</a:t>
            </a:r>
            <a:r>
              <a:rPr lang="de-DE" sz="1800" dirty="0">
                <a:hlinkClick r:id="rId7"/>
              </a:rPr>
              <a:t> Framework</a:t>
            </a:r>
            <a:endParaRPr lang="de-DE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hlinkClick r:id="rId8"/>
              </a:rPr>
              <a:t>Measurement Abstraction and Model-View-Controller (MVC) Project with Actor Framework in LabVIEW </a:t>
            </a:r>
            <a:endParaRPr lang="en-US" sz="1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i="1" dirty="0" smtClean="0"/>
              <a:t>Thanks </a:t>
            </a:r>
            <a:r>
              <a:rPr lang="en-US" sz="1800" i="1" dirty="0"/>
              <a:t>to Stephen Mercer for his contributions to web documents &amp; </a:t>
            </a:r>
            <a:r>
              <a:rPr lang="en-US" sz="1800" i="1" dirty="0" smtClean="0"/>
              <a:t>discussions</a:t>
            </a: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86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 curious about LVOOP?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Programming concept: Actors</a:t>
            </a:r>
            <a:br>
              <a:rPr lang="en-US" sz="2000" i="1" dirty="0" smtClean="0"/>
            </a:br>
            <a:r>
              <a:rPr lang="en-US" sz="2000" i="1" dirty="0" smtClean="0"/>
              <a:t>Object oriented approach – Actor Framework Template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Hands-On-Course:</a:t>
            </a:r>
            <a:br>
              <a:rPr lang="en-US" dirty="0" smtClean="0"/>
            </a:br>
            <a:r>
              <a:rPr lang="en-US" dirty="0" smtClean="0"/>
              <a:t>Opportunity to gain experience in LVOOP.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Create classes in LabVIEW Project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Attributes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Methods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Access rights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smtClean="0"/>
              <a:t>Dynamic Dispatching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i="1" dirty="0" smtClean="0"/>
              <a:t>Overwriting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Simple design patterns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NI Actor-Framework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Seite </a:t>
            </a:r>
            <a:fld id="{55F62EA0-758B-4537-9710-503CC04D4AE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2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Prerequisites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Motivation: Standard handling of configuration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Insertion: LabVIEW 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LVOOP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Classes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O</a:t>
            </a:r>
            <a:r>
              <a:rPr lang="en-US" dirty="0" smtClean="0"/>
              <a:t>bjects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Inheritance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Pros </a:t>
            </a:r>
            <a:r>
              <a:rPr lang="en-US" dirty="0"/>
              <a:t>a</a:t>
            </a:r>
            <a:r>
              <a:rPr lang="en-US" dirty="0" smtClean="0"/>
              <a:t>nd Cons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Application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Example: Object oriented handling of configuration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4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LabVIEW  Basics 1 &amp; 2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Project Explorer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Libraries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b="1" dirty="0" smtClean="0"/>
              <a:t>Dataflow concept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Is knowledge about object oriented programming necessary?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u="sng" dirty="0" smtClean="0"/>
              <a:t>No!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LabVIEW-Classes enables a developer to define his own data types, that provide much more abilities than (strict) type-definitions.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Experience with conventional OO programming languages, e.g. C++ or Java, is maybe confusing.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1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32" y="2514193"/>
            <a:ext cx="8685848" cy="278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</a:t>
            </a:r>
            <a:r>
              <a:rPr lang="en-US" dirty="0" smtClean="0"/>
              <a:t>onfiguration from </a:t>
            </a:r>
            <a:r>
              <a:rPr lang="en-US" dirty="0" err="1" smtClean="0"/>
              <a:t>ini</a:t>
            </a:r>
            <a:r>
              <a:rPr lang="en-US" dirty="0" smtClean="0"/>
              <a:t>-file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620001"/>
            <a:ext cx="8172000" cy="94490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Simple example: </a:t>
            </a:r>
            <a:r>
              <a:rPr lang="en-US" i="1" dirty="0" smtClean="0"/>
              <a:t>Read Configuration File.vi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Explicit reading of simple LabVIEW data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extfeld 7"/>
          <p:cNvSpPr txBox="1"/>
          <p:nvPr/>
        </p:nvSpPr>
        <p:spPr>
          <a:xfrm>
            <a:off x="1979712" y="400506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[Section 1]</a:t>
            </a:r>
          </a:p>
          <a:p>
            <a:r>
              <a:rPr lang="en-US" dirty="0"/>
              <a:t>Boolean=True</a:t>
            </a:r>
          </a:p>
          <a:p>
            <a:r>
              <a:rPr lang="en-US" dirty="0"/>
              <a:t>Double=123</a:t>
            </a:r>
          </a:p>
          <a:p>
            <a:r>
              <a:rPr lang="en-US" dirty="0" smtClean="0"/>
              <a:t>Path=“F:\</a:t>
            </a:r>
            <a:r>
              <a:rPr lang="en-US" dirty="0" err="1" smtClean="0"/>
              <a:t>tmp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  <a:p>
            <a:r>
              <a:rPr lang="en-US" dirty="0"/>
              <a:t>[Section 2]</a:t>
            </a:r>
          </a:p>
          <a:p>
            <a:r>
              <a:rPr lang="en-US" dirty="0"/>
              <a:t>String 1</a:t>
            </a:r>
            <a:r>
              <a:rPr lang="en-US" dirty="0" smtClean="0"/>
              <a:t>=“one"</a:t>
            </a:r>
            <a:endParaRPr lang="en-US" dirty="0"/>
          </a:p>
          <a:p>
            <a:r>
              <a:rPr lang="en-US" dirty="0"/>
              <a:t>String 2</a:t>
            </a:r>
            <a:r>
              <a:rPr lang="en-US" dirty="0" smtClean="0"/>
              <a:t>=“two"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5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174951"/>
            <a:ext cx="85820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77255"/>
            <a:ext cx="8172000" cy="648072"/>
          </a:xfrm>
        </p:spPr>
        <p:txBody>
          <a:bodyPr/>
          <a:lstStyle/>
          <a:p>
            <a:r>
              <a:rPr lang="de-DE" dirty="0" err="1"/>
              <a:t>C</a:t>
            </a:r>
            <a:r>
              <a:rPr lang="de-DE" dirty="0" err="1" smtClean="0"/>
              <a:t>onfiguration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Type </a:t>
            </a:r>
            <a:r>
              <a:rPr lang="de-DE" dirty="0" err="1" smtClean="0"/>
              <a:t>Definitions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6048216" cy="269016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Configuration is Cluster of Clusters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Each cluster is a separate type definition (.</a:t>
            </a:r>
            <a:r>
              <a:rPr lang="en-US" sz="1800" dirty="0" err="1" smtClean="0"/>
              <a:t>ctl</a:t>
            </a:r>
            <a:r>
              <a:rPr lang="en-US" sz="1800" dirty="0" smtClean="0"/>
              <a:t>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Configuration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Section 1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600" dirty="0" smtClean="0"/>
              <a:t>Section 2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Pros: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One output wire left only!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800" dirty="0" smtClean="0"/>
              <a:t>Change of type definition applies to all callers.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60" y="-27605"/>
            <a:ext cx="2524125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 flipV="1">
            <a:off x="5220072" y="764704"/>
            <a:ext cx="244827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88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with LVOOP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5256128" cy="3528392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Extensibility: e.g. device parameters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Many devices of the same type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Many different device types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Some similar, but slightly different, device models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Different storage options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Database, Registry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err="1" smtClean="0"/>
              <a:t>Ini</a:t>
            </a:r>
            <a:r>
              <a:rPr lang="en-US" sz="1600" dirty="0" smtClean="0"/>
              <a:t>-, XML-File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err="1" smtClean="0"/>
              <a:t>Ansatz</a:t>
            </a:r>
            <a:r>
              <a:rPr lang="en-US" sz="1800" dirty="0" smtClean="0"/>
              <a:t> for solution: </a:t>
            </a:r>
            <a:r>
              <a:rPr lang="en-US" sz="1800" i="1" dirty="0" smtClean="0"/>
              <a:t>Configuration</a:t>
            </a:r>
            <a:r>
              <a:rPr lang="en-US" sz="1600" dirty="0" smtClean="0"/>
              <a:t>-</a:t>
            </a:r>
            <a:r>
              <a:rPr lang="en-US" sz="1600" dirty="0"/>
              <a:t>C</a:t>
            </a:r>
            <a:r>
              <a:rPr lang="en-US" sz="1600" dirty="0" smtClean="0"/>
              <a:t>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</a:t>
            </a:r>
            <a:r>
              <a:rPr lang="en-US" sz="1600" dirty="0" smtClean="0"/>
              <a:t>erived classes of </a:t>
            </a:r>
            <a:r>
              <a:rPr lang="en-US" sz="1800" i="1" dirty="0" smtClean="0"/>
              <a:t>Section</a:t>
            </a:r>
            <a:r>
              <a:rPr lang="en-US" sz="1600" dirty="0" smtClean="0"/>
              <a:t> describe different device types </a:t>
            </a:r>
            <a:r>
              <a:rPr lang="en-US" sz="1600" dirty="0"/>
              <a:t>a</a:t>
            </a:r>
            <a:r>
              <a:rPr lang="en-US" sz="1600" dirty="0" smtClean="0"/>
              <a:t>nd models 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/>
              <a:t>Derived classes of </a:t>
            </a:r>
            <a:r>
              <a:rPr lang="en-US" sz="1800" i="1" dirty="0" smtClean="0"/>
              <a:t>Interface</a:t>
            </a:r>
            <a:r>
              <a:rPr lang="en-US" sz="1600" dirty="0" smtClean="0"/>
              <a:t> implement the</a:t>
            </a:r>
            <a:br>
              <a:rPr lang="en-US" sz="1600" dirty="0" smtClean="0"/>
            </a:br>
            <a:r>
              <a:rPr lang="en-US" sz="1600" dirty="0" smtClean="0"/>
              <a:t>special access to storage media.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633485" y="1484784"/>
            <a:ext cx="35670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[Sec_0]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1\Section 1.lvclass"</a:t>
            </a:r>
          </a:p>
          <a:p>
            <a:r>
              <a:rPr lang="en-US" sz="1050" dirty="0" smtClean="0"/>
              <a:t>Boolean = TRUE    </a:t>
            </a:r>
          </a:p>
          <a:p>
            <a:r>
              <a:rPr lang="en-US" sz="1050" dirty="0" smtClean="0"/>
              <a:t>Double = 1.230000    </a:t>
            </a:r>
          </a:p>
          <a:p>
            <a:r>
              <a:rPr lang="en-US" sz="1050" dirty="0" smtClean="0"/>
              <a:t>String = "Null"</a:t>
            </a:r>
          </a:p>
          <a:p>
            <a:endParaRPr lang="en-US" sz="1050" dirty="0" smtClean="0"/>
          </a:p>
          <a:p>
            <a:r>
              <a:rPr lang="en-US" sz="1050" dirty="0" smtClean="0"/>
              <a:t>[Sec_1]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1\Section 1.lvclass"</a:t>
            </a:r>
          </a:p>
          <a:p>
            <a:r>
              <a:rPr lang="en-US" sz="1050" dirty="0" smtClean="0"/>
              <a:t>Boolean = False    </a:t>
            </a:r>
          </a:p>
          <a:p>
            <a:r>
              <a:rPr lang="en-US" sz="1050" dirty="0" smtClean="0"/>
              <a:t>Double = 2.340000    </a:t>
            </a:r>
          </a:p>
          <a:p>
            <a:r>
              <a:rPr lang="en-US" sz="1050" dirty="0" smtClean="0"/>
              <a:t>String = “One"</a:t>
            </a:r>
          </a:p>
          <a:p>
            <a:endParaRPr lang="en-US" sz="1050" dirty="0" smtClean="0"/>
          </a:p>
          <a:p>
            <a:r>
              <a:rPr lang="en-US" sz="1050" dirty="0" smtClean="0"/>
              <a:t>[Sec_2]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2\Section 2.lvclass"</a:t>
            </a:r>
          </a:p>
          <a:p>
            <a:r>
              <a:rPr lang="en-US" sz="1050" dirty="0" smtClean="0"/>
              <a:t>String 1 = “Two_1"</a:t>
            </a:r>
          </a:p>
          <a:p>
            <a:r>
              <a:rPr lang="en-US" sz="1050" dirty="0" smtClean="0"/>
              <a:t>String 2 = “Two_2"</a:t>
            </a:r>
          </a:p>
          <a:p>
            <a:endParaRPr lang="en-US" sz="1050" dirty="0" smtClean="0"/>
          </a:p>
          <a:p>
            <a:r>
              <a:rPr lang="en-US" sz="1050" dirty="0" smtClean="0"/>
              <a:t>[Sec_2a]</a:t>
            </a:r>
          </a:p>
          <a:p>
            <a:r>
              <a:rPr lang="en-US" sz="1050" dirty="0" err="1" smtClean="0"/>
              <a:t>ClassPath</a:t>
            </a:r>
            <a:r>
              <a:rPr lang="en-US" sz="1050" dirty="0" smtClean="0"/>
              <a:t>="C:\...\Classes\Section 2a\Section 2a.lvclass"</a:t>
            </a:r>
          </a:p>
          <a:p>
            <a:r>
              <a:rPr lang="en-US" sz="1050" dirty="0" smtClean="0"/>
              <a:t>String 1 = “Two_a_1"</a:t>
            </a:r>
          </a:p>
          <a:p>
            <a:r>
              <a:rPr lang="en-US" sz="1050" dirty="0" smtClean="0"/>
              <a:t>String 2 = “Two_a_2"</a:t>
            </a:r>
          </a:p>
          <a:p>
            <a:r>
              <a:rPr lang="en-US" sz="1050" dirty="0" smtClean="0"/>
              <a:t>Path = "/F/</a:t>
            </a:r>
            <a:r>
              <a:rPr lang="en-US" sz="1050" dirty="0" err="1" smtClean="0"/>
              <a:t>tmp</a:t>
            </a:r>
            <a:r>
              <a:rPr lang="en-US" sz="1050" dirty="0" smtClean="0"/>
              <a:t>"</a:t>
            </a:r>
          </a:p>
          <a:p>
            <a:r>
              <a:rPr lang="en-US" sz="1050" dirty="0" smtClean="0"/>
              <a:t>I32 = -345    </a:t>
            </a:r>
          </a:p>
          <a:p>
            <a:r>
              <a:rPr lang="en-US" sz="1050" dirty="0" smtClean="0"/>
              <a:t>U32 = 456 </a:t>
            </a:r>
            <a:endParaRPr lang="en-US" sz="105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4561958"/>
            <a:ext cx="1835696" cy="2296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013176"/>
            <a:ext cx="38576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4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Insertion: </a:t>
            </a:r>
            <a:r>
              <a:rPr lang="de-DE" dirty="0"/>
              <a:t>LabVIEW </a:t>
            </a:r>
            <a:r>
              <a:rPr lang="de-DE" dirty="0" err="1" smtClean="0"/>
              <a:t>Dataflow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8000" y="1484784"/>
            <a:ext cx="8172000" cy="4752528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FF0000"/>
                </a:solidFill>
              </a:rPr>
              <a:t>No variables are existing in LabVIEW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There are data sources </a:t>
            </a:r>
            <a:r>
              <a:rPr lang="en-US" sz="1600" dirty="0"/>
              <a:t>a</a:t>
            </a:r>
            <a:r>
              <a:rPr lang="en-US" sz="1600" dirty="0" smtClean="0"/>
              <a:t>nd data sinks!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A priori it is not clear from where data is originating! E.g.: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From front panel controls in case of interactive mode.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From calling VI as parameter via connector pane.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Local </a:t>
            </a:r>
            <a:r>
              <a:rPr lang="en-US" sz="1600" dirty="0"/>
              <a:t>a</a:t>
            </a:r>
            <a:r>
              <a:rPr lang="en-US" sz="1600" dirty="0" smtClean="0"/>
              <a:t>nd global variables are not really variables with respect to common sense, but different places in memory which are copied by LabVIEW Runtime-Engine asynchronously. This can lead to unintentional </a:t>
            </a:r>
            <a:r>
              <a:rPr lang="en-US" sz="1600" i="1" dirty="0" smtClean="0"/>
              <a:t>race conditions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C</a:t>
            </a:r>
            <a:r>
              <a:rPr lang="en-US" sz="1800" dirty="0" smtClean="0">
                <a:solidFill>
                  <a:srgbClr val="FF0000"/>
                </a:solidFill>
              </a:rPr>
              <a:t>opies of data are created at wire forks.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 compiler is responsible to maintain a minimum number of copies to be used.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Therefore LabVIEW is inherent </a:t>
            </a:r>
            <a:r>
              <a:rPr lang="en-US" sz="1600" i="1" dirty="0" smtClean="0"/>
              <a:t>thread-save</a:t>
            </a:r>
            <a:r>
              <a:rPr lang="en-US" sz="1600" dirty="0" smtClean="0"/>
              <a:t>!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LabVIEW provides several options to transport data safely with respect to data flow without race conditions between different threads, VIs or loops.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Queues, Notifications, FGV optionally protected by Semaphore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1" dirty="0" smtClean="0">
                <a:solidFill>
                  <a:srgbClr val="92D050"/>
                </a:solidFill>
              </a:rPr>
              <a:t>That’s all true for LabVIEW Objects, too!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2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               LVOOP Objects </a:t>
            </a:r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123728" y="1441877"/>
            <a:ext cx="6984776" cy="3499291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An </a:t>
            </a:r>
            <a:r>
              <a:rPr lang="en-US" sz="1800" b="1" dirty="0" smtClean="0">
                <a:solidFill>
                  <a:srgbClr val="FF0000"/>
                </a:solidFill>
              </a:rPr>
              <a:t>Object </a:t>
            </a:r>
            <a:r>
              <a:rPr lang="en-US" sz="1800" dirty="0" smtClean="0"/>
              <a:t>is an </a:t>
            </a:r>
            <a:r>
              <a:rPr lang="en-US" sz="1800" b="1" dirty="0" smtClean="0">
                <a:solidFill>
                  <a:srgbClr val="FF0000"/>
                </a:solidFill>
              </a:rPr>
              <a:t>Instance</a:t>
            </a:r>
            <a:r>
              <a:rPr lang="en-US" sz="1800" dirty="0" smtClean="0"/>
              <a:t> of a Class.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dirty="0" smtClean="0"/>
              <a:t>Comparison: </a:t>
            </a:r>
            <a:r>
              <a:rPr lang="en-US" sz="1600" b="1" dirty="0" smtClean="0"/>
              <a:t>Class: cooking recipe </a:t>
            </a:r>
            <a:r>
              <a:rPr lang="en-US" sz="1600" dirty="0" smtClean="0"/>
              <a:t>-&gt; </a:t>
            </a:r>
            <a:r>
              <a:rPr lang="en-US" sz="1600" b="1" dirty="0" smtClean="0">
                <a:solidFill>
                  <a:srgbClr val="FF0000"/>
                </a:solidFill>
              </a:rPr>
              <a:t>Object: real meal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/>
              <a:t>A</a:t>
            </a:r>
            <a:r>
              <a:rPr lang="en-US" sz="1800" dirty="0" smtClean="0"/>
              <a:t> </a:t>
            </a:r>
            <a:r>
              <a:rPr lang="en-US" sz="1800" b="1" dirty="0" smtClean="0"/>
              <a:t>LabVIEW Class </a:t>
            </a:r>
            <a:r>
              <a:rPr lang="en-US" sz="1800" dirty="0" smtClean="0"/>
              <a:t>has following properties: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Attributes</a:t>
            </a:r>
            <a:r>
              <a:rPr lang="en-US" sz="1600" dirty="0" smtClean="0"/>
              <a:t> are defined in </a:t>
            </a:r>
            <a:r>
              <a:rPr lang="en-US" sz="1600" i="1" dirty="0" smtClean="0"/>
              <a:t>Cluster of Class Private Data</a:t>
            </a:r>
            <a:r>
              <a:rPr lang="en-US" sz="16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600" b="1" dirty="0" smtClean="0"/>
              <a:t>Methods</a:t>
            </a:r>
            <a:r>
              <a:rPr lang="en-US" sz="1600" dirty="0" smtClean="0"/>
              <a:t> are </a:t>
            </a:r>
            <a:r>
              <a:rPr lang="en-US" sz="1600" b="1" dirty="0" smtClean="0"/>
              <a:t>VI</a:t>
            </a:r>
            <a:r>
              <a:rPr lang="en-US" sz="1600" dirty="0" smtClean="0"/>
              <a:t>s, that read or modify attributes.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Data-Access-</a:t>
            </a:r>
            <a:r>
              <a:rPr lang="en-US" sz="1200" b="1" dirty="0" smtClean="0"/>
              <a:t>VI</a:t>
            </a:r>
            <a:r>
              <a:rPr lang="en-US" sz="1200" dirty="0" smtClean="0"/>
              <a:t>s (</a:t>
            </a:r>
            <a:r>
              <a:rPr lang="en-US" sz="1200" dirty="0" err="1" smtClean="0"/>
              <a:t>Accessors</a:t>
            </a:r>
            <a:r>
              <a:rPr lang="en-US" sz="1200" dirty="0" smtClean="0"/>
              <a:t>): read or write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Other </a:t>
            </a:r>
            <a:r>
              <a:rPr lang="en-US" sz="1200" b="1" dirty="0" smtClean="0"/>
              <a:t>VI</a:t>
            </a:r>
            <a:r>
              <a:rPr lang="en-US" sz="1200" dirty="0" smtClean="0"/>
              <a:t>s, that modify attribute data.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200" dirty="0" smtClean="0"/>
              <a:t>Access Scope: (Who is allowed to call VIs?)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Private (Community): </a:t>
            </a:r>
            <a:r>
              <a:rPr lang="en-US" sz="1100" b="1" dirty="0" smtClean="0"/>
              <a:t>VI</a:t>
            </a:r>
            <a:r>
              <a:rPr lang="en-US" sz="1100" dirty="0" smtClean="0"/>
              <a:t>s of that class only (and friends)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Protected: 	       </a:t>
            </a:r>
            <a:r>
              <a:rPr lang="en-US" sz="1100" b="1" dirty="0" smtClean="0"/>
              <a:t>VI</a:t>
            </a:r>
            <a:r>
              <a:rPr lang="en-US" sz="1100" dirty="0" smtClean="0"/>
              <a:t>s of that class and derived classes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sz="1100" dirty="0" smtClean="0"/>
              <a:t>Public: 	       All </a:t>
            </a:r>
            <a:r>
              <a:rPr lang="en-US" sz="1100" b="1" dirty="0" err="1" smtClean="0"/>
              <a:t>VI</a:t>
            </a:r>
            <a:r>
              <a:rPr lang="en-US" sz="1100" dirty="0" err="1" smtClean="0"/>
              <a:t>s.</a:t>
            </a:r>
            <a:r>
              <a:rPr lang="en-US" sz="1100" dirty="0" smtClean="0"/>
              <a:t> These VIs provide the public interface!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8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3635896" y="4503297"/>
            <a:ext cx="3057525" cy="640457"/>
            <a:chOff x="6012160" y="5236815"/>
            <a:chExt cx="3057525" cy="640457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236815"/>
              <a:ext cx="2657475" cy="161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5524847"/>
              <a:ext cx="3057525" cy="352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6228" cy="412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221088"/>
            <a:ext cx="47434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553075"/>
            <a:ext cx="3381375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3275"/>
            <a:ext cx="2305050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7"/>
          <p:cNvCxnSpPr/>
          <p:nvPr/>
        </p:nvCxnSpPr>
        <p:spPr>
          <a:xfrm>
            <a:off x="1835696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LVOOP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9512" y="1916832"/>
            <a:ext cx="6696744" cy="4167219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Every user class is derived from a base class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b="1" i="1" dirty="0" smtClean="0"/>
              <a:t>LabVIEW Object </a:t>
            </a:r>
            <a:r>
              <a:rPr lang="en-US" dirty="0" smtClean="0"/>
              <a:t>is the ultimate ancestor class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Empty c</a:t>
            </a:r>
            <a:r>
              <a:rPr lang="en-US" i="1" dirty="0" smtClean="0"/>
              <a:t>luster of class private data</a:t>
            </a:r>
            <a:endParaRPr lang="en-US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No methods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sz="1700" b="1" i="1" dirty="0" smtClean="0"/>
              <a:t>Class</a:t>
            </a:r>
            <a:r>
              <a:rPr lang="en-US" dirty="0" smtClean="0"/>
              <a:t> 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inherits properties of its ancestor class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Attributes: Access via </a:t>
            </a:r>
            <a:r>
              <a:rPr lang="en-US" dirty="0" err="1" smtClean="0"/>
              <a:t>accessor</a:t>
            </a:r>
            <a:r>
              <a:rPr lang="en-US" dirty="0"/>
              <a:t>-</a:t>
            </a:r>
            <a:r>
              <a:rPr lang="en-US" b="1" dirty="0" smtClean="0"/>
              <a:t>VI</a:t>
            </a:r>
            <a:r>
              <a:rPr lang="en-US" dirty="0" smtClean="0"/>
              <a:t>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Methods: protected and public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extends the ancestor class with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new attributes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new methods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 smtClean="0"/>
              <a:t>specializes methods of ancestor class</a:t>
            </a:r>
          </a:p>
          <a:p>
            <a:pPr marL="1714500" lvl="3" indent="-342900">
              <a:buFont typeface="Arial" pitchFamily="34" charset="0"/>
              <a:buChar char="•"/>
            </a:pPr>
            <a:r>
              <a:rPr lang="en-US" dirty="0" smtClean="0"/>
              <a:t>overrides </a:t>
            </a:r>
            <a:r>
              <a:rPr lang="en-US" i="1" dirty="0" smtClean="0"/>
              <a:t>Dynamic Dispatch</a:t>
            </a:r>
            <a:r>
              <a:rPr lang="en-US" dirty="0" smtClean="0"/>
              <a:t>-VIs</a:t>
            </a:r>
            <a:br>
              <a:rPr lang="en-US" dirty="0" smtClean="0"/>
            </a:br>
            <a:r>
              <a:rPr lang="en-US" dirty="0" smtClean="0"/>
              <a:t>with Override-</a:t>
            </a:r>
            <a:r>
              <a:rPr lang="en-US" dirty="0" err="1" smtClean="0"/>
              <a:t>VIs.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/>
              <a:t>Seite </a:t>
            </a:r>
            <a:fld id="{55F62EA0-758B-4537-9710-503CC04D4AE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0"/>
            <a:ext cx="21907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Gerade Verbindung mit Pfeil 7"/>
          <p:cNvCxnSpPr/>
          <p:nvPr/>
        </p:nvCxnSpPr>
        <p:spPr>
          <a:xfrm flipV="1">
            <a:off x="6012160" y="2492896"/>
            <a:ext cx="23762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838536"/>
            <a:ext cx="30003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10"/>
          <p:cNvCxnSpPr/>
          <p:nvPr/>
        </p:nvCxnSpPr>
        <p:spPr>
          <a:xfrm>
            <a:off x="6012160" y="2564904"/>
            <a:ext cx="1631652" cy="3096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1" y="2276872"/>
            <a:ext cx="5544616" cy="3802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~5212690">
  <a:themeElements>
    <a:clrScheme name="NI_VIP">
      <a:dk1>
        <a:srgbClr val="90989E"/>
      </a:dk1>
      <a:lt1>
        <a:srgbClr val="FFFFFF"/>
      </a:lt1>
      <a:dk2>
        <a:srgbClr val="FFFFFF"/>
      </a:dk2>
      <a:lt2>
        <a:srgbClr val="FFFFFF"/>
      </a:lt2>
      <a:accent1>
        <a:srgbClr val="90989E"/>
      </a:accent1>
      <a:accent2>
        <a:srgbClr val="7EB2D8"/>
      </a:accent2>
      <a:accent3>
        <a:srgbClr val="0061A1"/>
      </a:accent3>
      <a:accent4>
        <a:srgbClr val="90989E"/>
      </a:accent4>
      <a:accent5>
        <a:srgbClr val="7EB2D8"/>
      </a:accent5>
      <a:accent6>
        <a:srgbClr val="0061A1"/>
      </a:accent6>
      <a:hlink>
        <a:srgbClr val="7EB2D8"/>
      </a:hlink>
      <a:folHlink>
        <a:srgbClr val="90989E"/>
      </a:folHlink>
    </a:clrScheme>
    <a:fontScheme name="VIP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~5212690</Template>
  <TotalTime>0</TotalTime>
  <Words>1192</Words>
  <Application>Microsoft Office PowerPoint</Application>
  <PresentationFormat>Bildschirmpräsentation (4:3)</PresentationFormat>
  <Paragraphs>227</Paragraphs>
  <Slides>17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~5212690</vt:lpstr>
      <vt:lpstr>LVOOP Introduction</vt:lpstr>
      <vt:lpstr>Agenda</vt:lpstr>
      <vt:lpstr>Prerequisites</vt:lpstr>
      <vt:lpstr>Example: Configuration from ini-file</vt:lpstr>
      <vt:lpstr>Configuration with Type Definitions</vt:lpstr>
      <vt:lpstr>Goals with LVOOP</vt:lpstr>
      <vt:lpstr>Insertion: LabVIEW Dataflow</vt:lpstr>
      <vt:lpstr>               LVOOP Objects and Classes </vt:lpstr>
      <vt:lpstr>LVOOP Inheritance</vt:lpstr>
      <vt:lpstr>Pros of LVOOP Classes (in comparison to type definitions)</vt:lpstr>
      <vt:lpstr>LVOOP Cons and Solutions</vt:lpstr>
      <vt:lpstr>LVOOP Application</vt:lpstr>
      <vt:lpstr>LVOOP Example: Read configuration</vt:lpstr>
      <vt:lpstr>LVOOP Example: Read configuration</vt:lpstr>
      <vt:lpstr>LVOOP Example: Read Section </vt:lpstr>
      <vt:lpstr>References</vt:lpstr>
      <vt:lpstr>Got curious about LVOOP?</vt:lpstr>
    </vt:vector>
  </TitlesOfParts>
  <Company>National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</dc:title>
  <dc:creator>NIG IT</dc:creator>
  <cp:lastModifiedBy>Brand, Holger Dr.</cp:lastModifiedBy>
  <cp:revision>48</cp:revision>
  <dcterms:created xsi:type="dcterms:W3CDTF">2012-08-24T13:16:28Z</dcterms:created>
  <dcterms:modified xsi:type="dcterms:W3CDTF">2013-05-28T12:32:53Z</dcterms:modified>
</cp:coreProperties>
</file>