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6" r:id="rId2"/>
    <p:sldId id="278" r:id="rId3"/>
    <p:sldId id="279" r:id="rId4"/>
    <p:sldId id="280" r:id="rId5"/>
    <p:sldId id="297" r:id="rId6"/>
    <p:sldId id="298" r:id="rId7"/>
    <p:sldId id="281" r:id="rId8"/>
    <p:sldId id="282" r:id="rId9"/>
    <p:sldId id="283" r:id="rId10"/>
    <p:sldId id="285" r:id="rId11"/>
    <p:sldId id="286" r:id="rId12"/>
    <p:sldId id="287" r:id="rId13"/>
    <p:sldId id="290" r:id="rId14"/>
    <p:sldId id="289" r:id="rId15"/>
    <p:sldId id="292" r:id="rId16"/>
    <p:sldId id="293" r:id="rId17"/>
    <p:sldId id="29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ushal Agarwal" initials="KA" lastIdx="2" clrIdx="0">
    <p:extLst>
      <p:ext uri="{19B8F6BF-5375-455C-9EA6-DF929625EA0E}">
        <p15:presenceInfo xmlns:p15="http://schemas.microsoft.com/office/powerpoint/2012/main" userId="cc1a7a8efcc0998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4515"/>
    <a:srgbClr val="2B345F"/>
    <a:srgbClr val="2C3356"/>
    <a:srgbClr val="1F253D"/>
    <a:srgbClr val="313755"/>
    <a:srgbClr val="323554"/>
    <a:srgbClr val="1D69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8" autoAdjust="0"/>
    <p:restoredTop sz="93384" autoAdjust="0"/>
  </p:normalViewPr>
  <p:slideViewPr>
    <p:cSldViewPr>
      <p:cViewPr varScale="1">
        <p:scale>
          <a:sx n="54" d="100"/>
          <a:sy n="54" d="100"/>
        </p:scale>
        <p:origin x="1274" y="3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686C54-FB81-46EA-8EBD-68ECAC08828A}" type="datetimeFigureOut">
              <a:rPr lang="en-US" smtClean="0"/>
              <a:t>3/11/2019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DEC05-4FF2-4785-ABBD-EDA0181688B9}" type="slidenum">
              <a:rPr lang="en-US" smtClean="0"/>
              <a:t>‹#›</a:t>
            </a:fld>
            <a:endParaRPr lang="en-US"/>
          </a:p>
        </p:txBody>
      </p:sp>
    </p:spTree>
    <p:extLst>
      <p:ext uri="{BB962C8B-B14F-4D97-AF65-F5344CB8AC3E}">
        <p14:creationId xmlns:p14="http://schemas.microsoft.com/office/powerpoint/2010/main" val="3433375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The 15th Indian Census was conducted in two phases, house listing and population enumeration. House listing phase began on 1 April 2010 and involved collection of information about all buildings</a:t>
            </a:r>
            <a:endParaRPr lang="en-IN" dirty="0"/>
          </a:p>
        </p:txBody>
      </p:sp>
      <p:sp>
        <p:nvSpPr>
          <p:cNvPr id="4" name="Slide Number Placeholder 3"/>
          <p:cNvSpPr>
            <a:spLocks noGrp="1"/>
          </p:cNvSpPr>
          <p:nvPr>
            <p:ph type="sldNum" sz="quarter" idx="10"/>
          </p:nvPr>
        </p:nvSpPr>
        <p:spPr/>
        <p:txBody>
          <a:bodyPr/>
          <a:lstStyle/>
          <a:p>
            <a:fld id="{F88DEC05-4FF2-4785-ABBD-EDA0181688B9}" type="slidenum">
              <a:rPr lang="en-US" smtClean="0"/>
              <a:t>2</a:t>
            </a:fld>
            <a:endParaRPr lang="en-US"/>
          </a:p>
        </p:txBody>
      </p:sp>
    </p:spTree>
    <p:extLst>
      <p:ext uri="{BB962C8B-B14F-4D97-AF65-F5344CB8AC3E}">
        <p14:creationId xmlns:p14="http://schemas.microsoft.com/office/powerpoint/2010/main" val="3595328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Font typeface="Arial" panose="020B0604020202020204" pitchFamily="34" charset="0"/>
              <a:buNone/>
            </a:pPr>
            <a:r>
              <a:rPr lang="en-IN" sz="1200" b="1" dirty="0">
                <a:solidFill>
                  <a:schemeClr val="tx1"/>
                </a:solidFill>
              </a:rPr>
              <a:t>Accounts</a:t>
            </a:r>
            <a:r>
              <a:rPr lang="en-IN" sz="1200" dirty="0">
                <a:solidFill>
                  <a:schemeClr val="tx1"/>
                </a:solidFill>
              </a:rPr>
              <a:t>: It will store the daily transactions and at the end of the year will provide the owner with the balance sheet and P&amp;L account along with filling the monthly returns for him. </a:t>
            </a:r>
          </a:p>
          <a:p>
            <a:pPr marL="0" indent="0" algn="just">
              <a:buFont typeface="Arial" panose="020B0604020202020204" pitchFamily="34" charset="0"/>
              <a:buNone/>
            </a:pPr>
            <a:endParaRPr lang="en-IN" sz="1200" b="0" dirty="0">
              <a:solidFill>
                <a:schemeClr val="tx1"/>
              </a:solidFill>
            </a:endParaRPr>
          </a:p>
          <a:p>
            <a:pPr marL="0" indent="0" algn="just">
              <a:buFont typeface="Arial" panose="020B0604020202020204" pitchFamily="34" charset="0"/>
              <a:buNone/>
            </a:pPr>
            <a:r>
              <a:rPr lang="en-IN" sz="1200" b="1" dirty="0">
                <a:solidFill>
                  <a:schemeClr val="tx1"/>
                </a:solidFill>
              </a:rPr>
              <a:t>Finance</a:t>
            </a:r>
            <a:r>
              <a:rPr lang="en-IN" sz="1200" dirty="0">
                <a:solidFill>
                  <a:schemeClr val="tx1"/>
                </a:solidFill>
              </a:rPr>
              <a:t>: It will keep the record of company’s profit throughout the year along with helping him/her in investing for fulfilling </a:t>
            </a:r>
            <a:r>
              <a:rPr lang="en-IN" sz="1200" u="sng" dirty="0">
                <a:solidFill>
                  <a:schemeClr val="tx1"/>
                </a:solidFill>
              </a:rPr>
              <a:t>short term</a:t>
            </a:r>
            <a:r>
              <a:rPr lang="en-IN" sz="1200" dirty="0">
                <a:solidFill>
                  <a:schemeClr val="tx1"/>
                </a:solidFill>
              </a:rPr>
              <a:t> and </a:t>
            </a:r>
            <a:r>
              <a:rPr lang="en-IN" sz="1200" u="sng" dirty="0">
                <a:solidFill>
                  <a:schemeClr val="tx1"/>
                </a:solidFill>
              </a:rPr>
              <a:t>long term</a:t>
            </a:r>
            <a:r>
              <a:rPr lang="en-IN" sz="1200" dirty="0">
                <a:solidFill>
                  <a:schemeClr val="tx1"/>
                </a:solidFill>
              </a:rPr>
              <a:t> goals. It will prepare the cash budget of the company from which the owner can look into the cash flow through the business. </a:t>
            </a:r>
          </a:p>
          <a:p>
            <a:endParaRPr lang="en-IN" dirty="0"/>
          </a:p>
          <a:p>
            <a:pPr marL="0" lvl="0" indent="0" algn="just">
              <a:buFont typeface="Arial" panose="020B0604020202020204" pitchFamily="34" charset="0"/>
              <a:buNone/>
            </a:pPr>
            <a:r>
              <a:rPr lang="en-US" sz="1200" b="1" dirty="0">
                <a:solidFill>
                  <a:schemeClr val="tx1"/>
                </a:solidFill>
              </a:rPr>
              <a:t>Inventory</a:t>
            </a:r>
            <a:r>
              <a:rPr lang="en-US" sz="1200" dirty="0">
                <a:solidFill>
                  <a:schemeClr val="tx1"/>
                </a:solidFill>
              </a:rPr>
              <a:t>: It will keep the record of all the products available in the shop and will be updated with every transaction. It will look into the sales of previous years or related companies in order to assist the owner in the management of inventory.</a:t>
            </a:r>
          </a:p>
          <a:p>
            <a:pPr marL="285750" lvl="0" indent="-285750" algn="just">
              <a:buFont typeface="Arial" panose="020B0604020202020204" pitchFamily="34" charset="0"/>
              <a:buChar char="•"/>
            </a:pPr>
            <a:endParaRPr lang="en-US" sz="1200" dirty="0">
              <a:solidFill>
                <a:schemeClr val="tx1"/>
              </a:solidFill>
            </a:endParaRPr>
          </a:p>
          <a:p>
            <a:pPr marL="0" lvl="0" indent="0" algn="just">
              <a:buFont typeface="Arial" panose="020B0604020202020204" pitchFamily="34" charset="0"/>
              <a:buNone/>
            </a:pPr>
            <a:r>
              <a:rPr lang="en-US" sz="1200" b="1" dirty="0">
                <a:solidFill>
                  <a:schemeClr val="tx1"/>
                </a:solidFill>
              </a:rPr>
              <a:t>Connections</a:t>
            </a:r>
            <a:r>
              <a:rPr lang="en-US" sz="1200" dirty="0">
                <a:solidFill>
                  <a:schemeClr val="tx1"/>
                </a:solidFill>
              </a:rPr>
              <a:t>: It will connect the shops and wholesalers of nearby area so that they can connect better and deal through our app. The inventory part can automatically generate an order in case of need of a product to the wholesaler from which is purchased regularly.</a:t>
            </a:r>
          </a:p>
          <a:p>
            <a:pPr marL="285750" indent="-285750" algn="just">
              <a:buFont typeface="Arial" panose="020B0604020202020204" pitchFamily="34" charset="0"/>
              <a:buChar char="•"/>
            </a:pPr>
            <a:endParaRPr lang="en-US" sz="1200" dirty="0">
              <a:solidFill>
                <a:schemeClr val="tx1"/>
              </a:solidFill>
            </a:endParaRPr>
          </a:p>
          <a:p>
            <a:endParaRPr lang="en-IN" dirty="0"/>
          </a:p>
        </p:txBody>
      </p:sp>
      <p:sp>
        <p:nvSpPr>
          <p:cNvPr id="4" name="Slide Number Placeholder 3"/>
          <p:cNvSpPr>
            <a:spLocks noGrp="1"/>
          </p:cNvSpPr>
          <p:nvPr>
            <p:ph type="sldNum" sz="quarter" idx="10"/>
          </p:nvPr>
        </p:nvSpPr>
        <p:spPr/>
        <p:txBody>
          <a:bodyPr/>
          <a:lstStyle/>
          <a:p>
            <a:fld id="{F88DEC05-4FF2-4785-ABBD-EDA0181688B9}" type="slidenum">
              <a:rPr lang="en-US" smtClean="0"/>
              <a:t>9</a:t>
            </a:fld>
            <a:endParaRPr lang="en-US"/>
          </a:p>
        </p:txBody>
      </p:sp>
    </p:spTree>
    <p:extLst>
      <p:ext uri="{BB962C8B-B14F-4D97-AF65-F5344CB8AC3E}">
        <p14:creationId xmlns:p14="http://schemas.microsoft.com/office/powerpoint/2010/main" val="569012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88DEC05-4FF2-4785-ABBD-EDA0181688B9}" type="slidenum">
              <a:rPr lang="en-US" smtClean="0"/>
              <a:t>12</a:t>
            </a:fld>
            <a:endParaRPr lang="en-US"/>
          </a:p>
        </p:txBody>
      </p:sp>
    </p:spTree>
    <p:extLst>
      <p:ext uri="{BB962C8B-B14F-4D97-AF65-F5344CB8AC3E}">
        <p14:creationId xmlns:p14="http://schemas.microsoft.com/office/powerpoint/2010/main" val="2855730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59A8166-A469-4F8C-AA43-F2459B97F61E}"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40B2F-CDEC-4B87-A2EB-ADB27FFB766B}" type="slidenum">
              <a:rPr lang="en-US" smtClean="0"/>
              <a:t>‹#›</a:t>
            </a:fld>
            <a:endParaRPr lang="en-US"/>
          </a:p>
        </p:txBody>
      </p:sp>
    </p:spTree>
    <p:extLst>
      <p:ext uri="{BB962C8B-B14F-4D97-AF65-F5344CB8AC3E}">
        <p14:creationId xmlns:p14="http://schemas.microsoft.com/office/powerpoint/2010/main" val="3524021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9A8166-A469-4F8C-AA43-F2459B97F61E}"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40B2F-CDEC-4B87-A2EB-ADB27FFB766B}" type="slidenum">
              <a:rPr lang="en-US" smtClean="0"/>
              <a:t>‹#›</a:t>
            </a:fld>
            <a:endParaRPr lang="en-US"/>
          </a:p>
        </p:txBody>
      </p:sp>
    </p:spTree>
    <p:extLst>
      <p:ext uri="{BB962C8B-B14F-4D97-AF65-F5344CB8AC3E}">
        <p14:creationId xmlns:p14="http://schemas.microsoft.com/office/powerpoint/2010/main" val="985505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9A8166-A469-4F8C-AA43-F2459B97F61E}"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40B2F-CDEC-4B87-A2EB-ADB27FFB766B}" type="slidenum">
              <a:rPr lang="en-US" smtClean="0"/>
              <a:t>‹#›</a:t>
            </a:fld>
            <a:endParaRPr lang="en-US"/>
          </a:p>
        </p:txBody>
      </p:sp>
    </p:spTree>
    <p:extLst>
      <p:ext uri="{BB962C8B-B14F-4D97-AF65-F5344CB8AC3E}">
        <p14:creationId xmlns:p14="http://schemas.microsoft.com/office/powerpoint/2010/main" val="1927145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9A8166-A469-4F8C-AA43-F2459B97F61E}"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40B2F-CDEC-4B87-A2EB-ADB27FFB766B}" type="slidenum">
              <a:rPr lang="en-US" smtClean="0"/>
              <a:t>‹#›</a:t>
            </a:fld>
            <a:endParaRPr lang="en-US"/>
          </a:p>
        </p:txBody>
      </p:sp>
    </p:spTree>
    <p:extLst>
      <p:ext uri="{BB962C8B-B14F-4D97-AF65-F5344CB8AC3E}">
        <p14:creationId xmlns:p14="http://schemas.microsoft.com/office/powerpoint/2010/main" val="3822445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9A8166-A469-4F8C-AA43-F2459B97F61E}"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40B2F-CDEC-4B87-A2EB-ADB27FFB766B}" type="slidenum">
              <a:rPr lang="en-US" smtClean="0"/>
              <a:t>‹#›</a:t>
            </a:fld>
            <a:endParaRPr lang="en-US"/>
          </a:p>
        </p:txBody>
      </p:sp>
    </p:spTree>
    <p:extLst>
      <p:ext uri="{BB962C8B-B14F-4D97-AF65-F5344CB8AC3E}">
        <p14:creationId xmlns:p14="http://schemas.microsoft.com/office/powerpoint/2010/main" val="1559738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59A8166-A469-4F8C-AA43-F2459B97F61E}" type="datetimeFigureOut">
              <a:rPr lang="en-US" smtClean="0"/>
              <a:t>3/11/2019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440B2F-CDEC-4B87-A2EB-ADB27FFB766B}" type="slidenum">
              <a:rPr lang="en-US" smtClean="0"/>
              <a:t>‹#›</a:t>
            </a:fld>
            <a:endParaRPr lang="en-US"/>
          </a:p>
        </p:txBody>
      </p:sp>
    </p:spTree>
    <p:extLst>
      <p:ext uri="{BB962C8B-B14F-4D97-AF65-F5344CB8AC3E}">
        <p14:creationId xmlns:p14="http://schemas.microsoft.com/office/powerpoint/2010/main" val="380961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59A8166-A469-4F8C-AA43-F2459B97F61E}" type="datetimeFigureOut">
              <a:rPr lang="en-US" smtClean="0"/>
              <a:t>3/11/2019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440B2F-CDEC-4B87-A2EB-ADB27FFB766B}" type="slidenum">
              <a:rPr lang="en-US" smtClean="0"/>
              <a:t>‹#›</a:t>
            </a:fld>
            <a:endParaRPr lang="en-US"/>
          </a:p>
        </p:txBody>
      </p:sp>
    </p:spTree>
    <p:extLst>
      <p:ext uri="{BB962C8B-B14F-4D97-AF65-F5344CB8AC3E}">
        <p14:creationId xmlns:p14="http://schemas.microsoft.com/office/powerpoint/2010/main" val="4062905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59A8166-A469-4F8C-AA43-F2459B97F61E}" type="datetimeFigureOut">
              <a:rPr lang="en-US" smtClean="0"/>
              <a:t>3/11/2019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440B2F-CDEC-4B87-A2EB-ADB27FFB766B}" type="slidenum">
              <a:rPr lang="en-US" smtClean="0"/>
              <a:t>‹#›</a:t>
            </a:fld>
            <a:endParaRPr lang="en-US"/>
          </a:p>
        </p:txBody>
      </p:sp>
    </p:spTree>
    <p:extLst>
      <p:ext uri="{BB962C8B-B14F-4D97-AF65-F5344CB8AC3E}">
        <p14:creationId xmlns:p14="http://schemas.microsoft.com/office/powerpoint/2010/main" val="1177505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9A8166-A469-4F8C-AA43-F2459B97F61E}" type="datetimeFigureOut">
              <a:rPr lang="en-US" smtClean="0"/>
              <a:t>3/11/2019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440B2F-CDEC-4B87-A2EB-ADB27FFB766B}" type="slidenum">
              <a:rPr lang="en-US" smtClean="0"/>
              <a:t>‹#›</a:t>
            </a:fld>
            <a:endParaRPr lang="en-US"/>
          </a:p>
        </p:txBody>
      </p:sp>
    </p:spTree>
    <p:extLst>
      <p:ext uri="{BB962C8B-B14F-4D97-AF65-F5344CB8AC3E}">
        <p14:creationId xmlns:p14="http://schemas.microsoft.com/office/powerpoint/2010/main" val="736565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9A8166-A469-4F8C-AA43-F2459B97F61E}" type="datetimeFigureOut">
              <a:rPr lang="en-US" smtClean="0"/>
              <a:t>3/11/2019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440B2F-CDEC-4B87-A2EB-ADB27FFB766B}" type="slidenum">
              <a:rPr lang="en-US" smtClean="0"/>
              <a:t>‹#›</a:t>
            </a:fld>
            <a:endParaRPr lang="en-US"/>
          </a:p>
        </p:txBody>
      </p:sp>
    </p:spTree>
    <p:extLst>
      <p:ext uri="{BB962C8B-B14F-4D97-AF65-F5344CB8AC3E}">
        <p14:creationId xmlns:p14="http://schemas.microsoft.com/office/powerpoint/2010/main" val="97509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9A8166-A469-4F8C-AA43-F2459B97F61E}" type="datetimeFigureOut">
              <a:rPr lang="en-US" smtClean="0"/>
              <a:t>3/11/2019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440B2F-CDEC-4B87-A2EB-ADB27FFB766B}" type="slidenum">
              <a:rPr lang="en-US" smtClean="0"/>
              <a:t>‹#›</a:t>
            </a:fld>
            <a:endParaRPr lang="en-US"/>
          </a:p>
        </p:txBody>
      </p:sp>
    </p:spTree>
    <p:extLst>
      <p:ext uri="{BB962C8B-B14F-4D97-AF65-F5344CB8AC3E}">
        <p14:creationId xmlns:p14="http://schemas.microsoft.com/office/powerpoint/2010/main" val="938578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B345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9A8166-A469-4F8C-AA43-F2459B97F61E}" type="datetimeFigureOut">
              <a:rPr lang="en-US" smtClean="0"/>
              <a:t>3/11/2019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440B2F-CDEC-4B87-A2EB-ADB27FFB766B}" type="slidenum">
              <a:rPr lang="en-US" smtClean="0"/>
              <a:t>‹#›</a:t>
            </a:fld>
            <a:endParaRPr lang="en-US"/>
          </a:p>
        </p:txBody>
      </p:sp>
    </p:spTree>
    <p:extLst>
      <p:ext uri="{BB962C8B-B14F-4D97-AF65-F5344CB8AC3E}">
        <p14:creationId xmlns:p14="http://schemas.microsoft.com/office/powerpoint/2010/main" val="617556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1" y="-76200"/>
            <a:ext cx="9135879" cy="6858000"/>
          </a:xfrm>
          <a:prstGeom prst="rect">
            <a:avLst/>
          </a:prstGeom>
        </p:spPr>
      </p:pic>
      <p:sp>
        <p:nvSpPr>
          <p:cNvPr id="2" name="TextBox 1"/>
          <p:cNvSpPr txBox="1"/>
          <p:nvPr/>
        </p:nvSpPr>
        <p:spPr>
          <a:xfrm>
            <a:off x="4876800" y="4876800"/>
            <a:ext cx="3962400" cy="1754326"/>
          </a:xfrm>
          <a:prstGeom prst="rect">
            <a:avLst/>
          </a:prstGeom>
          <a:noFill/>
        </p:spPr>
        <p:txBody>
          <a:bodyPr wrap="square" rtlCol="0">
            <a:spAutoFit/>
          </a:bodyPr>
          <a:lstStyle/>
          <a:p>
            <a:pPr algn="just"/>
            <a:r>
              <a:rPr lang="en-IN" dirty="0">
                <a:latin typeface="Bookman Old Style" panose="02050604050505020204" pitchFamily="18" charset="0"/>
              </a:rPr>
              <a:t>Presented By, </a:t>
            </a:r>
          </a:p>
          <a:p>
            <a:pPr algn="just"/>
            <a:endParaRPr lang="en-IN" dirty="0">
              <a:latin typeface="Bookman Old Style" panose="02050604050505020204" pitchFamily="18" charset="0"/>
            </a:endParaRPr>
          </a:p>
          <a:p>
            <a:pPr algn="just"/>
            <a:r>
              <a:rPr lang="en-IN" b="1" dirty="0">
                <a:latin typeface="Bookman Old Style" panose="02050604050505020204" pitchFamily="18" charset="0"/>
              </a:rPr>
              <a:t>Himadri Biswas</a:t>
            </a:r>
          </a:p>
          <a:p>
            <a:pPr algn="just"/>
            <a:r>
              <a:rPr lang="en-IN" b="1" dirty="0" err="1">
                <a:latin typeface="Bookman Old Style" panose="02050604050505020204" pitchFamily="18" charset="0"/>
              </a:rPr>
              <a:t>Navin</a:t>
            </a:r>
            <a:r>
              <a:rPr lang="en-IN" b="1" dirty="0">
                <a:latin typeface="Bookman Old Style" panose="02050604050505020204" pitchFamily="18" charset="0"/>
              </a:rPr>
              <a:t> Kumar Singh</a:t>
            </a:r>
          </a:p>
          <a:p>
            <a:pPr algn="just"/>
            <a:r>
              <a:rPr lang="en-IN" b="1" dirty="0">
                <a:latin typeface="Bookman Old Style" panose="02050604050505020204" pitchFamily="18" charset="0"/>
              </a:rPr>
              <a:t>Piyush </a:t>
            </a:r>
            <a:r>
              <a:rPr lang="en-IN" b="1" dirty="0" err="1">
                <a:latin typeface="Bookman Old Style" panose="02050604050505020204" pitchFamily="18" charset="0"/>
              </a:rPr>
              <a:t>Dhamdere</a:t>
            </a:r>
            <a:endParaRPr lang="en-IN" b="1" dirty="0">
              <a:latin typeface="Bookman Old Style" panose="02050604050505020204" pitchFamily="18" charset="0"/>
            </a:endParaRPr>
          </a:p>
          <a:p>
            <a:pPr algn="just"/>
            <a:r>
              <a:rPr lang="en-IN" b="1">
                <a:latin typeface="Bookman Old Style" panose="02050604050505020204" pitchFamily="18" charset="0"/>
              </a:rPr>
              <a:t>Aditya Mehta</a:t>
            </a:r>
            <a:endParaRPr lang="en-IN" b="1" dirty="0">
              <a:latin typeface="Bookman Old Style" panose="02050604050505020204" pitchFamily="18" charset="0"/>
            </a:endParaRPr>
          </a:p>
        </p:txBody>
      </p:sp>
      <p:pic>
        <p:nvPicPr>
          <p:cNvPr id="7" name="Picture 6" descr="F:\Unity\WeAR\Presentation\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4783" y="1295400"/>
            <a:ext cx="3182554" cy="1711960"/>
          </a:xfrm>
          <a:prstGeom prst="rect">
            <a:avLst/>
          </a:prstGeom>
          <a:noFill/>
          <a:ln>
            <a:noFill/>
          </a:ln>
        </p:spPr>
      </p:pic>
      <p:sp>
        <p:nvSpPr>
          <p:cNvPr id="4" name="TextBox 3"/>
          <p:cNvSpPr txBox="1"/>
          <p:nvPr/>
        </p:nvSpPr>
        <p:spPr>
          <a:xfrm>
            <a:off x="2740461" y="3007360"/>
            <a:ext cx="3613490" cy="369332"/>
          </a:xfrm>
          <a:prstGeom prst="rect">
            <a:avLst/>
          </a:prstGeom>
          <a:noFill/>
        </p:spPr>
        <p:txBody>
          <a:bodyPr wrap="none" rtlCol="0">
            <a:spAutoFit/>
          </a:bodyPr>
          <a:lstStyle/>
          <a:p>
            <a:r>
              <a:rPr lang="en-US" i="1" dirty="0">
                <a:latin typeface="Bookman Old Style" panose="02050604050505020204" pitchFamily="18" charset="0"/>
              </a:rPr>
              <a:t>Select Homes like Never Before</a:t>
            </a:r>
          </a:p>
        </p:txBody>
      </p:sp>
    </p:spTree>
    <p:extLst>
      <p:ext uri="{BB962C8B-B14F-4D97-AF65-F5344CB8AC3E}">
        <p14:creationId xmlns:p14="http://schemas.microsoft.com/office/powerpoint/2010/main" val="4197164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1" y="-6531"/>
            <a:ext cx="9135879" cy="68580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286" y="604892"/>
            <a:ext cx="8431306" cy="1189945"/>
          </a:xfrm>
          <a:prstGeom prst="rect">
            <a:avLst/>
          </a:prstGeom>
          <a:ln>
            <a:noFill/>
          </a:ln>
          <a:effectLst>
            <a:softEdge rad="112500"/>
          </a:effectLst>
        </p:spPr>
      </p:pic>
      <p:sp>
        <p:nvSpPr>
          <p:cNvPr id="8" name="Content Placeholder 2"/>
          <p:cNvSpPr txBox="1">
            <a:spLocks/>
          </p:cNvSpPr>
          <p:nvPr/>
        </p:nvSpPr>
        <p:spPr>
          <a:xfrm>
            <a:off x="352286" y="2284103"/>
            <a:ext cx="8431306" cy="394684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lvl="1" indent="-285750" algn="just">
              <a:buFont typeface="Arial" panose="020B0604020202020204" pitchFamily="34" charset="0"/>
              <a:buChar char="•"/>
            </a:pPr>
            <a:r>
              <a:rPr lang="en-IN" sz="1800" dirty="0">
                <a:solidFill>
                  <a:schemeClr val="tx1"/>
                </a:solidFill>
              </a:rPr>
              <a:t>There are Websites like </a:t>
            </a:r>
            <a:r>
              <a:rPr lang="en-IN" sz="1800" u="sng" dirty="0">
                <a:solidFill>
                  <a:schemeClr val="tx1"/>
                </a:solidFill>
              </a:rPr>
              <a:t>MagicBricks</a:t>
            </a:r>
            <a:r>
              <a:rPr lang="en-IN" sz="1800" dirty="0">
                <a:solidFill>
                  <a:schemeClr val="tx1"/>
                </a:solidFill>
              </a:rPr>
              <a:t> and </a:t>
            </a:r>
            <a:r>
              <a:rPr lang="en-IN" sz="1800" u="sng" dirty="0">
                <a:solidFill>
                  <a:schemeClr val="tx1"/>
                </a:solidFill>
              </a:rPr>
              <a:t>Square Yards</a:t>
            </a:r>
            <a:r>
              <a:rPr lang="en-IN" sz="1800" dirty="0">
                <a:solidFill>
                  <a:schemeClr val="tx1"/>
                </a:solidFill>
              </a:rPr>
              <a:t> that just advertise the property with it’s details and few pictures.</a:t>
            </a:r>
          </a:p>
          <a:p>
            <a:pPr algn="just"/>
            <a:endParaRPr lang="en-IN" sz="1800" dirty="0">
              <a:solidFill>
                <a:schemeClr val="tx1"/>
              </a:solidFill>
            </a:endParaRPr>
          </a:p>
          <a:p>
            <a:pPr marL="285750" indent="-285750" algn="just">
              <a:buFont typeface="Arial" panose="020B0604020202020204" pitchFamily="34" charset="0"/>
              <a:buChar char="•"/>
            </a:pPr>
            <a:r>
              <a:rPr lang="en-IN" sz="1800" dirty="0">
                <a:solidFill>
                  <a:schemeClr val="tx1"/>
                </a:solidFill>
              </a:rPr>
              <a:t>Our competitors want to convert real estate business into something like e-commerce but we want them to provide user with the techniques by which he can decide whether the particular house can become his dream home or not. </a:t>
            </a:r>
          </a:p>
          <a:p>
            <a:pPr algn="just"/>
            <a:endParaRPr lang="en-IN" sz="1800" dirty="0">
              <a:solidFill>
                <a:schemeClr val="tx1"/>
              </a:solidFill>
            </a:endParaRPr>
          </a:p>
        </p:txBody>
      </p:sp>
      <p:sp>
        <p:nvSpPr>
          <p:cNvPr id="11" name="Rectangle 10"/>
          <p:cNvSpPr/>
          <p:nvPr/>
        </p:nvSpPr>
        <p:spPr>
          <a:xfrm>
            <a:off x="533400" y="969031"/>
            <a:ext cx="4839719" cy="461665"/>
          </a:xfrm>
          <a:prstGeom prst="rect">
            <a:avLst/>
          </a:prstGeom>
        </p:spPr>
        <p:txBody>
          <a:bodyPr wrap="square">
            <a:spAutoFit/>
          </a:bodyPr>
          <a:lstStyle/>
          <a:p>
            <a:r>
              <a:rPr lang="en-US" sz="2400" b="1" dirty="0">
                <a:solidFill>
                  <a:schemeClr val="bg1"/>
                </a:solidFill>
                <a:effectLst>
                  <a:glow>
                    <a:schemeClr val="bg1">
                      <a:alpha val="29000"/>
                    </a:schemeClr>
                  </a:glow>
                </a:effectLst>
                <a:latin typeface="+mj-lt"/>
              </a:rPr>
              <a:t>Existing Competitors</a:t>
            </a:r>
            <a:endParaRPr lang="en-IN" sz="2400" dirty="0">
              <a:solidFill>
                <a:schemeClr val="bg1"/>
              </a:solidFill>
              <a:effectLst>
                <a:glow>
                  <a:schemeClr val="bg1">
                    <a:alpha val="29000"/>
                  </a:schemeClr>
                </a:glow>
              </a:effectLst>
              <a:latin typeface="+mj-lt"/>
            </a:endParaRPr>
          </a:p>
        </p:txBody>
      </p:sp>
    </p:spTree>
    <p:extLst>
      <p:ext uri="{BB962C8B-B14F-4D97-AF65-F5344CB8AC3E}">
        <p14:creationId xmlns:p14="http://schemas.microsoft.com/office/powerpoint/2010/main" val="940562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35879" cy="6858000"/>
          </a:xfrm>
          <a:prstGeom prst="rect">
            <a:avLst/>
          </a:prstGeom>
        </p:spPr>
      </p:pic>
      <p:sp>
        <p:nvSpPr>
          <p:cNvPr id="11" name="Rectangle 10"/>
          <p:cNvSpPr/>
          <p:nvPr/>
        </p:nvSpPr>
        <p:spPr>
          <a:xfrm>
            <a:off x="430474" y="614943"/>
            <a:ext cx="4839719" cy="461665"/>
          </a:xfrm>
          <a:prstGeom prst="rect">
            <a:avLst/>
          </a:prstGeom>
        </p:spPr>
        <p:txBody>
          <a:bodyPr wrap="square">
            <a:spAutoFit/>
          </a:bodyPr>
          <a:lstStyle/>
          <a:p>
            <a:r>
              <a:rPr lang="en-US" sz="2400" b="1" dirty="0">
                <a:solidFill>
                  <a:schemeClr val="accent6">
                    <a:lumMod val="75000"/>
                  </a:schemeClr>
                </a:solidFill>
                <a:effectLst>
                  <a:glow>
                    <a:schemeClr val="bg1">
                      <a:alpha val="29000"/>
                    </a:schemeClr>
                  </a:glow>
                </a:effectLst>
                <a:latin typeface="+mj-lt"/>
              </a:rPr>
              <a:t>SWOT Analysis</a:t>
            </a:r>
            <a:endParaRPr lang="en-IN" sz="2400" dirty="0">
              <a:solidFill>
                <a:schemeClr val="accent6">
                  <a:lumMod val="75000"/>
                </a:schemeClr>
              </a:solidFill>
              <a:effectLst>
                <a:glow>
                  <a:schemeClr val="bg1">
                    <a:alpha val="29000"/>
                  </a:schemeClr>
                </a:glow>
              </a:effectLst>
              <a:latin typeface="+mj-lt"/>
            </a:endParaRPr>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26793" t="11880" r="1811" b="11880"/>
          <a:stretch/>
        </p:blipFill>
        <p:spPr>
          <a:xfrm>
            <a:off x="4611095" y="498596"/>
            <a:ext cx="4127506" cy="694358"/>
          </a:xfrm>
          <a:prstGeom prst="rect">
            <a:avLst/>
          </a:prstGeom>
          <a:ln>
            <a:noFill/>
          </a:ln>
          <a:effectLst>
            <a:softEdge rad="112500"/>
          </a:effectLst>
        </p:spPr>
      </p:pic>
      <p:cxnSp>
        <p:nvCxnSpPr>
          <p:cNvPr id="12" name="Straight Connector 11"/>
          <p:cNvCxnSpPr/>
          <p:nvPr/>
        </p:nvCxnSpPr>
        <p:spPr>
          <a:xfrm>
            <a:off x="430474" y="1371600"/>
            <a:ext cx="8285715"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3"/>
          <p:cNvSpPr txBox="1">
            <a:spLocks noChangeArrowheads="1"/>
          </p:cNvSpPr>
          <p:nvPr/>
        </p:nvSpPr>
        <p:spPr bwMode="auto">
          <a:xfrm>
            <a:off x="430474" y="1906465"/>
            <a:ext cx="4060372" cy="220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469900" marR="0" indent="-469900" algn="l" defTabSz="914400" rtl="0" eaLnBrk="0" fontAlgn="base" latinLnBrk="0" hangingPunct="0">
              <a:lnSpc>
                <a:spcPct val="100000"/>
              </a:lnSpc>
              <a:spcBef>
                <a:spcPct val="20000"/>
              </a:spcBef>
              <a:spcAft>
                <a:spcPct val="0"/>
              </a:spcAft>
              <a:buClr>
                <a:srgbClr val="000000"/>
              </a:buClr>
              <a:buSzPct val="90000"/>
              <a:buFontTx/>
              <a:buChar char="•"/>
              <a:tabLst/>
              <a:defRPr lang="en-US" sz="2000" kern="1200" smtClean="0">
                <a:solidFill>
                  <a:srgbClr val="00004D"/>
                </a:solidFill>
                <a:latin typeface="+mn-lt"/>
                <a:ea typeface="+mn-ea"/>
                <a:cs typeface="+mn-cs"/>
              </a:defRPr>
            </a:lvl1pPr>
            <a:lvl2pPr marL="908050" marR="0" indent="-436563" algn="l" defTabSz="914400" rtl="0" eaLnBrk="0" fontAlgn="base" latinLnBrk="0" hangingPunct="0">
              <a:lnSpc>
                <a:spcPct val="100000"/>
              </a:lnSpc>
              <a:spcBef>
                <a:spcPct val="20000"/>
              </a:spcBef>
              <a:spcAft>
                <a:spcPct val="0"/>
              </a:spcAft>
              <a:buClr>
                <a:srgbClr val="000000"/>
              </a:buClr>
              <a:buSzPct val="90000"/>
              <a:buFontTx/>
              <a:buChar char="•"/>
              <a:tabLst/>
              <a:defRPr lang="en-US" sz="2000" kern="1200" smtClean="0">
                <a:solidFill>
                  <a:srgbClr val="00004D"/>
                </a:solidFill>
                <a:latin typeface="+mn-lt"/>
                <a:ea typeface="+mn-ea"/>
                <a:cs typeface="+mn-cs"/>
              </a:defRPr>
            </a:lvl2pPr>
            <a:lvl3pPr marL="1304925" marR="0" indent="-395288" algn="l" defTabSz="914400" rtl="0" eaLnBrk="0" fontAlgn="base" latinLnBrk="0" hangingPunct="0">
              <a:lnSpc>
                <a:spcPct val="100000"/>
              </a:lnSpc>
              <a:spcBef>
                <a:spcPct val="20000"/>
              </a:spcBef>
              <a:spcAft>
                <a:spcPct val="0"/>
              </a:spcAft>
              <a:buClr>
                <a:srgbClr val="000000"/>
              </a:buClr>
              <a:buSzPct val="90000"/>
              <a:buFontTx/>
              <a:buChar char="•"/>
              <a:tabLst/>
              <a:defRPr lang="en-US" sz="2000" kern="1200" smtClean="0">
                <a:solidFill>
                  <a:srgbClr val="00004D"/>
                </a:solidFill>
                <a:latin typeface="+mn-lt"/>
                <a:ea typeface="+mn-ea"/>
                <a:cs typeface="+mn-cs"/>
              </a:defRPr>
            </a:lvl3pPr>
            <a:lvl4pPr marL="1693863" marR="0" indent="-387350" algn="l" defTabSz="914400" rtl="0" eaLnBrk="0" fontAlgn="base" latinLnBrk="0" hangingPunct="0">
              <a:lnSpc>
                <a:spcPct val="100000"/>
              </a:lnSpc>
              <a:spcBef>
                <a:spcPct val="20000"/>
              </a:spcBef>
              <a:spcAft>
                <a:spcPct val="0"/>
              </a:spcAft>
              <a:buClr>
                <a:srgbClr val="000000"/>
              </a:buClr>
              <a:buSzPct val="90000"/>
              <a:buFontTx/>
              <a:buChar char="•"/>
              <a:tabLst/>
              <a:defRPr lang="en-US" sz="2000" kern="1200" smtClean="0">
                <a:solidFill>
                  <a:srgbClr val="00004D"/>
                </a:solidFill>
                <a:latin typeface="+mn-lt"/>
                <a:ea typeface="+mn-ea"/>
                <a:cs typeface="+mn-cs"/>
              </a:defRPr>
            </a:lvl4pPr>
            <a:lvl5pPr marL="2093913" marR="0" indent="-398463" algn="l" defTabSz="914400" rtl="0" eaLnBrk="0" fontAlgn="base" latinLnBrk="0" hangingPunct="0">
              <a:lnSpc>
                <a:spcPct val="100000"/>
              </a:lnSpc>
              <a:spcBef>
                <a:spcPct val="25000"/>
              </a:spcBef>
              <a:spcAft>
                <a:spcPct val="0"/>
              </a:spcAft>
              <a:buClr>
                <a:srgbClr val="000000"/>
              </a:buClr>
              <a:buSzPct val="90000"/>
              <a:buFontTx/>
              <a:buChar char="•"/>
              <a:tabLst/>
              <a:defRPr lang="en-US" sz="2000" kern="1200" smtClean="0">
                <a:solidFill>
                  <a:srgbClr val="00004D"/>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lvl="1" algn="just" eaLnBrk="1" hangingPunct="1">
              <a:buSzPct val="85000"/>
              <a:buFontTx/>
              <a:buNone/>
            </a:pPr>
            <a:endParaRPr lang="en-US" altLang="en-US" sz="1800" b="1" dirty="0">
              <a:solidFill>
                <a:schemeClr val="tx1"/>
              </a:solidFill>
              <a:cs typeface="Arial" charset="0"/>
            </a:endParaRPr>
          </a:p>
          <a:p>
            <a:pPr lvl="1" algn="just" eaLnBrk="1" hangingPunct="1">
              <a:buSzPct val="85000"/>
              <a:buFontTx/>
              <a:buNone/>
            </a:pPr>
            <a:r>
              <a:rPr lang="en-US" altLang="en-US" sz="1800" b="1" dirty="0">
                <a:solidFill>
                  <a:schemeClr val="tx1"/>
                </a:solidFill>
                <a:cs typeface="Arial" charset="0"/>
              </a:rPr>
              <a:t>Strengths</a:t>
            </a:r>
            <a:r>
              <a:rPr lang="en-US" altLang="en-US" sz="1800" dirty="0">
                <a:solidFill>
                  <a:schemeClr val="tx1"/>
                </a:solidFill>
                <a:cs typeface="Arial" charset="0"/>
              </a:rPr>
              <a:t>: </a:t>
            </a:r>
          </a:p>
          <a:p>
            <a:pPr lvl="1" algn="just" eaLnBrk="1" hangingPunct="1">
              <a:buSzPct val="85000"/>
            </a:pPr>
            <a:r>
              <a:rPr lang="en-US" altLang="en-US" sz="1800" dirty="0">
                <a:solidFill>
                  <a:schemeClr val="tx1"/>
                </a:solidFill>
                <a:cs typeface="Arial" charset="0"/>
              </a:rPr>
              <a:t>Easy to understand and use.</a:t>
            </a:r>
          </a:p>
          <a:p>
            <a:pPr lvl="1" eaLnBrk="1" hangingPunct="1">
              <a:buSzPct val="85000"/>
            </a:pPr>
            <a:r>
              <a:rPr lang="en-US" altLang="en-US" sz="1800" dirty="0">
                <a:solidFill>
                  <a:schemeClr val="tx1"/>
                </a:solidFill>
                <a:cs typeface="Arial" charset="0"/>
              </a:rPr>
              <a:t>Customizable Interior</a:t>
            </a:r>
          </a:p>
          <a:p>
            <a:pPr lvl="1" algn="just" eaLnBrk="1" hangingPunct="1">
              <a:buSzPct val="85000"/>
            </a:pPr>
            <a:r>
              <a:rPr lang="en-US" altLang="en-US" sz="1800" dirty="0">
                <a:solidFill>
                  <a:schemeClr val="tx1"/>
                </a:solidFill>
                <a:cs typeface="Arial" charset="0"/>
              </a:rPr>
              <a:t>Saves money and time.  </a:t>
            </a:r>
          </a:p>
        </p:txBody>
      </p:sp>
      <p:sp>
        <p:nvSpPr>
          <p:cNvPr id="15" name="Rectangle 3"/>
          <p:cNvSpPr txBox="1">
            <a:spLocks noChangeArrowheads="1"/>
          </p:cNvSpPr>
          <p:nvPr/>
        </p:nvSpPr>
        <p:spPr bwMode="auto">
          <a:xfrm>
            <a:off x="4682071" y="1897425"/>
            <a:ext cx="4038600" cy="220979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469900" marR="0" indent="-469900" algn="l" defTabSz="914400" rtl="0" eaLnBrk="0" fontAlgn="base" latinLnBrk="0" hangingPunct="0">
              <a:lnSpc>
                <a:spcPct val="100000"/>
              </a:lnSpc>
              <a:spcBef>
                <a:spcPct val="20000"/>
              </a:spcBef>
              <a:spcAft>
                <a:spcPct val="0"/>
              </a:spcAft>
              <a:buClr>
                <a:srgbClr val="000000"/>
              </a:buClr>
              <a:buSzPct val="90000"/>
              <a:buFontTx/>
              <a:buChar char="•"/>
              <a:tabLst/>
              <a:defRPr lang="en-US" sz="2000" kern="1200" smtClean="0">
                <a:solidFill>
                  <a:srgbClr val="00004D"/>
                </a:solidFill>
                <a:latin typeface="+mn-lt"/>
                <a:ea typeface="+mn-ea"/>
                <a:cs typeface="+mn-cs"/>
              </a:defRPr>
            </a:lvl1pPr>
            <a:lvl2pPr marL="908050" marR="0" indent="-436563" algn="l" defTabSz="914400" rtl="0" eaLnBrk="0" fontAlgn="base" latinLnBrk="0" hangingPunct="0">
              <a:lnSpc>
                <a:spcPct val="100000"/>
              </a:lnSpc>
              <a:spcBef>
                <a:spcPct val="20000"/>
              </a:spcBef>
              <a:spcAft>
                <a:spcPct val="0"/>
              </a:spcAft>
              <a:buClr>
                <a:srgbClr val="000000"/>
              </a:buClr>
              <a:buSzPct val="90000"/>
              <a:buFontTx/>
              <a:buChar char="•"/>
              <a:tabLst/>
              <a:defRPr lang="en-US" sz="2000" kern="1200" smtClean="0">
                <a:solidFill>
                  <a:srgbClr val="00004D"/>
                </a:solidFill>
                <a:latin typeface="+mn-lt"/>
                <a:ea typeface="+mn-ea"/>
                <a:cs typeface="+mn-cs"/>
              </a:defRPr>
            </a:lvl2pPr>
            <a:lvl3pPr marL="1304925" marR="0" indent="-395288" algn="l" defTabSz="914400" rtl="0" eaLnBrk="0" fontAlgn="base" latinLnBrk="0" hangingPunct="0">
              <a:lnSpc>
                <a:spcPct val="100000"/>
              </a:lnSpc>
              <a:spcBef>
                <a:spcPct val="20000"/>
              </a:spcBef>
              <a:spcAft>
                <a:spcPct val="0"/>
              </a:spcAft>
              <a:buClr>
                <a:srgbClr val="000000"/>
              </a:buClr>
              <a:buSzPct val="90000"/>
              <a:buFontTx/>
              <a:buChar char="•"/>
              <a:tabLst/>
              <a:defRPr lang="en-US" sz="2000" kern="1200" smtClean="0">
                <a:solidFill>
                  <a:srgbClr val="00004D"/>
                </a:solidFill>
                <a:latin typeface="+mn-lt"/>
                <a:ea typeface="+mn-ea"/>
                <a:cs typeface="+mn-cs"/>
              </a:defRPr>
            </a:lvl3pPr>
            <a:lvl4pPr marL="1693863" marR="0" indent="-387350" algn="l" defTabSz="914400" rtl="0" eaLnBrk="0" fontAlgn="base" latinLnBrk="0" hangingPunct="0">
              <a:lnSpc>
                <a:spcPct val="100000"/>
              </a:lnSpc>
              <a:spcBef>
                <a:spcPct val="20000"/>
              </a:spcBef>
              <a:spcAft>
                <a:spcPct val="0"/>
              </a:spcAft>
              <a:buClr>
                <a:srgbClr val="000000"/>
              </a:buClr>
              <a:buSzPct val="90000"/>
              <a:buFontTx/>
              <a:buChar char="•"/>
              <a:tabLst/>
              <a:defRPr lang="en-US" sz="2000" kern="1200" smtClean="0">
                <a:solidFill>
                  <a:srgbClr val="00004D"/>
                </a:solidFill>
                <a:latin typeface="+mn-lt"/>
                <a:ea typeface="+mn-ea"/>
                <a:cs typeface="+mn-cs"/>
              </a:defRPr>
            </a:lvl4pPr>
            <a:lvl5pPr marL="2093913" marR="0" indent="-398463" algn="l" defTabSz="914400" rtl="0" eaLnBrk="0" fontAlgn="base" latinLnBrk="0" hangingPunct="0">
              <a:lnSpc>
                <a:spcPct val="100000"/>
              </a:lnSpc>
              <a:spcBef>
                <a:spcPct val="25000"/>
              </a:spcBef>
              <a:spcAft>
                <a:spcPct val="0"/>
              </a:spcAft>
              <a:buClr>
                <a:srgbClr val="000000"/>
              </a:buClr>
              <a:buSzPct val="90000"/>
              <a:buFontTx/>
              <a:buChar char="•"/>
              <a:tabLst/>
              <a:defRPr lang="en-US" sz="2000" kern="1200" smtClean="0">
                <a:solidFill>
                  <a:srgbClr val="00004D"/>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lvl="1" eaLnBrk="1" hangingPunct="1">
              <a:buSzPct val="85000"/>
              <a:buFontTx/>
              <a:buNone/>
            </a:pPr>
            <a:endParaRPr lang="en-US" altLang="en-US" sz="1800" b="1" dirty="0">
              <a:solidFill>
                <a:schemeClr val="tx1"/>
              </a:solidFill>
              <a:cs typeface="Arial" charset="0"/>
            </a:endParaRPr>
          </a:p>
          <a:p>
            <a:pPr lvl="1" eaLnBrk="1" hangingPunct="1">
              <a:buSzPct val="85000"/>
              <a:buFontTx/>
              <a:buNone/>
            </a:pPr>
            <a:r>
              <a:rPr lang="en-US" altLang="en-US" sz="1800" b="1" dirty="0">
                <a:solidFill>
                  <a:schemeClr val="tx1"/>
                </a:solidFill>
                <a:cs typeface="Arial" charset="0"/>
              </a:rPr>
              <a:t>Weaknesses</a:t>
            </a:r>
            <a:r>
              <a:rPr lang="en-US" altLang="en-US" sz="1800" dirty="0">
                <a:solidFill>
                  <a:schemeClr val="tx1"/>
                </a:solidFill>
                <a:cs typeface="Arial" charset="0"/>
              </a:rPr>
              <a:t>: </a:t>
            </a:r>
          </a:p>
          <a:p>
            <a:pPr lvl="1" eaLnBrk="1" hangingPunct="1">
              <a:buSzPct val="85000"/>
            </a:pPr>
            <a:r>
              <a:rPr lang="en-US" altLang="en-US" sz="1800" dirty="0">
                <a:solidFill>
                  <a:schemeClr val="tx1"/>
                </a:solidFill>
                <a:cs typeface="Arial" charset="0"/>
              </a:rPr>
              <a:t>Needs good marketing. </a:t>
            </a:r>
          </a:p>
          <a:p>
            <a:pPr lvl="1" eaLnBrk="1" hangingPunct="1">
              <a:buSzPct val="85000"/>
            </a:pPr>
            <a:r>
              <a:rPr lang="en-US" altLang="en-US" sz="1800" dirty="0">
                <a:solidFill>
                  <a:schemeClr val="tx1"/>
                </a:solidFill>
                <a:cs typeface="Arial" charset="0"/>
              </a:rPr>
              <a:t>Urban Centric App.</a:t>
            </a:r>
          </a:p>
        </p:txBody>
      </p:sp>
      <p:sp>
        <p:nvSpPr>
          <p:cNvPr id="17" name="Rectangle 3"/>
          <p:cNvSpPr txBox="1">
            <a:spLocks noChangeArrowheads="1"/>
          </p:cNvSpPr>
          <p:nvPr/>
        </p:nvSpPr>
        <p:spPr bwMode="auto">
          <a:xfrm>
            <a:off x="430474" y="4459192"/>
            <a:ext cx="4038600" cy="1981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469900" marR="0" indent="-469900" algn="l" defTabSz="914400" rtl="0" eaLnBrk="0" fontAlgn="base" latinLnBrk="0" hangingPunct="0">
              <a:lnSpc>
                <a:spcPct val="100000"/>
              </a:lnSpc>
              <a:spcBef>
                <a:spcPct val="20000"/>
              </a:spcBef>
              <a:spcAft>
                <a:spcPct val="0"/>
              </a:spcAft>
              <a:buClr>
                <a:srgbClr val="000000"/>
              </a:buClr>
              <a:buSzPct val="90000"/>
              <a:buFontTx/>
              <a:buChar char="•"/>
              <a:tabLst/>
              <a:defRPr lang="en-US" sz="2000" kern="1200" smtClean="0">
                <a:solidFill>
                  <a:srgbClr val="00004D"/>
                </a:solidFill>
                <a:latin typeface="+mn-lt"/>
                <a:ea typeface="+mn-ea"/>
                <a:cs typeface="+mn-cs"/>
              </a:defRPr>
            </a:lvl1pPr>
            <a:lvl2pPr marL="908050" marR="0" indent="-436563" algn="l" defTabSz="914400" rtl="0" eaLnBrk="0" fontAlgn="base" latinLnBrk="0" hangingPunct="0">
              <a:lnSpc>
                <a:spcPct val="100000"/>
              </a:lnSpc>
              <a:spcBef>
                <a:spcPct val="20000"/>
              </a:spcBef>
              <a:spcAft>
                <a:spcPct val="0"/>
              </a:spcAft>
              <a:buClr>
                <a:srgbClr val="000000"/>
              </a:buClr>
              <a:buSzPct val="90000"/>
              <a:buFontTx/>
              <a:buChar char="•"/>
              <a:tabLst/>
              <a:defRPr lang="en-US" sz="2000" kern="1200" smtClean="0">
                <a:solidFill>
                  <a:srgbClr val="00004D"/>
                </a:solidFill>
                <a:latin typeface="+mn-lt"/>
                <a:ea typeface="+mn-ea"/>
                <a:cs typeface="+mn-cs"/>
              </a:defRPr>
            </a:lvl2pPr>
            <a:lvl3pPr marL="1304925" marR="0" indent="-395288" algn="l" defTabSz="914400" rtl="0" eaLnBrk="0" fontAlgn="base" latinLnBrk="0" hangingPunct="0">
              <a:lnSpc>
                <a:spcPct val="100000"/>
              </a:lnSpc>
              <a:spcBef>
                <a:spcPct val="20000"/>
              </a:spcBef>
              <a:spcAft>
                <a:spcPct val="0"/>
              </a:spcAft>
              <a:buClr>
                <a:srgbClr val="000000"/>
              </a:buClr>
              <a:buSzPct val="90000"/>
              <a:buFontTx/>
              <a:buChar char="•"/>
              <a:tabLst/>
              <a:defRPr lang="en-US" sz="2000" kern="1200" smtClean="0">
                <a:solidFill>
                  <a:srgbClr val="00004D"/>
                </a:solidFill>
                <a:latin typeface="+mn-lt"/>
                <a:ea typeface="+mn-ea"/>
                <a:cs typeface="+mn-cs"/>
              </a:defRPr>
            </a:lvl3pPr>
            <a:lvl4pPr marL="1693863" marR="0" indent="-387350" algn="l" defTabSz="914400" rtl="0" eaLnBrk="0" fontAlgn="base" latinLnBrk="0" hangingPunct="0">
              <a:lnSpc>
                <a:spcPct val="100000"/>
              </a:lnSpc>
              <a:spcBef>
                <a:spcPct val="20000"/>
              </a:spcBef>
              <a:spcAft>
                <a:spcPct val="0"/>
              </a:spcAft>
              <a:buClr>
                <a:srgbClr val="000000"/>
              </a:buClr>
              <a:buSzPct val="90000"/>
              <a:buFontTx/>
              <a:buChar char="•"/>
              <a:tabLst/>
              <a:defRPr lang="en-US" sz="2000" kern="1200" smtClean="0">
                <a:solidFill>
                  <a:srgbClr val="00004D"/>
                </a:solidFill>
                <a:latin typeface="+mn-lt"/>
                <a:ea typeface="+mn-ea"/>
                <a:cs typeface="+mn-cs"/>
              </a:defRPr>
            </a:lvl4pPr>
            <a:lvl5pPr marL="2093913" marR="0" indent="-398463" algn="l" defTabSz="914400" rtl="0" eaLnBrk="0" fontAlgn="base" latinLnBrk="0" hangingPunct="0">
              <a:lnSpc>
                <a:spcPct val="100000"/>
              </a:lnSpc>
              <a:spcBef>
                <a:spcPct val="25000"/>
              </a:spcBef>
              <a:spcAft>
                <a:spcPct val="0"/>
              </a:spcAft>
              <a:buClr>
                <a:srgbClr val="000000"/>
              </a:buClr>
              <a:buSzPct val="90000"/>
              <a:buFontTx/>
              <a:buChar char="•"/>
              <a:tabLst/>
              <a:defRPr lang="en-US" sz="2000" kern="1200" smtClean="0">
                <a:solidFill>
                  <a:srgbClr val="00004D"/>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lvl="1" eaLnBrk="1" hangingPunct="1">
              <a:buSzPct val="85000"/>
              <a:buFontTx/>
              <a:buNone/>
            </a:pPr>
            <a:endParaRPr lang="en-US" altLang="en-US" sz="1800" b="1" dirty="0">
              <a:solidFill>
                <a:schemeClr val="tx1"/>
              </a:solidFill>
              <a:cs typeface="Arial" charset="0"/>
            </a:endParaRPr>
          </a:p>
          <a:p>
            <a:pPr lvl="1" eaLnBrk="1" hangingPunct="1">
              <a:buSzPct val="85000"/>
              <a:buFontTx/>
              <a:buNone/>
            </a:pPr>
            <a:r>
              <a:rPr lang="en-US" altLang="en-US" sz="1800" b="1" dirty="0">
                <a:solidFill>
                  <a:schemeClr val="tx1"/>
                </a:solidFill>
                <a:cs typeface="Arial" charset="0"/>
              </a:rPr>
              <a:t>Opportunities: </a:t>
            </a:r>
          </a:p>
          <a:p>
            <a:pPr lvl="1" eaLnBrk="1" hangingPunct="1">
              <a:buSzPct val="85000"/>
            </a:pPr>
            <a:r>
              <a:rPr lang="en-US" altLang="en-US" sz="1800" dirty="0">
                <a:solidFill>
                  <a:schemeClr val="tx1"/>
                </a:solidFill>
                <a:cs typeface="Arial" charset="0"/>
              </a:rPr>
              <a:t>High potential growth.</a:t>
            </a:r>
          </a:p>
          <a:p>
            <a:pPr lvl="1" eaLnBrk="1" hangingPunct="1">
              <a:buSzPct val="85000"/>
            </a:pPr>
            <a:r>
              <a:rPr lang="en-US" altLang="en-US" sz="1800" dirty="0">
                <a:solidFill>
                  <a:schemeClr val="tx1"/>
                </a:solidFill>
                <a:cs typeface="Arial" charset="0"/>
              </a:rPr>
              <a:t>User acceptability can turn our app into huge market place for real state companies.</a:t>
            </a:r>
          </a:p>
        </p:txBody>
      </p:sp>
      <p:sp>
        <p:nvSpPr>
          <p:cNvPr id="18" name="Rectangle 3"/>
          <p:cNvSpPr txBox="1">
            <a:spLocks noChangeArrowheads="1"/>
          </p:cNvSpPr>
          <p:nvPr/>
        </p:nvSpPr>
        <p:spPr bwMode="auto">
          <a:xfrm>
            <a:off x="4677589" y="4454672"/>
            <a:ext cx="4038600" cy="1981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469900" marR="0" indent="-469900" algn="l" defTabSz="914400" rtl="0" eaLnBrk="0" fontAlgn="base" latinLnBrk="0" hangingPunct="0">
              <a:lnSpc>
                <a:spcPct val="100000"/>
              </a:lnSpc>
              <a:spcBef>
                <a:spcPct val="20000"/>
              </a:spcBef>
              <a:spcAft>
                <a:spcPct val="0"/>
              </a:spcAft>
              <a:buClr>
                <a:srgbClr val="000000"/>
              </a:buClr>
              <a:buSzPct val="90000"/>
              <a:buFontTx/>
              <a:buChar char="•"/>
              <a:tabLst/>
              <a:defRPr lang="en-US" sz="2000" kern="1200" smtClean="0">
                <a:solidFill>
                  <a:srgbClr val="00004D"/>
                </a:solidFill>
                <a:latin typeface="+mn-lt"/>
                <a:ea typeface="+mn-ea"/>
                <a:cs typeface="+mn-cs"/>
              </a:defRPr>
            </a:lvl1pPr>
            <a:lvl2pPr marL="908050" marR="0" indent="-436563" algn="l" defTabSz="914400" rtl="0" eaLnBrk="0" fontAlgn="base" latinLnBrk="0" hangingPunct="0">
              <a:lnSpc>
                <a:spcPct val="100000"/>
              </a:lnSpc>
              <a:spcBef>
                <a:spcPct val="20000"/>
              </a:spcBef>
              <a:spcAft>
                <a:spcPct val="0"/>
              </a:spcAft>
              <a:buClr>
                <a:srgbClr val="000000"/>
              </a:buClr>
              <a:buSzPct val="90000"/>
              <a:buFontTx/>
              <a:buChar char="•"/>
              <a:tabLst/>
              <a:defRPr lang="en-US" sz="2000" kern="1200" smtClean="0">
                <a:solidFill>
                  <a:srgbClr val="00004D"/>
                </a:solidFill>
                <a:latin typeface="+mn-lt"/>
                <a:ea typeface="+mn-ea"/>
                <a:cs typeface="+mn-cs"/>
              </a:defRPr>
            </a:lvl2pPr>
            <a:lvl3pPr marL="1304925" marR="0" indent="-395288" algn="l" defTabSz="914400" rtl="0" eaLnBrk="0" fontAlgn="base" latinLnBrk="0" hangingPunct="0">
              <a:lnSpc>
                <a:spcPct val="100000"/>
              </a:lnSpc>
              <a:spcBef>
                <a:spcPct val="20000"/>
              </a:spcBef>
              <a:spcAft>
                <a:spcPct val="0"/>
              </a:spcAft>
              <a:buClr>
                <a:srgbClr val="000000"/>
              </a:buClr>
              <a:buSzPct val="90000"/>
              <a:buFontTx/>
              <a:buChar char="•"/>
              <a:tabLst/>
              <a:defRPr lang="en-US" sz="2000" kern="1200" smtClean="0">
                <a:solidFill>
                  <a:srgbClr val="00004D"/>
                </a:solidFill>
                <a:latin typeface="+mn-lt"/>
                <a:ea typeface="+mn-ea"/>
                <a:cs typeface="+mn-cs"/>
              </a:defRPr>
            </a:lvl3pPr>
            <a:lvl4pPr marL="1693863" marR="0" indent="-387350" algn="l" defTabSz="914400" rtl="0" eaLnBrk="0" fontAlgn="base" latinLnBrk="0" hangingPunct="0">
              <a:lnSpc>
                <a:spcPct val="100000"/>
              </a:lnSpc>
              <a:spcBef>
                <a:spcPct val="20000"/>
              </a:spcBef>
              <a:spcAft>
                <a:spcPct val="0"/>
              </a:spcAft>
              <a:buClr>
                <a:srgbClr val="000000"/>
              </a:buClr>
              <a:buSzPct val="90000"/>
              <a:buFontTx/>
              <a:buChar char="•"/>
              <a:tabLst/>
              <a:defRPr lang="en-US" sz="2000" kern="1200" smtClean="0">
                <a:solidFill>
                  <a:srgbClr val="00004D"/>
                </a:solidFill>
                <a:latin typeface="+mn-lt"/>
                <a:ea typeface="+mn-ea"/>
                <a:cs typeface="+mn-cs"/>
              </a:defRPr>
            </a:lvl4pPr>
            <a:lvl5pPr marL="2093913" marR="0" indent="-398463" algn="l" defTabSz="914400" rtl="0" eaLnBrk="0" fontAlgn="base" latinLnBrk="0" hangingPunct="0">
              <a:lnSpc>
                <a:spcPct val="100000"/>
              </a:lnSpc>
              <a:spcBef>
                <a:spcPct val="25000"/>
              </a:spcBef>
              <a:spcAft>
                <a:spcPct val="0"/>
              </a:spcAft>
              <a:buClr>
                <a:srgbClr val="000000"/>
              </a:buClr>
              <a:buSzPct val="90000"/>
              <a:buFontTx/>
              <a:buChar char="•"/>
              <a:tabLst/>
              <a:defRPr lang="en-US" sz="2000" kern="1200" smtClean="0">
                <a:solidFill>
                  <a:srgbClr val="00004D"/>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lvl="1" eaLnBrk="1" hangingPunct="1">
              <a:buSzPct val="85000"/>
              <a:buFontTx/>
              <a:buNone/>
            </a:pPr>
            <a:endParaRPr lang="en-US" altLang="en-US" sz="1800" b="1" dirty="0">
              <a:solidFill>
                <a:schemeClr val="tx1"/>
              </a:solidFill>
              <a:cs typeface="Arial" charset="0"/>
            </a:endParaRPr>
          </a:p>
          <a:p>
            <a:pPr lvl="1" eaLnBrk="1" hangingPunct="1">
              <a:buSzPct val="85000"/>
              <a:buFontTx/>
              <a:buNone/>
            </a:pPr>
            <a:r>
              <a:rPr lang="en-US" altLang="en-US" sz="1800" b="1" dirty="0">
                <a:solidFill>
                  <a:schemeClr val="tx1"/>
                </a:solidFill>
                <a:cs typeface="Arial" charset="0"/>
              </a:rPr>
              <a:t>Threats: </a:t>
            </a:r>
          </a:p>
          <a:p>
            <a:pPr lvl="1" eaLnBrk="1" hangingPunct="1">
              <a:buSzPct val="85000"/>
            </a:pPr>
            <a:r>
              <a:rPr lang="en-US" altLang="en-US" sz="1800" dirty="0">
                <a:solidFill>
                  <a:schemeClr val="tx1"/>
                </a:solidFill>
                <a:cs typeface="Arial" charset="0"/>
              </a:rPr>
              <a:t>Brokers can oppose the idea.</a:t>
            </a:r>
          </a:p>
        </p:txBody>
      </p:sp>
    </p:spTree>
    <p:extLst>
      <p:ext uri="{BB962C8B-B14F-4D97-AF65-F5344CB8AC3E}">
        <p14:creationId xmlns:p14="http://schemas.microsoft.com/office/powerpoint/2010/main" val="802289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1" y="0"/>
            <a:ext cx="9135879" cy="68580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59943" y="1295400"/>
            <a:ext cx="8432234" cy="708109"/>
          </a:xfrm>
          <a:prstGeom prst="rect">
            <a:avLst/>
          </a:prstGeom>
          <a:ln>
            <a:noFill/>
          </a:ln>
          <a:effectLst>
            <a:softEdge rad="112500"/>
          </a:effectLst>
        </p:spPr>
      </p:pic>
      <p:sp>
        <p:nvSpPr>
          <p:cNvPr id="11" name="Rectangle 10"/>
          <p:cNvSpPr/>
          <p:nvPr/>
        </p:nvSpPr>
        <p:spPr>
          <a:xfrm>
            <a:off x="533400" y="685800"/>
            <a:ext cx="4839719" cy="461665"/>
          </a:xfrm>
          <a:prstGeom prst="rect">
            <a:avLst/>
          </a:prstGeom>
        </p:spPr>
        <p:txBody>
          <a:bodyPr wrap="square">
            <a:spAutoFit/>
          </a:bodyPr>
          <a:lstStyle/>
          <a:p>
            <a:r>
              <a:rPr lang="en-US" sz="2400" b="1" dirty="0">
                <a:solidFill>
                  <a:schemeClr val="accent6">
                    <a:lumMod val="75000"/>
                  </a:schemeClr>
                </a:solidFill>
                <a:effectLst>
                  <a:glow>
                    <a:schemeClr val="bg1">
                      <a:alpha val="29000"/>
                    </a:schemeClr>
                  </a:glow>
                </a:effectLst>
                <a:latin typeface="+mj-lt"/>
              </a:rPr>
              <a:t>Customer Analysis</a:t>
            </a:r>
            <a:endParaRPr lang="en-IN" sz="2400" dirty="0">
              <a:solidFill>
                <a:schemeClr val="accent6">
                  <a:lumMod val="75000"/>
                </a:schemeClr>
              </a:solidFill>
              <a:effectLst>
                <a:glow>
                  <a:schemeClr val="bg1">
                    <a:alpha val="29000"/>
                  </a:schemeClr>
                </a:glow>
              </a:effectLst>
              <a:latin typeface="+mj-lt"/>
            </a:endParaRPr>
          </a:p>
        </p:txBody>
      </p:sp>
      <p:sp>
        <p:nvSpPr>
          <p:cNvPr id="4" name="TextBox 3"/>
          <p:cNvSpPr txBox="1"/>
          <p:nvPr/>
        </p:nvSpPr>
        <p:spPr>
          <a:xfrm>
            <a:off x="533401" y="2438400"/>
            <a:ext cx="8258776" cy="2031325"/>
          </a:xfrm>
          <a:prstGeom prst="rect">
            <a:avLst/>
          </a:prstGeom>
          <a:noFill/>
        </p:spPr>
        <p:txBody>
          <a:bodyPr wrap="square" rtlCol="0">
            <a:spAutoFit/>
          </a:bodyPr>
          <a:lstStyle/>
          <a:p>
            <a:pPr algn="just"/>
            <a:r>
              <a:rPr lang="en-IN" dirty="0"/>
              <a:t>Our major customers will be Real Estate Companies,</a:t>
            </a:r>
          </a:p>
          <a:p>
            <a:pPr algn="just"/>
            <a:endParaRPr lang="en-IN" dirty="0"/>
          </a:p>
          <a:p>
            <a:pPr marL="285750" indent="-285750" algn="just">
              <a:buFont typeface="Arial" panose="020B0604020202020204" pitchFamily="34" charset="0"/>
              <a:buChar char="•"/>
            </a:pPr>
            <a:r>
              <a:rPr lang="en-IN" dirty="0"/>
              <a:t>Increasing their flexibility</a:t>
            </a:r>
          </a:p>
          <a:p>
            <a:pPr marL="285750" indent="-285750" algn="just">
              <a:buFont typeface="Arial" panose="020B0604020202020204" pitchFamily="34" charset="0"/>
              <a:buChar char="•"/>
            </a:pPr>
            <a:r>
              <a:rPr lang="en-IN" dirty="0"/>
              <a:t>Customer acquisition</a:t>
            </a:r>
          </a:p>
          <a:p>
            <a:pPr marL="285750" indent="-285750" algn="just">
              <a:buFont typeface="Arial" panose="020B0604020202020204" pitchFamily="34" charset="0"/>
              <a:buChar char="•"/>
            </a:pPr>
            <a:endParaRPr lang="en-IN" dirty="0"/>
          </a:p>
          <a:p>
            <a:pPr algn="just"/>
            <a:r>
              <a:rPr lang="en-IN" dirty="0"/>
              <a:t>Also our website will involve opportunities for Real-Estate Businesses/ Brokers who are just getting started provided they meet our terms &amp; conditions.</a:t>
            </a:r>
          </a:p>
        </p:txBody>
      </p:sp>
    </p:spTree>
    <p:extLst>
      <p:ext uri="{BB962C8B-B14F-4D97-AF65-F5344CB8AC3E}">
        <p14:creationId xmlns:p14="http://schemas.microsoft.com/office/powerpoint/2010/main" val="3461066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35879" cy="6858000"/>
          </a:xfrm>
          <a:prstGeom prst="rect">
            <a:avLst/>
          </a:prstGeom>
        </p:spPr>
      </p:pic>
      <p:sp>
        <p:nvSpPr>
          <p:cNvPr id="4" name="Rectangle 3"/>
          <p:cNvSpPr/>
          <p:nvPr/>
        </p:nvSpPr>
        <p:spPr>
          <a:xfrm>
            <a:off x="533400" y="685800"/>
            <a:ext cx="4839719" cy="461665"/>
          </a:xfrm>
          <a:prstGeom prst="rect">
            <a:avLst/>
          </a:prstGeom>
        </p:spPr>
        <p:txBody>
          <a:bodyPr wrap="square">
            <a:spAutoFit/>
          </a:bodyPr>
          <a:lstStyle/>
          <a:p>
            <a:r>
              <a:rPr lang="en-US" sz="2400" b="1" dirty="0">
                <a:solidFill>
                  <a:schemeClr val="accent6">
                    <a:lumMod val="75000"/>
                  </a:schemeClr>
                </a:solidFill>
                <a:effectLst>
                  <a:glow>
                    <a:schemeClr val="bg1">
                      <a:alpha val="29000"/>
                    </a:schemeClr>
                  </a:glow>
                </a:effectLst>
                <a:latin typeface="+mj-lt"/>
              </a:rPr>
              <a:t>Benefits</a:t>
            </a:r>
            <a:endParaRPr lang="en-IN" sz="2400" dirty="0">
              <a:solidFill>
                <a:schemeClr val="accent6">
                  <a:lumMod val="75000"/>
                </a:schemeClr>
              </a:solidFill>
              <a:effectLst>
                <a:glow>
                  <a:schemeClr val="bg1">
                    <a:alpha val="29000"/>
                  </a:schemeClr>
                </a:glow>
              </a:effectLst>
              <a:latin typeface="+mj-lt"/>
            </a:endParaRPr>
          </a:p>
        </p:txBody>
      </p:sp>
    </p:spTree>
    <p:extLst>
      <p:ext uri="{BB962C8B-B14F-4D97-AF65-F5344CB8AC3E}">
        <p14:creationId xmlns:p14="http://schemas.microsoft.com/office/powerpoint/2010/main" val="4192850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1" y="-6531"/>
            <a:ext cx="9135879" cy="6858000"/>
          </a:xfrm>
          <a:prstGeom prst="rect">
            <a:avLst/>
          </a:prstGeom>
        </p:spPr>
      </p:pic>
      <p:sp>
        <p:nvSpPr>
          <p:cNvPr id="8" name="Content Placeholder 2"/>
          <p:cNvSpPr txBox="1">
            <a:spLocks/>
          </p:cNvSpPr>
          <p:nvPr/>
        </p:nvSpPr>
        <p:spPr>
          <a:xfrm>
            <a:off x="421295" y="2286344"/>
            <a:ext cx="8431306" cy="394684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IN" sz="1800" dirty="0">
                <a:solidFill>
                  <a:schemeClr val="tx1"/>
                </a:solidFill>
              </a:rPr>
              <a:t>It is very much feasible with people working in the following domains,</a:t>
            </a:r>
          </a:p>
          <a:p>
            <a:pPr marL="285750" indent="-285750" algn="just">
              <a:buFont typeface="Arial" panose="020B0604020202020204" pitchFamily="34" charset="0"/>
              <a:buChar char="•"/>
            </a:pPr>
            <a:r>
              <a:rPr lang="en-IN" sz="1800" dirty="0">
                <a:solidFill>
                  <a:schemeClr val="tx1"/>
                </a:solidFill>
              </a:rPr>
              <a:t>AR Development</a:t>
            </a:r>
          </a:p>
          <a:p>
            <a:pPr marL="285750" indent="-285750" algn="just">
              <a:buFont typeface="Arial" panose="020B0604020202020204" pitchFamily="34" charset="0"/>
              <a:buChar char="•"/>
            </a:pPr>
            <a:r>
              <a:rPr lang="en-IN" sz="1800" dirty="0">
                <a:solidFill>
                  <a:schemeClr val="tx1"/>
                </a:solidFill>
              </a:rPr>
              <a:t>Cloud Storage</a:t>
            </a:r>
          </a:p>
          <a:p>
            <a:pPr marL="285750" indent="-285750" algn="just">
              <a:buFont typeface="Arial" panose="020B0604020202020204" pitchFamily="34" charset="0"/>
              <a:buChar char="•"/>
            </a:pPr>
            <a:r>
              <a:rPr lang="en-IN" sz="1800" dirty="0">
                <a:solidFill>
                  <a:schemeClr val="tx1"/>
                </a:solidFill>
              </a:rPr>
              <a:t>3D modelling </a:t>
            </a:r>
          </a:p>
          <a:p>
            <a:pPr marL="285750" indent="-285750" algn="just">
              <a:buFont typeface="Arial" panose="020B0604020202020204" pitchFamily="34" charset="0"/>
              <a:buChar char="•"/>
            </a:pPr>
            <a:endParaRPr lang="en-IN" sz="1800" dirty="0">
              <a:solidFill>
                <a:schemeClr val="tx1"/>
              </a:solidFill>
            </a:endParaRPr>
          </a:p>
          <a:p>
            <a:pPr algn="just"/>
            <a:r>
              <a:rPr lang="en-IN" sz="1800" dirty="0">
                <a:solidFill>
                  <a:schemeClr val="tx1"/>
                </a:solidFill>
              </a:rPr>
              <a:t>Implementation will be carried out in </a:t>
            </a:r>
            <a:r>
              <a:rPr lang="en-IN" sz="1800" b="1" dirty="0">
                <a:solidFill>
                  <a:schemeClr val="tx1"/>
                </a:solidFill>
              </a:rPr>
              <a:t>Unity3D</a:t>
            </a:r>
            <a:r>
              <a:rPr lang="en-IN" sz="1800" dirty="0">
                <a:solidFill>
                  <a:schemeClr val="tx1"/>
                </a:solidFill>
              </a:rPr>
              <a:t> with the help of SDKs like </a:t>
            </a:r>
            <a:r>
              <a:rPr lang="en-IN" sz="1800" b="1" dirty="0">
                <a:solidFill>
                  <a:schemeClr val="tx1"/>
                </a:solidFill>
              </a:rPr>
              <a:t>ARCore</a:t>
            </a:r>
            <a:r>
              <a:rPr lang="en-IN" sz="1800" dirty="0">
                <a:solidFill>
                  <a:schemeClr val="tx1"/>
                </a:solidFill>
              </a:rPr>
              <a:t> &amp; </a:t>
            </a:r>
            <a:r>
              <a:rPr lang="en-IN" sz="1800" b="1" dirty="0">
                <a:solidFill>
                  <a:schemeClr val="tx1"/>
                </a:solidFill>
              </a:rPr>
              <a:t>Vuforia</a:t>
            </a:r>
            <a:r>
              <a:rPr lang="en-IN" sz="1800" dirty="0">
                <a:solidFill>
                  <a:schemeClr val="tx1"/>
                </a:solidFill>
              </a:rPr>
              <a:t>.</a:t>
            </a:r>
          </a:p>
        </p:txBody>
      </p:sp>
      <p:sp>
        <p:nvSpPr>
          <p:cNvPr id="9" name="Title 4"/>
          <p:cNvSpPr txBox="1">
            <a:spLocks/>
          </p:cNvSpPr>
          <p:nvPr/>
        </p:nvSpPr>
        <p:spPr bwMode="auto">
          <a:xfrm>
            <a:off x="421295" y="776819"/>
            <a:ext cx="8293287" cy="891243"/>
          </a:xfrm>
          <a:prstGeom prst="rect">
            <a:avLst/>
          </a:prstGeom>
          <a:blipFill>
            <a:blip r:embed="rId3"/>
            <a:stretch>
              <a:fillRect/>
            </a:stretch>
          </a:blipFill>
          <a:ln w="9525">
            <a:noFill/>
            <a:miter lim="800000"/>
            <a:headEnd/>
            <a:tailEnd/>
          </a:ln>
          <a:effectLst>
            <a:softEdge rad="63500"/>
          </a:effectLst>
        </p:spPr>
        <p:txBody>
          <a:bodyPr anchor="ctr">
            <a:normAutofit/>
          </a:bodyPr>
          <a:lstStyle>
            <a:lvl1pPr algn="l" rtl="0" fontAlgn="base">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fontAlgn="base">
              <a:spcBef>
                <a:spcPct val="0"/>
              </a:spcBef>
              <a:spcAft>
                <a:spcPct val="0"/>
              </a:spcAft>
              <a:defRPr sz="4300">
                <a:solidFill>
                  <a:srgbClr val="572314"/>
                </a:solidFill>
                <a:latin typeface="Gill Sans MT" pitchFamily="34" charset="0"/>
              </a:defRPr>
            </a:lvl2pPr>
            <a:lvl3pPr algn="l" rtl="0" fontAlgn="base">
              <a:spcBef>
                <a:spcPct val="0"/>
              </a:spcBef>
              <a:spcAft>
                <a:spcPct val="0"/>
              </a:spcAft>
              <a:defRPr sz="4300">
                <a:solidFill>
                  <a:srgbClr val="572314"/>
                </a:solidFill>
                <a:latin typeface="Gill Sans MT" pitchFamily="34" charset="0"/>
              </a:defRPr>
            </a:lvl3pPr>
            <a:lvl4pPr algn="l" rtl="0" fontAlgn="base">
              <a:spcBef>
                <a:spcPct val="0"/>
              </a:spcBef>
              <a:spcAft>
                <a:spcPct val="0"/>
              </a:spcAft>
              <a:defRPr sz="4300">
                <a:solidFill>
                  <a:srgbClr val="572314"/>
                </a:solidFill>
                <a:latin typeface="Gill Sans MT" pitchFamily="34" charset="0"/>
              </a:defRPr>
            </a:lvl4pPr>
            <a:lvl5pPr algn="l" rtl="0" fontAlgn="base">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a:lstStyle>
          <a:p>
            <a:pPr fontAlgn="auto">
              <a:spcAft>
                <a:spcPts val="0"/>
              </a:spcAft>
              <a:defRPr/>
            </a:pPr>
            <a:r>
              <a:rPr lang="en-US" altLang="en-US" sz="2400" b="1" dirty="0">
                <a:solidFill>
                  <a:schemeClr val="tx1"/>
                </a:solidFill>
                <a:effectLst/>
              </a:rPr>
              <a:t>  Technical Feasibility &amp; Implementation</a:t>
            </a:r>
          </a:p>
        </p:txBody>
      </p:sp>
    </p:spTree>
    <p:extLst>
      <p:ext uri="{BB962C8B-B14F-4D97-AF65-F5344CB8AC3E}">
        <p14:creationId xmlns:p14="http://schemas.microsoft.com/office/powerpoint/2010/main" val="1765823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1" y="-6531"/>
            <a:ext cx="9135879" cy="6858000"/>
          </a:xfrm>
          <a:prstGeom prst="rect">
            <a:avLst/>
          </a:prstGeom>
        </p:spPr>
      </p:pic>
      <p:sp>
        <p:nvSpPr>
          <p:cNvPr id="8" name="Content Placeholder 2"/>
          <p:cNvSpPr txBox="1">
            <a:spLocks/>
          </p:cNvSpPr>
          <p:nvPr/>
        </p:nvSpPr>
        <p:spPr>
          <a:xfrm>
            <a:off x="360407" y="1942042"/>
            <a:ext cx="8431306" cy="394684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IN" sz="1800" dirty="0">
                <a:solidFill>
                  <a:schemeClr val="tx1"/>
                </a:solidFill>
              </a:rPr>
              <a:t>Prototype development will not require any financial help assuming students working on the project will treat it as a learning experience.</a:t>
            </a:r>
          </a:p>
          <a:p>
            <a:pPr algn="just"/>
            <a:endParaRPr lang="en-IN" sz="1800" dirty="0">
              <a:solidFill>
                <a:schemeClr val="tx1"/>
              </a:solidFill>
            </a:endParaRPr>
          </a:p>
          <a:p>
            <a:pPr algn="just"/>
            <a:r>
              <a:rPr lang="en-IN" sz="1800" dirty="0">
                <a:solidFill>
                  <a:schemeClr val="tx1"/>
                </a:solidFill>
              </a:rPr>
              <a:t>Once our service hits the market, </a:t>
            </a:r>
          </a:p>
          <a:p>
            <a:pPr algn="just"/>
            <a:endParaRPr lang="en-IN" sz="1800" dirty="0">
              <a:solidFill>
                <a:schemeClr val="tx1"/>
              </a:solidFill>
            </a:endParaRPr>
          </a:p>
          <a:p>
            <a:pPr marL="285750" indent="-285750" algn="just">
              <a:buFont typeface="Arial" panose="020B0604020202020204" pitchFamily="34" charset="0"/>
              <a:buChar char="•"/>
            </a:pPr>
            <a:r>
              <a:rPr lang="en-IN" sz="1800" dirty="0">
                <a:solidFill>
                  <a:schemeClr val="tx1"/>
                </a:solidFill>
              </a:rPr>
              <a:t>Operating &amp; Maintenance</a:t>
            </a:r>
          </a:p>
          <a:p>
            <a:pPr marL="742950" lvl="1" indent="-285750" algn="just">
              <a:buFont typeface="Wingdings" panose="05000000000000000000" pitchFamily="2" charset="2"/>
              <a:buChar char="ü"/>
            </a:pPr>
            <a:r>
              <a:rPr lang="en-IN" sz="1600" dirty="0">
                <a:solidFill>
                  <a:schemeClr val="tx1"/>
                </a:solidFill>
              </a:rPr>
              <a:t>Cloud services like AWS.</a:t>
            </a:r>
          </a:p>
          <a:p>
            <a:pPr marL="742950" lvl="1" indent="-285750" algn="just">
              <a:buFont typeface="Wingdings" panose="05000000000000000000" pitchFamily="2" charset="2"/>
              <a:buChar char="ü"/>
            </a:pPr>
            <a:r>
              <a:rPr lang="en-IN" sz="1600" dirty="0">
                <a:solidFill>
                  <a:schemeClr val="tx1"/>
                </a:solidFill>
              </a:rPr>
              <a:t>Vuforia Cloud Database</a:t>
            </a:r>
          </a:p>
          <a:p>
            <a:pPr marL="742950" lvl="1" indent="-285750" algn="just">
              <a:buFont typeface="Wingdings" panose="05000000000000000000" pitchFamily="2" charset="2"/>
              <a:buChar char="ü"/>
            </a:pPr>
            <a:r>
              <a:rPr lang="en-IN" sz="1600" dirty="0">
                <a:solidFill>
                  <a:schemeClr val="tx1"/>
                </a:solidFill>
              </a:rPr>
              <a:t>Dedicated servers.</a:t>
            </a:r>
          </a:p>
          <a:p>
            <a:pPr marL="742950" lvl="1" indent="-285750" algn="just">
              <a:buFont typeface="Wingdings" panose="05000000000000000000" pitchFamily="2" charset="2"/>
              <a:buChar char="ü"/>
            </a:pPr>
            <a:endParaRPr lang="en-IN" sz="1600" dirty="0">
              <a:solidFill>
                <a:schemeClr val="tx1"/>
              </a:solidFill>
            </a:endParaRPr>
          </a:p>
          <a:p>
            <a:pPr marL="285750" indent="-285750" algn="just">
              <a:buFont typeface="Arial" panose="020B0604020202020204" pitchFamily="34" charset="0"/>
              <a:buChar char="•"/>
            </a:pPr>
            <a:r>
              <a:rPr lang="en-IN" sz="1800" dirty="0">
                <a:solidFill>
                  <a:schemeClr val="tx1"/>
                </a:solidFill>
              </a:rPr>
              <a:t>Marketing – 15,00,000 estimated for 6 months.</a:t>
            </a:r>
          </a:p>
          <a:p>
            <a:pPr marL="285750" indent="-285750" algn="just">
              <a:buFont typeface="Arial" panose="020B0604020202020204" pitchFamily="34" charset="0"/>
              <a:buChar char="•"/>
            </a:pPr>
            <a:r>
              <a:rPr lang="en-IN" sz="1800" dirty="0">
                <a:solidFill>
                  <a:schemeClr val="tx1"/>
                </a:solidFill>
              </a:rPr>
              <a:t>Personnel – 5,00,000 estimated for 6 months.</a:t>
            </a:r>
          </a:p>
          <a:p>
            <a:pPr algn="just"/>
            <a:endParaRPr lang="en-IN" sz="1800" dirty="0">
              <a:solidFill>
                <a:schemeClr val="tx1"/>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8972" y="621740"/>
            <a:ext cx="8514176" cy="1034089"/>
          </a:xfrm>
          <a:prstGeom prst="rect">
            <a:avLst/>
          </a:prstGeom>
          <a:ln>
            <a:noFill/>
          </a:ln>
          <a:effectLst>
            <a:softEdge rad="112500"/>
          </a:effectLst>
        </p:spPr>
      </p:pic>
      <p:sp>
        <p:nvSpPr>
          <p:cNvPr id="3" name="Rectangle 2"/>
          <p:cNvSpPr/>
          <p:nvPr/>
        </p:nvSpPr>
        <p:spPr>
          <a:xfrm>
            <a:off x="533400" y="907951"/>
            <a:ext cx="2044983" cy="461665"/>
          </a:xfrm>
          <a:prstGeom prst="rect">
            <a:avLst/>
          </a:prstGeom>
        </p:spPr>
        <p:txBody>
          <a:bodyPr wrap="none">
            <a:spAutoFit/>
          </a:bodyPr>
          <a:lstStyle/>
          <a:p>
            <a:pPr fontAlgn="auto">
              <a:spcAft>
                <a:spcPts val="0"/>
              </a:spcAft>
              <a:defRPr/>
            </a:pPr>
            <a:r>
              <a:rPr lang="en-US" altLang="en-US" sz="2400" b="1" dirty="0">
                <a:solidFill>
                  <a:schemeClr val="bg1"/>
                </a:solidFill>
                <a:latin typeface="+mj-lt"/>
              </a:rPr>
              <a:t>Cost Estimates</a:t>
            </a:r>
          </a:p>
        </p:txBody>
      </p:sp>
    </p:spTree>
    <p:extLst>
      <p:ext uri="{BB962C8B-B14F-4D97-AF65-F5344CB8AC3E}">
        <p14:creationId xmlns:p14="http://schemas.microsoft.com/office/powerpoint/2010/main" val="768635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6" y="0"/>
            <a:ext cx="9135879" cy="6858000"/>
          </a:xfrm>
          <a:prstGeom prst="rect">
            <a:avLst/>
          </a:prstGeom>
        </p:spPr>
      </p:pic>
      <p:sp>
        <p:nvSpPr>
          <p:cNvPr id="3" name="Rectangle 2"/>
          <p:cNvSpPr/>
          <p:nvPr/>
        </p:nvSpPr>
        <p:spPr>
          <a:xfrm>
            <a:off x="457200" y="1201915"/>
            <a:ext cx="2044983" cy="461665"/>
          </a:xfrm>
          <a:prstGeom prst="rect">
            <a:avLst/>
          </a:prstGeom>
        </p:spPr>
        <p:txBody>
          <a:bodyPr wrap="none">
            <a:spAutoFit/>
          </a:bodyPr>
          <a:lstStyle/>
          <a:p>
            <a:pPr fontAlgn="auto">
              <a:spcAft>
                <a:spcPts val="0"/>
              </a:spcAft>
              <a:defRPr/>
            </a:pPr>
            <a:r>
              <a:rPr lang="en-US" altLang="en-US" sz="2400" b="1" dirty="0">
                <a:solidFill>
                  <a:schemeClr val="bg1"/>
                </a:solidFill>
                <a:latin typeface="+mj-lt"/>
              </a:rPr>
              <a:t>Cost Estimates</a:t>
            </a:r>
          </a:p>
        </p:txBody>
      </p:sp>
      <p:sp>
        <p:nvSpPr>
          <p:cNvPr id="10" name="Title 4"/>
          <p:cNvSpPr txBox="1">
            <a:spLocks/>
          </p:cNvSpPr>
          <p:nvPr/>
        </p:nvSpPr>
        <p:spPr bwMode="auto">
          <a:xfrm>
            <a:off x="324551" y="673621"/>
            <a:ext cx="8468184" cy="989959"/>
          </a:xfrm>
          <a:prstGeom prst="rect">
            <a:avLst/>
          </a:prstGeom>
          <a:blipFill>
            <a:blip r:embed="rId3"/>
            <a:stretch>
              <a:fillRect/>
            </a:stretch>
          </a:blipFill>
          <a:ln w="9525">
            <a:noFill/>
            <a:miter lim="800000"/>
            <a:headEnd/>
            <a:tailEnd/>
          </a:ln>
          <a:effectLst>
            <a:softEdge rad="63500"/>
          </a:effectLst>
        </p:spPr>
        <p:txBody>
          <a:bodyPr anchor="ctr">
            <a:normAutofit/>
          </a:bodyPr>
          <a:lstStyle>
            <a:lvl1pPr algn="l" rtl="0" fontAlgn="base">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fontAlgn="base">
              <a:spcBef>
                <a:spcPct val="0"/>
              </a:spcBef>
              <a:spcAft>
                <a:spcPct val="0"/>
              </a:spcAft>
              <a:defRPr sz="4300">
                <a:solidFill>
                  <a:srgbClr val="572314"/>
                </a:solidFill>
                <a:latin typeface="Gill Sans MT" pitchFamily="34" charset="0"/>
              </a:defRPr>
            </a:lvl2pPr>
            <a:lvl3pPr algn="l" rtl="0" fontAlgn="base">
              <a:spcBef>
                <a:spcPct val="0"/>
              </a:spcBef>
              <a:spcAft>
                <a:spcPct val="0"/>
              </a:spcAft>
              <a:defRPr sz="4300">
                <a:solidFill>
                  <a:srgbClr val="572314"/>
                </a:solidFill>
                <a:latin typeface="Gill Sans MT" pitchFamily="34" charset="0"/>
              </a:defRPr>
            </a:lvl3pPr>
            <a:lvl4pPr algn="l" rtl="0" fontAlgn="base">
              <a:spcBef>
                <a:spcPct val="0"/>
              </a:spcBef>
              <a:spcAft>
                <a:spcPct val="0"/>
              </a:spcAft>
              <a:defRPr sz="4300">
                <a:solidFill>
                  <a:srgbClr val="572314"/>
                </a:solidFill>
                <a:latin typeface="Gill Sans MT" pitchFamily="34" charset="0"/>
              </a:defRPr>
            </a:lvl4pPr>
            <a:lvl5pPr algn="l" rtl="0" fontAlgn="base">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a:lstStyle>
          <a:p>
            <a:pPr algn="just"/>
            <a:r>
              <a:rPr lang="en-US" altLang="en-US" sz="2400" b="1" dirty="0">
                <a:solidFill>
                  <a:schemeClr val="tx1"/>
                </a:solidFill>
                <a:effectLst/>
              </a:rPr>
              <a:t>  Risk Analysis</a:t>
            </a:r>
          </a:p>
        </p:txBody>
      </p:sp>
      <p:sp>
        <p:nvSpPr>
          <p:cNvPr id="11" name="Rectangle 3"/>
          <p:cNvSpPr txBox="1">
            <a:spLocks noChangeArrowheads="1"/>
          </p:cNvSpPr>
          <p:nvPr/>
        </p:nvSpPr>
        <p:spPr bwMode="auto">
          <a:xfrm>
            <a:off x="347932" y="1663580"/>
            <a:ext cx="8468184" cy="498082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marR="0" indent="-469900" algn="l" defTabSz="914400" rtl="0" eaLnBrk="0" fontAlgn="base" latinLnBrk="0" hangingPunct="0">
              <a:lnSpc>
                <a:spcPct val="100000"/>
              </a:lnSpc>
              <a:spcBef>
                <a:spcPct val="20000"/>
              </a:spcBef>
              <a:spcAft>
                <a:spcPct val="0"/>
              </a:spcAft>
              <a:buClr>
                <a:srgbClr val="000000"/>
              </a:buClr>
              <a:buSzPct val="90000"/>
              <a:buFontTx/>
              <a:buChar char="•"/>
              <a:tabLst/>
              <a:defRPr lang="en-US" sz="2000" kern="1200" smtClean="0">
                <a:solidFill>
                  <a:srgbClr val="00004D"/>
                </a:solidFill>
                <a:latin typeface="+mn-lt"/>
                <a:ea typeface="+mn-ea"/>
                <a:cs typeface="+mn-cs"/>
              </a:defRPr>
            </a:lvl1pPr>
            <a:lvl2pPr marL="908050" marR="0" indent="-436563" algn="l" defTabSz="914400" rtl="0" eaLnBrk="0" fontAlgn="base" latinLnBrk="0" hangingPunct="0">
              <a:lnSpc>
                <a:spcPct val="100000"/>
              </a:lnSpc>
              <a:spcBef>
                <a:spcPct val="20000"/>
              </a:spcBef>
              <a:spcAft>
                <a:spcPct val="0"/>
              </a:spcAft>
              <a:buClr>
                <a:srgbClr val="000000"/>
              </a:buClr>
              <a:buSzPct val="90000"/>
              <a:buFontTx/>
              <a:buChar char="•"/>
              <a:tabLst/>
              <a:defRPr lang="en-US" sz="2000" kern="1200" smtClean="0">
                <a:solidFill>
                  <a:srgbClr val="00004D"/>
                </a:solidFill>
                <a:latin typeface="+mn-lt"/>
                <a:ea typeface="+mn-ea"/>
                <a:cs typeface="+mn-cs"/>
              </a:defRPr>
            </a:lvl2pPr>
            <a:lvl3pPr marL="1304925" marR="0" indent="-395288" algn="l" defTabSz="914400" rtl="0" eaLnBrk="0" fontAlgn="base" latinLnBrk="0" hangingPunct="0">
              <a:lnSpc>
                <a:spcPct val="100000"/>
              </a:lnSpc>
              <a:spcBef>
                <a:spcPct val="20000"/>
              </a:spcBef>
              <a:spcAft>
                <a:spcPct val="0"/>
              </a:spcAft>
              <a:buClr>
                <a:srgbClr val="000000"/>
              </a:buClr>
              <a:buSzPct val="90000"/>
              <a:buFontTx/>
              <a:buChar char="•"/>
              <a:tabLst/>
              <a:defRPr lang="en-US" sz="2000" kern="1200" smtClean="0">
                <a:solidFill>
                  <a:srgbClr val="00004D"/>
                </a:solidFill>
                <a:latin typeface="+mn-lt"/>
                <a:ea typeface="+mn-ea"/>
                <a:cs typeface="+mn-cs"/>
              </a:defRPr>
            </a:lvl3pPr>
            <a:lvl4pPr marL="1693863" marR="0" indent="-387350" algn="l" defTabSz="914400" rtl="0" eaLnBrk="0" fontAlgn="base" latinLnBrk="0" hangingPunct="0">
              <a:lnSpc>
                <a:spcPct val="100000"/>
              </a:lnSpc>
              <a:spcBef>
                <a:spcPct val="20000"/>
              </a:spcBef>
              <a:spcAft>
                <a:spcPct val="0"/>
              </a:spcAft>
              <a:buClr>
                <a:srgbClr val="000000"/>
              </a:buClr>
              <a:buSzPct val="90000"/>
              <a:buFontTx/>
              <a:buChar char="•"/>
              <a:tabLst/>
              <a:defRPr lang="en-US" sz="2000" kern="1200" smtClean="0">
                <a:solidFill>
                  <a:srgbClr val="00004D"/>
                </a:solidFill>
                <a:latin typeface="+mn-lt"/>
                <a:ea typeface="+mn-ea"/>
                <a:cs typeface="+mn-cs"/>
              </a:defRPr>
            </a:lvl4pPr>
            <a:lvl5pPr marL="2093913" marR="0" indent="-398463" algn="l" defTabSz="914400" rtl="0" eaLnBrk="0" fontAlgn="base" latinLnBrk="0" hangingPunct="0">
              <a:lnSpc>
                <a:spcPct val="100000"/>
              </a:lnSpc>
              <a:spcBef>
                <a:spcPct val="25000"/>
              </a:spcBef>
              <a:spcAft>
                <a:spcPct val="0"/>
              </a:spcAft>
              <a:buClr>
                <a:srgbClr val="000000"/>
              </a:buClr>
              <a:buSzPct val="90000"/>
              <a:buFontTx/>
              <a:buChar char="•"/>
              <a:tabLst/>
              <a:defRPr lang="en-US" sz="2000" kern="1200" smtClean="0">
                <a:solidFill>
                  <a:srgbClr val="00004D"/>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0" indent="0" algn="just">
              <a:buNone/>
            </a:pPr>
            <a:endParaRPr lang="en-IN" sz="1800" b="1" dirty="0">
              <a:solidFill>
                <a:schemeClr val="tx2"/>
              </a:solidFill>
            </a:endParaRPr>
          </a:p>
          <a:p>
            <a:pPr marL="0" indent="0" algn="just">
              <a:buNone/>
            </a:pPr>
            <a:r>
              <a:rPr lang="en-IN" sz="1800" b="1" dirty="0">
                <a:solidFill>
                  <a:schemeClr val="accent6">
                    <a:lumMod val="75000"/>
                  </a:schemeClr>
                </a:solidFill>
              </a:rPr>
              <a:t>Market</a:t>
            </a:r>
            <a:endParaRPr lang="en-US" sz="1800" dirty="0">
              <a:solidFill>
                <a:schemeClr val="tx2"/>
              </a:solidFill>
            </a:endParaRPr>
          </a:p>
          <a:p>
            <a:pPr lvl="1" algn="just">
              <a:buFont typeface="Wingdings" panose="05000000000000000000" pitchFamily="2" charset="2"/>
              <a:buChar char="ü"/>
            </a:pPr>
            <a:r>
              <a:rPr lang="en-IN" sz="1600" dirty="0">
                <a:solidFill>
                  <a:schemeClr val="tx1"/>
                </a:solidFill>
              </a:rPr>
              <a:t>Understand what other competitors  are offering and improve ours to gather more users. </a:t>
            </a:r>
          </a:p>
          <a:p>
            <a:pPr marL="0" indent="0" algn="just">
              <a:buNone/>
            </a:pPr>
            <a:endParaRPr lang="en-IN" sz="1800" dirty="0">
              <a:solidFill>
                <a:schemeClr val="tx1"/>
              </a:solidFill>
            </a:endParaRPr>
          </a:p>
          <a:p>
            <a:pPr marL="0" indent="0" algn="just">
              <a:buNone/>
            </a:pPr>
            <a:r>
              <a:rPr lang="en-IN" sz="1800" b="1" dirty="0">
                <a:solidFill>
                  <a:schemeClr val="accent6">
                    <a:lumMod val="75000"/>
                  </a:schemeClr>
                </a:solidFill>
              </a:rPr>
              <a:t>Government Rules</a:t>
            </a:r>
          </a:p>
          <a:p>
            <a:pPr lvl="1" algn="just">
              <a:buFont typeface="Wingdings" panose="05000000000000000000" pitchFamily="2" charset="2"/>
              <a:buChar char="ü"/>
            </a:pPr>
            <a:r>
              <a:rPr lang="en-IN" sz="1600" dirty="0">
                <a:solidFill>
                  <a:schemeClr val="tx1"/>
                </a:solidFill>
              </a:rPr>
              <a:t>Stay updated of the mortgage rates and roll out releases in case of any changes.</a:t>
            </a:r>
            <a:endParaRPr lang="en-IN" sz="1600" b="1" dirty="0">
              <a:solidFill>
                <a:schemeClr val="tx1"/>
              </a:solidFill>
            </a:endParaRPr>
          </a:p>
          <a:p>
            <a:pPr marL="0" indent="0" algn="just">
              <a:buNone/>
            </a:pPr>
            <a:endParaRPr lang="en-IN" sz="1800" dirty="0">
              <a:solidFill>
                <a:schemeClr val="tx1"/>
              </a:solidFill>
            </a:endParaRPr>
          </a:p>
          <a:p>
            <a:pPr marL="0" indent="0" algn="just">
              <a:buNone/>
            </a:pPr>
            <a:r>
              <a:rPr lang="en-IN" sz="1800" b="1" dirty="0">
                <a:solidFill>
                  <a:schemeClr val="accent6">
                    <a:lumMod val="75000"/>
                  </a:schemeClr>
                </a:solidFill>
              </a:rPr>
              <a:t>Technology</a:t>
            </a:r>
            <a:endParaRPr lang="en-US" sz="1800" dirty="0">
              <a:solidFill>
                <a:schemeClr val="tx1"/>
              </a:solidFill>
            </a:endParaRPr>
          </a:p>
          <a:p>
            <a:pPr lvl="1" algn="just">
              <a:buFont typeface="Wingdings" panose="05000000000000000000" pitchFamily="2" charset="2"/>
              <a:buChar char="ü"/>
            </a:pPr>
            <a:r>
              <a:rPr lang="en-IN" sz="1600" dirty="0">
                <a:solidFill>
                  <a:schemeClr val="tx1"/>
                </a:solidFill>
              </a:rPr>
              <a:t>QA testers &amp; developers will have to invest time handling Cloud Database.</a:t>
            </a:r>
          </a:p>
          <a:p>
            <a:pPr marL="0" indent="0" algn="just">
              <a:buNone/>
            </a:pPr>
            <a:endParaRPr lang="en-IN" sz="1800" dirty="0">
              <a:solidFill>
                <a:schemeClr val="tx1"/>
              </a:solidFill>
            </a:endParaRPr>
          </a:p>
          <a:p>
            <a:pPr marL="0" indent="0" algn="just">
              <a:buNone/>
            </a:pPr>
            <a:r>
              <a:rPr lang="en-IN" sz="1800" b="1" dirty="0">
                <a:solidFill>
                  <a:schemeClr val="accent6">
                    <a:lumMod val="75000"/>
                  </a:schemeClr>
                </a:solidFill>
              </a:rPr>
              <a:t>Legal</a:t>
            </a:r>
            <a:endParaRPr lang="en-US" sz="1800" dirty="0">
              <a:solidFill>
                <a:schemeClr val="tx1"/>
              </a:solidFill>
            </a:endParaRPr>
          </a:p>
          <a:p>
            <a:pPr lvl="1" algn="just">
              <a:buFont typeface="Wingdings" panose="05000000000000000000" pitchFamily="2" charset="2"/>
              <a:buChar char="ü"/>
            </a:pPr>
            <a:r>
              <a:rPr lang="en-IN" sz="1600" dirty="0">
                <a:solidFill>
                  <a:schemeClr val="tx1"/>
                </a:solidFill>
              </a:rPr>
              <a:t>Our product will have to comply with the laws and protect our customers privacy.</a:t>
            </a:r>
          </a:p>
          <a:p>
            <a:pPr marL="742950" lvl="1" indent="-285750" algn="just">
              <a:buFont typeface="Wingdings" panose="05000000000000000000" pitchFamily="2" charset="2"/>
              <a:buChar char="ü"/>
            </a:pPr>
            <a:endParaRPr lang="en-US" sz="1600" dirty="0">
              <a:solidFill>
                <a:schemeClr val="tx1"/>
              </a:solidFill>
            </a:endParaRPr>
          </a:p>
          <a:p>
            <a:pPr marL="471487" lvl="1" indent="0" algn="just">
              <a:buNone/>
            </a:pPr>
            <a:endParaRPr lang="en-IN" sz="1600" dirty="0">
              <a:solidFill>
                <a:schemeClr val="tx1"/>
              </a:solidFill>
            </a:endParaRPr>
          </a:p>
          <a:p>
            <a:pPr lvl="1" algn="just">
              <a:buFont typeface="Wingdings" panose="05000000000000000000" pitchFamily="2" charset="2"/>
              <a:buChar char="ü"/>
            </a:pPr>
            <a:endParaRPr lang="en-US" sz="1600" dirty="0">
              <a:solidFill>
                <a:schemeClr val="tx1"/>
              </a:solidFill>
            </a:endParaRPr>
          </a:p>
          <a:p>
            <a:pPr lvl="1" algn="just" eaLnBrk="1" hangingPunct="1">
              <a:buSzPct val="85000"/>
              <a:buFontTx/>
              <a:buNone/>
            </a:pPr>
            <a:endParaRPr lang="en-US" altLang="en-US" sz="1800" dirty="0">
              <a:solidFill>
                <a:prstClr val="black"/>
              </a:solidFill>
              <a:cs typeface="Arial" charset="0"/>
            </a:endParaRPr>
          </a:p>
          <a:p>
            <a:pPr lvl="2" algn="just" eaLnBrk="1" hangingPunct="1">
              <a:buSzPct val="85000"/>
            </a:pPr>
            <a:endParaRPr altLang="en-US" sz="1800" dirty="0">
              <a:solidFill>
                <a:prstClr val="black"/>
              </a:solidFill>
              <a:cs typeface="Arial" charset="0"/>
            </a:endParaRPr>
          </a:p>
          <a:p>
            <a:pPr lvl="1" algn="just" eaLnBrk="1" hangingPunct="1">
              <a:buSzPct val="85000"/>
              <a:buFontTx/>
              <a:buNone/>
            </a:pPr>
            <a:endParaRPr altLang="en-US" sz="1800" dirty="0">
              <a:solidFill>
                <a:prstClr val="black"/>
              </a:solidFill>
              <a:cs typeface="Arial" charset="0"/>
            </a:endParaRPr>
          </a:p>
        </p:txBody>
      </p:sp>
    </p:spTree>
    <p:extLst>
      <p:ext uri="{BB962C8B-B14F-4D97-AF65-F5344CB8AC3E}">
        <p14:creationId xmlns:p14="http://schemas.microsoft.com/office/powerpoint/2010/main" val="286797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5" y="0"/>
            <a:ext cx="9135879" cy="6858000"/>
          </a:xfrm>
          <a:prstGeom prst="rect">
            <a:avLst/>
          </a:prstGeom>
        </p:spPr>
      </p:pic>
      <p:sp>
        <p:nvSpPr>
          <p:cNvPr id="7" name="Title 4"/>
          <p:cNvSpPr txBox="1">
            <a:spLocks/>
          </p:cNvSpPr>
          <p:nvPr/>
        </p:nvSpPr>
        <p:spPr bwMode="auto">
          <a:xfrm>
            <a:off x="479612" y="2173288"/>
            <a:ext cx="8305800" cy="835025"/>
          </a:xfrm>
          <a:prstGeom prst="rect">
            <a:avLst/>
          </a:prstGeom>
          <a:noFill/>
          <a:ln w="9525">
            <a:noFill/>
            <a:miter lim="800000"/>
            <a:headEnd/>
            <a:tailEnd/>
          </a:ln>
        </p:spPr>
        <p:txBody>
          <a:bodyPr anchor="ctr">
            <a:normAutofit/>
          </a:bodyPr>
          <a:lstStyle>
            <a:lvl1pPr algn="l" rtl="0" fontAlgn="base">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fontAlgn="base">
              <a:spcBef>
                <a:spcPct val="0"/>
              </a:spcBef>
              <a:spcAft>
                <a:spcPct val="0"/>
              </a:spcAft>
              <a:defRPr sz="4300">
                <a:solidFill>
                  <a:srgbClr val="572314"/>
                </a:solidFill>
                <a:latin typeface="Gill Sans MT" pitchFamily="34" charset="0"/>
              </a:defRPr>
            </a:lvl2pPr>
            <a:lvl3pPr algn="l" rtl="0" fontAlgn="base">
              <a:spcBef>
                <a:spcPct val="0"/>
              </a:spcBef>
              <a:spcAft>
                <a:spcPct val="0"/>
              </a:spcAft>
              <a:defRPr sz="4300">
                <a:solidFill>
                  <a:srgbClr val="572314"/>
                </a:solidFill>
                <a:latin typeface="Gill Sans MT" pitchFamily="34" charset="0"/>
              </a:defRPr>
            </a:lvl3pPr>
            <a:lvl4pPr algn="l" rtl="0" fontAlgn="base">
              <a:spcBef>
                <a:spcPct val="0"/>
              </a:spcBef>
              <a:spcAft>
                <a:spcPct val="0"/>
              </a:spcAft>
              <a:defRPr sz="4300">
                <a:solidFill>
                  <a:srgbClr val="572314"/>
                </a:solidFill>
                <a:latin typeface="Gill Sans MT" pitchFamily="34" charset="0"/>
              </a:defRPr>
            </a:lvl4pPr>
            <a:lvl5pPr algn="l" rtl="0" fontAlgn="base">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a:lstStyle>
          <a:p>
            <a:pPr algn="ctr" fontAlgn="auto">
              <a:spcAft>
                <a:spcPts val="0"/>
              </a:spcAft>
              <a:defRPr/>
            </a:pPr>
            <a:r>
              <a:rPr lang="en-US" altLang="en-US" dirty="0">
                <a:solidFill>
                  <a:prstClr val="black"/>
                </a:solidFill>
              </a:rPr>
              <a:t>Thank You!</a:t>
            </a:r>
          </a:p>
        </p:txBody>
      </p:sp>
      <p:cxnSp>
        <p:nvCxnSpPr>
          <p:cNvPr id="9" name="Straight Connector 8"/>
          <p:cNvCxnSpPr/>
          <p:nvPr/>
        </p:nvCxnSpPr>
        <p:spPr>
          <a:xfrm>
            <a:off x="403412" y="3200400"/>
            <a:ext cx="845820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4"/>
          <p:cNvSpPr txBox="1">
            <a:spLocks/>
          </p:cNvSpPr>
          <p:nvPr/>
        </p:nvSpPr>
        <p:spPr bwMode="auto">
          <a:xfrm>
            <a:off x="479612" y="3392488"/>
            <a:ext cx="8305800" cy="835025"/>
          </a:xfrm>
          <a:prstGeom prst="rect">
            <a:avLst/>
          </a:prstGeom>
          <a:noFill/>
          <a:ln w="9525">
            <a:noFill/>
            <a:miter lim="800000"/>
            <a:headEnd/>
            <a:tailEnd/>
          </a:ln>
        </p:spPr>
        <p:txBody>
          <a:bodyPr anchor="ctr">
            <a:normAutofit/>
          </a:bodyPr>
          <a:lstStyle>
            <a:lvl1pPr algn="l" rtl="0" fontAlgn="base">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fontAlgn="base">
              <a:spcBef>
                <a:spcPct val="0"/>
              </a:spcBef>
              <a:spcAft>
                <a:spcPct val="0"/>
              </a:spcAft>
              <a:defRPr sz="4300">
                <a:solidFill>
                  <a:srgbClr val="572314"/>
                </a:solidFill>
                <a:latin typeface="Gill Sans MT" pitchFamily="34" charset="0"/>
              </a:defRPr>
            </a:lvl2pPr>
            <a:lvl3pPr algn="l" rtl="0" fontAlgn="base">
              <a:spcBef>
                <a:spcPct val="0"/>
              </a:spcBef>
              <a:spcAft>
                <a:spcPct val="0"/>
              </a:spcAft>
              <a:defRPr sz="4300">
                <a:solidFill>
                  <a:srgbClr val="572314"/>
                </a:solidFill>
                <a:latin typeface="Gill Sans MT" pitchFamily="34" charset="0"/>
              </a:defRPr>
            </a:lvl3pPr>
            <a:lvl4pPr algn="l" rtl="0" fontAlgn="base">
              <a:spcBef>
                <a:spcPct val="0"/>
              </a:spcBef>
              <a:spcAft>
                <a:spcPct val="0"/>
              </a:spcAft>
              <a:defRPr sz="4300">
                <a:solidFill>
                  <a:srgbClr val="572314"/>
                </a:solidFill>
                <a:latin typeface="Gill Sans MT" pitchFamily="34" charset="0"/>
              </a:defRPr>
            </a:lvl4pPr>
            <a:lvl5pPr algn="l" rtl="0" fontAlgn="base">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a:lstStyle>
          <a:p>
            <a:pPr algn="ctr" fontAlgn="auto">
              <a:spcAft>
                <a:spcPts val="0"/>
              </a:spcAft>
              <a:defRPr/>
            </a:pPr>
            <a:r>
              <a:rPr lang="en-US" altLang="en-US" dirty="0">
                <a:solidFill>
                  <a:prstClr val="black"/>
                </a:solidFill>
              </a:rPr>
              <a:t>Q&amp;A</a:t>
            </a:r>
          </a:p>
        </p:txBody>
      </p:sp>
    </p:spTree>
    <p:extLst>
      <p:ext uri="{BB962C8B-B14F-4D97-AF65-F5344CB8AC3E}">
        <p14:creationId xmlns:p14="http://schemas.microsoft.com/office/powerpoint/2010/main" val="146179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77"/>
            <a:ext cx="9135879" cy="6858000"/>
          </a:xfrm>
          <a:prstGeom prst="rect">
            <a:avLst/>
          </a:prstGeom>
        </p:spPr>
      </p:pic>
      <p:sp>
        <p:nvSpPr>
          <p:cNvPr id="6" name="Rectangle 5"/>
          <p:cNvSpPr/>
          <p:nvPr/>
        </p:nvSpPr>
        <p:spPr>
          <a:xfrm>
            <a:off x="493058" y="708981"/>
            <a:ext cx="3680559" cy="461665"/>
          </a:xfrm>
          <a:prstGeom prst="rect">
            <a:avLst/>
          </a:prstGeom>
        </p:spPr>
        <p:txBody>
          <a:bodyPr wrap="none">
            <a:spAutoFit/>
          </a:bodyPr>
          <a:lstStyle/>
          <a:p>
            <a:r>
              <a:rPr lang="en-US" sz="2400" b="1" dirty="0">
                <a:solidFill>
                  <a:schemeClr val="accent6">
                    <a:lumMod val="75000"/>
                  </a:schemeClr>
                </a:solidFill>
                <a:effectLst>
                  <a:outerShdw blurRad="50800" dist="50800" dir="5400000" algn="ctr" rotWithShape="0">
                    <a:schemeClr val="bg1"/>
                  </a:outerShdw>
                </a:effectLst>
                <a:latin typeface="+mj-lt"/>
              </a:rPr>
              <a:t>Increase in Houses (Supply)</a:t>
            </a:r>
            <a:endParaRPr lang="en-IN" sz="2400" dirty="0">
              <a:solidFill>
                <a:schemeClr val="accent6">
                  <a:lumMod val="75000"/>
                </a:schemeClr>
              </a:solidFill>
              <a:effectLst>
                <a:outerShdw blurRad="50800" dist="50800" dir="5400000" algn="ctr" rotWithShape="0">
                  <a:schemeClr val="bg1"/>
                </a:outerShdw>
              </a:effectLst>
              <a:latin typeface="+mj-lt"/>
            </a:endParaRPr>
          </a:p>
        </p:txBody>
      </p:sp>
      <p:sp>
        <p:nvSpPr>
          <p:cNvPr id="8" name="Content Placeholder 2"/>
          <p:cNvSpPr txBox="1">
            <a:spLocks/>
          </p:cNvSpPr>
          <p:nvPr/>
        </p:nvSpPr>
        <p:spPr>
          <a:xfrm>
            <a:off x="533400" y="4052429"/>
            <a:ext cx="8282716" cy="3505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IN" sz="1800" dirty="0">
              <a:solidFill>
                <a:schemeClr val="tx1"/>
              </a:solidFill>
            </a:endParaRPr>
          </a:p>
        </p:txBody>
      </p:sp>
      <p:sp>
        <p:nvSpPr>
          <p:cNvPr id="3" name="TextBox 2"/>
          <p:cNvSpPr txBox="1"/>
          <p:nvPr/>
        </p:nvSpPr>
        <p:spPr>
          <a:xfrm>
            <a:off x="528917" y="1760139"/>
            <a:ext cx="7772400" cy="954107"/>
          </a:xfrm>
          <a:prstGeom prst="rect">
            <a:avLst/>
          </a:prstGeom>
          <a:noFill/>
        </p:spPr>
        <p:txBody>
          <a:bodyPr wrap="square" rtlCol="0">
            <a:spAutoFit/>
          </a:bodyPr>
          <a:lstStyle/>
          <a:p>
            <a:pPr algn="just"/>
            <a:r>
              <a:rPr lang="en-IN" dirty="0"/>
              <a:t>Housing Stock </a:t>
            </a:r>
          </a:p>
          <a:p>
            <a:pPr algn="just"/>
            <a:endParaRPr lang="en-IN" dirty="0"/>
          </a:p>
          <a:p>
            <a:pPr algn="just"/>
            <a:r>
              <a:rPr lang="en-IN" b="1" dirty="0"/>
              <a:t>13.30 </a:t>
            </a:r>
            <a:r>
              <a:rPr lang="en-IN" dirty="0"/>
              <a:t>million units in </a:t>
            </a:r>
            <a:r>
              <a:rPr lang="en-IN" u="sng" dirty="0"/>
              <a:t>1961</a:t>
            </a:r>
            <a:r>
              <a:rPr lang="en-IN" dirty="0"/>
              <a:t> to </a:t>
            </a:r>
            <a:r>
              <a:rPr lang="en-IN" b="1" dirty="0"/>
              <a:t>78.48</a:t>
            </a:r>
            <a:r>
              <a:rPr lang="en-IN" dirty="0"/>
              <a:t> million units in </a:t>
            </a:r>
            <a:r>
              <a:rPr lang="en-IN" u="sng" dirty="0"/>
              <a:t>2011</a:t>
            </a:r>
            <a:r>
              <a:rPr lang="en-IN" dirty="0"/>
              <a:t> </a:t>
            </a:r>
            <a:r>
              <a:rPr lang="en-IN" b="1" i="1" dirty="0"/>
              <a:t>(URBAN REGION)</a:t>
            </a:r>
          </a:p>
        </p:txBody>
      </p:sp>
      <p:sp>
        <p:nvSpPr>
          <p:cNvPr id="4" name="TextBox 3"/>
          <p:cNvSpPr txBox="1"/>
          <p:nvPr/>
        </p:nvSpPr>
        <p:spPr>
          <a:xfrm>
            <a:off x="5433159" y="3224023"/>
            <a:ext cx="2872641" cy="318629"/>
          </a:xfrm>
          <a:prstGeom prst="rect">
            <a:avLst/>
          </a:prstGeom>
          <a:noFill/>
        </p:spPr>
        <p:txBody>
          <a:bodyPr wrap="square" rtlCol="0">
            <a:spAutoFit/>
          </a:bodyPr>
          <a:lstStyle/>
          <a:p>
            <a:r>
              <a:rPr lang="en-IN" sz="1400" i="1" dirty="0"/>
              <a:t>- According to 2011 Census of India</a:t>
            </a:r>
          </a:p>
        </p:txBody>
      </p:sp>
      <p:pic>
        <p:nvPicPr>
          <p:cNvPr id="5" name="Picture 4"/>
          <p:cNvPicPr>
            <a:picLocks noChangeAspect="1"/>
          </p:cNvPicPr>
          <p:nvPr/>
        </p:nvPicPr>
        <p:blipFill rotWithShape="1">
          <a:blip r:embed="rId4" cstate="print">
            <a:extLst>
              <a:ext uri="{BEBA8EAE-BF5A-486C-A8C5-ECC9F3942E4B}">
                <a14:imgProps xmlns:a14="http://schemas.microsoft.com/office/drawing/2010/main">
                  <a14:imgLayer r:embed="rId5">
                    <a14:imgEffect>
                      <a14:artisticCrisscrossEtching/>
                    </a14:imgEffect>
                    <a14:imgEffect>
                      <a14:colorTemperature colorTemp="5900"/>
                    </a14:imgEffect>
                    <a14:imgEffect>
                      <a14:brightnessContrast contrast="40000"/>
                    </a14:imgEffect>
                  </a14:imgLayer>
                </a14:imgProps>
              </a:ext>
              <a:ext uri="{28A0092B-C50C-407E-A947-70E740481C1C}">
                <a14:useLocalDpi xmlns:a14="http://schemas.microsoft.com/office/drawing/2010/main" val="0"/>
              </a:ext>
            </a:extLst>
          </a:blip>
          <a:srcRect l="16361"/>
          <a:stretch/>
        </p:blipFill>
        <p:spPr>
          <a:xfrm>
            <a:off x="574187" y="3098320"/>
            <a:ext cx="4284785" cy="3415323"/>
          </a:xfrm>
          <a:prstGeom prst="rect">
            <a:avLst/>
          </a:prstGeom>
          <a:ln>
            <a:noFill/>
          </a:ln>
          <a:effectLst>
            <a:outerShdw blurRad="50800" dist="50800" dir="5400000" algn="ctr" rotWithShape="0">
              <a:schemeClr val="bg1"/>
            </a:outerShdw>
            <a:softEdge rad="112500"/>
          </a:effectLst>
        </p:spPr>
      </p:pic>
    </p:spTree>
    <p:extLst>
      <p:ext uri="{BB962C8B-B14F-4D97-AF65-F5344CB8AC3E}">
        <p14:creationId xmlns:p14="http://schemas.microsoft.com/office/powerpoint/2010/main" val="330053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0"/>
            <a:ext cx="9135879" cy="6858000"/>
          </a:xfrm>
          <a:prstGeom prst="rect">
            <a:avLst/>
          </a:prstGeom>
        </p:spPr>
      </p:pic>
      <p:sp>
        <p:nvSpPr>
          <p:cNvPr id="6" name="Rectangle 5"/>
          <p:cNvSpPr/>
          <p:nvPr/>
        </p:nvSpPr>
        <p:spPr>
          <a:xfrm>
            <a:off x="457200" y="727065"/>
            <a:ext cx="2862643" cy="461665"/>
          </a:xfrm>
          <a:prstGeom prst="rect">
            <a:avLst/>
          </a:prstGeom>
        </p:spPr>
        <p:txBody>
          <a:bodyPr wrap="none">
            <a:spAutoFit/>
          </a:bodyPr>
          <a:lstStyle/>
          <a:p>
            <a:r>
              <a:rPr lang="en-US" sz="2400" b="1" dirty="0">
                <a:solidFill>
                  <a:schemeClr val="accent6">
                    <a:lumMod val="75000"/>
                  </a:schemeClr>
                </a:solidFill>
                <a:latin typeface="+mj-lt"/>
                <a:cs typeface="Myanmar Text" panose="020B0502040204020203" pitchFamily="34" charset="0"/>
              </a:rPr>
              <a:t>People have Reasons</a:t>
            </a:r>
            <a:endParaRPr lang="en-IN" sz="2400" dirty="0">
              <a:solidFill>
                <a:schemeClr val="accent6">
                  <a:lumMod val="75000"/>
                </a:schemeClr>
              </a:solidFill>
              <a:latin typeface="+mj-lt"/>
              <a:cs typeface="Myanmar Text" panose="020B0502040204020203" pitchFamily="34" charset="0"/>
            </a:endParaRPr>
          </a:p>
        </p:txBody>
      </p:sp>
      <p:sp>
        <p:nvSpPr>
          <p:cNvPr id="8" name="Content Placeholder 2"/>
          <p:cNvSpPr txBox="1">
            <a:spLocks/>
          </p:cNvSpPr>
          <p:nvPr/>
        </p:nvSpPr>
        <p:spPr>
          <a:xfrm>
            <a:off x="457200" y="1603692"/>
            <a:ext cx="8358916" cy="394684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700" dirty="0">
                <a:solidFill>
                  <a:schemeClr val="tx1"/>
                </a:solidFill>
              </a:rPr>
              <a:t> </a:t>
            </a:r>
          </a:p>
        </p:txBody>
      </p:sp>
      <p:sp>
        <p:nvSpPr>
          <p:cNvPr id="4" name="TextBox 3"/>
          <p:cNvSpPr txBox="1"/>
          <p:nvPr/>
        </p:nvSpPr>
        <p:spPr>
          <a:xfrm>
            <a:off x="457200" y="1560804"/>
            <a:ext cx="7467600" cy="369332"/>
          </a:xfrm>
          <a:prstGeom prst="rect">
            <a:avLst/>
          </a:prstGeom>
          <a:noFill/>
        </p:spPr>
        <p:txBody>
          <a:bodyPr wrap="square" rtlCol="0">
            <a:spAutoFit/>
          </a:bodyPr>
          <a:lstStyle/>
          <a:p>
            <a:r>
              <a:rPr lang="en-IN" dirty="0"/>
              <a:t>Most buyers are motivated by the need for more space and savings on rent.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7561" y="2329104"/>
            <a:ext cx="6000750" cy="3667125"/>
          </a:xfrm>
          <a:prstGeom prst="rect">
            <a:avLst/>
          </a:prstGeom>
          <a:ln>
            <a:noFill/>
          </a:ln>
          <a:effectLst>
            <a:softEdge rad="112500"/>
          </a:effectLst>
        </p:spPr>
      </p:pic>
    </p:spTree>
    <p:extLst>
      <p:ext uri="{BB962C8B-B14F-4D97-AF65-F5344CB8AC3E}">
        <p14:creationId xmlns:p14="http://schemas.microsoft.com/office/powerpoint/2010/main" val="407374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5" y="0"/>
            <a:ext cx="9135879" cy="6858000"/>
          </a:xfrm>
          <a:prstGeom prst="rect">
            <a:avLst/>
          </a:prstGeom>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t="19778"/>
          <a:stretch/>
        </p:blipFill>
        <p:spPr>
          <a:xfrm>
            <a:off x="416196" y="633715"/>
            <a:ext cx="8358916" cy="1023032"/>
          </a:xfrm>
          <a:prstGeom prst="rect">
            <a:avLst/>
          </a:prstGeom>
          <a:ln>
            <a:noFill/>
          </a:ln>
          <a:effectLst>
            <a:softEdge rad="112500"/>
          </a:effectLst>
        </p:spPr>
      </p:pic>
      <p:sp>
        <p:nvSpPr>
          <p:cNvPr id="6" name="Rectangle 5"/>
          <p:cNvSpPr/>
          <p:nvPr/>
        </p:nvSpPr>
        <p:spPr>
          <a:xfrm>
            <a:off x="609600" y="914399"/>
            <a:ext cx="2197396" cy="461665"/>
          </a:xfrm>
          <a:prstGeom prst="rect">
            <a:avLst/>
          </a:prstGeom>
        </p:spPr>
        <p:txBody>
          <a:bodyPr wrap="none">
            <a:spAutoFit/>
          </a:bodyPr>
          <a:lstStyle/>
          <a:p>
            <a:r>
              <a:rPr lang="en-US" sz="2400" b="1" dirty="0">
                <a:solidFill>
                  <a:schemeClr val="bg1"/>
                </a:solidFill>
                <a:effectLst>
                  <a:outerShdw blurRad="50800" dist="38100" dir="18900000" algn="bl" rotWithShape="0">
                    <a:prstClr val="black">
                      <a:alpha val="40000"/>
                    </a:prstClr>
                  </a:outerShdw>
                </a:effectLst>
                <a:latin typeface="+mj-lt"/>
                <a:cs typeface="Myanmar Text" panose="020B0502040204020203" pitchFamily="34" charset="0"/>
              </a:rPr>
              <a:t>Ready To Spend</a:t>
            </a:r>
            <a:endParaRPr lang="en-IN" sz="2400" dirty="0">
              <a:latin typeface="+mj-lt"/>
              <a:cs typeface="Myanmar Text" panose="020B0502040204020203" pitchFamily="34" charset="0"/>
            </a:endParaRPr>
          </a:p>
        </p:txBody>
      </p:sp>
      <p:sp>
        <p:nvSpPr>
          <p:cNvPr id="8" name="TextBox 7"/>
          <p:cNvSpPr txBox="1"/>
          <p:nvPr/>
        </p:nvSpPr>
        <p:spPr>
          <a:xfrm>
            <a:off x="509220" y="1937431"/>
            <a:ext cx="8265892" cy="646331"/>
          </a:xfrm>
          <a:prstGeom prst="rect">
            <a:avLst/>
          </a:prstGeom>
          <a:noFill/>
        </p:spPr>
        <p:txBody>
          <a:bodyPr wrap="square" rtlCol="0">
            <a:spAutoFit/>
          </a:bodyPr>
          <a:lstStyle/>
          <a:p>
            <a:r>
              <a:rPr lang="en-IN" dirty="0"/>
              <a:t>One out of two homebuyers is ready to pour more than 50% of his/her total savings into the down payment.</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1791" y="2859963"/>
            <a:ext cx="6000750" cy="3486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4974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77"/>
            <a:ext cx="9135879" cy="6858000"/>
          </a:xfrm>
          <a:prstGeom prst="rect">
            <a:avLst/>
          </a:prstGeom>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t="19778"/>
          <a:stretch/>
        </p:blipFill>
        <p:spPr>
          <a:xfrm>
            <a:off x="388480" y="592611"/>
            <a:ext cx="8358916" cy="1023032"/>
          </a:xfrm>
          <a:prstGeom prst="rect">
            <a:avLst/>
          </a:prstGeom>
          <a:ln>
            <a:noFill/>
          </a:ln>
          <a:effectLst>
            <a:softEdge rad="112500"/>
          </a:effectLst>
        </p:spPr>
      </p:pic>
      <p:sp>
        <p:nvSpPr>
          <p:cNvPr id="6" name="Rectangle 5"/>
          <p:cNvSpPr/>
          <p:nvPr/>
        </p:nvSpPr>
        <p:spPr>
          <a:xfrm>
            <a:off x="609600" y="873294"/>
            <a:ext cx="2377959" cy="461665"/>
          </a:xfrm>
          <a:prstGeom prst="rect">
            <a:avLst/>
          </a:prstGeom>
        </p:spPr>
        <p:txBody>
          <a:bodyPr wrap="none">
            <a:spAutoFit/>
          </a:bodyPr>
          <a:lstStyle/>
          <a:p>
            <a:r>
              <a:rPr lang="en-US" sz="2400" b="1" dirty="0">
                <a:solidFill>
                  <a:schemeClr val="bg1"/>
                </a:solidFill>
                <a:effectLst>
                  <a:outerShdw blurRad="50800" dist="38100" dir="18900000" algn="bl" rotWithShape="0">
                    <a:prstClr val="black">
                      <a:alpha val="40000"/>
                    </a:prstClr>
                  </a:outerShdw>
                </a:effectLst>
                <a:latin typeface="+mj-lt"/>
                <a:cs typeface="Myanmar Text" panose="020B0502040204020203" pitchFamily="34" charset="0"/>
              </a:rPr>
              <a:t>Current Situation</a:t>
            </a:r>
            <a:endParaRPr lang="en-IN" sz="2400" dirty="0">
              <a:latin typeface="+mj-lt"/>
              <a:cs typeface="Myanmar Text" panose="020B0502040204020203" pitchFamily="34" charset="0"/>
            </a:endParaRPr>
          </a:p>
        </p:txBody>
      </p:sp>
      <p:sp>
        <p:nvSpPr>
          <p:cNvPr id="5" name="TextBox 4"/>
          <p:cNvSpPr txBox="1"/>
          <p:nvPr/>
        </p:nvSpPr>
        <p:spPr>
          <a:xfrm>
            <a:off x="1143000" y="5105400"/>
            <a:ext cx="184731" cy="369332"/>
          </a:xfrm>
          <a:prstGeom prst="rect">
            <a:avLst/>
          </a:prstGeom>
          <a:noFill/>
        </p:spPr>
        <p:txBody>
          <a:bodyPr wrap="none" rtlCol="0">
            <a:spAutoFit/>
          </a:bodyPr>
          <a:lstStyle/>
          <a:p>
            <a:endParaRPr lang="en-US" dirty="0"/>
          </a:p>
        </p:txBody>
      </p:sp>
      <p:sp>
        <p:nvSpPr>
          <p:cNvPr id="7" name="TextBox 6"/>
          <p:cNvSpPr txBox="1"/>
          <p:nvPr/>
        </p:nvSpPr>
        <p:spPr>
          <a:xfrm>
            <a:off x="609600" y="2123871"/>
            <a:ext cx="80010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a:t>
            </a:r>
            <a:r>
              <a:rPr lang="en-US" i="1" dirty="0"/>
              <a:t>At the end of 2017, India’s residential sector appears to have shrunk to a fraction of the size it was less than a decade ago</a:t>
            </a:r>
            <a:r>
              <a:rPr lang="en-US" dirty="0"/>
              <a:t>,” said </a:t>
            </a:r>
            <a:r>
              <a:rPr lang="en-US" dirty="0" err="1"/>
              <a:t>Shishir</a:t>
            </a:r>
            <a:r>
              <a:rPr lang="en-US" dirty="0"/>
              <a:t> </a:t>
            </a:r>
            <a:r>
              <a:rPr lang="en-US" dirty="0" err="1"/>
              <a:t>Baijal</a:t>
            </a:r>
            <a:r>
              <a:rPr lang="en-US" dirty="0"/>
              <a:t>, chairman of Knight Frank.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New project launches fell 41% and sales of new homes fell 7% in 2017.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are still hundreds of thousands of unsold properties, and it may take nearly two years to sell off just those, the report says.</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024" y="1896326"/>
            <a:ext cx="8007828" cy="37050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2366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77"/>
            <a:ext cx="9135879" cy="6858000"/>
          </a:xfrm>
          <a:prstGeom prst="rect">
            <a:avLst/>
          </a:prstGeom>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t="19778"/>
          <a:stretch/>
        </p:blipFill>
        <p:spPr>
          <a:xfrm>
            <a:off x="388481" y="606056"/>
            <a:ext cx="8358916" cy="1023032"/>
          </a:xfrm>
          <a:prstGeom prst="rect">
            <a:avLst/>
          </a:prstGeom>
          <a:ln>
            <a:noFill/>
          </a:ln>
          <a:effectLst>
            <a:softEdge rad="112500"/>
          </a:effectLst>
        </p:spPr>
      </p:pic>
      <p:sp>
        <p:nvSpPr>
          <p:cNvPr id="6" name="Rectangle 5"/>
          <p:cNvSpPr/>
          <p:nvPr/>
        </p:nvSpPr>
        <p:spPr>
          <a:xfrm>
            <a:off x="652705" y="886740"/>
            <a:ext cx="980589" cy="461665"/>
          </a:xfrm>
          <a:prstGeom prst="rect">
            <a:avLst/>
          </a:prstGeom>
        </p:spPr>
        <p:txBody>
          <a:bodyPr wrap="none">
            <a:spAutoFit/>
          </a:bodyPr>
          <a:lstStyle/>
          <a:p>
            <a:r>
              <a:rPr lang="en-US" sz="2400" b="1" dirty="0">
                <a:solidFill>
                  <a:schemeClr val="bg1"/>
                </a:solidFill>
                <a:effectLst>
                  <a:outerShdw blurRad="50800" dist="38100" dir="18900000" algn="bl" rotWithShape="0">
                    <a:prstClr val="black">
                      <a:alpha val="40000"/>
                    </a:prstClr>
                  </a:outerShdw>
                </a:effectLst>
                <a:latin typeface="+mj-lt"/>
                <a:cs typeface="Myanmar Text" panose="020B0502040204020203" pitchFamily="34" charset="0"/>
              </a:rPr>
              <a:t>Why ?</a:t>
            </a:r>
            <a:endParaRPr lang="en-IN" sz="2400" dirty="0">
              <a:latin typeface="+mj-lt"/>
              <a:cs typeface="Myanmar Text" panose="020B0502040204020203" pitchFamily="34" charset="0"/>
            </a:endParaRPr>
          </a:p>
        </p:txBody>
      </p:sp>
      <p:sp>
        <p:nvSpPr>
          <p:cNvPr id="5" name="TextBox 4"/>
          <p:cNvSpPr txBox="1"/>
          <p:nvPr/>
        </p:nvSpPr>
        <p:spPr>
          <a:xfrm>
            <a:off x="1143000" y="5105400"/>
            <a:ext cx="184731" cy="369332"/>
          </a:xfrm>
          <a:prstGeom prst="rect">
            <a:avLst/>
          </a:prstGeom>
          <a:noFill/>
        </p:spPr>
        <p:txBody>
          <a:bodyPr wrap="none" rtlCol="0">
            <a:spAutoFit/>
          </a:bodyPr>
          <a:lstStyle/>
          <a:p>
            <a:endParaRPr lang="en-US" dirty="0"/>
          </a:p>
        </p:txBody>
      </p:sp>
      <p:sp>
        <p:nvSpPr>
          <p:cNvPr id="8" name="Rectangle 7"/>
          <p:cNvSpPr/>
          <p:nvPr/>
        </p:nvSpPr>
        <p:spPr>
          <a:xfrm>
            <a:off x="1236253" y="2713882"/>
            <a:ext cx="2951199" cy="1219200"/>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defPPr>
              <a:defRPr lang="en-US"/>
            </a:defPPr>
            <a:lvl1pPr marL="0" algn="l" defTabSz="914400" rtl="0" eaLnBrk="1" latinLnBrk="0" hangingPunct="1">
              <a:defRPr sz="1800" kern="1200">
                <a:solidFill>
                  <a:schemeClr val="accent6"/>
                </a:solidFill>
                <a:latin typeface="+mn-lt"/>
                <a:ea typeface="+mn-ea"/>
                <a:cs typeface="+mn-cs"/>
              </a:defRPr>
            </a:lvl1pPr>
            <a:lvl2pPr marL="457200" algn="l" defTabSz="914400" rtl="0" eaLnBrk="1" latinLnBrk="0" hangingPunct="1">
              <a:defRPr sz="1800" kern="1200">
                <a:solidFill>
                  <a:schemeClr val="accent6"/>
                </a:solidFill>
                <a:latin typeface="+mn-lt"/>
                <a:ea typeface="+mn-ea"/>
                <a:cs typeface="+mn-cs"/>
              </a:defRPr>
            </a:lvl2pPr>
            <a:lvl3pPr marL="914400" algn="l" defTabSz="914400" rtl="0" eaLnBrk="1" latinLnBrk="0" hangingPunct="1">
              <a:defRPr sz="1800" kern="1200">
                <a:solidFill>
                  <a:schemeClr val="accent6"/>
                </a:solidFill>
                <a:latin typeface="+mn-lt"/>
                <a:ea typeface="+mn-ea"/>
                <a:cs typeface="+mn-cs"/>
              </a:defRPr>
            </a:lvl3pPr>
            <a:lvl4pPr marL="1371600" algn="l" defTabSz="914400" rtl="0" eaLnBrk="1" latinLnBrk="0" hangingPunct="1">
              <a:defRPr sz="1800" kern="1200">
                <a:solidFill>
                  <a:schemeClr val="accent6"/>
                </a:solidFill>
                <a:latin typeface="+mn-lt"/>
                <a:ea typeface="+mn-ea"/>
                <a:cs typeface="+mn-cs"/>
              </a:defRPr>
            </a:lvl4pPr>
            <a:lvl5pPr marL="1828800" algn="l" defTabSz="914400" rtl="0" eaLnBrk="1" latinLnBrk="0" hangingPunct="1">
              <a:defRPr sz="1800" kern="1200">
                <a:solidFill>
                  <a:schemeClr val="accent6"/>
                </a:solidFill>
                <a:latin typeface="+mn-lt"/>
                <a:ea typeface="+mn-ea"/>
                <a:cs typeface="+mn-cs"/>
              </a:defRPr>
            </a:lvl5pPr>
            <a:lvl6pPr marL="2286000" algn="l" defTabSz="914400" rtl="0" eaLnBrk="1" latinLnBrk="0" hangingPunct="1">
              <a:defRPr sz="1800" kern="1200">
                <a:solidFill>
                  <a:schemeClr val="accent6"/>
                </a:solidFill>
                <a:latin typeface="+mn-lt"/>
                <a:ea typeface="+mn-ea"/>
                <a:cs typeface="+mn-cs"/>
              </a:defRPr>
            </a:lvl6pPr>
            <a:lvl7pPr marL="2743200" algn="l" defTabSz="914400" rtl="0" eaLnBrk="1" latinLnBrk="0" hangingPunct="1">
              <a:defRPr sz="1800" kern="1200">
                <a:solidFill>
                  <a:schemeClr val="accent6"/>
                </a:solidFill>
                <a:latin typeface="+mn-lt"/>
                <a:ea typeface="+mn-ea"/>
                <a:cs typeface="+mn-cs"/>
              </a:defRPr>
            </a:lvl7pPr>
            <a:lvl8pPr marL="3200400" algn="l" defTabSz="914400" rtl="0" eaLnBrk="1" latinLnBrk="0" hangingPunct="1">
              <a:defRPr sz="1800" kern="1200">
                <a:solidFill>
                  <a:schemeClr val="accent6"/>
                </a:solidFill>
                <a:latin typeface="+mn-lt"/>
                <a:ea typeface="+mn-ea"/>
                <a:cs typeface="+mn-cs"/>
              </a:defRPr>
            </a:lvl8pPr>
            <a:lvl9pPr marL="3657600" algn="l" defTabSz="914400" rtl="0" eaLnBrk="1" latinLnBrk="0" hangingPunct="1">
              <a:defRPr sz="1800" kern="1200">
                <a:solidFill>
                  <a:schemeClr val="accent6"/>
                </a:solidFill>
                <a:latin typeface="+mn-lt"/>
                <a:ea typeface="+mn-ea"/>
                <a:cs typeface="+mn-cs"/>
              </a:defRPr>
            </a:lvl9pPr>
          </a:lstStyle>
          <a:p>
            <a:pPr algn="ctr"/>
            <a:endParaRPr lang="en-IN"/>
          </a:p>
        </p:txBody>
      </p:sp>
      <p:sp>
        <p:nvSpPr>
          <p:cNvPr id="10" name="TextBox 4"/>
          <p:cNvSpPr txBox="1"/>
          <p:nvPr/>
        </p:nvSpPr>
        <p:spPr>
          <a:xfrm>
            <a:off x="1403893" y="3138816"/>
            <a:ext cx="177363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Accessibility</a:t>
            </a:r>
          </a:p>
        </p:txBody>
      </p:sp>
      <p:sp>
        <p:nvSpPr>
          <p:cNvPr id="12" name="Rectangle 11"/>
          <p:cNvSpPr/>
          <p:nvPr/>
        </p:nvSpPr>
        <p:spPr>
          <a:xfrm>
            <a:off x="4842618" y="2713882"/>
            <a:ext cx="3005982" cy="1219200"/>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defPPr>
              <a:defRPr lang="en-US"/>
            </a:defPPr>
            <a:lvl1pPr marL="0" algn="l" defTabSz="914400" rtl="0" eaLnBrk="1" latinLnBrk="0" hangingPunct="1">
              <a:defRPr sz="1800" kern="1200">
                <a:solidFill>
                  <a:schemeClr val="accent6"/>
                </a:solidFill>
                <a:latin typeface="+mn-lt"/>
                <a:ea typeface="+mn-ea"/>
                <a:cs typeface="+mn-cs"/>
              </a:defRPr>
            </a:lvl1pPr>
            <a:lvl2pPr marL="457200" algn="l" defTabSz="914400" rtl="0" eaLnBrk="1" latinLnBrk="0" hangingPunct="1">
              <a:defRPr sz="1800" kern="1200">
                <a:solidFill>
                  <a:schemeClr val="accent6"/>
                </a:solidFill>
                <a:latin typeface="+mn-lt"/>
                <a:ea typeface="+mn-ea"/>
                <a:cs typeface="+mn-cs"/>
              </a:defRPr>
            </a:lvl2pPr>
            <a:lvl3pPr marL="914400" algn="l" defTabSz="914400" rtl="0" eaLnBrk="1" latinLnBrk="0" hangingPunct="1">
              <a:defRPr sz="1800" kern="1200">
                <a:solidFill>
                  <a:schemeClr val="accent6"/>
                </a:solidFill>
                <a:latin typeface="+mn-lt"/>
                <a:ea typeface="+mn-ea"/>
                <a:cs typeface="+mn-cs"/>
              </a:defRPr>
            </a:lvl3pPr>
            <a:lvl4pPr marL="1371600" algn="l" defTabSz="914400" rtl="0" eaLnBrk="1" latinLnBrk="0" hangingPunct="1">
              <a:defRPr sz="1800" kern="1200">
                <a:solidFill>
                  <a:schemeClr val="accent6"/>
                </a:solidFill>
                <a:latin typeface="+mn-lt"/>
                <a:ea typeface="+mn-ea"/>
                <a:cs typeface="+mn-cs"/>
              </a:defRPr>
            </a:lvl4pPr>
            <a:lvl5pPr marL="1828800" algn="l" defTabSz="914400" rtl="0" eaLnBrk="1" latinLnBrk="0" hangingPunct="1">
              <a:defRPr sz="1800" kern="1200">
                <a:solidFill>
                  <a:schemeClr val="accent6"/>
                </a:solidFill>
                <a:latin typeface="+mn-lt"/>
                <a:ea typeface="+mn-ea"/>
                <a:cs typeface="+mn-cs"/>
              </a:defRPr>
            </a:lvl5pPr>
            <a:lvl6pPr marL="2286000" algn="l" defTabSz="914400" rtl="0" eaLnBrk="1" latinLnBrk="0" hangingPunct="1">
              <a:defRPr sz="1800" kern="1200">
                <a:solidFill>
                  <a:schemeClr val="accent6"/>
                </a:solidFill>
                <a:latin typeface="+mn-lt"/>
                <a:ea typeface="+mn-ea"/>
                <a:cs typeface="+mn-cs"/>
              </a:defRPr>
            </a:lvl6pPr>
            <a:lvl7pPr marL="2743200" algn="l" defTabSz="914400" rtl="0" eaLnBrk="1" latinLnBrk="0" hangingPunct="1">
              <a:defRPr sz="1800" kern="1200">
                <a:solidFill>
                  <a:schemeClr val="accent6"/>
                </a:solidFill>
                <a:latin typeface="+mn-lt"/>
                <a:ea typeface="+mn-ea"/>
                <a:cs typeface="+mn-cs"/>
              </a:defRPr>
            </a:lvl7pPr>
            <a:lvl8pPr marL="3200400" algn="l" defTabSz="914400" rtl="0" eaLnBrk="1" latinLnBrk="0" hangingPunct="1">
              <a:defRPr sz="1800" kern="1200">
                <a:solidFill>
                  <a:schemeClr val="accent6"/>
                </a:solidFill>
                <a:latin typeface="+mn-lt"/>
                <a:ea typeface="+mn-ea"/>
                <a:cs typeface="+mn-cs"/>
              </a:defRPr>
            </a:lvl8pPr>
            <a:lvl9pPr marL="3657600" algn="l" defTabSz="914400" rtl="0" eaLnBrk="1" latinLnBrk="0" hangingPunct="1">
              <a:defRPr sz="1800" kern="1200">
                <a:solidFill>
                  <a:schemeClr val="accent6"/>
                </a:solidFill>
                <a:latin typeface="+mn-lt"/>
                <a:ea typeface="+mn-ea"/>
                <a:cs typeface="+mn-cs"/>
              </a:defRPr>
            </a:lvl9pPr>
          </a:lstStyle>
          <a:p>
            <a:pPr algn="ctr"/>
            <a:endParaRPr lang="en-IN"/>
          </a:p>
        </p:txBody>
      </p:sp>
      <p:sp>
        <p:nvSpPr>
          <p:cNvPr id="13" name="TextBox 16"/>
          <p:cNvSpPr txBox="1"/>
          <p:nvPr/>
        </p:nvSpPr>
        <p:spPr>
          <a:xfrm>
            <a:off x="5149426" y="3138816"/>
            <a:ext cx="154384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Lack of Time</a:t>
            </a:r>
          </a:p>
        </p:txBody>
      </p:sp>
      <p:sp>
        <p:nvSpPr>
          <p:cNvPr id="15" name="Rectangle 14"/>
          <p:cNvSpPr/>
          <p:nvPr/>
        </p:nvSpPr>
        <p:spPr>
          <a:xfrm>
            <a:off x="1236252" y="4495800"/>
            <a:ext cx="2951199" cy="1219200"/>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defPPr>
              <a:defRPr lang="en-US"/>
            </a:defPPr>
            <a:lvl1pPr marL="0" algn="l" defTabSz="914400" rtl="0" eaLnBrk="1" latinLnBrk="0" hangingPunct="1">
              <a:defRPr sz="1800" kern="1200">
                <a:solidFill>
                  <a:schemeClr val="accent6"/>
                </a:solidFill>
                <a:latin typeface="+mn-lt"/>
                <a:ea typeface="+mn-ea"/>
                <a:cs typeface="+mn-cs"/>
              </a:defRPr>
            </a:lvl1pPr>
            <a:lvl2pPr marL="457200" algn="l" defTabSz="914400" rtl="0" eaLnBrk="1" latinLnBrk="0" hangingPunct="1">
              <a:defRPr sz="1800" kern="1200">
                <a:solidFill>
                  <a:schemeClr val="accent6"/>
                </a:solidFill>
                <a:latin typeface="+mn-lt"/>
                <a:ea typeface="+mn-ea"/>
                <a:cs typeface="+mn-cs"/>
              </a:defRPr>
            </a:lvl2pPr>
            <a:lvl3pPr marL="914400" algn="l" defTabSz="914400" rtl="0" eaLnBrk="1" latinLnBrk="0" hangingPunct="1">
              <a:defRPr sz="1800" kern="1200">
                <a:solidFill>
                  <a:schemeClr val="accent6"/>
                </a:solidFill>
                <a:latin typeface="+mn-lt"/>
                <a:ea typeface="+mn-ea"/>
                <a:cs typeface="+mn-cs"/>
              </a:defRPr>
            </a:lvl3pPr>
            <a:lvl4pPr marL="1371600" algn="l" defTabSz="914400" rtl="0" eaLnBrk="1" latinLnBrk="0" hangingPunct="1">
              <a:defRPr sz="1800" kern="1200">
                <a:solidFill>
                  <a:schemeClr val="accent6"/>
                </a:solidFill>
                <a:latin typeface="+mn-lt"/>
                <a:ea typeface="+mn-ea"/>
                <a:cs typeface="+mn-cs"/>
              </a:defRPr>
            </a:lvl4pPr>
            <a:lvl5pPr marL="1828800" algn="l" defTabSz="914400" rtl="0" eaLnBrk="1" latinLnBrk="0" hangingPunct="1">
              <a:defRPr sz="1800" kern="1200">
                <a:solidFill>
                  <a:schemeClr val="accent6"/>
                </a:solidFill>
                <a:latin typeface="+mn-lt"/>
                <a:ea typeface="+mn-ea"/>
                <a:cs typeface="+mn-cs"/>
              </a:defRPr>
            </a:lvl5pPr>
            <a:lvl6pPr marL="2286000" algn="l" defTabSz="914400" rtl="0" eaLnBrk="1" latinLnBrk="0" hangingPunct="1">
              <a:defRPr sz="1800" kern="1200">
                <a:solidFill>
                  <a:schemeClr val="accent6"/>
                </a:solidFill>
                <a:latin typeface="+mn-lt"/>
                <a:ea typeface="+mn-ea"/>
                <a:cs typeface="+mn-cs"/>
              </a:defRPr>
            </a:lvl6pPr>
            <a:lvl7pPr marL="2743200" algn="l" defTabSz="914400" rtl="0" eaLnBrk="1" latinLnBrk="0" hangingPunct="1">
              <a:defRPr sz="1800" kern="1200">
                <a:solidFill>
                  <a:schemeClr val="accent6"/>
                </a:solidFill>
                <a:latin typeface="+mn-lt"/>
                <a:ea typeface="+mn-ea"/>
                <a:cs typeface="+mn-cs"/>
              </a:defRPr>
            </a:lvl7pPr>
            <a:lvl8pPr marL="3200400" algn="l" defTabSz="914400" rtl="0" eaLnBrk="1" latinLnBrk="0" hangingPunct="1">
              <a:defRPr sz="1800" kern="1200">
                <a:solidFill>
                  <a:schemeClr val="accent6"/>
                </a:solidFill>
                <a:latin typeface="+mn-lt"/>
                <a:ea typeface="+mn-ea"/>
                <a:cs typeface="+mn-cs"/>
              </a:defRPr>
            </a:lvl8pPr>
            <a:lvl9pPr marL="3657600" algn="l" defTabSz="914400" rtl="0" eaLnBrk="1" latinLnBrk="0" hangingPunct="1">
              <a:defRPr sz="1800" kern="1200">
                <a:solidFill>
                  <a:schemeClr val="accent6"/>
                </a:solidFill>
                <a:latin typeface="+mn-lt"/>
                <a:ea typeface="+mn-ea"/>
                <a:cs typeface="+mn-cs"/>
              </a:defRPr>
            </a:lvl9pPr>
          </a:lstStyle>
          <a:p>
            <a:pPr algn="ctr"/>
            <a:endParaRPr lang="en-IN"/>
          </a:p>
        </p:txBody>
      </p:sp>
      <p:sp>
        <p:nvSpPr>
          <p:cNvPr id="16" name="TextBox 17"/>
          <p:cNvSpPr txBox="1"/>
          <p:nvPr/>
        </p:nvSpPr>
        <p:spPr>
          <a:xfrm>
            <a:off x="1376998" y="4826449"/>
            <a:ext cx="146591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Once in a </a:t>
            </a:r>
          </a:p>
          <a:p>
            <a:r>
              <a:rPr lang="en-IN" dirty="0"/>
              <a:t>Lifetime Job</a:t>
            </a:r>
          </a:p>
        </p:txBody>
      </p:sp>
      <p:sp>
        <p:nvSpPr>
          <p:cNvPr id="18" name="Rectangle 17"/>
          <p:cNvSpPr/>
          <p:nvPr/>
        </p:nvSpPr>
        <p:spPr>
          <a:xfrm>
            <a:off x="4842618" y="4495800"/>
            <a:ext cx="3005982" cy="1219200"/>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defPPr>
              <a:defRPr lang="en-US"/>
            </a:defPPr>
            <a:lvl1pPr marL="0" algn="l" defTabSz="914400" rtl="0" eaLnBrk="1" latinLnBrk="0" hangingPunct="1">
              <a:defRPr sz="1800" kern="1200">
                <a:solidFill>
                  <a:schemeClr val="accent6"/>
                </a:solidFill>
                <a:latin typeface="+mn-lt"/>
                <a:ea typeface="+mn-ea"/>
                <a:cs typeface="+mn-cs"/>
              </a:defRPr>
            </a:lvl1pPr>
            <a:lvl2pPr marL="457200" algn="l" defTabSz="914400" rtl="0" eaLnBrk="1" latinLnBrk="0" hangingPunct="1">
              <a:defRPr sz="1800" kern="1200">
                <a:solidFill>
                  <a:schemeClr val="accent6"/>
                </a:solidFill>
                <a:latin typeface="+mn-lt"/>
                <a:ea typeface="+mn-ea"/>
                <a:cs typeface="+mn-cs"/>
              </a:defRPr>
            </a:lvl2pPr>
            <a:lvl3pPr marL="914400" algn="l" defTabSz="914400" rtl="0" eaLnBrk="1" latinLnBrk="0" hangingPunct="1">
              <a:defRPr sz="1800" kern="1200">
                <a:solidFill>
                  <a:schemeClr val="accent6"/>
                </a:solidFill>
                <a:latin typeface="+mn-lt"/>
                <a:ea typeface="+mn-ea"/>
                <a:cs typeface="+mn-cs"/>
              </a:defRPr>
            </a:lvl3pPr>
            <a:lvl4pPr marL="1371600" algn="l" defTabSz="914400" rtl="0" eaLnBrk="1" latinLnBrk="0" hangingPunct="1">
              <a:defRPr sz="1800" kern="1200">
                <a:solidFill>
                  <a:schemeClr val="accent6"/>
                </a:solidFill>
                <a:latin typeface="+mn-lt"/>
                <a:ea typeface="+mn-ea"/>
                <a:cs typeface="+mn-cs"/>
              </a:defRPr>
            </a:lvl4pPr>
            <a:lvl5pPr marL="1828800" algn="l" defTabSz="914400" rtl="0" eaLnBrk="1" latinLnBrk="0" hangingPunct="1">
              <a:defRPr sz="1800" kern="1200">
                <a:solidFill>
                  <a:schemeClr val="accent6"/>
                </a:solidFill>
                <a:latin typeface="+mn-lt"/>
                <a:ea typeface="+mn-ea"/>
                <a:cs typeface="+mn-cs"/>
              </a:defRPr>
            </a:lvl5pPr>
            <a:lvl6pPr marL="2286000" algn="l" defTabSz="914400" rtl="0" eaLnBrk="1" latinLnBrk="0" hangingPunct="1">
              <a:defRPr sz="1800" kern="1200">
                <a:solidFill>
                  <a:schemeClr val="accent6"/>
                </a:solidFill>
                <a:latin typeface="+mn-lt"/>
                <a:ea typeface="+mn-ea"/>
                <a:cs typeface="+mn-cs"/>
              </a:defRPr>
            </a:lvl6pPr>
            <a:lvl7pPr marL="2743200" algn="l" defTabSz="914400" rtl="0" eaLnBrk="1" latinLnBrk="0" hangingPunct="1">
              <a:defRPr sz="1800" kern="1200">
                <a:solidFill>
                  <a:schemeClr val="accent6"/>
                </a:solidFill>
                <a:latin typeface="+mn-lt"/>
                <a:ea typeface="+mn-ea"/>
                <a:cs typeface="+mn-cs"/>
              </a:defRPr>
            </a:lvl7pPr>
            <a:lvl8pPr marL="3200400" algn="l" defTabSz="914400" rtl="0" eaLnBrk="1" latinLnBrk="0" hangingPunct="1">
              <a:defRPr sz="1800" kern="1200">
                <a:solidFill>
                  <a:schemeClr val="accent6"/>
                </a:solidFill>
                <a:latin typeface="+mn-lt"/>
                <a:ea typeface="+mn-ea"/>
                <a:cs typeface="+mn-cs"/>
              </a:defRPr>
            </a:lvl8pPr>
            <a:lvl9pPr marL="3657600" algn="l" defTabSz="914400" rtl="0" eaLnBrk="1" latinLnBrk="0" hangingPunct="1">
              <a:defRPr sz="1800" kern="1200">
                <a:solidFill>
                  <a:schemeClr val="accent6"/>
                </a:solidFill>
                <a:latin typeface="+mn-lt"/>
                <a:ea typeface="+mn-ea"/>
                <a:cs typeface="+mn-cs"/>
              </a:defRPr>
            </a:lvl9pPr>
          </a:lstStyle>
          <a:p>
            <a:pPr algn="ctr"/>
            <a:endParaRPr lang="en-IN"/>
          </a:p>
        </p:txBody>
      </p:sp>
      <p:sp>
        <p:nvSpPr>
          <p:cNvPr id="19" name="TextBox 18"/>
          <p:cNvSpPr txBox="1"/>
          <p:nvPr/>
        </p:nvSpPr>
        <p:spPr>
          <a:xfrm>
            <a:off x="4939628" y="4836314"/>
            <a:ext cx="2048798"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Lack of Targeted</a:t>
            </a:r>
          </a:p>
          <a:p>
            <a:r>
              <a:rPr lang="en-IN" dirty="0"/>
              <a:t>Advertisement</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93059" y="4680133"/>
            <a:ext cx="850534" cy="850534"/>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77528" y="4703556"/>
            <a:ext cx="803688" cy="803688"/>
          </a:xfrm>
          <a:prstGeom prst="rect">
            <a:avLst/>
          </a:prstGeom>
        </p:spPr>
      </p:pic>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77528" y="2924879"/>
            <a:ext cx="859708" cy="859708"/>
          </a:xfrm>
          <a:prstGeom prst="rect">
            <a:avLst/>
          </a:prstGeom>
        </p:spPr>
      </p:pic>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93059" y="2957411"/>
            <a:ext cx="795132" cy="795132"/>
          </a:xfrm>
          <a:prstGeom prst="rect">
            <a:avLst/>
          </a:prstGeom>
        </p:spPr>
      </p:pic>
    </p:spTree>
    <p:extLst>
      <p:ext uri="{BB962C8B-B14F-4D97-AF65-F5344CB8AC3E}">
        <p14:creationId xmlns:p14="http://schemas.microsoft.com/office/powerpoint/2010/main" val="239184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2" grpId="0" animBg="1"/>
      <p:bldP spid="13" grpId="0"/>
      <p:bldP spid="15" grpId="0" animBg="1"/>
      <p:bldP spid="16" grpId="0"/>
      <p:bldP spid="18" grpId="0" animBg="1"/>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6" y="0"/>
            <a:ext cx="9135879" cy="6858000"/>
          </a:xfrm>
          <a:prstGeom prst="rect">
            <a:avLst/>
          </a:prstGeom>
        </p:spPr>
      </p:pic>
      <p:sp>
        <p:nvSpPr>
          <p:cNvPr id="8" name="Content Placeholder 2"/>
          <p:cNvSpPr txBox="1">
            <a:spLocks/>
          </p:cNvSpPr>
          <p:nvPr/>
        </p:nvSpPr>
        <p:spPr>
          <a:xfrm>
            <a:off x="485795" y="1872274"/>
            <a:ext cx="8229600" cy="47706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rPr>
              <a:t>Mobile App enabling Real Estate Companies to provide users with a more interactive and customizable view of their dream homes.</a:t>
            </a:r>
          </a:p>
          <a:p>
            <a:pPr algn="just"/>
            <a:endParaRPr lang="en-US" sz="1800" dirty="0">
              <a:solidFill>
                <a:schemeClr val="tx1"/>
              </a:solidFill>
            </a:endParaRPr>
          </a:p>
          <a:p>
            <a:pPr marL="285750" indent="-285750" algn="just">
              <a:buFont typeface="Arial" panose="020B0604020202020204" pitchFamily="34" charset="0"/>
              <a:buChar char="•"/>
            </a:pPr>
            <a:r>
              <a:rPr lang="en-US" sz="1800" dirty="0">
                <a:solidFill>
                  <a:schemeClr val="tx1"/>
                </a:solidFill>
              </a:rPr>
              <a:t>Enhance the user experience by,</a:t>
            </a:r>
          </a:p>
          <a:p>
            <a:pPr marL="285750" indent="-285750" algn="just">
              <a:buFont typeface="Arial" panose="020B0604020202020204" pitchFamily="34" charset="0"/>
              <a:buChar char="•"/>
            </a:pPr>
            <a:endParaRPr lang="en-US" sz="1800" dirty="0">
              <a:solidFill>
                <a:schemeClr val="tx1"/>
              </a:solidFill>
            </a:endParaRPr>
          </a:p>
          <a:p>
            <a:pPr marL="742950" lvl="1" indent="-285750" algn="just">
              <a:buFont typeface="Wingdings" panose="05000000000000000000" pitchFamily="2" charset="2"/>
              <a:buChar char="ü"/>
            </a:pPr>
            <a:r>
              <a:rPr lang="en-US" sz="1600" dirty="0">
                <a:solidFill>
                  <a:schemeClr val="tx1"/>
                </a:solidFill>
              </a:rPr>
              <a:t>Providing them hands on accessibility </a:t>
            </a:r>
          </a:p>
          <a:p>
            <a:pPr marL="742950" lvl="1" indent="-285750" algn="just">
              <a:buFont typeface="Wingdings" panose="05000000000000000000" pitchFamily="2" charset="2"/>
              <a:buChar char="ü"/>
            </a:pPr>
            <a:r>
              <a:rPr lang="en-US" sz="1600" dirty="0">
                <a:solidFill>
                  <a:schemeClr val="tx1"/>
                </a:solidFill>
              </a:rPr>
              <a:t>Customizable Designs.</a:t>
            </a:r>
          </a:p>
          <a:p>
            <a:pPr marL="742950" lvl="1" indent="-285750" algn="just">
              <a:buFont typeface="Wingdings" panose="05000000000000000000" pitchFamily="2" charset="2"/>
              <a:buChar char="ü"/>
            </a:pPr>
            <a:r>
              <a:rPr lang="en-US" sz="1600" dirty="0">
                <a:solidFill>
                  <a:schemeClr val="tx1"/>
                </a:solidFill>
              </a:rPr>
              <a:t>Space Management Idea.</a:t>
            </a:r>
          </a:p>
          <a:p>
            <a:pPr marL="742950" lvl="1" indent="-285750" algn="just">
              <a:buFont typeface="Wingdings" panose="05000000000000000000" pitchFamily="2" charset="2"/>
              <a:buChar char="ü"/>
            </a:pPr>
            <a:r>
              <a:rPr lang="en-US" sz="1600" dirty="0">
                <a:solidFill>
                  <a:schemeClr val="tx1"/>
                </a:solidFill>
              </a:rPr>
              <a:t>Spontaneous Mortgage rates.</a:t>
            </a:r>
          </a:p>
          <a:p>
            <a:pPr marL="285750" indent="-285750" algn="just">
              <a:buFont typeface="Arial" panose="020B0604020202020204" pitchFamily="34" charset="0"/>
              <a:buChar char="•"/>
            </a:pPr>
            <a:endParaRPr lang="en-US" sz="1800" dirty="0">
              <a:solidFill>
                <a:schemeClr val="tx1"/>
              </a:solidFill>
            </a:endParaRPr>
          </a:p>
          <a:p>
            <a:pPr marL="285750" indent="-285750" algn="just">
              <a:buFont typeface="Arial" panose="020B0604020202020204" pitchFamily="34" charset="0"/>
              <a:buChar char="•"/>
            </a:pPr>
            <a:r>
              <a:rPr lang="en-US" sz="1800" dirty="0">
                <a:solidFill>
                  <a:schemeClr val="tx1"/>
                </a:solidFill>
              </a:rPr>
              <a:t>Our aim is to strengthen the backbone on real estate industry by using technology specifically Augmented Reality.</a:t>
            </a:r>
          </a:p>
          <a:p>
            <a:pPr algn="just"/>
            <a:endParaRPr lang="en-US" sz="1800" dirty="0">
              <a:solidFill>
                <a:schemeClr val="tx1"/>
              </a:soli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85795" y="577374"/>
            <a:ext cx="8229600" cy="1008126"/>
          </a:xfrm>
          <a:prstGeom prst="rect">
            <a:avLst/>
          </a:prstGeom>
          <a:ln>
            <a:noFill/>
          </a:ln>
          <a:effectLst>
            <a:softEdge rad="112500"/>
          </a:effectLst>
        </p:spPr>
      </p:pic>
      <p:sp>
        <p:nvSpPr>
          <p:cNvPr id="11" name="Rectangle 10"/>
          <p:cNvSpPr/>
          <p:nvPr/>
        </p:nvSpPr>
        <p:spPr>
          <a:xfrm>
            <a:off x="685800" y="850605"/>
            <a:ext cx="4839719" cy="461665"/>
          </a:xfrm>
          <a:prstGeom prst="rect">
            <a:avLst/>
          </a:prstGeom>
        </p:spPr>
        <p:txBody>
          <a:bodyPr wrap="square">
            <a:spAutoFit/>
          </a:bodyPr>
          <a:lstStyle/>
          <a:p>
            <a:r>
              <a:rPr lang="en-US" altLang="en-US" sz="2400" b="1" dirty="0">
                <a:solidFill>
                  <a:schemeClr val="bg1"/>
                </a:solidFill>
                <a:effectLst>
                  <a:glow>
                    <a:schemeClr val="bg1">
                      <a:alpha val="29000"/>
                    </a:schemeClr>
                  </a:glow>
                </a:effectLst>
                <a:latin typeface="+mj-lt"/>
              </a:rPr>
              <a:t>Executive Summary</a:t>
            </a:r>
            <a:endParaRPr lang="en-IN" sz="2400" dirty="0">
              <a:solidFill>
                <a:schemeClr val="bg1"/>
              </a:solidFill>
              <a:effectLst>
                <a:glow>
                  <a:schemeClr val="bg1">
                    <a:alpha val="29000"/>
                  </a:schemeClr>
                </a:glow>
              </a:effectLst>
              <a:latin typeface="+mj-lt"/>
            </a:endParaRPr>
          </a:p>
        </p:txBody>
      </p:sp>
    </p:spTree>
    <p:extLst>
      <p:ext uri="{BB962C8B-B14F-4D97-AF65-F5344CB8AC3E}">
        <p14:creationId xmlns:p14="http://schemas.microsoft.com/office/powerpoint/2010/main" val="3371509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1" y="0"/>
            <a:ext cx="9135879" cy="6858000"/>
          </a:xfrm>
          <a:prstGeom prst="rect">
            <a:avLst/>
          </a:prstGeom>
        </p:spPr>
      </p:pic>
      <p:sp>
        <p:nvSpPr>
          <p:cNvPr id="8" name="Content Placeholder 2"/>
          <p:cNvSpPr txBox="1">
            <a:spLocks/>
          </p:cNvSpPr>
          <p:nvPr/>
        </p:nvSpPr>
        <p:spPr>
          <a:xfrm>
            <a:off x="446528" y="1468527"/>
            <a:ext cx="8298251" cy="51054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just">
              <a:buFont typeface="Arial" panose="020B0604020202020204" pitchFamily="34" charset="0"/>
              <a:buChar char="•"/>
            </a:pPr>
            <a:r>
              <a:rPr lang="en-IN" sz="1800" b="1" dirty="0">
                <a:solidFill>
                  <a:schemeClr val="tx1"/>
                </a:solidFill>
              </a:rPr>
              <a:t>Target market</a:t>
            </a:r>
          </a:p>
          <a:p>
            <a:pPr marL="742950" lvl="1" indent="-285750" algn="just">
              <a:buFont typeface="Wingdings" panose="05000000000000000000" pitchFamily="2" charset="2"/>
              <a:buChar char="ü"/>
            </a:pPr>
            <a:r>
              <a:rPr lang="en-IN" sz="1600" dirty="0">
                <a:solidFill>
                  <a:schemeClr val="tx1"/>
                </a:solidFill>
              </a:rPr>
              <a:t>Real Estate Companies across the country.</a:t>
            </a:r>
          </a:p>
          <a:p>
            <a:pPr marL="742950" lvl="1" indent="-285750" algn="just">
              <a:buFont typeface="Wingdings" panose="05000000000000000000" pitchFamily="2" charset="2"/>
              <a:buChar char="ü"/>
            </a:pPr>
            <a:r>
              <a:rPr lang="en-IN" sz="1600" dirty="0">
                <a:solidFill>
                  <a:schemeClr val="tx1"/>
                </a:solidFill>
              </a:rPr>
              <a:t>Specific segment are those companies who have more than 50 houses to sell/ rent</a:t>
            </a:r>
          </a:p>
          <a:p>
            <a:pPr marL="742950" lvl="1" indent="-285750" algn="just">
              <a:buFont typeface="Wingdings" panose="05000000000000000000" pitchFamily="2" charset="2"/>
              <a:buChar char="ü"/>
            </a:pPr>
            <a:endParaRPr lang="en-IN" sz="1800" dirty="0">
              <a:solidFill>
                <a:schemeClr val="tx1"/>
              </a:solidFill>
            </a:endParaRPr>
          </a:p>
          <a:p>
            <a:pPr marL="285750" indent="-285750" algn="just">
              <a:buFont typeface="Arial" panose="020B0604020202020204" pitchFamily="34" charset="0"/>
              <a:buChar char="•"/>
            </a:pPr>
            <a:r>
              <a:rPr lang="en-IN" sz="1800" b="1" dirty="0">
                <a:solidFill>
                  <a:schemeClr val="tx1"/>
                </a:solidFill>
              </a:rPr>
              <a:t>Existing players with similar products</a:t>
            </a:r>
          </a:p>
          <a:p>
            <a:pPr marL="742950" lvl="1" indent="-285750" algn="just">
              <a:buFont typeface="Wingdings" panose="05000000000000000000" pitchFamily="2" charset="2"/>
              <a:buChar char="ü"/>
            </a:pPr>
            <a:r>
              <a:rPr lang="en-IN" sz="1600" dirty="0">
                <a:solidFill>
                  <a:schemeClr val="tx1"/>
                </a:solidFill>
              </a:rPr>
              <a:t>Currently, there is no player in this field by our knowledge</a:t>
            </a:r>
          </a:p>
          <a:p>
            <a:pPr marL="742950" lvl="1" indent="-285750" algn="just">
              <a:buFont typeface="Wingdings" panose="05000000000000000000" pitchFamily="2" charset="2"/>
              <a:buChar char="ü"/>
            </a:pPr>
            <a:r>
              <a:rPr lang="en-IN" sz="1600" dirty="0">
                <a:solidFill>
                  <a:schemeClr val="tx1"/>
                </a:solidFill>
              </a:rPr>
              <a:t>Websites like </a:t>
            </a:r>
            <a:r>
              <a:rPr lang="en-IN" sz="1600" u="sng" dirty="0">
                <a:solidFill>
                  <a:schemeClr val="tx1"/>
                </a:solidFill>
              </a:rPr>
              <a:t>MagicBricks</a:t>
            </a:r>
            <a:r>
              <a:rPr lang="en-IN" sz="1600" dirty="0">
                <a:solidFill>
                  <a:schemeClr val="tx1"/>
                </a:solidFill>
              </a:rPr>
              <a:t> and </a:t>
            </a:r>
            <a:r>
              <a:rPr lang="en-IN" sz="1600" u="sng" dirty="0">
                <a:solidFill>
                  <a:schemeClr val="tx1"/>
                </a:solidFill>
              </a:rPr>
              <a:t>Square Yards</a:t>
            </a:r>
            <a:r>
              <a:rPr lang="en-IN" sz="1600" dirty="0">
                <a:solidFill>
                  <a:schemeClr val="tx1"/>
                </a:solidFill>
              </a:rPr>
              <a:t> just advertise the property with it’s details and few pictures.</a:t>
            </a:r>
          </a:p>
          <a:p>
            <a:pPr algn="just"/>
            <a:endParaRPr lang="en-IN" sz="1800" dirty="0">
              <a:solidFill>
                <a:schemeClr val="tx1"/>
              </a:solidFill>
            </a:endParaRPr>
          </a:p>
          <a:p>
            <a:pPr algn="just"/>
            <a:r>
              <a:rPr lang="en-IN" sz="1800" dirty="0">
                <a:solidFill>
                  <a:schemeClr val="tx1"/>
                </a:solidFill>
              </a:rPr>
              <a:t>Most of the users still have to visit the site by travelling and have to assume how their furniture will fit or look inside that house.</a:t>
            </a:r>
          </a:p>
          <a:p>
            <a:pPr algn="just"/>
            <a:endParaRPr lang="en-IN" sz="1800" dirty="0">
              <a:solidFill>
                <a:schemeClr val="tx1"/>
              </a:solidFill>
            </a:endParaRPr>
          </a:p>
          <a:p>
            <a:pPr algn="just"/>
            <a:r>
              <a:rPr lang="en-IN" sz="1800" dirty="0">
                <a:solidFill>
                  <a:schemeClr val="tx1"/>
                </a:solidFill>
              </a:rPr>
              <a:t>Our idea is different as we are trying to build an app that will provide a whole new experience of selecting homes by </a:t>
            </a:r>
            <a:r>
              <a:rPr lang="en-IN" sz="1800" b="1" i="1" dirty="0">
                <a:solidFill>
                  <a:schemeClr val="tx1"/>
                </a:solidFill>
              </a:rPr>
              <a:t>augmentation </a:t>
            </a:r>
            <a:r>
              <a:rPr lang="en-IN" sz="1800" dirty="0">
                <a:solidFill>
                  <a:schemeClr val="tx1"/>
                </a:solidFill>
              </a:rPr>
              <a:t>and </a:t>
            </a:r>
            <a:r>
              <a:rPr lang="en-IN" sz="1800" b="1" i="1" dirty="0">
                <a:solidFill>
                  <a:schemeClr val="tx1"/>
                </a:solidFill>
              </a:rPr>
              <a:t>customizing techniques </a:t>
            </a:r>
            <a:r>
              <a:rPr lang="en-IN" sz="1800" dirty="0">
                <a:solidFill>
                  <a:schemeClr val="tx1"/>
                </a:solidFill>
              </a:rPr>
              <a:t>to the present architecture.</a:t>
            </a:r>
          </a:p>
          <a:p>
            <a:pPr marL="285750" indent="-285750" algn="just">
              <a:buFont typeface="Arial" panose="020B0604020202020204" pitchFamily="34" charset="0"/>
              <a:buChar char="•"/>
            </a:pPr>
            <a:endParaRPr lang="en-IN" sz="1800" dirty="0">
              <a:solidFill>
                <a:schemeClr val="tx1"/>
              </a:solidFill>
            </a:endParaRPr>
          </a:p>
        </p:txBody>
      </p:sp>
      <p:sp>
        <p:nvSpPr>
          <p:cNvPr id="11" name="Rectangle 10"/>
          <p:cNvSpPr/>
          <p:nvPr/>
        </p:nvSpPr>
        <p:spPr>
          <a:xfrm>
            <a:off x="446528" y="722791"/>
            <a:ext cx="4839719" cy="461665"/>
          </a:xfrm>
          <a:prstGeom prst="rect">
            <a:avLst/>
          </a:prstGeom>
        </p:spPr>
        <p:txBody>
          <a:bodyPr wrap="square">
            <a:spAutoFit/>
          </a:bodyPr>
          <a:lstStyle/>
          <a:p>
            <a:r>
              <a:rPr lang="en-US" sz="2400" b="1" dirty="0">
                <a:solidFill>
                  <a:schemeClr val="accent6">
                    <a:lumMod val="75000"/>
                  </a:schemeClr>
                </a:solidFill>
                <a:effectLst>
                  <a:glow>
                    <a:schemeClr val="bg1">
                      <a:alpha val="29000"/>
                    </a:schemeClr>
                  </a:glow>
                </a:effectLst>
                <a:latin typeface="+mj-lt"/>
              </a:rPr>
              <a:t>Market Analysis</a:t>
            </a:r>
            <a:endParaRPr lang="en-IN" sz="2400" dirty="0">
              <a:solidFill>
                <a:schemeClr val="accent6">
                  <a:lumMod val="75000"/>
                </a:schemeClr>
              </a:solidFill>
              <a:effectLst>
                <a:glow>
                  <a:schemeClr val="bg1">
                    <a:alpha val="29000"/>
                  </a:schemeClr>
                </a:glow>
              </a:effectLst>
              <a:latin typeface="+mj-lt"/>
            </a:endParaRPr>
          </a:p>
        </p:txBody>
      </p:sp>
    </p:spTree>
    <p:extLst>
      <p:ext uri="{BB962C8B-B14F-4D97-AF65-F5344CB8AC3E}">
        <p14:creationId xmlns:p14="http://schemas.microsoft.com/office/powerpoint/2010/main" val="189138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1" y="0"/>
            <a:ext cx="9135879" cy="68580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795" y="723800"/>
            <a:ext cx="8229600" cy="1015506"/>
          </a:xfrm>
          <a:prstGeom prst="rect">
            <a:avLst/>
          </a:prstGeom>
          <a:ln>
            <a:noFill/>
          </a:ln>
          <a:effectLst>
            <a:softEdge rad="112500"/>
          </a:effectLst>
        </p:spPr>
      </p:pic>
      <p:sp>
        <p:nvSpPr>
          <p:cNvPr id="11" name="Rectangle 10"/>
          <p:cNvSpPr/>
          <p:nvPr/>
        </p:nvSpPr>
        <p:spPr>
          <a:xfrm>
            <a:off x="762000" y="1000720"/>
            <a:ext cx="4839719" cy="461665"/>
          </a:xfrm>
          <a:prstGeom prst="rect">
            <a:avLst/>
          </a:prstGeom>
        </p:spPr>
        <p:txBody>
          <a:bodyPr wrap="square">
            <a:spAutoFit/>
          </a:bodyPr>
          <a:lstStyle/>
          <a:p>
            <a:r>
              <a:rPr lang="en-US" sz="2400" b="1" dirty="0">
                <a:solidFill>
                  <a:schemeClr val="bg1"/>
                </a:solidFill>
                <a:effectLst>
                  <a:glow>
                    <a:schemeClr val="bg1">
                      <a:alpha val="29000"/>
                    </a:schemeClr>
                  </a:glow>
                </a:effectLst>
                <a:latin typeface="+mj-lt"/>
              </a:rPr>
              <a:t>Product Service</a:t>
            </a:r>
            <a:endParaRPr lang="en-IN" sz="2400" dirty="0">
              <a:solidFill>
                <a:schemeClr val="bg1"/>
              </a:solidFill>
              <a:effectLst>
                <a:glow>
                  <a:schemeClr val="bg1">
                    <a:alpha val="29000"/>
                  </a:schemeClr>
                </a:glow>
              </a:effectLst>
              <a:latin typeface="+mj-lt"/>
            </a:endParaRPr>
          </a:p>
        </p:txBody>
      </p:sp>
    </p:spTree>
    <p:extLst>
      <p:ext uri="{BB962C8B-B14F-4D97-AF65-F5344CB8AC3E}">
        <p14:creationId xmlns:p14="http://schemas.microsoft.com/office/powerpoint/2010/main" val="2822879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23154</TotalTime>
  <Words>928</Words>
  <Application>Microsoft Office PowerPoint</Application>
  <PresentationFormat>On-screen Show (4:3)</PresentationFormat>
  <Paragraphs>133</Paragraphs>
  <Slides>17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Bookman Old Style</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Sudhanshu Kumar</dc:creator>
  <cp:lastModifiedBy>Himadri Biswas</cp:lastModifiedBy>
  <cp:revision>285</cp:revision>
  <dcterms:created xsi:type="dcterms:W3CDTF">2017-06-15T05:27:54Z</dcterms:created>
  <dcterms:modified xsi:type="dcterms:W3CDTF">2019-03-10T18:54:14Z</dcterms:modified>
</cp:coreProperties>
</file>