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691813" cy="7559675"/>
  <p:notesSz cx="10231438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68B"/>
    <a:srgbClr val="073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540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40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5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4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3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99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695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8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3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52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9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8E73-6D0E-470C-99E9-3A7D77681FD9}" type="datetimeFigureOut">
              <a:rPr lang="de-CH" smtClean="0"/>
              <a:t>24.04.2019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9CCE-15B4-47B6-8EBC-CAC0179890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6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9C709F1-67EA-4D1B-98FF-99878A1A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7313" r="-248" b="10149"/>
          <a:stretch/>
        </p:blipFill>
        <p:spPr>
          <a:xfrm>
            <a:off x="3801388" y="993776"/>
            <a:ext cx="2748907" cy="557212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B6463BD-4F49-4E3A-8176-F21CDD870602}"/>
              </a:ext>
            </a:extLst>
          </p:cNvPr>
          <p:cNvSpPr/>
          <p:nvPr/>
        </p:nvSpPr>
        <p:spPr>
          <a:xfrm>
            <a:off x="233790" y="6561114"/>
            <a:ext cx="28204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b="1" dirty="0"/>
              <a:t>UHF-Gruppe der USKA • CH-8000 Zürich www.hb9uf.ch</a:t>
            </a:r>
          </a:p>
          <a:p>
            <a:pPr algn="ctr"/>
            <a:r>
              <a:rPr lang="de-DE" sz="1100" b="1" dirty="0"/>
              <a:t>PC-Konto: 80-37377-5 • BIC: POFICHBEXXX IBAN: CH78 0900 0000 8003 7377 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92DB48-1949-48A5-A2BC-3C2059BBCC2C}"/>
              </a:ext>
            </a:extLst>
          </p:cNvPr>
          <p:cNvSpPr txBox="1"/>
          <p:nvPr/>
        </p:nvSpPr>
        <p:spPr>
          <a:xfrm>
            <a:off x="233790" y="207429"/>
            <a:ext cx="2982539" cy="693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"/>
              </a:lnSpc>
            </a:pPr>
            <a:r>
              <a:rPr lang="de-DE" sz="900" dirty="0"/>
              <a:t>Die „</a:t>
            </a:r>
            <a:r>
              <a:rPr lang="de-DE" sz="900" b="1" dirty="0">
                <a:solidFill>
                  <a:srgbClr val="07358A"/>
                </a:solidFill>
              </a:rPr>
              <a:t>UHF-Gruppe der USKA</a:t>
            </a:r>
            <a:r>
              <a:rPr lang="de-DE" sz="900" dirty="0">
                <a:solidFill>
                  <a:srgbClr val="07358A"/>
                </a:solidFill>
              </a:rPr>
              <a:t>“ </a:t>
            </a:r>
            <a:r>
              <a:rPr lang="de-DE" sz="900" dirty="0"/>
              <a:t>ist ein Verein nach Art. 66 OR und wurde im März 1970 in Zug von 21 OMs gegründet. Das erste 70 cm-Relais war bereits im Frühjahr 1967 anlässlich der USKA-GV auf dem UTO durch Gründungsmitglieder der UHF-Gruppe in Betrieb genommen worden. Die UHF-Gruppe ist </a:t>
            </a:r>
            <a:r>
              <a:rPr lang="de-DE" sz="900" b="1" dirty="0">
                <a:solidFill>
                  <a:srgbClr val="06368B"/>
                </a:solidFill>
              </a:rPr>
              <a:t>seit 2008 als Sektion </a:t>
            </a:r>
            <a:r>
              <a:rPr lang="de-DE" sz="900" dirty="0"/>
              <a:t>ein stimmberechtigtes Mitglied der USKA. Der Vorstand besteht aus bis zu 8 Funk-amateuren, die ehrenamtlich arbeiten. Der Verein zählt rund 240 Mitglieder aus der ganzen Schweiz und teilweise aus dem Ausland. Wir haben keinen Stamm – unser Kontakt sind die QSOs über unsere Relais, unser einziges Vereins-treffen ist die jährliche Generalversammlung.</a:t>
            </a:r>
          </a:p>
          <a:p>
            <a:endParaRPr lang="de-DE" sz="900" dirty="0"/>
          </a:p>
          <a:p>
            <a:r>
              <a:rPr lang="de-DE" sz="900" b="1" dirty="0">
                <a:solidFill>
                  <a:srgbClr val="07358A"/>
                </a:solidFill>
              </a:rPr>
              <a:t>Was machen wir?</a:t>
            </a:r>
          </a:p>
          <a:p>
            <a:pPr>
              <a:lnSpc>
                <a:spcPts val="960"/>
              </a:lnSpc>
            </a:pPr>
            <a:r>
              <a:rPr lang="de-DE" sz="900" dirty="0"/>
              <a:t>Wir entwickeln, testen, erstellen, betreiben und warten Amateurfunk-Relais im 70 cm- und 23 cm- Band und bieten dort teilweise auch </a:t>
            </a:r>
            <a:r>
              <a:rPr lang="de-DE" sz="900" dirty="0" err="1"/>
              <a:t>EchoLink</a:t>
            </a:r>
            <a:r>
              <a:rPr lang="de-DE" sz="900" dirty="0"/>
              <a:t>®-Zugänge an. Wir betreiben und moderieren im Web ein Amateurfunk-Forum, das allen Funkamateuren zur Beantwortung von Fragen oder für Diskussionen offen steht.</a:t>
            </a:r>
          </a:p>
          <a:p>
            <a:endParaRPr lang="de-DE" sz="900" dirty="0"/>
          </a:p>
          <a:p>
            <a:r>
              <a:rPr lang="de-DE" sz="900" b="1" dirty="0">
                <a:solidFill>
                  <a:srgbClr val="07358A"/>
                </a:solidFill>
              </a:rPr>
              <a:t>Wo sind wir?</a:t>
            </a:r>
          </a:p>
          <a:p>
            <a:pPr>
              <a:lnSpc>
                <a:spcPts val="960"/>
              </a:lnSpc>
            </a:pPr>
            <a:r>
              <a:rPr lang="de-DE" sz="900" dirty="0"/>
              <a:t>Wir betreiben 70 cm-Relais auf dem Uetliberg/ZH (C4FM), in Muttenz/BL, auf dem Säntis/AR, auf dem Pilatus/OW, in Locarno/TI, in Winterthur/ZH und in Zofingen/AG. Wir betreiben ein 23 cm-Relais auf dem </a:t>
            </a:r>
            <a:r>
              <a:rPr lang="de-DE" sz="900" dirty="0" err="1"/>
              <a:t>Uetliberg</a:t>
            </a:r>
            <a:r>
              <a:rPr lang="de-DE" sz="900" dirty="0"/>
              <a:t>/ZH.</a:t>
            </a:r>
          </a:p>
          <a:p>
            <a:endParaRPr lang="de-DE" sz="900" dirty="0"/>
          </a:p>
          <a:p>
            <a:r>
              <a:rPr lang="de-DE" sz="900" b="1" dirty="0">
                <a:solidFill>
                  <a:srgbClr val="07358A"/>
                </a:solidFill>
              </a:rPr>
              <a:t>Wie unterstützen?</a:t>
            </a:r>
          </a:p>
          <a:p>
            <a:pPr>
              <a:lnSpc>
                <a:spcPts val="960"/>
              </a:lnSpc>
            </a:pPr>
            <a:r>
              <a:rPr lang="de-DE" sz="900" dirty="0"/>
              <a:t>Wir finanzieren uns hauptsächlich über die Jahresbeiträge unserer Mitglieder und über Spenden von Funkamateuren, die unsere Anlagen benutzen. So sind wir für beides dank-bar: Neue Mitglieder und Gönner/Spender. Und jeder Funk-amateur, der unsere Anlage benutzt, verteidigt so auch die den Funkamateuren zustehenden Frequenzen gegen die Verwendung durch andere Funkdienste. Für Arbeitseinsätze sind auch Helfer stets willkommen. Melde dich bei Einsatz-wille bitte beim Präsidenten.</a:t>
            </a:r>
          </a:p>
          <a:p>
            <a:endParaRPr lang="de-DE" sz="900" b="1" dirty="0"/>
          </a:p>
          <a:p>
            <a:r>
              <a:rPr lang="de-DE" sz="900" b="1" dirty="0">
                <a:solidFill>
                  <a:srgbClr val="07358A"/>
                </a:solidFill>
              </a:rPr>
              <a:t>Weshalb unterstützen?</a:t>
            </a:r>
          </a:p>
          <a:p>
            <a:pPr>
              <a:lnSpc>
                <a:spcPts val="960"/>
              </a:lnSpc>
            </a:pPr>
            <a:r>
              <a:rPr lang="de-DE" sz="900" dirty="0"/>
              <a:t>Das Erstellen von Relais kostet Geld, der Betrieb auch. Darum sind wir auf </a:t>
            </a:r>
            <a:r>
              <a:rPr lang="de-DE" sz="900" b="1" dirty="0">
                <a:solidFill>
                  <a:srgbClr val="06368B"/>
                </a:solidFill>
              </a:rPr>
              <a:t>deine</a:t>
            </a:r>
            <a:r>
              <a:rPr lang="de-DE" sz="900" dirty="0"/>
              <a:t> Hilfe als neues Mitglied angewiesen. Nur ein Verein mit möglichst vielen Mitgliedern kann die Mittel, welche für den Betrieb, den Unterhalt und die Erneuerungen der aktuell 8 Anlagen notwendig sind, bereitstellen.</a:t>
            </a:r>
          </a:p>
          <a:p>
            <a:r>
              <a:rPr lang="de-DE" sz="800" dirty="0"/>
              <a:t> </a:t>
            </a:r>
            <a:endParaRPr lang="de-DE" sz="1000" b="1" dirty="0"/>
          </a:p>
          <a:p>
            <a:r>
              <a:rPr lang="de-DE" sz="1000" b="1" dirty="0">
                <a:solidFill>
                  <a:srgbClr val="07358A"/>
                </a:solidFill>
              </a:rPr>
              <a:t>Mach mit, hilf mit!</a:t>
            </a:r>
            <a:endParaRPr lang="de-DE" sz="1000" dirty="0">
              <a:solidFill>
                <a:srgbClr val="07358A"/>
              </a:solidFill>
            </a:endParaRPr>
          </a:p>
          <a:p>
            <a:r>
              <a:rPr lang="de-CH" dirty="0"/>
              <a:t> 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033CCC8-7A67-493F-9231-DB0B702CE9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9" b="11326"/>
          <a:stretch/>
        </p:blipFill>
        <p:spPr>
          <a:xfrm>
            <a:off x="3478792" y="0"/>
            <a:ext cx="3660921" cy="7559675"/>
          </a:xfrm>
          <a:prstGeom prst="rect">
            <a:avLst/>
          </a:prstGeom>
        </p:spPr>
      </p:pic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6F9F961D-400E-4C63-9AE2-3BAD9B17FC2C}"/>
              </a:ext>
            </a:extLst>
          </p:cNvPr>
          <p:cNvSpPr txBox="1">
            <a:spLocks/>
          </p:cNvSpPr>
          <p:nvPr/>
        </p:nvSpPr>
        <p:spPr>
          <a:xfrm>
            <a:off x="7338605" y="6365629"/>
            <a:ext cx="3115235" cy="938954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500" b="1" dirty="0">
                <a:solidFill>
                  <a:srgbClr val="06368B"/>
                </a:solidFill>
              </a:rPr>
              <a:t>SMD-LÖTEN IM AMATEURFUNK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70F552B-B7F5-4386-96DC-4612E8B772DD}"/>
              </a:ext>
            </a:extLst>
          </p:cNvPr>
          <p:cNvSpPr txBox="1">
            <a:spLocks/>
          </p:cNvSpPr>
          <p:nvPr/>
        </p:nvSpPr>
        <p:spPr>
          <a:xfrm>
            <a:off x="7345546" y="143752"/>
            <a:ext cx="3112477" cy="11311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100584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00584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de-DE" sz="3700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UHF-Gruppe </a:t>
            </a:r>
            <a:br>
              <a:rPr lang="de-DE" sz="3700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700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USKA</a:t>
            </a:r>
          </a:p>
        </p:txBody>
      </p:sp>
      <p:pic>
        <p:nvPicPr>
          <p:cNvPr id="20" name="Bild 3">
            <a:extLst>
              <a:ext uri="{FF2B5EF4-FFF2-40B4-BE49-F238E27FC236}">
                <a16:creationId xmlns:a16="http://schemas.microsoft.com/office/drawing/2014/main" id="{15885C64-AF18-4AD5-9EAC-9D8F330DEC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6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29" t="13282" r="21072" b="6134"/>
          <a:stretch/>
        </p:blipFill>
        <p:spPr>
          <a:xfrm>
            <a:off x="7343729" y="1529429"/>
            <a:ext cx="3110113" cy="293706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F8675729-9A28-4BA4-998D-8D9A89A04E65}"/>
              </a:ext>
            </a:extLst>
          </p:cNvPr>
          <p:cNvSpPr/>
          <p:nvPr/>
        </p:nvSpPr>
        <p:spPr>
          <a:xfrm>
            <a:off x="7338606" y="4721034"/>
            <a:ext cx="31152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de-CH" sz="1000" dirty="0"/>
              <a:t>Einfache Schaltung zum Üben des Umgangs mit SMDs: Detektor (Bild), der z.B. an einen Richtkoppler </a:t>
            </a:r>
            <a:r>
              <a:rPr lang="de-CH" sz="1000" dirty="0" err="1"/>
              <a:t>ange</a:t>
            </a:r>
            <a:r>
              <a:rPr lang="de-CH" sz="1000" dirty="0"/>
              <a:t>-schlossen werden kann und </a:t>
            </a:r>
            <a:r>
              <a:rPr lang="de-CH" sz="1000"/>
              <a:t>eine Gleichspannung </a:t>
            </a:r>
            <a:r>
              <a:rPr lang="de-CH" sz="1000" dirty="0"/>
              <a:t>liefert, die proportional zur ausgekoppelten Leistung ist.  Zwei Detektoren auf einem Print erlauben den einfachen Einsatz in einem SWR-Messgerät. Das Printdesign (open source) wurde mit der freien Software "</a:t>
            </a:r>
            <a:r>
              <a:rPr lang="de-CH" sz="1000" dirty="0" err="1"/>
              <a:t>kicad</a:t>
            </a:r>
            <a:r>
              <a:rPr lang="de-CH" sz="1000" dirty="0"/>
              <a:t>" erstellt, es kann unter </a:t>
            </a:r>
            <a:r>
              <a:rPr lang="de-CH" sz="1000" b="1" dirty="0">
                <a:solidFill>
                  <a:srgbClr val="06368B"/>
                </a:solidFill>
              </a:rPr>
              <a:t>www.hb9uf.ch </a:t>
            </a:r>
            <a:r>
              <a:rPr lang="de-CH" sz="1000" dirty="0"/>
              <a:t>heruntergeladen werden. </a:t>
            </a:r>
          </a:p>
          <a:p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52D382-5FD4-417D-B3FD-8C2197FCAE89}"/>
              </a:ext>
            </a:extLst>
          </p:cNvPr>
          <p:cNvSpPr/>
          <p:nvPr/>
        </p:nvSpPr>
        <p:spPr>
          <a:xfrm>
            <a:off x="7338605" y="6126537"/>
            <a:ext cx="3112476" cy="168332"/>
          </a:xfrm>
          <a:prstGeom prst="rect">
            <a:avLst/>
          </a:prstGeom>
          <a:solidFill>
            <a:srgbClr val="0636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0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15">
            <a:extLst>
              <a:ext uri="{FF2B5EF4-FFF2-40B4-BE49-F238E27FC236}">
                <a16:creationId xmlns:a16="http://schemas.microsoft.com/office/drawing/2014/main" id="{93F2ED36-2456-4764-8940-E5D591BFE035}"/>
              </a:ext>
            </a:extLst>
          </p:cNvPr>
          <p:cNvSpPr txBox="1">
            <a:spLocks/>
          </p:cNvSpPr>
          <p:nvPr/>
        </p:nvSpPr>
        <p:spPr>
          <a:xfrm>
            <a:off x="228600" y="142538"/>
            <a:ext cx="2953511" cy="451816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3000"/>
              </a:lnSpc>
              <a:buNone/>
            </a:pPr>
            <a:r>
              <a:rPr lang="de-DE" sz="2000" b="1" spc="-70" dirty="0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Einsatz im Amateurfunk</a:t>
            </a:r>
          </a:p>
        </p:txBody>
      </p:sp>
      <p:sp>
        <p:nvSpPr>
          <p:cNvPr id="14" name="Textplatzhalter 117">
            <a:extLst>
              <a:ext uri="{FF2B5EF4-FFF2-40B4-BE49-F238E27FC236}">
                <a16:creationId xmlns:a16="http://schemas.microsoft.com/office/drawing/2014/main" id="{2A4609D8-E1C1-4716-ADDB-B4B602C7772C}"/>
              </a:ext>
            </a:extLst>
          </p:cNvPr>
          <p:cNvSpPr txBox="1">
            <a:spLocks/>
          </p:cNvSpPr>
          <p:nvPr/>
        </p:nvSpPr>
        <p:spPr>
          <a:xfrm>
            <a:off x="123092" y="594354"/>
            <a:ext cx="3209193" cy="6973200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von Prints ist mit guter,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Soft-ware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möglich und die professionelle Herstellung kostet nur wenige Franken.</a:t>
            </a: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mit SMDs ist mit einfachem und auch günstigem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möglich und hat sogar Vorteile. Eine richtige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Arbeitstechnik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ist aber essentiell. </a:t>
            </a: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Mit SMD erlangen wir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Zugang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zu Millionen von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hochmodernen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Bauteilen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mit ausgezeichneter Performance, die in der Regel auch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einfacher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kostengünstiger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zu Beschaffen sind als eine </a:t>
            </a:r>
            <a:r>
              <a:rPr lang="de-CH" sz="1000" dirty="0" err="1">
                <a:latin typeface="Arial" panose="020B0604020202020204" pitchFamily="34" charset="0"/>
                <a:cs typeface="Arial" panose="020B0604020202020204" pitchFamily="34" charset="0"/>
              </a:rPr>
              <a:t>bedrahtete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Alternative, welche oft gar nicht (mehr) existiert.</a:t>
            </a: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Vorteil der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Miniaturisierung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: Kleine Teile erlauben die Herstellung von kleineren Prints. Diese sind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günstiger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und sind oft auch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leichter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, was bei An-wendungen wie z.B.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ein Vorteil ist.</a:t>
            </a: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Für uns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Funkamateure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als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Experimentatoren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mit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hohen Frequenzen 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vielleicht besonders </a:t>
            </a:r>
            <a:r>
              <a:rPr lang="de-CH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interes-sant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: Kleine und kompakte Bauteile ohne Be-drahtung haben weniger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parasitäre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Induktivitäten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Kapazitäten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- und somit auch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bessere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Hochfrequenzeigenschaften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Wer seine Prints noch selbst </a:t>
            </a:r>
            <a:r>
              <a:rPr lang="de-CH" sz="1000" dirty="0" err="1">
                <a:latin typeface="Arial" panose="020B0604020202020204" pitchFamily="34" charset="0"/>
                <a:cs typeface="Arial" panose="020B0604020202020204" pitchFamily="34" charset="0"/>
              </a:rPr>
              <a:t>äzt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oder fräst, kann auf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Bohrungen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verzichten und spart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Geld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. Auch entfällt das Umdrehen des Prints zum Abknipsen der </a:t>
            </a:r>
            <a:r>
              <a:rPr lang="de-CH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Bauteilbeinchen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 (weitere Zeitersparnis und Reduktion von Kosten).</a:t>
            </a:r>
            <a:endParaRPr lang="de-CH" sz="1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120">
            <a:extLst>
              <a:ext uri="{FF2B5EF4-FFF2-40B4-BE49-F238E27FC236}">
                <a16:creationId xmlns:a16="http://schemas.microsoft.com/office/drawing/2014/main" id="{F26BD23C-F5E7-4A78-8EF7-A474D7B60410}"/>
              </a:ext>
            </a:extLst>
          </p:cNvPr>
          <p:cNvSpPr txBox="1">
            <a:spLocks/>
          </p:cNvSpPr>
          <p:nvPr/>
        </p:nvSpPr>
        <p:spPr>
          <a:xfrm>
            <a:off x="7470592" y="5453215"/>
            <a:ext cx="2953511" cy="356418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3000"/>
              </a:lnSpc>
              <a:buNone/>
            </a:pPr>
            <a:r>
              <a:rPr lang="de-DE" sz="1700" b="1" spc="-70" dirty="0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</a:t>
            </a:r>
          </a:p>
        </p:txBody>
      </p:sp>
      <p:sp>
        <p:nvSpPr>
          <p:cNvPr id="16" name="Textplatzhalter 121">
            <a:extLst>
              <a:ext uri="{FF2B5EF4-FFF2-40B4-BE49-F238E27FC236}">
                <a16:creationId xmlns:a16="http://schemas.microsoft.com/office/drawing/2014/main" id="{16FB7FA0-580F-44CE-A7F0-6DD8C490B41E}"/>
              </a:ext>
            </a:extLst>
          </p:cNvPr>
          <p:cNvSpPr txBox="1">
            <a:spLocks/>
          </p:cNvSpPr>
          <p:nvPr/>
        </p:nvSpPr>
        <p:spPr>
          <a:xfrm>
            <a:off x="8816767" y="5887012"/>
            <a:ext cx="1596388" cy="218969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Mathias Weyland</a:t>
            </a:r>
          </a:p>
        </p:txBody>
      </p:sp>
      <p:sp>
        <p:nvSpPr>
          <p:cNvPr id="17" name="Textplatzhalter 253">
            <a:extLst>
              <a:ext uri="{FF2B5EF4-FFF2-40B4-BE49-F238E27FC236}">
                <a16:creationId xmlns:a16="http://schemas.microsoft.com/office/drawing/2014/main" id="{F7D221BE-9D10-4B7C-8F81-8297489B0EAF}"/>
              </a:ext>
            </a:extLst>
          </p:cNvPr>
          <p:cNvSpPr txBox="1">
            <a:spLocks/>
          </p:cNvSpPr>
          <p:nvPr/>
        </p:nvSpPr>
        <p:spPr>
          <a:xfrm>
            <a:off x="8827716" y="6105980"/>
            <a:ext cx="1596387" cy="170568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Leiter Betrieb</a:t>
            </a:r>
          </a:p>
        </p:txBody>
      </p:sp>
      <p:sp>
        <p:nvSpPr>
          <p:cNvPr id="22" name="Textplatzhalter 254">
            <a:extLst>
              <a:ext uri="{FF2B5EF4-FFF2-40B4-BE49-F238E27FC236}">
                <a16:creationId xmlns:a16="http://schemas.microsoft.com/office/drawing/2014/main" id="{477D8E48-B863-4877-8CD0-A72DA7887080}"/>
              </a:ext>
            </a:extLst>
          </p:cNvPr>
          <p:cNvSpPr txBox="1">
            <a:spLocks/>
          </p:cNvSpPr>
          <p:nvPr/>
        </p:nvSpPr>
        <p:spPr>
          <a:xfrm>
            <a:off x="8827716" y="6224642"/>
            <a:ext cx="1596387" cy="603504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HB9FRV</a:t>
            </a:r>
          </a:p>
        </p:txBody>
      </p:sp>
      <p:sp>
        <p:nvSpPr>
          <p:cNvPr id="23" name="Textplatzhalter 122">
            <a:extLst>
              <a:ext uri="{FF2B5EF4-FFF2-40B4-BE49-F238E27FC236}">
                <a16:creationId xmlns:a16="http://schemas.microsoft.com/office/drawing/2014/main" id="{0F411977-DD29-4077-9178-ED3B78F4429A}"/>
              </a:ext>
            </a:extLst>
          </p:cNvPr>
          <p:cNvSpPr txBox="1">
            <a:spLocks/>
          </p:cNvSpPr>
          <p:nvPr/>
        </p:nvSpPr>
        <p:spPr>
          <a:xfrm>
            <a:off x="8827715" y="6896677"/>
            <a:ext cx="1596388" cy="224958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lt-betrieb@hb9uf.ch</a:t>
            </a:r>
          </a:p>
        </p:txBody>
      </p:sp>
      <p:sp>
        <p:nvSpPr>
          <p:cNvPr id="24" name="Textplatzhalter 124">
            <a:extLst>
              <a:ext uri="{FF2B5EF4-FFF2-40B4-BE49-F238E27FC236}">
                <a16:creationId xmlns:a16="http://schemas.microsoft.com/office/drawing/2014/main" id="{88A60523-2744-4574-9ED7-C0E9E9D54B9D}"/>
              </a:ext>
            </a:extLst>
          </p:cNvPr>
          <p:cNvSpPr txBox="1">
            <a:spLocks/>
          </p:cNvSpPr>
          <p:nvPr/>
        </p:nvSpPr>
        <p:spPr>
          <a:xfrm>
            <a:off x="7470592" y="7222684"/>
            <a:ext cx="2953511" cy="519079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100" b="1" dirty="0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www.hb9uf.ch</a:t>
            </a:r>
          </a:p>
        </p:txBody>
      </p:sp>
      <p:pic>
        <p:nvPicPr>
          <p:cNvPr id="25" name="Bildplatzhalter 15">
            <a:extLst>
              <a:ext uri="{FF2B5EF4-FFF2-40B4-BE49-F238E27FC236}">
                <a16:creationId xmlns:a16="http://schemas.microsoft.com/office/drawing/2014/main" id="{AF8BBD48-AB3D-4D82-888D-9E6366ED6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7" r="11337" b="20453"/>
          <a:stretch/>
        </p:blipFill>
        <p:spPr>
          <a:xfrm>
            <a:off x="7567806" y="5890000"/>
            <a:ext cx="1123645" cy="124601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F5B1C2BF-1213-4F17-9D12-9C22C7E10E13}"/>
              </a:ext>
            </a:extLst>
          </p:cNvPr>
          <p:cNvSpPr/>
          <p:nvPr/>
        </p:nvSpPr>
        <p:spPr>
          <a:xfrm>
            <a:off x="3658532" y="2600913"/>
            <a:ext cx="307178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Lupe </a:t>
            </a:r>
            <a:r>
              <a:rPr lang="en-US" sz="1000" b="1" dirty="0" err="1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Beleuchtung</a:t>
            </a:r>
            <a:r>
              <a:rPr lang="en-US" sz="1000" b="1" dirty="0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sorgt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alles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gut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sieht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Arbeit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beurteilen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Temperaturgesteuerter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Lötkolben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Einhalten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richtigen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gute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saubere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Spitze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Voraussetzung</a:t>
            </a:r>
            <a:r>
              <a:rPr lang="de-CH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Dünnes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rgbClr val="0636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Lötzinn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kleinere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Bauteile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Lötzinn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benötigen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dünnes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Zinn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feiner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dosiert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Ideal: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Durchmesser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0.3 – 0.5 mm.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Lötflussmittel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ergänzt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Flussmittel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bereits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Lötzinn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eingebettet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Entlötlitze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saugt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überflüssiges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Lötzinn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z.B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Lötbrücken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auf.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Pinzetten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die Manipulation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kleiner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Bauteile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verschiedenen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Formen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Grössen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erhältlich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Isopropanol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Entfettung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Prints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Flussmittel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sowie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grundsätzlich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Reinigung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des Prints.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platzhalter 115">
            <a:extLst>
              <a:ext uri="{FF2B5EF4-FFF2-40B4-BE49-F238E27FC236}">
                <a16:creationId xmlns:a16="http://schemas.microsoft.com/office/drawing/2014/main" id="{9E6E378C-F407-4185-90CC-66497CC257CC}"/>
              </a:ext>
            </a:extLst>
          </p:cNvPr>
          <p:cNvSpPr txBox="1">
            <a:spLocks/>
          </p:cNvSpPr>
          <p:nvPr/>
        </p:nvSpPr>
        <p:spPr>
          <a:xfrm>
            <a:off x="3658532" y="2261041"/>
            <a:ext cx="2953511" cy="451816"/>
          </a:xfrm>
          <a:prstGeom prst="rect">
            <a:avLst/>
          </a:prstGeom>
        </p:spPr>
        <p:txBody>
          <a:bodyPr rtlCol="0"/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3000"/>
              </a:lnSpc>
              <a:buNone/>
            </a:pPr>
            <a:r>
              <a:rPr lang="de-DE" sz="1700" b="1" spc="-70" dirty="0">
                <a:solidFill>
                  <a:srgbClr val="07358A"/>
                </a:solidFill>
              </a:rPr>
              <a:t>Lötwerkzeug für und mit SMD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EAE31A0-F076-4CD2-8F9F-E20F0BD58227}"/>
              </a:ext>
            </a:extLst>
          </p:cNvPr>
          <p:cNvSpPr/>
          <p:nvPr/>
        </p:nvSpPr>
        <p:spPr>
          <a:xfrm>
            <a:off x="7427533" y="2600913"/>
            <a:ext cx="30717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Heissluftpistole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(gut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haben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- ideal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Entfernen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von SMDs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Pinzette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kniffliger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Bauteile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Lötpaste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Einsteiger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notwendig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r-IN" sz="1000" i="1" dirty="0">
                <a:latin typeface="Arial" panose="020B0604020202020204" pitchFamily="34" charset="0"/>
              </a:rPr>
              <a:t>–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-pension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Lötzinn-Kügelchen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Flussmittel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Bestückung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ganzer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Prints .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" lvl="0" indent="-136800">
              <a:lnSpc>
                <a:spcPct val="15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000" b="1" dirty="0" err="1">
                <a:solidFill>
                  <a:srgbClr val="0735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Ultraschallreiniger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Einsteiger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not-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wendig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Alternative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Reinigung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von Hand.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Vorsicht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Ultraschallreiniger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Lösungsmitteln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befüllen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Anweisungen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befolgen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7C57E90E-599C-4848-A218-B5A91B25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500"/>
                    </a14:imgEffect>
                    <a14:imgEffect>
                      <a14:saturation sat="16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7829" y="314758"/>
            <a:ext cx="6781486" cy="187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EEA1A89-4525-437B-B7B3-3D884966437E}"/>
              </a:ext>
            </a:extLst>
          </p:cNvPr>
          <p:cNvSpPr/>
          <p:nvPr/>
        </p:nvSpPr>
        <p:spPr>
          <a:xfrm>
            <a:off x="7567806" y="5249008"/>
            <a:ext cx="2931509" cy="170568"/>
          </a:xfrm>
          <a:prstGeom prst="rect">
            <a:avLst/>
          </a:prstGeom>
          <a:solidFill>
            <a:srgbClr val="0636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8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648</Words>
  <Application>Microsoft Office PowerPoint</Application>
  <PresentationFormat>Benutzerdefiniert</PresentationFormat>
  <Paragraphs>45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Hansjoerg Baur (neu)</dc:creator>
  <cp:lastModifiedBy>Hansjoerg Baur (neu)</cp:lastModifiedBy>
  <cp:revision>19</cp:revision>
  <cp:lastPrinted>2019-04-24T10:53:24Z</cp:lastPrinted>
  <dcterms:created xsi:type="dcterms:W3CDTF">2019-04-17T09:23:43Z</dcterms:created>
  <dcterms:modified xsi:type="dcterms:W3CDTF">2019-04-24T11:51:56Z</dcterms:modified>
</cp:coreProperties>
</file>