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60" r:id="rId2"/>
  </p:sldIdLst>
  <p:sldSz cx="30275213" cy="42803763"/>
  <p:notesSz cx="6858000" cy="9144000"/>
  <p:custDataLst>
    <p:tags r:id="rId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DC7"/>
    <a:srgbClr val="053ECA"/>
    <a:srgbClr val="4472C4"/>
    <a:srgbClr val="ED3A31"/>
    <a:srgbClr val="355EA9"/>
    <a:srgbClr val="0071A2"/>
    <a:srgbClr val="0972CD"/>
    <a:srgbClr val="0184DB"/>
    <a:srgbClr val="2151DE"/>
    <a:srgbClr val="205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8" d="100"/>
          <a:sy n="18" d="100"/>
        </p:scale>
        <p:origin x="297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B7F8-A6D1-47A9-A93A-3E8EAE0F06F9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62BE-74FF-4272-BDC0-3D043B498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79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B7F8-A6D1-47A9-A93A-3E8EAE0F06F9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62BE-74FF-4272-BDC0-3D043B498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35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B7F8-A6D1-47A9-A93A-3E8EAE0F06F9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62BE-74FF-4272-BDC0-3D043B498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23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B7F8-A6D1-47A9-A93A-3E8EAE0F06F9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62BE-74FF-4272-BDC0-3D043B498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39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B7F8-A6D1-47A9-A93A-3E8EAE0F06F9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62BE-74FF-4272-BDC0-3D043B498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99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B7F8-A6D1-47A9-A93A-3E8EAE0F06F9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62BE-74FF-4272-BDC0-3D043B498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43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B7F8-A6D1-47A9-A93A-3E8EAE0F06F9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62BE-74FF-4272-BDC0-3D043B498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B7F8-A6D1-47A9-A93A-3E8EAE0F06F9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62BE-74FF-4272-BDC0-3D043B498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71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B7F8-A6D1-47A9-A93A-3E8EAE0F06F9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62BE-74FF-4272-BDC0-3D043B498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84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B7F8-A6D1-47A9-A93A-3E8EAE0F06F9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62BE-74FF-4272-BDC0-3D043B498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96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B7F8-A6D1-47A9-A93A-3E8EAE0F06F9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62BE-74FF-4272-BDC0-3D043B498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8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DB7F8-A6D1-47A9-A93A-3E8EAE0F06F9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B62BE-74FF-4272-BDC0-3D043B498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43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/>
          <p:nvPr/>
        </p:nvSpPr>
        <p:spPr>
          <a:xfrm>
            <a:off x="681734" y="8068805"/>
            <a:ext cx="6835260" cy="941668"/>
          </a:xfrm>
          <a:prstGeom prst="rect">
            <a:avLst/>
          </a:prstGeom>
          <a:solidFill>
            <a:srgbClr val="053DC7"/>
          </a:solidFill>
          <a:ln>
            <a:solidFill>
              <a:srgbClr val="1472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128" tIns="26566" rIns="53128" bIns="26566" rtlCol="0" anchor="ctr"/>
          <a:lstStyle/>
          <a:p>
            <a:pPr algn="ctr"/>
            <a:r>
              <a:rPr lang="en-US" altLang="zh-CN" sz="5606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  <a:endParaRPr lang="en-US" sz="5606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32897" y="2697393"/>
            <a:ext cx="187806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7200" b="1" dirty="0">
                <a:solidFill>
                  <a:srgbClr val="053DC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Mapping the whole-brain effective connectome with excitatory-inhibitory causal relationship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808FFD2-4127-9B15-C287-76EE06B2B3CB}"/>
              </a:ext>
            </a:extLst>
          </p:cNvPr>
          <p:cNvSpPr txBox="1"/>
          <p:nvPr/>
        </p:nvSpPr>
        <p:spPr>
          <a:xfrm>
            <a:off x="681734" y="9404764"/>
            <a:ext cx="11453116" cy="11999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364" dirty="0">
                <a:latin typeface="Arial" panose="020B0604020202020204" pitchFamily="34" charset="0"/>
                <a:cs typeface="Arial" panose="020B0604020202020204" pitchFamily="34" charset="0"/>
              </a:rPr>
              <a:t>Understanding the large-scale causal relationship among brain regions is crucial for elucidating the information flow that the brain integrates external stimuli and generates behaviors [1,2]. Despite the availability of neurostimulation and computational methods to infer causal relationships among a limited number of regions, these approaches are not capable of mapping the causal network of the entire brain, also known as the </a:t>
            </a:r>
            <a:r>
              <a:rPr lang="en-US" altLang="zh-CN" sz="3364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effective brain connectome (EBC). </a:t>
            </a:r>
            <a:r>
              <a:rPr lang="en-US" altLang="zh-CN" sz="3364" dirty="0">
                <a:latin typeface="Arial" panose="020B0604020202020204" pitchFamily="34" charset="0"/>
                <a:cs typeface="Arial" panose="020B0604020202020204" pitchFamily="34" charset="0"/>
              </a:rPr>
              <a:t>To address this gap, we propose a data-driven framework called </a:t>
            </a:r>
            <a:r>
              <a:rPr lang="en-US" altLang="zh-CN" sz="3364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Perturbational Inference (NPI) </a:t>
            </a:r>
            <a:r>
              <a:rPr lang="en-US" altLang="zh-CN" sz="3364" dirty="0">
                <a:latin typeface="Arial" panose="020B0604020202020204" pitchFamily="34" charset="0"/>
                <a:cs typeface="Arial" panose="020B0604020202020204" pitchFamily="34" charset="0"/>
              </a:rPr>
              <a:t>and map the human EBC for the first time. </a:t>
            </a:r>
          </a:p>
          <a:p>
            <a:pPr algn="just"/>
            <a:endParaRPr lang="en-US" altLang="zh-CN" sz="3364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zh-CN" sz="3364" dirty="0">
                <a:latin typeface="Arial" panose="020B0604020202020204" pitchFamily="34" charset="0"/>
                <a:cs typeface="Arial" panose="020B0604020202020204" pitchFamily="34" charset="0"/>
              </a:rPr>
              <a:t>NPI uses an artificial neural network trained with human neural data to learn large-scale neural dynamics as a surrogate brain. By perturbing each region of the surrogate brain and observing the resulting responses in all other regions, the human EBC is obtained. This connectome captures the </a:t>
            </a:r>
            <a:r>
              <a:rPr lang="en-US" altLang="zh-CN" sz="3364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directionality, strength, and excitatory-inhibitory distinction</a:t>
            </a:r>
            <a:r>
              <a:rPr lang="en-US" altLang="zh-CN" sz="3364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364" dirty="0">
                <a:latin typeface="Arial" panose="020B0604020202020204" pitchFamily="34" charset="0"/>
                <a:cs typeface="Arial" panose="020B0604020202020204" pitchFamily="34" charset="0"/>
              </a:rPr>
              <a:t>of brain-wide causal relationships. The human EBC offers a comprehensive macroscopic organization of information flow in the brain and has great potential to guide the target selection for personalized treatments of neural disorders.</a:t>
            </a:r>
            <a:endParaRPr lang="zh-CN" altLang="en-US" sz="336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Box 140">
            <a:extLst>
              <a:ext uri="{FF2B5EF4-FFF2-40B4-BE49-F238E27FC236}">
                <a16:creationId xmlns:a16="http://schemas.microsoft.com/office/drawing/2014/main" id="{784E8C01-1C35-8182-4613-6A1B15E0C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2810" y="39623631"/>
            <a:ext cx="12899286" cy="2905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47046" tIns="223523" rIns="447046" bIns="223523">
            <a:spAutoFit/>
          </a:bodyPr>
          <a:lstStyle>
            <a:lvl1pPr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01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8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7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7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just">
              <a:spcBef>
                <a:spcPct val="0"/>
              </a:spcBef>
              <a:spcAft>
                <a:spcPts val="561"/>
              </a:spcAft>
              <a:buNone/>
            </a:pPr>
            <a:r>
              <a:rPr lang="en-US" altLang="zh-CN" sz="299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[1] Reid, A. T. et al. Advancing functional connectivity research from association to causation. Nat </a:t>
            </a:r>
            <a:r>
              <a:rPr lang="en-US" altLang="zh-CN" sz="299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Neurosci</a:t>
            </a:r>
            <a:r>
              <a:rPr lang="en-US" altLang="zh-CN" sz="299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22, 1751–1760 (2019).</a:t>
            </a:r>
          </a:p>
          <a:p>
            <a:pPr algn="just">
              <a:spcBef>
                <a:spcPct val="0"/>
              </a:spcBef>
              <a:spcAft>
                <a:spcPts val="561"/>
              </a:spcAft>
              <a:buNone/>
            </a:pPr>
            <a:r>
              <a:rPr lang="en-US" altLang="zh-CN" sz="299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[2] Park, H.-J. &amp; Friston, K. Structural and Functional Brain Networks: From Connections to Cognition. Science 342, 1238411 (2013).</a:t>
            </a:r>
          </a:p>
          <a:p>
            <a:pPr algn="just">
              <a:spcBef>
                <a:spcPct val="0"/>
              </a:spcBef>
              <a:spcAft>
                <a:spcPts val="561"/>
              </a:spcAft>
              <a:buNone/>
            </a:pPr>
            <a:endParaRPr lang="en-US" altLang="en-US" sz="299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F684E8-493C-C8FE-80D3-36B56080287F}"/>
              </a:ext>
            </a:extLst>
          </p:cNvPr>
          <p:cNvSpPr txBox="1"/>
          <p:nvPr/>
        </p:nvSpPr>
        <p:spPr>
          <a:xfrm>
            <a:off x="17305508" y="23096337"/>
            <a:ext cx="12063364" cy="7570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738" b="1" dirty="0">
                <a:solidFill>
                  <a:srgbClr val="053D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NPI framework </a:t>
            </a:r>
            <a:r>
              <a:rPr lang="en-US" altLang="zh-CN" sz="3738" dirty="0">
                <a:latin typeface="Arial" panose="020B0604020202020204" pitchFamily="34" charset="0"/>
                <a:cs typeface="Arial" panose="020B0604020202020204" pitchFamily="34" charset="0"/>
              </a:rPr>
              <a:t>consists of two main steps:</a:t>
            </a:r>
          </a:p>
          <a:p>
            <a:pPr marL="694212" indent="-694212" algn="just">
              <a:buAutoNum type="arabicParenBoth"/>
            </a:pPr>
            <a:r>
              <a:rPr lang="en-US" altLang="zh-CN" sz="3738" i="1" u="sng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Dynamics modelling</a:t>
            </a:r>
            <a:r>
              <a:rPr lang="en-US" altLang="zh-CN" sz="3738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3738" dirty="0">
                <a:latin typeface="Arial" panose="020B0604020202020204" pitchFamily="34" charset="0"/>
                <a:cs typeface="Arial" panose="020B0604020202020204" pitchFamily="34" charset="0"/>
              </a:rPr>
              <a:t>An artificial neural network (ANN) model is trained to capture the brain dynamics in terms of predicting the next brain state x(t+1) given the current brain state x(t). The ANN accurately captures neural dynamics in fMRI in terms of one-step prediction and FC recovery. </a:t>
            </a:r>
          </a:p>
          <a:p>
            <a:pPr marL="694212" indent="-694212" algn="just">
              <a:buAutoNum type="arabicParenBoth"/>
            </a:pPr>
            <a:r>
              <a:rPr lang="en-US" altLang="zh-CN" sz="3738" i="1" u="sng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perturbation</a:t>
            </a:r>
            <a:r>
              <a:rPr lang="en-US" altLang="zh-CN" sz="3738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3738" dirty="0">
                <a:latin typeface="Arial" panose="020B0604020202020204" pitchFamily="34" charset="0"/>
                <a:cs typeface="Arial" panose="020B0604020202020204" pitchFamily="34" charset="0"/>
              </a:rPr>
              <a:t>The ANN is then served as a surrogate brain to be perturbed. After perturbing a source region, a higher response in the target region indicates a stronger EC from the source region to the target region. Perturbing all regions in turn offers EBC.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43ECB37-54FF-14D0-D5EC-0675B662F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34" y="23506023"/>
            <a:ext cx="15760095" cy="967392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9446E43-A5F7-34B4-6253-AAC7B06C8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34" y="33923187"/>
            <a:ext cx="15760095" cy="782692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8ACA67A9-86EC-A535-991A-999B20FA3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5340" y="9268510"/>
            <a:ext cx="16528846" cy="12323497"/>
          </a:xfrm>
          <a:prstGeom prst="rect">
            <a:avLst/>
          </a:prstGeom>
        </p:spPr>
      </p:pic>
      <p:sp>
        <p:nvSpPr>
          <p:cNvPr id="11" name="Rectangle 1671">
            <a:extLst>
              <a:ext uri="{FF2B5EF4-FFF2-40B4-BE49-F238E27FC236}">
                <a16:creationId xmlns:a16="http://schemas.microsoft.com/office/drawing/2014/main" id="{84F421CD-8F32-D81A-A28E-686D93CD5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1185" y="6389853"/>
            <a:ext cx="2299705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01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8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7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7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ts val="3644"/>
              </a:lnSpc>
              <a:spcBef>
                <a:spcPts val="0"/>
              </a:spcBef>
              <a:buNone/>
              <a:defRPr/>
            </a:pPr>
            <a:r>
              <a:rPr lang="en-US" altLang="zh-CN" sz="3738" dirty="0">
                <a:ea typeface="等线" panose="02010600030101010101" pitchFamily="2" charset="-122"/>
                <a:cs typeface="Times New Roman" panose="02020603050405020304" pitchFamily="18" charset="0"/>
              </a:rPr>
              <a:t>1 Department of Biomedical Engineering, Southern University of Science and Technology,</a:t>
            </a:r>
            <a:r>
              <a:rPr lang="zh-CN" altLang="en-US" sz="3738" dirty="0"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738" dirty="0">
                <a:ea typeface="等线" panose="02010600030101010101" pitchFamily="2" charset="-122"/>
                <a:cs typeface="Times New Roman" panose="02020603050405020304" pitchFamily="18" charset="0"/>
              </a:rPr>
              <a:t>2 Department of Electrical and Computer Engineering, Iowa State University, 3 Department of Physics, Hong Kong Baptist University</a:t>
            </a:r>
            <a:endParaRPr lang="zh-CN" altLang="en-US" sz="3738" dirty="0"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EC755D5-658B-33DC-37D8-290E9FF93270}"/>
              </a:ext>
            </a:extLst>
          </p:cNvPr>
          <p:cNvSpPr txBox="1"/>
          <p:nvPr/>
        </p:nvSpPr>
        <p:spPr>
          <a:xfrm>
            <a:off x="6949859" y="5802826"/>
            <a:ext cx="1637549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644"/>
              </a:lnSpc>
              <a:defRPr/>
            </a:pPr>
            <a:r>
              <a:rPr lang="en-US" altLang="zh-CN" sz="3738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Zixiang Luo</a:t>
            </a:r>
            <a:r>
              <a:rPr lang="en-US" altLang="zh-CN" sz="3738" baseline="30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738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Zhichao Liang</a:t>
            </a:r>
            <a:r>
              <a:rPr lang="en-US" altLang="zh-CN" sz="3738" baseline="30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738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Chenyu Xu</a:t>
            </a:r>
            <a:r>
              <a:rPr lang="en-US" altLang="zh-CN" sz="3738" baseline="30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738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Changsong Zhou</a:t>
            </a:r>
            <a:r>
              <a:rPr lang="en-US" altLang="zh-CN" sz="3738" baseline="30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3738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and Quanying Liu</a:t>
            </a:r>
            <a:r>
              <a:rPr lang="en-US" altLang="zh-CN" sz="3738" baseline="30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12F45E32-9A94-63F1-9F0B-B0F8F149914C}"/>
              </a:ext>
            </a:extLst>
          </p:cNvPr>
          <p:cNvSpPr/>
          <p:nvPr/>
        </p:nvSpPr>
        <p:spPr>
          <a:xfrm>
            <a:off x="12935339" y="8068805"/>
            <a:ext cx="6835260" cy="941668"/>
          </a:xfrm>
          <a:prstGeom prst="rect">
            <a:avLst/>
          </a:prstGeom>
          <a:solidFill>
            <a:srgbClr val="053DC7"/>
          </a:solidFill>
          <a:ln>
            <a:solidFill>
              <a:srgbClr val="1472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128" tIns="26566" rIns="53128" bIns="26566" rtlCol="0" anchor="ctr"/>
          <a:lstStyle/>
          <a:p>
            <a:pPr algn="ctr"/>
            <a:r>
              <a:rPr lang="en-US" altLang="zh-CN" sz="5606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endParaRPr lang="en-US" sz="5606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4">
            <a:extLst>
              <a:ext uri="{FF2B5EF4-FFF2-40B4-BE49-F238E27FC236}">
                <a16:creationId xmlns:a16="http://schemas.microsoft.com/office/drawing/2014/main" id="{3CCA97DA-BBD5-71BE-A8CB-628316A82FCC}"/>
              </a:ext>
            </a:extLst>
          </p:cNvPr>
          <p:cNvSpPr/>
          <p:nvPr/>
        </p:nvSpPr>
        <p:spPr>
          <a:xfrm>
            <a:off x="681734" y="22104407"/>
            <a:ext cx="6835260" cy="941668"/>
          </a:xfrm>
          <a:prstGeom prst="rect">
            <a:avLst/>
          </a:prstGeom>
          <a:solidFill>
            <a:srgbClr val="053DC7"/>
          </a:solidFill>
          <a:ln>
            <a:solidFill>
              <a:srgbClr val="1472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128" tIns="26566" rIns="53128" bIns="26566" rtlCol="0" anchor="ctr"/>
          <a:lstStyle/>
          <a:p>
            <a:pPr algn="ctr"/>
            <a:r>
              <a:rPr lang="en-US" altLang="zh-CN" sz="5606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5606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018A646-FADA-FE82-72D9-15F775D663B9}"/>
              </a:ext>
            </a:extLst>
          </p:cNvPr>
          <p:cNvSpPr txBox="1"/>
          <p:nvPr/>
        </p:nvSpPr>
        <p:spPr>
          <a:xfrm>
            <a:off x="12407858" y="21600092"/>
            <a:ext cx="17179232" cy="494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616" dirty="0">
                <a:latin typeface="Arial" panose="020B0604020202020204" pitchFamily="34" charset="0"/>
                <a:cs typeface="Arial" panose="020B0604020202020204" pitchFamily="34" charset="0"/>
              </a:rPr>
              <a:t>Fig 1. The Neural Perturbational Inference (NPI) framework for mapping effective brain connectome</a:t>
            </a:r>
            <a:endParaRPr lang="zh-CN" altLang="en-US" sz="261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A0B3647-11AE-079D-5E2B-F6EBDD8C4BEE}"/>
              </a:ext>
            </a:extLst>
          </p:cNvPr>
          <p:cNvSpPr txBox="1"/>
          <p:nvPr/>
        </p:nvSpPr>
        <p:spPr>
          <a:xfrm>
            <a:off x="1419990" y="33135007"/>
            <a:ext cx="14878441" cy="494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616" dirty="0">
                <a:latin typeface="Arial" panose="020B0604020202020204" pitchFamily="34" charset="0"/>
                <a:cs typeface="Arial" panose="020B0604020202020204" pitchFamily="34" charset="0"/>
              </a:rPr>
              <a:t>Fig 2. The human effective brain connectome (EBC)</a:t>
            </a:r>
            <a:endParaRPr lang="zh-CN" altLang="en-US" sz="261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C372608-EAEB-AD83-F491-0BB29CF18A97}"/>
              </a:ext>
            </a:extLst>
          </p:cNvPr>
          <p:cNvSpPr txBox="1"/>
          <p:nvPr/>
        </p:nvSpPr>
        <p:spPr>
          <a:xfrm>
            <a:off x="1401810" y="41747080"/>
            <a:ext cx="14878441" cy="494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616" dirty="0">
                <a:latin typeface="Arial" panose="020B0604020202020204" pitchFamily="34" charset="0"/>
                <a:cs typeface="Arial" panose="020B0604020202020204" pitchFamily="34" charset="0"/>
              </a:rPr>
              <a:t>Fig 3. The organization of excitatory and inhibitory ECs across functional networks</a:t>
            </a:r>
            <a:endParaRPr lang="zh-CN" altLang="en-US" sz="261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30ECB8B-231E-2870-14BB-E567264957FB}"/>
              </a:ext>
            </a:extLst>
          </p:cNvPr>
          <p:cNvSpPr txBox="1"/>
          <p:nvPr/>
        </p:nvSpPr>
        <p:spPr>
          <a:xfrm>
            <a:off x="17305508" y="30829931"/>
            <a:ext cx="12281582" cy="7232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5139"/>
              </a:lnSpc>
            </a:pPr>
            <a:r>
              <a:rPr lang="en-US" altLang="zh-CN" sz="3738" b="1" dirty="0">
                <a:solidFill>
                  <a:srgbClr val="053D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effective brain connectome (EBC)</a:t>
            </a:r>
          </a:p>
          <a:p>
            <a:pPr marL="534010" indent="-534010" algn="just">
              <a:lnSpc>
                <a:spcPts val="5139"/>
              </a:lnSpc>
              <a:buFont typeface="Arial" panose="020B0604020202020204" pitchFamily="34" charset="0"/>
              <a:buChar char="•"/>
            </a:pPr>
            <a:r>
              <a:rPr lang="en-US" altLang="zh-CN" sz="3738" dirty="0">
                <a:latin typeface="Arial" panose="020B0604020202020204" pitchFamily="34" charset="0"/>
                <a:cs typeface="Arial" panose="020B0604020202020204" pitchFamily="34" charset="0"/>
              </a:rPr>
              <a:t>EBC provides the whole-brain ECs with </a:t>
            </a:r>
            <a:r>
              <a:rPr lang="en-US" altLang="zh-CN" sz="3738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directionality, strength, and excitatory-inhibitory distinction.</a:t>
            </a:r>
          </a:p>
          <a:p>
            <a:pPr marL="534010" indent="-534010" algn="just">
              <a:lnSpc>
                <a:spcPts val="5139"/>
              </a:lnSpc>
              <a:buFont typeface="Arial" panose="020B0604020202020204" pitchFamily="34" charset="0"/>
              <a:buChar char="•"/>
            </a:pPr>
            <a:r>
              <a:rPr lang="en-US" altLang="zh-CN" sz="3738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78% </a:t>
            </a:r>
            <a:r>
              <a:rPr lang="en-US" altLang="zh-CN" sz="3738" dirty="0">
                <a:latin typeface="Arial" panose="020B0604020202020204" pitchFamily="34" charset="0"/>
                <a:cs typeface="Arial" panose="020B0604020202020204" pitchFamily="34" charset="0"/>
              </a:rPr>
              <a:t>connections in EBC are significant.</a:t>
            </a:r>
          </a:p>
          <a:p>
            <a:pPr marL="534010" indent="-534010" algn="just">
              <a:lnSpc>
                <a:spcPts val="5139"/>
              </a:lnSpc>
              <a:buFont typeface="Arial" panose="020B0604020202020204" pitchFamily="34" charset="0"/>
              <a:buChar char="•"/>
            </a:pPr>
            <a:r>
              <a:rPr lang="en-US" altLang="zh-CN" sz="3738" dirty="0">
                <a:latin typeface="Arial" panose="020B0604020202020204" pitchFamily="34" charset="0"/>
                <a:cs typeface="Arial" panose="020B0604020202020204" pitchFamily="34" charset="0"/>
              </a:rPr>
              <a:t>The strength of both excitatory and inhibitory EC follows a </a:t>
            </a:r>
            <a:r>
              <a:rPr lang="en-US" altLang="zh-CN" sz="3738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log-normal</a:t>
            </a:r>
            <a:r>
              <a:rPr lang="en-US" altLang="zh-CN" sz="3738" dirty="0">
                <a:latin typeface="Arial" panose="020B0604020202020204" pitchFamily="34" charset="0"/>
                <a:cs typeface="Arial" panose="020B0604020202020204" pitchFamily="34" charset="0"/>
              </a:rPr>
              <a:t> distribution.</a:t>
            </a:r>
          </a:p>
          <a:p>
            <a:pPr marL="534010" indent="-534010" algn="just">
              <a:lnSpc>
                <a:spcPts val="5139"/>
              </a:lnSpc>
              <a:buFont typeface="Arial" panose="020B0604020202020204" pitchFamily="34" charset="0"/>
              <a:buChar char="•"/>
            </a:pPr>
            <a:r>
              <a:rPr lang="en-US" altLang="zh-CN" sz="3738" dirty="0">
                <a:solidFill>
                  <a:srgbClr val="ED3A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Excitatory EC </a:t>
            </a:r>
            <a:r>
              <a:rPr lang="en-US" altLang="zh-CN" sz="3738" dirty="0">
                <a:latin typeface="Arial" panose="020B0604020202020204" pitchFamily="34" charset="0"/>
                <a:cs typeface="Arial" panose="020B0604020202020204" pitchFamily="34" charset="0"/>
              </a:rPr>
              <a:t>has higher strengths within-networks and within-hemispheres. The </a:t>
            </a:r>
            <a:r>
              <a:rPr lang="en-US" altLang="zh-CN" sz="3738" dirty="0">
                <a:solidFill>
                  <a:srgbClr val="053D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inhibitory EC </a:t>
            </a:r>
            <a:r>
              <a:rPr lang="en-US" altLang="zh-CN" sz="3738" dirty="0">
                <a:latin typeface="Arial" panose="020B0604020202020204" pitchFamily="34" charset="0"/>
                <a:cs typeface="Arial" panose="020B0604020202020204" pitchFamily="34" charset="0"/>
              </a:rPr>
              <a:t>has higher strengths inter-networks and inter-hemispheres.</a:t>
            </a:r>
          </a:p>
          <a:p>
            <a:pPr marL="534010" indent="-534010" algn="just">
              <a:lnSpc>
                <a:spcPts val="5139"/>
              </a:lnSpc>
              <a:buFont typeface="Arial" panose="020B0604020202020204" pitchFamily="34" charset="0"/>
              <a:buChar char="•"/>
            </a:pPr>
            <a:r>
              <a:rPr lang="en-US" altLang="zh-CN" sz="3738" dirty="0">
                <a:latin typeface="Arial" panose="020B0604020202020204" pitchFamily="34" charset="0"/>
                <a:cs typeface="Arial" panose="020B0604020202020204" pitchFamily="34" charset="0"/>
              </a:rPr>
              <a:t>The strength of intra-network excitatory and inhibitory EC follows an </a:t>
            </a:r>
            <a:r>
              <a:rPr lang="en-US" altLang="zh-CN" sz="3738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opposite hierarchy.</a:t>
            </a:r>
            <a:endParaRPr lang="en-US" altLang="zh-CN" sz="373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FC353C3-FA76-865D-031D-68B2CDC52E7A}"/>
              </a:ext>
            </a:extLst>
          </p:cNvPr>
          <p:cNvSpPr/>
          <p:nvPr/>
        </p:nvSpPr>
        <p:spPr>
          <a:xfrm>
            <a:off x="17383232" y="38543398"/>
            <a:ext cx="6835260" cy="941668"/>
          </a:xfrm>
          <a:prstGeom prst="rect">
            <a:avLst/>
          </a:prstGeom>
          <a:solidFill>
            <a:srgbClr val="053DC7"/>
          </a:solidFill>
          <a:ln>
            <a:solidFill>
              <a:srgbClr val="1472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128" tIns="26566" rIns="53128" bIns="26566" rtlCol="0" anchor="ctr"/>
          <a:lstStyle/>
          <a:p>
            <a:pPr algn="ctr"/>
            <a:r>
              <a:rPr lang="en-US" altLang="zh-CN" sz="5606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5606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查看源图像">
            <a:extLst>
              <a:ext uri="{FF2B5EF4-FFF2-40B4-BE49-F238E27FC236}">
                <a16:creationId xmlns:a16="http://schemas.microsoft.com/office/drawing/2014/main" id="{8337D89F-5A7A-7C37-D390-5E8A4AE96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32" y="3322970"/>
            <a:ext cx="4365765" cy="14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E62FEA9-35CF-EF77-FD86-DA46A0CFC2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9651" y="3102281"/>
            <a:ext cx="5547513" cy="150944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8DF25D7-A3D0-5D31-61F1-A99EBDCAE8C2}"/>
              </a:ext>
            </a:extLst>
          </p:cNvPr>
          <p:cNvSpPr/>
          <p:nvPr/>
        </p:nvSpPr>
        <p:spPr>
          <a:xfrm>
            <a:off x="0" y="38953"/>
            <a:ext cx="30275213" cy="2065147"/>
          </a:xfrm>
          <a:prstGeom prst="rect">
            <a:avLst/>
          </a:prstGeom>
          <a:solidFill>
            <a:srgbClr val="053DC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300" dirty="0">
                <a:latin typeface="Arial" panose="020B0604020202020204" pitchFamily="34" charset="0"/>
                <a:cs typeface="Arial" panose="020B0604020202020204" pitchFamily="34" charset="0"/>
              </a:rPr>
              <a:t>The Fourth International Workshop on Human Brain and Artificial Intelligence (HBAI 2024)</a:t>
            </a:r>
            <a:endParaRPr lang="zh-CN" altLang="en-US" sz="5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6571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de161729-f99a-4a26-8de1-a3675db3a6ce"/>
  <p:tag name="COMMONDATA" val="eyJoZGlkIjoiMmMxYTU5YTVlOGE0NGViNDhjZDE5MzRlYWY1NGQ0NDM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1039</TotalTime>
  <Words>558</Words>
  <Application>Microsoft Office PowerPoint</Application>
  <PresentationFormat>自定义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boss</dc:creator>
  <cp:lastModifiedBy>Mao Red</cp:lastModifiedBy>
  <cp:revision>80</cp:revision>
  <dcterms:created xsi:type="dcterms:W3CDTF">2020-01-15T04:03:00Z</dcterms:created>
  <dcterms:modified xsi:type="dcterms:W3CDTF">2024-07-17T09:48:29Z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DA258262E4B94CF282E1C89A4964E242</vt:lpwstr>
  </property>
  <property fmtid="{D5CDD505-2E9C-101B-9397-08002B2CF9AE}" pid="3" name="KSOProductBuildVer">
    <vt:lpwstr>2052-11.1.0.12598</vt:lpwstr>
  </property>
</Properties>
</file>